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960" r:id="rId3"/>
    <p:sldId id="956" r:id="rId5"/>
    <p:sldId id="964" r:id="rId6"/>
    <p:sldId id="1047" r:id="rId7"/>
    <p:sldId id="1048" r:id="rId8"/>
    <p:sldId id="1153" r:id="rId9"/>
    <p:sldId id="1154" r:id="rId10"/>
    <p:sldId id="1086" r:id="rId11"/>
    <p:sldId id="1049" r:id="rId12"/>
    <p:sldId id="1041" r:id="rId13"/>
    <p:sldId id="1155" r:id="rId14"/>
    <p:sldId id="1156" r:id="rId15"/>
    <p:sldId id="1157" r:id="rId16"/>
    <p:sldId id="1158" r:id="rId17"/>
    <p:sldId id="1159" r:id="rId18"/>
    <p:sldId id="1050" r:id="rId19"/>
    <p:sldId id="1051" r:id="rId20"/>
    <p:sldId id="1052" r:id="rId21"/>
    <p:sldId id="1053" r:id="rId22"/>
    <p:sldId id="1054" r:id="rId23"/>
    <p:sldId id="1055" r:id="rId24"/>
    <p:sldId id="1160" r:id="rId25"/>
    <p:sldId id="1042" r:id="rId26"/>
    <p:sldId id="1161" r:id="rId27"/>
    <p:sldId id="1162" r:id="rId28"/>
    <p:sldId id="1163" r:id="rId29"/>
    <p:sldId id="1164" r:id="rId30"/>
    <p:sldId id="1165" r:id="rId31"/>
    <p:sldId id="1166" r:id="rId32"/>
    <p:sldId id="1167" r:id="rId33"/>
    <p:sldId id="1058" r:id="rId34"/>
    <p:sldId id="1168" r:id="rId35"/>
    <p:sldId id="1169" r:id="rId36"/>
    <p:sldId id="1170" r:id="rId37"/>
    <p:sldId id="1171" r:id="rId38"/>
    <p:sldId id="1043" r:id="rId39"/>
    <p:sldId id="1061" r:id="rId40"/>
    <p:sldId id="1213" r:id="rId41"/>
    <p:sldId id="1214" r:id="rId42"/>
    <p:sldId id="1215" r:id="rId43"/>
    <p:sldId id="1062" r:id="rId44"/>
    <p:sldId id="1063" r:id="rId45"/>
    <p:sldId id="1064" r:id="rId46"/>
    <p:sldId id="1066" r:id="rId47"/>
    <p:sldId id="1065" r:id="rId48"/>
    <p:sldId id="1067" r:id="rId49"/>
    <p:sldId id="1083" r:id="rId50"/>
    <p:sldId id="1068" r:id="rId51"/>
    <p:sldId id="1069" r:id="rId52"/>
    <p:sldId id="1070" r:id="rId53"/>
    <p:sldId id="1071" r:id="rId54"/>
    <p:sldId id="1072" r:id="rId55"/>
    <p:sldId id="1073" r:id="rId56"/>
    <p:sldId id="1074" r:id="rId57"/>
    <p:sldId id="1075" r:id="rId58"/>
    <p:sldId id="1076" r:id="rId59"/>
    <p:sldId id="1204" r:id="rId60"/>
    <p:sldId id="1103" r:id="rId61"/>
    <p:sldId id="1205" r:id="rId62"/>
    <p:sldId id="1078" r:id="rId63"/>
    <p:sldId id="1079" r:id="rId64"/>
    <p:sldId id="1080" r:id="rId65"/>
    <p:sldId id="1082" r:id="rId66"/>
    <p:sldId id="1206" r:id="rId67"/>
    <p:sldId id="1081" r:id="rId68"/>
    <p:sldId id="1207" r:id="rId69"/>
    <p:sldId id="1087" r:id="rId70"/>
    <p:sldId id="1208" r:id="rId71"/>
    <p:sldId id="1090" r:id="rId72"/>
    <p:sldId id="1097" r:id="rId73"/>
    <p:sldId id="1092" r:id="rId74"/>
    <p:sldId id="1209" r:id="rId75"/>
    <p:sldId id="1210" r:id="rId76"/>
    <p:sldId id="1211" r:id="rId77"/>
    <p:sldId id="1212" r:id="rId78"/>
    <p:sldId id="1044" r:id="rId79"/>
    <p:sldId id="1096" r:id="rId80"/>
    <p:sldId id="1203" r:id="rId81"/>
    <p:sldId id="1098" r:id="rId82"/>
    <p:sldId id="1099" r:id="rId83"/>
    <p:sldId id="1100" r:id="rId84"/>
    <p:sldId id="1101" r:id="rId85"/>
    <p:sldId id="1102" r:id="rId86"/>
    <p:sldId id="1104" r:id="rId87"/>
    <p:sldId id="1108" r:id="rId88"/>
    <p:sldId id="1106" r:id="rId89"/>
    <p:sldId id="1107" r:id="rId90"/>
    <p:sldId id="1110" r:id="rId91"/>
    <p:sldId id="1111" r:id="rId92"/>
    <p:sldId id="1112" r:id="rId93"/>
    <p:sldId id="1198" r:id="rId94"/>
    <p:sldId id="1124" r:id="rId95"/>
    <p:sldId id="1125" r:id="rId96"/>
    <p:sldId id="1113" r:id="rId97"/>
    <p:sldId id="1199" r:id="rId98"/>
    <p:sldId id="1114" r:id="rId99"/>
    <p:sldId id="1115" r:id="rId100"/>
    <p:sldId id="1116" r:id="rId101"/>
    <p:sldId id="1200" r:id="rId102"/>
    <p:sldId id="1201" r:id="rId103"/>
    <p:sldId id="1117" r:id="rId104"/>
    <p:sldId id="1202" r:id="rId105"/>
    <p:sldId id="1119" r:id="rId106"/>
    <p:sldId id="1045" r:id="rId107"/>
    <p:sldId id="1123" r:id="rId108"/>
    <p:sldId id="1121" r:id="rId109"/>
    <p:sldId id="1195" r:id="rId110"/>
    <p:sldId id="1196" r:id="rId111"/>
    <p:sldId id="1126" r:id="rId112"/>
    <p:sldId id="1127" r:id="rId113"/>
    <p:sldId id="1128" r:id="rId114"/>
    <p:sldId id="1131" r:id="rId115"/>
    <p:sldId id="1129" r:id="rId116"/>
    <p:sldId id="1130" r:id="rId117"/>
    <p:sldId id="1197" r:id="rId118"/>
    <p:sldId id="340" r:id="rId119"/>
    <p:sldId id="1184" r:id="rId120"/>
    <p:sldId id="1046" r:id="rId121"/>
    <p:sldId id="1193" r:id="rId122"/>
    <p:sldId id="1194" r:id="rId123"/>
    <p:sldId id="1132" r:id="rId124"/>
    <p:sldId id="1133" r:id="rId125"/>
    <p:sldId id="1134" r:id="rId126"/>
    <p:sldId id="1135" r:id="rId127"/>
    <p:sldId id="1143" r:id="rId128"/>
    <p:sldId id="1144" r:id="rId129"/>
    <p:sldId id="1146" r:id="rId130"/>
    <p:sldId id="1147" r:id="rId131"/>
    <p:sldId id="1145" r:id="rId132"/>
    <p:sldId id="1148" r:id="rId133"/>
    <p:sldId id="1141" r:id="rId134"/>
    <p:sldId id="1138" r:id="rId135"/>
    <p:sldId id="1192" r:id="rId136"/>
    <p:sldId id="1140" r:id="rId137"/>
    <p:sldId id="1183" r:id="rId138"/>
    <p:sldId id="1185" r:id="rId139"/>
    <p:sldId id="1186" r:id="rId140"/>
    <p:sldId id="1187" r:id="rId141"/>
    <p:sldId id="1188" r:id="rId142"/>
    <p:sldId id="1189" r:id="rId143"/>
    <p:sldId id="1142" r:id="rId144"/>
    <p:sldId id="1038" r:id="rId145"/>
    <p:sldId id="1088" r:id="rId146"/>
    <p:sldId id="1089" r:id="rId147"/>
    <p:sldId id="1105" r:id="rId148"/>
    <p:sldId id="1118" r:id="rId149"/>
    <p:sldId id="1120" r:id="rId150"/>
    <p:sldId id="1190" r:id="rId151"/>
    <p:sldId id="1137" r:id="rId1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A3"/>
    <a:srgbClr val="3C6CDF"/>
    <a:srgbClr val="ED356A"/>
    <a:srgbClr val="E40000"/>
    <a:srgbClr val="FFB3D3"/>
    <a:srgbClr val="FA376E"/>
    <a:srgbClr val="9CDFF9"/>
    <a:srgbClr val="0000A8"/>
    <a:srgbClr val="B8C2C9"/>
    <a:srgbClr val="D6DC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0729"/>
  </p:normalViewPr>
  <p:slideViewPr>
    <p:cSldViewPr snapToGrid="0" snapToObjects="1">
      <p:cViewPr varScale="1">
        <p:scale>
          <a:sx n="113" d="100"/>
          <a:sy n="113" d="100"/>
        </p:scale>
        <p:origin x="184" y="408"/>
      </p:cViewPr>
      <p:guideLst/>
    </p:cSldViewPr>
  </p:slideViewPr>
  <p:outlineViewPr>
    <p:cViewPr>
      <p:scale>
        <a:sx n="33" d="100"/>
        <a:sy n="33" d="100"/>
      </p:scale>
      <p:origin x="0" y="-2574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5" Type="http://schemas.openxmlformats.org/officeDocument/2006/relationships/tableStyles" Target="tableStyles.xml"/><Relationship Id="rId154" Type="http://schemas.openxmlformats.org/officeDocument/2006/relationships/viewProps" Target="viewProps.xml"/><Relationship Id="rId153" Type="http://schemas.openxmlformats.org/officeDocument/2006/relationships/presProps" Target="presProps.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3024D-5FCD-D142-BBE1-7B391F60AD8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1EEAC-CFEF-9647-876F-EABC6B8338D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History</a:t>
            </a:r>
            <a:endParaRPr lang="en-US" dirty="0"/>
          </a:p>
          <a:p>
            <a:endParaRPr lang="en-US" dirty="0"/>
          </a:p>
          <a:p>
            <a:r>
              <a:rPr lang="en-US" dirty="0"/>
              <a:t>8.0  (April 2020)</a:t>
            </a:r>
            <a:endParaRPr lang="en-US" dirty="0"/>
          </a:p>
          <a:p>
            <a:pPr marL="171450" indent="-171450">
              <a:buFont typeface="Arial" panose="020B0604020202020204" pitchFamily="34" charset="0"/>
              <a:buChar char="•"/>
            </a:pPr>
            <a:r>
              <a:rPr lang="en-US" dirty="0"/>
              <a:t>All slides reformatted for 16:9 aspect ratio</a:t>
            </a:r>
            <a:endParaRPr lang="en-US" dirty="0"/>
          </a:p>
          <a:p>
            <a:pPr marL="171450" indent="-171450">
              <a:buFont typeface="Arial" panose="020B0604020202020204" pitchFamily="34" charset="0"/>
              <a:buChar char="•"/>
            </a:pPr>
            <a:r>
              <a:rPr lang="en-US" dirty="0"/>
              <a:t>All slides updated to 8</a:t>
            </a:r>
            <a:r>
              <a:rPr lang="en-US" baseline="30000" dirty="0"/>
              <a:t>th</a:t>
            </a:r>
            <a:r>
              <a:rPr lang="en-US" dirty="0"/>
              <a:t> edition material</a:t>
            </a:r>
            <a:endParaRPr lang="en-US" dirty="0"/>
          </a:p>
          <a:p>
            <a:pPr marL="171450" indent="-171450">
              <a:buFont typeface="Arial" panose="020B0604020202020204" pitchFamily="34" charset="0"/>
              <a:buChar char="•"/>
            </a:pPr>
            <a:r>
              <a:rPr lang="en-US" dirty="0"/>
              <a:t>Use of Calibri font, rather that Gill Sans MT</a:t>
            </a:r>
            <a:endParaRPr lang="en-US" dirty="0"/>
          </a:p>
          <a:p>
            <a:pPr marL="171450" indent="-171450">
              <a:buFont typeface="Arial" panose="020B0604020202020204" pitchFamily="34" charset="0"/>
              <a:buChar char="•"/>
            </a:pPr>
            <a:r>
              <a:rPr lang="en-US" dirty="0"/>
              <a:t>Add LOTS more animation throughout</a:t>
            </a:r>
            <a:endParaRPr lang="en-US" dirty="0"/>
          </a:p>
          <a:p>
            <a:pPr marL="171450" indent="-171450">
              <a:buFont typeface="Arial" panose="020B0604020202020204" pitchFamily="34" charset="0"/>
              <a:buChar char="•"/>
            </a:pPr>
            <a:r>
              <a:rPr lang="en-US" dirty="0"/>
              <a:t>added new  8</a:t>
            </a:r>
            <a:r>
              <a:rPr lang="en-US" baseline="30000" dirty="0"/>
              <a:t>th</a:t>
            </a:r>
            <a:r>
              <a:rPr lang="en-US" dirty="0"/>
              <a:t> edition material on QUIC, CUBIC, delay-based congestion control</a:t>
            </a:r>
            <a:endParaRPr lang="en-US" dirty="0"/>
          </a:p>
          <a:p>
            <a:pPr marL="171450" indent="-171450">
              <a:buFont typeface="Arial" panose="020B0604020202020204" pitchFamily="34" charset="0"/>
              <a:buChar char="•"/>
            </a:pPr>
            <a:r>
              <a:rPr lang="en-US" dirty="0"/>
              <a:t>lighter header font</a:t>
            </a: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TCP’s three way handshake, that operates as follows</a:t>
            </a:r>
            <a:endParaRPr lang="en-US" dirty="0"/>
          </a:p>
          <a:p>
            <a:r>
              <a:rPr lang="en-US" dirty="0"/>
              <a:t> </a:t>
            </a:r>
            <a:endParaRPr lang="en-US" dirty="0"/>
          </a:p>
          <a:p>
            <a:r>
              <a:rPr lang="en-US" dirty="0"/>
              <a:t>Let’s say the client and server both create a TCP socket as we learned about in Chapter 2 and enter the LISTEN state</a:t>
            </a:r>
            <a:endParaRPr lang="en-US" dirty="0"/>
          </a:p>
          <a:p>
            <a:endParaRPr lang="en-US" dirty="0"/>
          </a:p>
          <a:p>
            <a:r>
              <a:rPr lang="en-US" dirty="0"/>
              <a:t>The client then connects to the server sending a SYN message with a sequence number x (SYN Message is an TCP Segment with SYN but set in the header – you might want to go back and review the TCP segment format!)</a:t>
            </a:r>
            <a:endParaRPr lang="en-US" dirty="0"/>
          </a:p>
          <a:p>
            <a:endParaRPr lang="en-US" dirty="0"/>
          </a:p>
          <a:p>
            <a:r>
              <a:rPr lang="en-US" dirty="0"/>
              <a:t>The server is waiting for a connection, and receives the SYN message enters the SYN received state (NOT the established state and sends a SYN ACK message back.</a:t>
            </a:r>
            <a:endParaRPr lang="en-US" dirty="0"/>
          </a:p>
          <a:p>
            <a:endParaRPr lang="en-US" dirty="0"/>
          </a:p>
          <a:p>
            <a:r>
              <a:rPr lang="en-US" dirty="0"/>
              <a:t>Finally the client sends an ACK message to the server, and when the server receiver this enters the </a:t>
            </a:r>
            <a:r>
              <a:rPr lang="en-US" dirty="0" err="1"/>
              <a:t>ESTABLished</a:t>
            </a:r>
            <a:r>
              <a:rPr lang="en-US" dirty="0"/>
              <a:t> state.  This is when the application process would see the return from the wait on the  socket accept() call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usual, there’s a human protocol analogy to the three way handshake, and I still remember thinking about this clinging for my life while climbing up a rockface</a:t>
            </a:r>
            <a:endParaRPr lang="en-US" dirty="0"/>
          </a:p>
          <a:p>
            <a:endParaRPr lang="en-US" dirty="0"/>
          </a:p>
          <a:p>
            <a:r>
              <a:rPr lang="en-US" dirty="0"/>
              <a:t>When you want start climbing you first say ON BELOW (meaning ARE YOU READY WITH MY SAFETY ROPE)</a:t>
            </a:r>
            <a:endParaRPr lang="en-US" dirty="0"/>
          </a:p>
          <a:p>
            <a:r>
              <a:rPr lang="en-US" dirty="0"/>
              <a:t>THE BELYER (server) responds BELAY ON (that lets you know the belayer is ready for you)</a:t>
            </a:r>
            <a:endParaRPr lang="en-US" dirty="0"/>
          </a:p>
          <a:p>
            <a:r>
              <a:rPr lang="en-US" dirty="0"/>
              <a:t>And then you say CLIMING</a:t>
            </a:r>
            <a:endParaRPr lang="en-US" dirty="0"/>
          </a:p>
          <a:p>
            <a:endParaRPr lang="en-US" dirty="0"/>
          </a:p>
          <a:p>
            <a:r>
              <a:rPr lang="en-US" dirty="0"/>
              <a:t>It’s amazing what can pass through your head when your clinging for your life o a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good things must come to an end, and that’s true for a TCP connection as well.</a:t>
            </a:r>
            <a:endParaRPr lang="en-US" dirty="0"/>
          </a:p>
          <a:p>
            <a:endParaRPr lang="en-US" dirty="0"/>
          </a:p>
          <a:p>
            <a:r>
              <a:rPr lang="en-US" dirty="0"/>
              <a:t>And of course there’s a protocol for one side to gracefully close of a TCP connection using a FIN message, to which the other side sends a FINACK message and waits around a bit to respond to any retransmitted FIN messages before timing out.</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7C85D20-FC40-294D-80D2-53640716AB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7C85D20-FC40-294D-80D2-53640716AB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fld>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fld>
            <a:endParaRPr 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fld>
            <a:endParaRPr 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fld>
            <a:endParaRPr 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fld>
            <a:endParaRPr 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this RFC – </a:t>
            </a:r>
            <a:r>
              <a:rPr lang="en-US"/>
              <a:t>it's only 2.5 pages!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arrows through reliable data transfer channel is just one way – reliably send from sender to receiver</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some time talking about how its to the sender and receiver side protocol that IMPLEMENTS reliable data transfer</a:t>
            </a:r>
            <a:endParaRPr lang="en-US" dirty="0"/>
          </a:p>
          <a:p>
            <a:endParaRPr lang="en-US" dirty="0"/>
          </a:p>
          <a:p>
            <a:r>
              <a:rPr lang="en-US" dirty="0"/>
              <a:t>Communication over unreliable channel is </a:t>
            </a:r>
            <a:r>
              <a:rPr lang="en-US" dirty="0" err="1"/>
              <a:t>TWO-way</a:t>
            </a:r>
            <a:r>
              <a:rPr lang="en-US" dirty="0"/>
              <a:t>: sender and receiver will exchange messages back and forth to IMPLEMENT one-way  reliable data transfer</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we have a sender side and a receiver side. How much work they’ll have to do depends on the  IMPAIRMENTS introduced by channel – if the channel is perfect – no problem!</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By logical communication , we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mean that from an application’s perspective, it is as if the hosts running the processes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were directly connected; in reality, the hosts may be on opposite sides of the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planet, connected via numerous routers and a wide range of link types. Application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processes use the logical communication provided by the transport layer to send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messages to each other, free from the worry of the details of the physical infrastructure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used to carry these messages.</a:t>
            </a:r>
            <a:endParaRPr lang="en-US" sz="1200" kern="1200" dirty="0">
              <a:solidFill>
                <a:schemeClr val="tx1"/>
              </a:solidFill>
              <a:effectLst/>
              <a:latin typeface="+mn-lt"/>
              <a:ea typeface="+mn-ea"/>
              <a:cs typeface="+mn-cs"/>
            </a:endParaRPr>
          </a:p>
          <a:p>
            <a:endParaRPr lang="en-US" dirty="0"/>
          </a:p>
          <a:p>
            <a:r>
              <a:rPr lang="en-US" dirty="0"/>
              <a:t>Let’s look at each of these three (logical communications, actions,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point of view to keep in mind – it’s easy for US to look at sender and receiver together and see what is happening.  OH – that message sent was lost. </a:t>
            </a:r>
            <a:endParaRPr lang="en-US" dirty="0"/>
          </a:p>
          <a:p>
            <a:endParaRPr lang="en-US" dirty="0"/>
          </a:p>
          <a:p>
            <a:r>
              <a:rPr lang="en-US" dirty="0"/>
              <a:t>But think about it say from senders POV How does the sender know if its transmitted message over the unreliable channel got though??  ONLY if receiver somehow signals to the sender that it was received.</a:t>
            </a:r>
            <a:endParaRPr lang="en-US" dirty="0"/>
          </a:p>
          <a:p>
            <a:endParaRPr lang="en-US" dirty="0"/>
          </a:p>
          <a:p>
            <a:endParaRPr lang="en-US" dirty="0"/>
          </a:p>
          <a:p>
            <a:r>
              <a:rPr lang="en-US" dirty="0"/>
              <a:t>The key point here is that one side does NOT know what is going on at the other side – it’s as if there’s a curtain between them.  Everything they know about the other can ONLY be learned by sending/receiving messages.</a:t>
            </a:r>
            <a:endParaRPr lang="en-US" dirty="0"/>
          </a:p>
          <a:p>
            <a:endParaRPr lang="en-US" dirty="0"/>
          </a:p>
          <a:p>
            <a:r>
              <a:rPr lang="en-US" dirty="0"/>
              <a:t>Sender process wants to make sure a segment got through.  But it can just somehow magically look through curtain to see if receiver got it.  It will be up to the receiver to let the sender KNOW that it (the receiver) has correctly received the segment.</a:t>
            </a:r>
            <a:endParaRPr lang="en-US" dirty="0"/>
          </a:p>
          <a:p>
            <a:endParaRPr lang="en-US" dirty="0"/>
          </a:p>
          <a:p>
            <a:r>
              <a:rPr lang="en-US" dirty="0"/>
              <a:t>How will the sender and receiver do that – that’s the PROTOCOL.</a:t>
            </a:r>
            <a:endParaRPr lang="en-US" dirty="0"/>
          </a:p>
          <a:p>
            <a:endParaRPr lang="en-US" dirty="0"/>
          </a:p>
          <a:p>
            <a:r>
              <a:rPr lang="en-US" dirty="0"/>
              <a:t> Before starting to develop a protocol, let’s look more closely at the interface (the API if you will)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 let’s get started in developing our reliable data transfer protocol, which we’ll call </a:t>
            </a:r>
            <a:r>
              <a:rPr lang="en-US" dirty="0" err="1"/>
              <a:t>rdt</a:t>
            </a:r>
            <a:r>
              <a:rPr lang="en-US" dirty="0"/>
              <a:t> (need a good acronym for protocol – like HTTP, TCP, UDP, IP)</a:t>
            </a:r>
            <a:endParaRPr lang="en-US" dirty="0"/>
          </a:p>
          <a:p>
            <a:endParaRPr lang="en-US" dirty="0"/>
          </a:p>
          <a:p>
            <a:r>
              <a:rPr lang="en-US" dirty="0"/>
              <a:t>Bullet points 1 and 2</a:t>
            </a:r>
            <a:endParaRPr lang="en-US" dirty="0"/>
          </a:p>
          <a:p>
            <a:endParaRPr lang="en-US" dirty="0"/>
          </a:p>
          <a:p>
            <a:endParaRPr lang="en-US" dirty="0"/>
          </a:p>
          <a:p>
            <a:r>
              <a:rPr lang="en-US" dirty="0"/>
              <a:t>NOW if we are going to develop a protocol, so we’ll need some way to SPECIFY a protocol.  </a:t>
            </a:r>
            <a:r>
              <a:rPr lang="en-US" b="1" i="1" dirty="0"/>
              <a:t>How</a:t>
            </a:r>
            <a:r>
              <a:rPr lang="en-US" dirty="0"/>
              <a:t> do we do that?</a:t>
            </a:r>
            <a:endParaRPr lang="en-US" dirty="0"/>
          </a:p>
          <a:p>
            <a:endParaRPr lang="en-US" dirty="0"/>
          </a:p>
          <a:p>
            <a:r>
              <a:rPr lang="en-US" dirty="0"/>
              <a:t>We could write text, but as all know, that’s prone to misinterpretation, and might be incomplete.  You might write a specification, and then think “oh yeah – I forgot about that case”</a:t>
            </a:r>
            <a:endParaRPr lang="en-US" dirty="0"/>
          </a:p>
          <a:p>
            <a:endParaRPr lang="en-US" dirty="0"/>
          </a:p>
          <a:p>
            <a:r>
              <a:rPr lang="en-US" dirty="0"/>
              <a:t>What we need is more </a:t>
            </a:r>
            <a:r>
              <a:rPr lang="en-US" b="1" i="1" dirty="0"/>
              <a:t>formal</a:t>
            </a:r>
            <a:r>
              <a:rPr lang="en-US" dirty="0"/>
              <a:t> way to specify a protocol.  In fact, with a formal specification there may be ways to PROVE PROPERTIES about a specification.  But that’s an advanced topic we won’t get into here. We’ll start here by adopting a fairly simple protocol specification technique known as finite state machines (FSM)</a:t>
            </a:r>
            <a:endParaRPr lang="en-US" dirty="0"/>
          </a:p>
          <a:p>
            <a:endParaRPr lang="en-US" dirty="0"/>
          </a:p>
          <a:p>
            <a:r>
              <a:rPr lang="en-US" dirty="0"/>
              <a:t>And as the name might suggest, a central notion of finite state machines is the notion of STATE </a:t>
            </a:r>
            <a:endParaRPr lang="en-US" dirty="0"/>
          </a:p>
          <a:p>
            <a:r>
              <a:rPr lang="en-US" dirty="0"/>
              <a:t>&lt;talk about state&gt;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 We’ll start with the simplest case possible - an unreliable channel that is, in fact perfect – no segments are lost, corrupted, </a:t>
            </a:r>
            <a:r>
              <a:rPr lang="en-US" dirty="0" err="1"/>
              <a:t>dupplicated</a:t>
            </a:r>
            <a:r>
              <a:rPr lang="en-US" dirty="0"/>
              <a:t> or reordered.  The sender just sends and it pops out the other side(perhaps after some delay) perfectly.</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the familiar four state sender from our </a:t>
            </a:r>
            <a:r>
              <a:rPr lang="en-US" dirty="0" err="1"/>
              <a:t>rdt</a:t>
            </a:r>
            <a:r>
              <a:rPr lang="en-US" dirty="0"/>
              <a:t> 2.1 and 2.2 protocols. Top two states when sending packet with zero seq # and bottom two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the familiar four state sender from our </a:t>
            </a:r>
            <a:r>
              <a:rPr lang="en-US" dirty="0" err="1"/>
              <a:t>rdt</a:t>
            </a:r>
            <a:r>
              <a:rPr lang="en-US" dirty="0"/>
              <a:t> 2.1 and 2.2 protocols. Top two states when sending packet with zero seq # and bottom two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black"/>
                </a:solidFill>
                <a:effectLst/>
                <a:uLnTx/>
                <a:uFillTx/>
                <a:latin typeface="+mn-lt"/>
                <a:ea typeface="MS PGothic" panose="020B0600070205080204" pitchFamily="34" charset="-128"/>
                <a:cs typeface="+mn-cs"/>
              </a:rPr>
              <a:t>if RTT=30 </a:t>
            </a:r>
            <a:r>
              <a:rPr kumimoji="0" lang="en-US" sz="1200" b="0" i="0" u="none" strike="noStrike" kern="1200" cap="none" spc="0" normalizeH="0" baseline="0" noProof="0" dirty="0" err="1">
                <a:ln>
                  <a:noFill/>
                </a:ln>
                <a:solidFill>
                  <a:prstClr val="black"/>
                </a:solidFill>
                <a:effectLst/>
                <a:uLnTx/>
                <a:uFillTx/>
                <a:latin typeface="+mn-lt"/>
                <a:ea typeface="MS PGothic" panose="020B0600070205080204" pitchFamily="34" charset="-128"/>
                <a:cs typeface="+mn-cs"/>
              </a:rPr>
              <a:t>msec</a:t>
            </a:r>
            <a:r>
              <a:rPr kumimoji="0" lang="en-US" sz="1200" b="0" i="0" u="none" strike="noStrike" kern="1200" cap="none" spc="0" normalizeH="0" baseline="0" noProof="0" dirty="0">
                <a:ln>
                  <a:noFill/>
                </a:ln>
                <a:solidFill>
                  <a:prstClr val="black"/>
                </a:solidFill>
                <a:effectLst/>
                <a:uLnTx/>
                <a:uFillTx/>
                <a:latin typeface="+mn-lt"/>
                <a:ea typeface="MS PGothic" panose="020B0600070205080204" pitchFamily="34" charset="-128"/>
                <a:cs typeface="+mn-cs"/>
              </a:rPr>
              <a:t>, 1KB pkt every 30 </a:t>
            </a:r>
            <a:r>
              <a:rPr kumimoji="0" lang="en-US" sz="1200" b="0" i="0" u="none" strike="noStrike" kern="1200" cap="none" spc="0" normalizeH="0" baseline="0" noProof="0" dirty="0" err="1">
                <a:ln>
                  <a:noFill/>
                </a:ln>
                <a:solidFill>
                  <a:prstClr val="black"/>
                </a:solidFill>
                <a:effectLst/>
                <a:uLnTx/>
                <a:uFillTx/>
                <a:latin typeface="+mn-lt"/>
                <a:ea typeface="MS PGothic" panose="020B0600070205080204" pitchFamily="34" charset="-128"/>
                <a:cs typeface="+mn-cs"/>
              </a:rPr>
              <a:t>msec</a:t>
            </a:r>
            <a:r>
              <a:rPr kumimoji="0" lang="en-US" sz="1200" b="0" i="0" u="none" strike="noStrike" kern="1200" cap="none" spc="0" normalizeH="0" baseline="0" noProof="0" dirty="0">
                <a:ln>
                  <a:noFill/>
                </a:ln>
                <a:solidFill>
                  <a:prstClr val="black"/>
                </a:solidFill>
                <a:effectLst/>
                <a:uLnTx/>
                <a:uFillTx/>
                <a:latin typeface="+mn-lt"/>
                <a:ea typeface="MS PGothic" panose="020B0600070205080204" pitchFamily="34" charset="-128"/>
                <a:cs typeface="+mn-cs"/>
              </a:rPr>
              <a:t>: 33kB/sec </a:t>
            </a:r>
            <a:r>
              <a:rPr kumimoji="0" lang="en-US" sz="1200" b="0" i="0" u="none" strike="noStrike" kern="1200" cap="none" spc="0" normalizeH="0" baseline="0" noProof="0" dirty="0" err="1">
                <a:ln>
                  <a:noFill/>
                </a:ln>
                <a:solidFill>
                  <a:prstClr val="black"/>
                </a:solidFill>
                <a:effectLst/>
                <a:uLnTx/>
                <a:uFillTx/>
                <a:latin typeface="+mn-lt"/>
                <a:ea typeface="MS PGothic" panose="020B0600070205080204" pitchFamily="34" charset="-128"/>
                <a:cs typeface="+mn-cs"/>
              </a:rPr>
              <a:t>thruput</a:t>
            </a:r>
            <a:r>
              <a:rPr kumimoji="0" lang="en-US" sz="1200" b="0" i="0" u="none" strike="noStrike" kern="1200" cap="none" spc="0" normalizeH="0" baseline="0" noProof="0" dirty="0">
                <a:ln>
                  <a:noFill/>
                </a:ln>
                <a:solidFill>
                  <a:prstClr val="black"/>
                </a:solidFill>
                <a:effectLst/>
                <a:uLnTx/>
                <a:uFillTx/>
                <a:latin typeface="+mn-lt"/>
                <a:ea typeface="MS PGothic" panose="020B0600070205080204" pitchFamily="34" charset="-128"/>
                <a:cs typeface="+mn-cs"/>
              </a:rPr>
              <a:t> over 1 Gbps link</a:t>
            </a:r>
            <a:endParaRPr kumimoji="0" lang="en-US" sz="1200" b="0" i="0" u="none" strike="noStrike" kern="1200" cap="none" spc="0" normalizeH="0" baseline="0" noProof="0" dirty="0">
              <a:ln>
                <a:noFill/>
              </a:ln>
              <a:solidFill>
                <a:prstClr val="black"/>
              </a:solidFill>
              <a:effectLst/>
              <a:uLnTx/>
              <a:uFillTx/>
              <a:latin typeface="+mn-lt"/>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solidFill>
              <a:effectLst/>
              <a:uLnTx/>
              <a:uFillTx/>
              <a:latin typeface="+mn-lt"/>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black"/>
                </a:solidFill>
                <a:effectLst/>
                <a:uLnTx/>
                <a:uFillTx/>
                <a:latin typeface="+mn-lt"/>
                <a:ea typeface="MS PGothic" panose="020B0600070205080204" pitchFamily="34" charset="-128"/>
                <a:cs typeface="+mn-cs"/>
              </a:rPr>
              <a:t>network protocol limits use of physical resources</a:t>
            </a:r>
            <a:endParaRPr kumimoji="0" lang="en-US" sz="1200" b="0" i="0" u="none" strike="noStrike" kern="1200" cap="none" spc="0" normalizeH="0" baseline="0" noProof="0" dirty="0">
              <a:ln>
                <a:noFill/>
              </a:ln>
              <a:solidFill>
                <a:prstClr val="black"/>
              </a:solidFill>
              <a:effectLst/>
              <a:uLnTx/>
              <a:uFillTx/>
              <a:latin typeface="+mn-lt"/>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solidFill>
              <a:effectLst/>
              <a:uLnTx/>
              <a:uFillTx/>
              <a:latin typeface="+mn-lt"/>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black"/>
                </a:solidFill>
                <a:effectLst/>
                <a:uLnTx/>
                <a:uFillTx/>
                <a:latin typeface="+mn-lt"/>
                <a:ea typeface="MS PGothic" panose="020B0600070205080204" pitchFamily="34" charset="-128"/>
                <a:cs typeface="+mn-cs"/>
              </a:rPr>
              <a:t>Let’s develop a formula for utilization</a:t>
            </a:r>
            <a:endParaRPr kumimoji="0" lang="en-US" sz="1200" b="0" i="0" u="none" strike="noStrike" kern="1200" cap="none" spc="0" normalizeH="0" baseline="0" noProof="0" dirty="0">
              <a:ln>
                <a:noFill/>
              </a:ln>
              <a:solidFill>
                <a:prstClr val="black"/>
              </a:solidFill>
              <a:effectLst/>
              <a:uLnTx/>
              <a:uFillTx/>
              <a:latin typeface="+mn-lt"/>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200" b="0" i="0" u="none" strike="noStrike" kern="1200" cap="none" spc="0" normalizeH="0" baseline="0" noProof="0" dirty="0">
              <a:ln>
                <a:noFill/>
              </a:ln>
              <a:solidFill>
                <a:prstClr val="black"/>
              </a:solidFill>
              <a:effectLst/>
              <a:uLnTx/>
              <a:uFillTx/>
              <a:latin typeface="+mn-lt"/>
              <a:ea typeface="MS PGothic" panose="020B0600070205080204" pitchFamily="34" charset="-128"/>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black"/>
                </a:solidFill>
                <a:effectLst/>
                <a:uLnTx/>
                <a:uFillTx/>
                <a:latin typeface="+mn-lt"/>
                <a:ea typeface="+mn-ea"/>
                <a:cs typeface="+mn-cs"/>
              </a:rPr>
              <a:t>two generic forms of pipelined protocols: </a:t>
            </a:r>
            <a:r>
              <a:rPr kumimoji="0" lang="en-US" sz="1200" b="0" i="1" u="none" strike="noStrike" kern="1200" cap="none" spc="0" normalizeH="0" baseline="0" noProof="0" dirty="0">
                <a:ln>
                  <a:noFill/>
                </a:ln>
                <a:solidFill>
                  <a:srgbClr val="CC0000"/>
                </a:solidFill>
                <a:effectLst/>
                <a:uLnTx/>
                <a:uFillTx/>
                <a:latin typeface="+mn-lt"/>
                <a:ea typeface="+mn-ea"/>
                <a:cs typeface="+mn-cs"/>
              </a:rPr>
              <a:t>go-Back-N, selective repeat</a:t>
            </a:r>
            <a:endParaRPr kumimoji="0" lang="en-US" sz="1200" b="0" i="1" u="none" strike="noStrike" kern="1200" cap="none" spc="0" normalizeH="0" baseline="0" noProof="0" dirty="0">
              <a:ln>
                <a:noFill/>
              </a:ln>
              <a:solidFill>
                <a:srgbClr val="CC0000"/>
              </a:solidFill>
              <a:effectLst/>
              <a:uLnTx/>
              <a:uFillTx/>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window size of 14, 8 have been sent but are not yet </a:t>
            </a:r>
            <a:r>
              <a:rPr lang="en-US" dirty="0" err="1"/>
              <a:t>ackowledgedm</a:t>
            </a:r>
            <a:r>
              <a:rPr lang="en-US" dirty="0"/>
              <a:t> 6 sequence numbers are available for us. In </a:t>
            </a:r>
            <a:r>
              <a:rPr lang="en-US" dirty="0" err="1"/>
              <a:t>woindow</a:t>
            </a:r>
            <a:r>
              <a:rPr lang="en-US" dirty="0"/>
              <a:t>, but no calls from above to use them.</a:t>
            </a:r>
            <a:endParaRPr lang="en-US" dirty="0"/>
          </a:p>
          <a:p>
            <a:endParaRPr lang="en-US" dirty="0"/>
          </a:p>
          <a:p>
            <a:r>
              <a:rPr lang="en-US" dirty="0"/>
              <a:t>Note – we’ll skip the Go-Back-N FSM specification you can </a:t>
            </a:r>
            <a:r>
              <a:rPr lang="en-US" dirty="0" err="1"/>
              <a:t>chack</a:t>
            </a:r>
            <a:r>
              <a:rPr lang="en-US" dirty="0"/>
              <a:t> that out in </a:t>
            </a:r>
            <a:r>
              <a:rPr lang="en-US" dirty="0" err="1"/>
              <a:t>powerpoitn</a:t>
            </a:r>
            <a:r>
              <a:rPr lang="en-US" dirty="0"/>
              <a:t> slides or book)</a:t>
            </a:r>
            <a:endParaRPr lang="en-US" dirty="0"/>
          </a:p>
          <a:p>
            <a:endParaRPr lang="en-US" dirty="0"/>
          </a:p>
          <a:p>
            <a:r>
              <a:rPr lang="en-US" dirty="0"/>
              <a:t>TCP uses cumulative ACK</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 we’ll skip the Go-Back-N FSM specification (actually it’s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skip FSM specification for GBN – check out the book or ppt – and let’s watch GBN sender and receivers  in action.</a:t>
            </a:r>
            <a:endParaRPr lang="en-US" dirty="0"/>
          </a:p>
          <a:p>
            <a:r>
              <a:rPr lang="en-US" dirty="0"/>
              <a:t>Let assume a window size of 4.  at t=0, sender sends packets 0, 1, 2 3, 4, and packet 2 will be lost</a:t>
            </a:r>
            <a:endParaRPr lang="en-US" dirty="0"/>
          </a:p>
          <a:p>
            <a:endParaRPr lang="en-US" dirty="0"/>
          </a:p>
          <a:p>
            <a:r>
              <a:rPr lang="en-US" dirty="0"/>
              <a:t>At the receiver:</a:t>
            </a:r>
            <a:endParaRPr lang="en-US" dirty="0"/>
          </a:p>
          <a:p>
            <a:r>
              <a:rPr lang="en-US" dirty="0"/>
              <a:t>Packet 0 received ACK0 generated</a:t>
            </a:r>
            <a:endParaRPr lang="en-US" dirty="0"/>
          </a:p>
          <a:p>
            <a:r>
              <a:rPr lang="en-US" dirty="0"/>
              <a:t>Packet 1 received ACK1 generated</a:t>
            </a:r>
            <a:endParaRPr lang="en-US" dirty="0"/>
          </a:p>
          <a:p>
            <a:r>
              <a:rPr lang="en-US" dirty="0"/>
              <a:t>Packet 2 is lost, and so when packet 3 is received, ACK 1 is sent – that’s the cumulative ACK, re-Acknowledging the receipt of packet 1. and in this implementation packet 3 is discarded</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 important mechanism of GBN was the use of the cumulative acknowledgements, and as we mentioned, cumulative ACKs are used in TCP</a:t>
            </a:r>
            <a:endParaRPr lang="en-US" dirty="0"/>
          </a:p>
          <a:p>
            <a:endParaRPr lang="en-US" dirty="0"/>
          </a:p>
          <a:p>
            <a:r>
              <a:rPr lang="en-US" dirty="0"/>
              <a:t>An alternate ACK mechanism would be for the receiver to </a:t>
            </a:r>
            <a:r>
              <a:rPr lang="en-US" dirty="0" err="1"/>
              <a:t>indiviually</a:t>
            </a:r>
            <a:r>
              <a:rPr lang="en-US" dirty="0"/>
              <a:t> acknowledge specific packets as they are received.  This mechanism is at the heart of the Selective repeat protocol.</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If the packet is in order, its data will be delivered, as will any buffered data that can now be </a:t>
            </a:r>
            <a:r>
              <a:rPr lang="en-US" dirty="0" err="1"/>
              <a:t>delived</a:t>
            </a:r>
            <a:r>
              <a:rPr lang="en-US" dirty="0"/>
              <a:t> in order</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 MSS is 1460 bytes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thing to note here is that the ACK number (43) on the B-to-A segment is one more than the sequence number (42) on the A-</a:t>
            </a:r>
            <a:r>
              <a:rPr lang="en-US" dirty="0" err="1"/>
              <a:t>toB</a:t>
            </a:r>
            <a:r>
              <a:rPr lang="en-US" dirty="0"/>
              <a:t> segment that triggered that ACK</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t>Similarly, the ACK number (80) on the </a:t>
            </a:r>
            <a:r>
              <a:rPr lang="en-US"/>
              <a:t>last A-to-B </a:t>
            </a:r>
            <a:r>
              <a:rPr lang="en-US" dirty="0"/>
              <a:t>segment is one more than the sequence number (79) on the B-to-A segment that triggered that ACK</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how TCP re-computes the estimated RTT each time a new </a:t>
            </a:r>
            <a:r>
              <a:rPr lang="en-US" dirty="0" err="1"/>
              <a:t>SampleRTT</a:t>
            </a:r>
            <a:r>
              <a:rPr lang="en-US" dirty="0"/>
              <a:t> is taken.</a:t>
            </a:r>
            <a:endParaRPr lang="en-US" dirty="0"/>
          </a:p>
          <a:p>
            <a:r>
              <a:rPr lang="en-US" dirty="0"/>
              <a:t>The process is knows as an </a:t>
            </a:r>
            <a:r>
              <a:rPr lang="en-US" dirty="0" err="1"/>
              <a:t>exponeitally</a:t>
            </a:r>
            <a:r>
              <a:rPr lang="en-US" dirty="0"/>
              <a:t> weighted moving average, shown by the equation here.</a:t>
            </a:r>
            <a:endParaRPr lang="en-US" dirty="0"/>
          </a:p>
          <a:p>
            <a:r>
              <a:rPr lang="en-US" dirty="0"/>
              <a:t>&lt;say it&gt;</a:t>
            </a:r>
            <a:endParaRPr lang="en-US" dirty="0"/>
          </a:p>
          <a:p>
            <a:r>
              <a:rPr lang="en-US" dirty="0"/>
              <a:t>Where alpha reflects the influence of the most recent measurements on the estimated RTT; a typical value of alpha used in </a:t>
            </a:r>
            <a:r>
              <a:rPr lang="en-US" dirty="0" err="1"/>
              <a:t>implementaitons</a:t>
            </a:r>
            <a:r>
              <a:rPr lang="en-US" dirty="0"/>
              <a:t> is .125</a:t>
            </a:r>
            <a:endParaRPr lang="en-US" dirty="0"/>
          </a:p>
          <a:p>
            <a:endParaRPr lang="en-US" dirty="0"/>
          </a:p>
          <a:p>
            <a:r>
              <a:rPr lang="en-US" dirty="0"/>
              <a:t>The graph at the bottom show measured RTTs </a:t>
            </a:r>
            <a:r>
              <a:rPr lang="en-US" dirty="0" err="1"/>
              <a:t>beween</a:t>
            </a:r>
            <a:r>
              <a:rPr lang="en-US" dirty="0"/>
              <a:t> a host in the Massachusetts and a host in France, as well as the estimated, “smoothed”  RTT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this value of the estimated RTT, TCP computes the timeout interval to be the estimated RTT plus a “safety margin”</a:t>
            </a:r>
            <a:endParaRPr lang="en-US" dirty="0"/>
          </a:p>
          <a:p>
            <a:r>
              <a:rPr lang="en-US" dirty="0"/>
              <a:t> </a:t>
            </a:r>
            <a:endParaRPr lang="en-US" dirty="0"/>
          </a:p>
          <a:p>
            <a:r>
              <a:rPr lang="en-US" dirty="0"/>
              <a:t>And the intuition is that if we are seeing a large variation in SAMPLERTT – the RTT estimates are fluctuating a lot - then we’ll want a larger </a:t>
            </a:r>
            <a:r>
              <a:rPr lang="en-US" dirty="0" err="1"/>
              <a:t>savety</a:t>
            </a:r>
            <a:r>
              <a:rPr lang="en-US" dirty="0"/>
              <a:t> margin</a:t>
            </a:r>
            <a:endParaRPr lang="en-US" dirty="0"/>
          </a:p>
          <a:p>
            <a:endParaRPr lang="en-US" dirty="0"/>
          </a:p>
          <a:p>
            <a:r>
              <a:rPr lang="en-US" dirty="0"/>
              <a:t>So TCP computes the Timeout interval to be the Estimated RTT plus 4 times a measure of deviation in the RTT.</a:t>
            </a:r>
            <a:endParaRPr lang="en-US" dirty="0"/>
          </a:p>
          <a:p>
            <a:endParaRPr lang="en-US" dirty="0"/>
          </a:p>
          <a:p>
            <a:r>
              <a:rPr lang="en-US" dirty="0"/>
              <a:t>The deviation in the RTT is computed as the </a:t>
            </a:r>
            <a:r>
              <a:rPr lang="en-US" dirty="0" err="1"/>
              <a:t>eWMA</a:t>
            </a:r>
            <a:r>
              <a:rPr lang="en-US" dirty="0"/>
              <a:t> of the difference between the most recently measured </a:t>
            </a:r>
            <a:r>
              <a:rPr lang="en-US" dirty="0" err="1"/>
              <a:t>SampleRTT</a:t>
            </a:r>
            <a:r>
              <a:rPr lang="en-US" dirty="0"/>
              <a:t> from the Estimated RTT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Given these details of TCP sequence numbers, acks, and timers, we can now describe the big picture view of how the TCP sender and receiver operate</a:t>
            </a:r>
            <a:endParaRPr lang="en-US" dirty="0"/>
          </a:p>
          <a:p>
            <a:endParaRPr lang="en-US" dirty="0"/>
          </a:p>
          <a:p>
            <a:r>
              <a:rPr lang="en-US" dirty="0"/>
              <a:t>You can check out FSMs in book; let’s just give an English text description here and let’s start with the sender.</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Rather than immediately </a:t>
            </a:r>
            <a:r>
              <a:rPr lang="en-US" dirty="0" err="1"/>
              <a:t>ACKnowledig</a:t>
            </a:r>
            <a:r>
              <a:rPr lang="en-US" dirty="0"/>
              <a:t> this segment, many TCP implementations will wait for half a second for another in-order segment to arrive, and then generate a single cumulative ACK for both segments – thus decreasing the amount of ACK traffic.  The arrival of this second in-order segment and the cumulative ACK generation that covers both segments is the second row in this table.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cement our understanding of TCP reliability, let’s look a a few retransmission scenarios</a:t>
            </a:r>
            <a:endParaRPr lang="en-US" dirty="0"/>
          </a:p>
          <a:p>
            <a:endParaRPr lang="en-US" dirty="0"/>
          </a:p>
          <a:p>
            <a:r>
              <a:rPr lang="en-US" dirty="0"/>
              <a:t>In the first case a TCP segments is </a:t>
            </a:r>
            <a:r>
              <a:rPr lang="en-US" dirty="0" err="1"/>
              <a:t>transmited</a:t>
            </a:r>
            <a:r>
              <a:rPr lang="en-US" dirty="0"/>
              <a:t> and the ACK is lost, and the TCP timeout mechanism results in another copy of being transmitted and then re-</a:t>
            </a:r>
            <a:r>
              <a:rPr lang="en-US" dirty="0" err="1"/>
              <a:t>ACKed</a:t>
            </a:r>
            <a:r>
              <a:rPr lang="en-US" dirty="0"/>
              <a:t> a the sender</a:t>
            </a:r>
            <a:endParaRPr lang="en-US" dirty="0"/>
          </a:p>
          <a:p>
            <a:endParaRPr lang="en-US" dirty="0"/>
          </a:p>
          <a:p>
            <a:r>
              <a:rPr lang="en-US" dirty="0"/>
              <a:t>In the second example two segments are sent and acknowledged, but there is a premature timeout e for the first segment, which is retransmitted.  </a:t>
            </a:r>
            <a:r>
              <a:rPr lang="en-US" dirty="0" err="1"/>
              <a:t>Notet</a:t>
            </a:r>
            <a:r>
              <a:rPr lang="en-US" dirty="0"/>
              <a:t> that when this retransmitted segment is received, the receiver has already received the first two segments, and so resends a cumulative ACK for both segments received so far, rather than an ACK for just this fist segment.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this last example, two segments are again transmitted, the first ACK is lost but the second ACK, a cumulative ACK arrives at the sender, which then can transmit a third segment, knowing that the first two have arrived, even though the ACK for the first segment was lost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wrap up our study of TCP reliability by discussing an optimization to the original TCP known as TCP fast retransmit,</a:t>
            </a:r>
            <a:endParaRPr lang="en-US" dirty="0"/>
          </a:p>
          <a:p>
            <a:endParaRPr lang="en-US" dirty="0"/>
          </a:p>
          <a:p>
            <a:r>
              <a:rPr lang="en-US" dirty="0"/>
              <a:t>Take a look at this example on the right where 5 segments are transmitted and the second segment is lost.  In this case the TCP receiver sends an ACK 100 acknowledging the first received segment.</a:t>
            </a:r>
            <a:endParaRPr lang="en-US" dirty="0"/>
          </a:p>
          <a:p>
            <a:r>
              <a:rPr lang="en-US" dirty="0"/>
              <a:t>When the third segment arrives at the receiver, the TCP receiver sends another ACK 100 since the second segment has not arrived. And similarly for the 4</a:t>
            </a:r>
            <a:r>
              <a:rPr lang="en-US" baseline="30000" dirty="0"/>
              <a:t>th</a:t>
            </a:r>
            <a:r>
              <a:rPr lang="en-US" dirty="0"/>
              <a:t> and 5</a:t>
            </a:r>
            <a:r>
              <a:rPr lang="en-US" baseline="30000" dirty="0"/>
              <a:t>th</a:t>
            </a:r>
            <a:r>
              <a:rPr lang="en-US" dirty="0"/>
              <a:t> segments to arrive.</a:t>
            </a:r>
            <a:endParaRPr lang="en-US" dirty="0"/>
          </a:p>
          <a:p>
            <a:endParaRPr lang="en-US" dirty="0"/>
          </a:p>
          <a:p>
            <a:r>
              <a:rPr lang="en-US" dirty="0"/>
              <a:t>Now what does the sender see?  The sender receives the first ACK 100 it has been hoping for, but then three additional duplicate ACK100s arrive.  The sender knows that somethings’ wrong – it knows the first segment arrived at the receiver  but three later arriving segments at the receiver – the ones that generated the three duplicate ACKs – we received correctly but were not in order.  That is, that there was a missing segment at the receiver when each of the three duplicate ACK were generated.</a:t>
            </a:r>
            <a:endParaRPr lang="en-US" dirty="0"/>
          </a:p>
          <a:p>
            <a:endParaRPr lang="en-US" dirty="0"/>
          </a:p>
          <a:p>
            <a:r>
              <a:rPr lang="en-US" dirty="0"/>
              <a:t>With fast retransmit, the arrival of three duplicate ACK causes the sender to retransmit its oldest </a:t>
            </a:r>
            <a:r>
              <a:rPr lang="en-US" dirty="0" err="1"/>
              <a:t>unACKed</a:t>
            </a:r>
            <a:r>
              <a:rPr lang="en-US" dirty="0"/>
              <a:t> segment, without waiting for a timeout event.  This allows TCP to recover more quickly from what is very likely a loss event</a:t>
            </a:r>
            <a:endParaRPr lang="en-US" dirty="0"/>
          </a:p>
          <a:p>
            <a:endParaRPr lang="en-US" dirty="0"/>
          </a:p>
          <a:p>
            <a:r>
              <a:rPr lang="en-US" dirty="0"/>
              <a:t>specifically that the second segment has been lost, since three higher -numbered segments were received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endParaRPr lang="en-US" dirty="0"/>
          </a:p>
          <a:p>
            <a:endParaRPr lang="en-US" dirty="0"/>
          </a:p>
          <a:p>
            <a:r>
              <a:rPr lang="en-US" dirty="0"/>
              <a:t>Before diving into the details of TCP flow control, let’s first get the general context and motivate the need for flow control.</a:t>
            </a:r>
            <a:endParaRPr lang="en-US" dirty="0"/>
          </a:p>
          <a:p>
            <a:endParaRPr lang="en-US" dirty="0"/>
          </a:p>
          <a:p>
            <a:r>
              <a:rPr lang="en-US" dirty="0"/>
              <a:t>This diagram show a typical transport-layer implementation</a:t>
            </a:r>
            <a:endParaRPr lang="en-US" dirty="0"/>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endParaRPr lang="en-US" dirty="0"/>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MS PGothic"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MS PGothic"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endParaRPr lang="en-US" dirty="0"/>
          </a:p>
          <a:p>
            <a:endParaRPr lang="en-US" dirty="0"/>
          </a:p>
          <a:p>
            <a:r>
              <a:rPr lang="en-US" dirty="0"/>
              <a:t>Before diving into the details of TCP flow control, let’s first get the general context and motivate the need for flow control.</a:t>
            </a:r>
            <a:endParaRPr lang="en-US" dirty="0"/>
          </a:p>
          <a:p>
            <a:endParaRPr lang="en-US" dirty="0"/>
          </a:p>
          <a:p>
            <a:r>
              <a:rPr lang="en-US" dirty="0"/>
              <a:t>This diagram show a typical transport-layer implementation</a:t>
            </a:r>
            <a:endParaRPr lang="en-US" dirty="0"/>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endParaRPr lang="en-US" dirty="0"/>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MS PGothic"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MS PGothic"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endParaRPr lang="en-US" dirty="0"/>
          </a:p>
          <a:p>
            <a:endParaRPr lang="en-US" dirty="0"/>
          </a:p>
          <a:p>
            <a:r>
              <a:rPr lang="en-US" dirty="0"/>
              <a:t>Before diving into the details of TCP flow control, let’s first get the general context and motivate the need for flow control.</a:t>
            </a:r>
            <a:endParaRPr lang="en-US" dirty="0"/>
          </a:p>
          <a:p>
            <a:endParaRPr lang="en-US" dirty="0"/>
          </a:p>
          <a:p>
            <a:r>
              <a:rPr lang="en-US" dirty="0"/>
              <a:t>This diagram show a typical transport-layer implementation</a:t>
            </a:r>
            <a:endParaRPr lang="en-US" dirty="0"/>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endParaRPr lang="en-US" dirty="0"/>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MS PGothic"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MS PGothic"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endParaRPr lang="en-US" dirty="0"/>
          </a:p>
          <a:p>
            <a:endParaRPr lang="en-US" dirty="0"/>
          </a:p>
          <a:p>
            <a:r>
              <a:rPr lang="en-US" dirty="0"/>
              <a:t>Before diving into the details of TCP flow control, let’s first get the general context and motivate the need for flow control.</a:t>
            </a:r>
            <a:endParaRPr lang="en-US" dirty="0"/>
          </a:p>
          <a:p>
            <a:endParaRPr lang="en-US" dirty="0"/>
          </a:p>
          <a:p>
            <a:r>
              <a:rPr lang="en-US" dirty="0"/>
              <a:t>This diagram show a typical transport-layer implementation</a:t>
            </a:r>
            <a:endParaRPr lang="en-US" dirty="0"/>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endParaRPr lang="en-US" dirty="0"/>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MS PGothic"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MS PGothic"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TCP implement flow control.  The basic idea is simple – the receiver informs the sender how much free buffer space there is, and the sender is limited to send no more than this amount of data.  That the value o RWND in the diagram to the right.</a:t>
            </a:r>
            <a:endParaRPr lang="en-US" dirty="0"/>
          </a:p>
          <a:p>
            <a:endParaRPr lang="en-US" dirty="0"/>
          </a:p>
          <a:p>
            <a:r>
              <a:rPr lang="en-US" dirty="0"/>
              <a:t>This information is carried from the receiver to the sender in the “receiver advertised window” (do a PIP of header) in the TCP header, and the value will change as the amount of free buffer space fluctuates over time.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TCP implement flow control.  The basic idea is simple – the receiver informs the sender how much free buffer space there is, and the sender is limited to send no more than this amount of data.  That the value o RWND in the diagram to the right.</a:t>
            </a:r>
            <a:endParaRPr lang="en-US" dirty="0"/>
          </a:p>
          <a:p>
            <a:endParaRPr lang="en-US" dirty="0"/>
          </a:p>
          <a:p>
            <a:r>
              <a:rPr lang="en-US" dirty="0"/>
              <a:t>This information is carried from the receiver to the sender in the “receiver advertised window” (do a PIP of header) in the TCP header, and the value will change as the amount of free buffer space fluctuates over time.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other TCP topic we’ll want to consider here is that of “connection  management”</a:t>
            </a:r>
            <a:endParaRPr lang="en-US" dirty="0"/>
          </a:p>
          <a:p>
            <a:endParaRPr lang="en-US" dirty="0"/>
          </a:p>
          <a:p>
            <a:pPr marL="0" indent="0">
              <a:buFont typeface="Arial" panose="020B0604020202020204" pitchFamily="34" charset="0"/>
              <a:buNone/>
            </a:pPr>
            <a:r>
              <a:rPr lang="en-US" dirty="0"/>
              <a:t>The TCP sender and </a:t>
            </a:r>
            <a:r>
              <a:rPr lang="en-US" dirty="0" err="1"/>
              <a:t>reciver</a:t>
            </a:r>
            <a:r>
              <a:rPr lang="en-US" dirty="0"/>
              <a:t> have a number of pieces of shared state that they must establish before actually communication</a:t>
            </a:r>
            <a:endParaRPr lang="en-US" dirty="0"/>
          </a:p>
          <a:p>
            <a:pPr marL="171450" indent="-171450">
              <a:buFont typeface="Arial" panose="020B0604020202020204" pitchFamily="34" charset="0"/>
              <a:buChar char="•"/>
            </a:pPr>
            <a:r>
              <a:rPr lang="en-US" dirty="0"/>
              <a:t>FIRST </a:t>
            </a:r>
            <a:r>
              <a:rPr lang="en-US" dirty="0" err="1"/>
              <a:t>theym</a:t>
            </a:r>
            <a:r>
              <a:rPr lang="en-US" dirty="0"/>
              <a:t> </a:t>
            </a:r>
            <a:r>
              <a:rPr lang="en-US" dirty="0" err="1"/>
              <a:t>ust</a:t>
            </a:r>
            <a:r>
              <a:rPr lang="en-US" dirty="0"/>
              <a:t> both agree that they WANT to communicate with each other</a:t>
            </a:r>
            <a:endParaRPr lang="en-US" dirty="0"/>
          </a:p>
          <a:p>
            <a:pPr marL="171450" indent="-171450">
              <a:buFont typeface="Arial" panose="020B0604020202020204" pitchFamily="34" charset="0"/>
              <a:buChar char="•"/>
            </a:pPr>
            <a:r>
              <a:rPr lang="en-US" dirty="0"/>
              <a:t>Secondly there are connection parameters – the initial sequence number and the initial receiver-advertised </a:t>
            </a:r>
            <a:r>
              <a:rPr lang="en-US" dirty="0" err="1"/>
              <a:t>bufferspace</a:t>
            </a:r>
            <a:r>
              <a:rPr lang="en-US" dirty="0"/>
              <a:t> that they’ll want to agree on</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This is done via a so-called handshake protocol – the client reaching our to the server, and the server answering back.</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And before diving into the TCP handshake protocol, let’s first consider the problem of handshaking, of establishing shared state.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Here’s an example of a two way handshake.  Alice reaches out to Bob and say’s “let’s talk” and Bob says OK, and they start their conversation</a:t>
            </a:r>
            <a:endParaRPr lang="en-US" dirty="0"/>
          </a:p>
          <a:p>
            <a:endParaRPr lang="en-US" dirty="0"/>
          </a:p>
          <a:p>
            <a:r>
              <a:rPr lang="en-US" dirty="0"/>
              <a:t>For a network protocol, the equivalent protocol would be a client sending a “request connection” message saying ”let’s talk, the initial sequence number is x”</a:t>
            </a:r>
            <a:endParaRPr lang="en-US" dirty="0"/>
          </a:p>
          <a:p>
            <a:r>
              <a:rPr lang="en-US" dirty="0"/>
              <a:t>And the server would respond with a message ”I accept your connect x”</a:t>
            </a:r>
            <a:endParaRPr lang="en-US" dirty="0"/>
          </a:p>
          <a:p>
            <a:endParaRPr lang="en-US" dirty="0"/>
          </a:p>
          <a:p>
            <a:r>
              <a:rPr lang="en-US" dirty="0"/>
              <a:t>And the question we want to ask ourselves is &lt;talk through&gt;</a:t>
            </a:r>
            <a:endParaRPr lang="en-US" dirty="0"/>
          </a:p>
          <a:p>
            <a:endParaRPr lang="en-US" dirty="0"/>
          </a:p>
          <a:p>
            <a:r>
              <a:rPr lang="en-US" dirty="0"/>
              <a:t>Will this work?  Let’s look at a few scenarios…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10" name="Slide Number Placeholder 5"/>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dirty="0"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724027"/>
            <a:ext cx="10515600" cy="4351338"/>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itle 7"/>
          <p:cNvSpPr>
            <a:spLocks noGrp="1"/>
          </p:cNvSpPr>
          <p:nvPr>
            <p:ph type="title"/>
          </p:nvPr>
        </p:nvSpPr>
        <p:spPr/>
        <p:txBody>
          <a:bodyPr>
            <a:normAutofit/>
          </a:bodyPr>
          <a:lstStyle>
            <a:lvl1pPr>
              <a:defRPr sz="4400">
                <a:latin typeface="+mj-lt"/>
              </a:defRPr>
            </a:lvl1pPr>
          </a:lstStyle>
          <a:p>
            <a:r>
              <a:rPr lang="en-US" dirty="0"/>
              <a:t>Click to edit Master title style</a:t>
            </a:r>
            <a:endParaRPr lang="en-US" dirty="0"/>
          </a:p>
        </p:txBody>
      </p:sp>
      <p:sp>
        <p:nvSpPr>
          <p:cNvPr id="10" name="Slide Number Placeholder 5"/>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dirty="0"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atin typeface="+mj-lt"/>
              </a:defRPr>
            </a:lvl1pPr>
          </a:lstStyle>
          <a:p>
            <a:r>
              <a:rPr lang="en-US" dirty="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0" name="Slide Number Placeholder 5"/>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dirty="0"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atin typeface="+mj-lt"/>
              </a:defRPr>
            </a:lvl1pPr>
          </a:lstStyle>
          <a:p>
            <a:r>
              <a:rPr lang="en-US" dirty="0"/>
              <a:t>Click to edit Master title style</a:t>
            </a:r>
            <a:endParaRPr lang="en-US" dirty="0"/>
          </a:p>
        </p:txBody>
      </p:sp>
      <p:sp>
        <p:nvSpPr>
          <p:cNvPr id="8" name="Slide Number Placeholder 5"/>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dirty="0"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Slide Number Placeholder 5"/>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dirty="0"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latinLnBrk="0" hangingPunct="1">
        <a:lnSpc>
          <a:spcPct val="90000"/>
        </a:lnSpc>
        <a:spcBef>
          <a:spcPct val="0"/>
        </a:spcBef>
        <a:buNone/>
        <a:defRPr sz="4000" b="1" kern="1200">
          <a:solidFill>
            <a:srgbClr val="0000A3"/>
          </a:solidFill>
          <a:latin typeface="+mn-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100.xml"/><Relationship Id="rId3" Type="http://schemas.openxmlformats.org/officeDocument/2006/relationships/slideLayout" Target="../slideLayouts/slideLayout3.xml"/><Relationship Id="rId2" Type="http://schemas.openxmlformats.org/officeDocument/2006/relationships/image" Target="../media/image49.png"/><Relationship Id="rId1" Type="http://schemas.openxmlformats.org/officeDocument/2006/relationships/image" Target="../media/image25.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3.xml"/><Relationship Id="rId1" Type="http://schemas.openxmlformats.org/officeDocument/2006/relationships/image" Target="../media/image50.jpe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105.xml.rels><?xml version="1.0" encoding="UTF-8" standalone="yes"?>
<Relationships xmlns="http://schemas.openxmlformats.org/package/2006/relationships"><Relationship Id="rId5" Type="http://schemas.openxmlformats.org/officeDocument/2006/relationships/notesSlide" Target="../notesSlides/notesSlide105.xml"/><Relationship Id="rId4" Type="http://schemas.openxmlformats.org/officeDocument/2006/relationships/slideLayout" Target="../slideLayouts/slideLayout3.xml"/><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51.jpe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109.xml.rels><?xml version="1.0" encoding="UTF-8" standalone="yes"?>
<Relationships xmlns="http://schemas.openxmlformats.org/package/2006/relationships"><Relationship Id="rId4" Type="http://schemas.openxmlformats.org/officeDocument/2006/relationships/notesSlide" Target="../notesSlides/notesSlide109.xml"/><Relationship Id="rId3" Type="http://schemas.openxmlformats.org/officeDocument/2006/relationships/slideLayout" Target="../slideLayouts/slideLayout3.xml"/><Relationship Id="rId2" Type="http://schemas.openxmlformats.org/officeDocument/2006/relationships/image" Target="../media/image25.png"/><Relationship Id="rId1" Type="http://schemas.openxmlformats.org/officeDocument/2006/relationships/image" Target="../media/image52.jpe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image" Target="../media/image25.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111.xml.rels><?xml version="1.0" encoding="UTF-8" standalone="yes"?>
<Relationships xmlns="http://schemas.openxmlformats.org/package/2006/relationships"><Relationship Id="rId5" Type="http://schemas.openxmlformats.org/officeDocument/2006/relationships/notesSlide" Target="../notesSlides/notesSlide111.xml"/><Relationship Id="rId4" Type="http://schemas.openxmlformats.org/officeDocument/2006/relationships/slideLayout" Target="../slideLayouts/slideLayout3.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25.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7" Type="http://schemas.openxmlformats.org/officeDocument/2006/relationships/notesSlide" Target="../notesSlides/notesSlide115.xml"/><Relationship Id="rId6" Type="http://schemas.openxmlformats.org/officeDocument/2006/relationships/slideLayout" Target="../slideLayouts/slideLayout3.xml"/><Relationship Id="rId5" Type="http://schemas.openxmlformats.org/officeDocument/2006/relationships/image" Target="../media/image59.emf"/><Relationship Id="rId4" Type="http://schemas.openxmlformats.org/officeDocument/2006/relationships/image" Target="../media/image58.emf"/><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image" Target="../media/image55.emf"/></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image" Target="../media/image25.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123.xml.rels><?xml version="1.0" encoding="UTF-8" standalone="yes"?>
<Relationships xmlns="http://schemas.openxmlformats.org/package/2006/relationships"><Relationship Id="rId4" Type="http://schemas.openxmlformats.org/officeDocument/2006/relationships/notesSlide" Target="../notesSlides/notesSlide123.xml"/><Relationship Id="rId3" Type="http://schemas.openxmlformats.org/officeDocument/2006/relationships/slideLayout" Target="../slideLayouts/slideLayout3.xml"/><Relationship Id="rId2" Type="http://schemas.openxmlformats.org/officeDocument/2006/relationships/image" Target="../media/image61.png"/><Relationship Id="rId1" Type="http://schemas.openxmlformats.org/officeDocument/2006/relationships/image" Target="../media/image60.png"/></Relationships>
</file>

<file path=ppt/slides/_rels/slide124.xml.rels><?xml version="1.0" encoding="UTF-8" standalone="yes"?>
<Relationships xmlns="http://schemas.openxmlformats.org/package/2006/relationships"><Relationship Id="rId4" Type="http://schemas.openxmlformats.org/officeDocument/2006/relationships/notesSlide" Target="../notesSlides/notesSlide124.xml"/><Relationship Id="rId3" Type="http://schemas.openxmlformats.org/officeDocument/2006/relationships/slideLayout" Target="../slideLayouts/slideLayout3.xml"/><Relationship Id="rId2" Type="http://schemas.openxmlformats.org/officeDocument/2006/relationships/image" Target="../media/image53.png"/><Relationship Id="rId1" Type="http://schemas.openxmlformats.org/officeDocument/2006/relationships/image" Target="../media/image54.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image" Target="../media/image25.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image" Target="../media/image25.pn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3.xml"/><Relationship Id="rId2" Type="http://schemas.openxmlformats.org/officeDocument/2006/relationships/image" Target="../media/image27.jpeg"/><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4.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3" Type="http://schemas.openxmlformats.org/officeDocument/2006/relationships/notesSlide" Target="../notesSlides/notesSlide4.xml"/><Relationship Id="rId22" Type="http://schemas.openxmlformats.org/officeDocument/2006/relationships/slideLayout" Target="../slideLayouts/slideLayout3.xml"/><Relationship Id="rId21" Type="http://schemas.openxmlformats.org/officeDocument/2006/relationships/image" Target="../media/image23.png"/><Relationship Id="rId20" Type="http://schemas.openxmlformats.org/officeDocument/2006/relationships/image" Target="../media/image22.png"/><Relationship Id="rId2" Type="http://schemas.openxmlformats.org/officeDocument/2006/relationships/image" Target="../media/image4.png"/><Relationship Id="rId19" Type="http://schemas.openxmlformats.org/officeDocument/2006/relationships/image" Target="../media/image21.png"/><Relationship Id="rId18" Type="http://schemas.openxmlformats.org/officeDocument/2006/relationships/image" Target="../media/image20.png"/><Relationship Id="rId17" Type="http://schemas.openxmlformats.org/officeDocument/2006/relationships/image" Target="../media/image19.png"/><Relationship Id="rId16" Type="http://schemas.openxmlformats.org/officeDocument/2006/relationships/image" Target="../media/image18.png"/><Relationship Id="rId15" Type="http://schemas.openxmlformats.org/officeDocument/2006/relationships/image" Target="../media/image17.png"/><Relationship Id="rId14" Type="http://schemas.openxmlformats.org/officeDocument/2006/relationships/image" Target="../media/image16.png"/><Relationship Id="rId13" Type="http://schemas.openxmlformats.org/officeDocument/2006/relationships/image" Target="../media/image15.png"/><Relationship Id="rId12" Type="http://schemas.openxmlformats.org/officeDocument/2006/relationships/image" Target="../media/image14.png"/><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3.xml"/><Relationship Id="rId2" Type="http://schemas.openxmlformats.org/officeDocument/2006/relationships/image" Target="../media/image33.png"/><Relationship Id="rId1"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image" Target="../media/image34.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image" Target="../media/image35.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3.xml"/><Relationship Id="rId2" Type="http://schemas.openxmlformats.org/officeDocument/2006/relationships/image" Target="../media/image25.png"/><Relationship Id="rId1" Type="http://schemas.openxmlformats.org/officeDocument/2006/relationships/image" Target="../media/image37.png"/></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66.xml"/><Relationship Id="rId4" Type="http://schemas.openxmlformats.org/officeDocument/2006/relationships/vmlDrawing" Target="../drawings/vmlDrawing1.vml"/><Relationship Id="rId3" Type="http://schemas.openxmlformats.org/officeDocument/2006/relationships/slideLayout" Target="../slideLayouts/slideLayout3.xml"/><Relationship Id="rId2" Type="http://schemas.openxmlformats.org/officeDocument/2006/relationships/image" Target="../media/image38.wmf"/><Relationship Id="rId1" Type="http://schemas.openxmlformats.org/officeDocument/2006/relationships/oleObject" Target="../embeddings/oleObject1.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xml"/><Relationship Id="rId1" Type="http://schemas.openxmlformats.org/officeDocument/2006/relationships/image" Target="../media/image42.emf"/></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88.xml"/><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image" Target="../media/image25.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3" Type="http://schemas.openxmlformats.org/officeDocument/2006/relationships/notesSlide" Target="../notesSlides/notesSlide9.xml"/><Relationship Id="rId22" Type="http://schemas.openxmlformats.org/officeDocument/2006/relationships/slideLayout" Target="../slideLayouts/slideLayout3.xml"/><Relationship Id="rId21" Type="http://schemas.openxmlformats.org/officeDocument/2006/relationships/image" Target="../media/image23.png"/><Relationship Id="rId20" Type="http://schemas.openxmlformats.org/officeDocument/2006/relationships/image" Target="../media/image22.png"/><Relationship Id="rId2" Type="http://schemas.openxmlformats.org/officeDocument/2006/relationships/image" Target="../media/image4.png"/><Relationship Id="rId19" Type="http://schemas.openxmlformats.org/officeDocument/2006/relationships/image" Target="../media/image21.png"/><Relationship Id="rId18" Type="http://schemas.openxmlformats.org/officeDocument/2006/relationships/image" Target="../media/image20.png"/><Relationship Id="rId17" Type="http://schemas.openxmlformats.org/officeDocument/2006/relationships/image" Target="../media/image19.png"/><Relationship Id="rId16" Type="http://schemas.openxmlformats.org/officeDocument/2006/relationships/image" Target="../media/image18.png"/><Relationship Id="rId15" Type="http://schemas.openxmlformats.org/officeDocument/2006/relationships/image" Target="../media/image17.png"/><Relationship Id="rId14" Type="http://schemas.openxmlformats.org/officeDocument/2006/relationships/image" Target="../media/image16.png"/><Relationship Id="rId13" Type="http://schemas.openxmlformats.org/officeDocument/2006/relationships/image" Target="../media/image15.png"/><Relationship Id="rId12" Type="http://schemas.openxmlformats.org/officeDocument/2006/relationships/image" Target="../media/image14.png"/><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91.xml.rels><?xml version="1.0" encoding="UTF-8" standalone="yes"?>
<Relationships xmlns="http://schemas.openxmlformats.org/package/2006/relationships"><Relationship Id="rId5" Type="http://schemas.openxmlformats.org/officeDocument/2006/relationships/notesSlide" Target="../notesSlides/notesSlide91.xml"/><Relationship Id="rId4" Type="http://schemas.openxmlformats.org/officeDocument/2006/relationships/slideLayout" Target="../slideLayouts/slideLayout3.xml"/><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image" Target="../media/image25.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97.xml.rels><?xml version="1.0" encoding="UTF-8" standalone="yes"?>
<Relationships xmlns="http://schemas.openxmlformats.org/package/2006/relationships"><Relationship Id="rId5" Type="http://schemas.openxmlformats.org/officeDocument/2006/relationships/notesSlide" Target="../notesSlides/notesSlide97.xml"/><Relationship Id="rId4" Type="http://schemas.openxmlformats.org/officeDocument/2006/relationships/slideLayout" Target="../slideLayouts/slideLayout3.xml"/><Relationship Id="rId3" Type="http://schemas.openxmlformats.org/officeDocument/2006/relationships/image" Target="../media/image25.png"/><Relationship Id="rId2" Type="http://schemas.openxmlformats.org/officeDocument/2006/relationships/image" Target="../media/image47.png"/><Relationship Id="rId1" Type="http://schemas.openxmlformats.org/officeDocument/2006/relationships/image" Target="../media/image46.png"/></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98.xml"/><Relationship Id="rId3" Type="http://schemas.openxmlformats.org/officeDocument/2006/relationships/slideLayout" Target="../slideLayouts/slideLayout3.xml"/><Relationship Id="rId2" Type="http://schemas.openxmlformats.org/officeDocument/2006/relationships/image" Target="../media/image48.png"/><Relationship Id="rId1" Type="http://schemas.openxmlformats.org/officeDocument/2006/relationships/image" Target="../media/image25.png"/></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99.xml"/><Relationship Id="rId3" Type="http://schemas.openxmlformats.org/officeDocument/2006/relationships/slideLayout" Target="../slideLayouts/slideLayout3.xml"/><Relationship Id="rId2" Type="http://schemas.openxmlformats.org/officeDocument/2006/relationships/image" Target="../media/image49.png"/><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7981312" y="4289908"/>
            <a:ext cx="3981504"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pPr>
            <a:r>
              <a:rPr lang="en-US" altLang="en-US" sz="2800" i="1" dirty="0">
                <a:solidFill>
                  <a:srgbClr val="0000A3"/>
                </a:solidFill>
                <a:latin typeface="+mn-lt"/>
              </a:rPr>
              <a:t>Computer Networking: A Top-Down Approach </a:t>
            </a:r>
            <a:br>
              <a:rPr lang="en-US" altLang="en-US" sz="2800" dirty="0">
                <a:solidFill>
                  <a:srgbClr val="008000"/>
                </a:solidFill>
                <a:latin typeface="+mn-lt"/>
              </a:rPr>
            </a:br>
            <a:r>
              <a:rPr lang="en-US" altLang="en-US" sz="1800" dirty="0">
                <a:latin typeface="+mn-lt"/>
              </a:rPr>
              <a:t>8</a:t>
            </a:r>
            <a:r>
              <a:rPr lang="en-US" altLang="en-US" sz="1800" baseline="30000" dirty="0">
                <a:latin typeface="+mn-lt"/>
              </a:rPr>
              <a:t>th</a:t>
            </a:r>
            <a:r>
              <a:rPr lang="en-US" altLang="en-US" sz="1800" dirty="0">
                <a:latin typeface="+mn-lt"/>
              </a:rPr>
              <a:t> edition </a:t>
            </a:r>
            <a:br>
              <a:rPr lang="en-US" altLang="en-US" sz="1800" dirty="0">
                <a:latin typeface="+mn-lt"/>
              </a:rPr>
            </a:br>
            <a:r>
              <a:rPr lang="en-US" altLang="en-US" sz="1800" dirty="0">
                <a:latin typeface="+mn-lt"/>
              </a:rPr>
              <a:t>Jim Kurose, Keith Ross</a:t>
            </a:r>
            <a:br>
              <a:rPr lang="en-US" altLang="en-US" sz="1800" dirty="0">
                <a:latin typeface="+mn-lt"/>
              </a:rPr>
            </a:br>
            <a:r>
              <a:rPr lang="en-US" altLang="en-US" sz="1800" dirty="0">
                <a:latin typeface="+mn-lt"/>
              </a:rPr>
              <a:t>Pearson, 2020</a:t>
            </a:r>
            <a:endParaRPr lang="en-US" altLang="en-US" sz="2000" dirty="0">
              <a:latin typeface="+mn-lt"/>
            </a:endParaRPr>
          </a:p>
        </p:txBody>
      </p:sp>
      <p:sp>
        <p:nvSpPr>
          <p:cNvPr id="6" name="Rectangle 3"/>
          <p:cNvSpPr>
            <a:spLocks noChangeArrowheads="1"/>
          </p:cNvSpPr>
          <p:nvPr/>
        </p:nvSpPr>
        <p:spPr bwMode="auto">
          <a:xfrm>
            <a:off x="1325035" y="561975"/>
            <a:ext cx="5052616"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pPr>
            <a:r>
              <a:rPr lang="en-US" altLang="en-US" sz="5400" b="1" dirty="0">
                <a:solidFill>
                  <a:srgbClr val="000099"/>
                </a:solidFill>
                <a:latin typeface="+mj-lt"/>
              </a:rPr>
              <a:t>Chapter 3</a:t>
            </a:r>
            <a:br>
              <a:rPr lang="en-US" altLang="en-US" sz="6000" b="1" dirty="0">
                <a:solidFill>
                  <a:srgbClr val="000099"/>
                </a:solidFill>
                <a:latin typeface="+mj-lt"/>
              </a:rPr>
            </a:br>
            <a:r>
              <a:rPr lang="en-US" altLang="en-US" sz="5400" b="1" dirty="0">
                <a:solidFill>
                  <a:srgbClr val="000099"/>
                </a:solidFill>
                <a:latin typeface="+mj-lt"/>
              </a:rPr>
              <a:t>Transport Layer</a:t>
            </a:r>
            <a:endParaRPr lang="en-US" altLang="en-US" sz="5400" b="1" dirty="0">
              <a:solidFill>
                <a:srgbClr val="000099"/>
              </a:solidFill>
              <a:latin typeface="+mj-lt"/>
            </a:endParaRPr>
          </a:p>
        </p:txBody>
      </p:sp>
      <p:sp>
        <p:nvSpPr>
          <p:cNvPr id="7" name="Text Box 6"/>
          <p:cNvSpPr txBox="1">
            <a:spLocks noChangeArrowheads="1"/>
          </p:cNvSpPr>
          <p:nvPr/>
        </p:nvSpPr>
        <p:spPr bwMode="auto">
          <a:xfrm>
            <a:off x="1350014" y="2647662"/>
            <a:ext cx="5378450" cy="162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800" dirty="0">
                <a:latin typeface="+mn-lt"/>
              </a:rPr>
              <a:t>A note on the use of these PowerPoint slides:</a:t>
            </a:r>
            <a:endParaRPr lang="en-US" altLang="en-US" sz="1800" dirty="0">
              <a:latin typeface="+mn-lt"/>
            </a:endParaRPr>
          </a:p>
          <a:p>
            <a:r>
              <a:rPr lang="en-US" altLang="en-US" sz="1400" dirty="0">
                <a:latin typeface="+mn-lt"/>
              </a:rPr>
              <a:t>We’</a:t>
            </a:r>
            <a:r>
              <a:rPr lang="en-US" altLang="ja-JP" sz="1400" dirty="0">
                <a:latin typeface="+mn-lt"/>
              </a:rPr>
              <a:t>re making these slides freely available to all (faculty, students, readers). They’re in PowerPoint form so you see the animations; and can add, modify, and delete slides  (including this one) and slide content to suit your needs. They obviously represent a </a:t>
            </a:r>
            <a:r>
              <a:rPr lang="en-US" altLang="ja-JP" sz="1400" i="1" dirty="0">
                <a:latin typeface="+mn-lt"/>
              </a:rPr>
              <a:t>lot</a:t>
            </a:r>
            <a:r>
              <a:rPr lang="en-US" altLang="ja-JP" sz="1400" dirty="0">
                <a:latin typeface="+mn-lt"/>
              </a:rPr>
              <a:t> of work on our part. In return for use, we only ask the following:</a:t>
            </a:r>
            <a:endParaRPr lang="en-US" altLang="ja-JP" sz="1400" dirty="0">
              <a:latin typeface="+mn-lt"/>
            </a:endParaRPr>
          </a:p>
          <a:p>
            <a:pPr>
              <a:lnSpc>
                <a:spcPct val="85000"/>
              </a:lnSpc>
            </a:pPr>
            <a:endParaRPr lang="en-US" altLang="en-US" sz="1400" dirty="0"/>
          </a:p>
        </p:txBody>
      </p:sp>
      <p:sp>
        <p:nvSpPr>
          <p:cNvPr id="8" name="Text Box 7"/>
          <p:cNvSpPr txBox="1">
            <a:spLocks noChangeArrowheads="1"/>
          </p:cNvSpPr>
          <p:nvPr/>
        </p:nvSpPr>
        <p:spPr bwMode="auto">
          <a:xfrm>
            <a:off x="1325035" y="3894603"/>
            <a:ext cx="5378450" cy="2636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3355" indent="-173355">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endParaRPr lang="en-US" altLang="en-US" sz="1400" dirty="0">
              <a:latin typeface="Gill Sans MT" panose="020B0502020104020203" pitchFamily="34" charset="77"/>
            </a:endParaRPr>
          </a:p>
          <a:p>
            <a:pPr marL="290830" indent="-168275">
              <a:buClr>
                <a:srgbClr val="0000A8"/>
              </a:buClr>
              <a:buSzPct val="75000"/>
              <a:buFont typeface="Wingdings" panose="05000000000000000000" pitchFamily="2" charset="2"/>
              <a:buChar char="§"/>
            </a:pPr>
            <a:r>
              <a:rPr lang="en-US" altLang="en-US" sz="1400" dirty="0">
                <a:latin typeface="+mn-lt"/>
                <a:cs typeface="Calibri" panose="020F0502020204030204" pitchFamily="34" charset="0"/>
              </a:rPr>
              <a:t>If you use these slides (e.g., in a class) that you mention their source (after all, we’</a:t>
            </a:r>
            <a:r>
              <a:rPr lang="en-US" altLang="ja-JP" sz="1400" dirty="0">
                <a:latin typeface="+mn-lt"/>
                <a:cs typeface="Calibri" panose="020F0502020204030204" pitchFamily="34" charset="0"/>
              </a:rPr>
              <a:t>d like people to use our book!)</a:t>
            </a:r>
            <a:endParaRPr lang="en-US" altLang="ja-JP" sz="1400" dirty="0">
              <a:latin typeface="+mn-lt"/>
              <a:cs typeface="Calibri" panose="020F0502020204030204" pitchFamily="34" charset="0"/>
            </a:endParaRPr>
          </a:p>
          <a:p>
            <a:pPr marL="290830" indent="-168275">
              <a:buClr>
                <a:srgbClr val="0000A8"/>
              </a:buClr>
              <a:buSzPct val="75000"/>
              <a:buFont typeface="Wingdings" panose="05000000000000000000" pitchFamily="2" charset="2"/>
              <a:buChar char="§"/>
            </a:pPr>
            <a:r>
              <a:rPr lang="en-US" altLang="en-US" sz="1400" dirty="0">
                <a:latin typeface="+mn-lt"/>
                <a:cs typeface="Calibri" panose="020F0502020204030204" pitchFamily="34" charset="0"/>
              </a:rPr>
              <a:t>If you post any slides on a www site, that you note that they are adapted from (or perhaps identical to) our slides, and note our copyright of this material.</a:t>
            </a:r>
            <a:endParaRPr lang="en-US" altLang="en-US" sz="1400" dirty="0">
              <a:latin typeface="+mn-lt"/>
              <a:cs typeface="Calibri" panose="020F0502020204030204" pitchFamily="34" charset="0"/>
            </a:endParaRPr>
          </a:p>
          <a:p>
            <a:pPr>
              <a:lnSpc>
                <a:spcPct val="85000"/>
              </a:lnSpc>
              <a:buClr>
                <a:schemeClr val="accent2"/>
              </a:buClr>
              <a:buFont typeface="Wingdings" panose="05000000000000000000" pitchFamily="2" charset="2"/>
              <a:buNone/>
            </a:pPr>
            <a:endParaRPr lang="en-US" altLang="en-US" sz="1400" dirty="0">
              <a:latin typeface="+mn-lt"/>
            </a:endParaRPr>
          </a:p>
          <a:p>
            <a:pPr marL="15875" indent="0">
              <a:lnSpc>
                <a:spcPct val="85000"/>
              </a:lnSpc>
              <a:buClr>
                <a:schemeClr val="accent2"/>
              </a:buClr>
              <a:buFont typeface="Wingdings" panose="05000000000000000000" pitchFamily="2" charset="2"/>
              <a:buNone/>
            </a:pPr>
            <a:r>
              <a:rPr lang="en-US" altLang="en-US" sz="1400" dirty="0">
                <a:latin typeface="+mn-lt"/>
              </a:rPr>
              <a:t>For a revision history, see the slide note for this page. </a:t>
            </a:r>
            <a:endParaRPr lang="en-US" altLang="en-US" sz="1400" dirty="0">
              <a:latin typeface="+mn-lt"/>
            </a:endParaRPr>
          </a:p>
          <a:p>
            <a:pPr marL="15875" indent="0">
              <a:lnSpc>
                <a:spcPct val="85000"/>
              </a:lnSpc>
              <a:buClr>
                <a:schemeClr val="accent2"/>
              </a:buClr>
              <a:buFont typeface="Wingdings" panose="05000000000000000000" pitchFamily="2" charset="2"/>
              <a:buNone/>
            </a:pPr>
            <a:endParaRPr lang="en-US" altLang="en-US" sz="1400" dirty="0">
              <a:latin typeface="+mn-lt"/>
            </a:endParaRPr>
          </a:p>
          <a:p>
            <a:pPr marL="15875" indent="0">
              <a:lnSpc>
                <a:spcPct val="85000"/>
              </a:lnSpc>
              <a:buClr>
                <a:schemeClr val="accent2"/>
              </a:buClr>
              <a:buFont typeface="Wingdings" panose="05000000000000000000" pitchFamily="2" charset="2"/>
              <a:buNone/>
            </a:pPr>
            <a:r>
              <a:rPr lang="en-US" altLang="en-US" sz="1400" dirty="0">
                <a:latin typeface="+mn-lt"/>
              </a:rPr>
              <a:t>Thanks and enjoy!  JFK/KWR</a:t>
            </a:r>
            <a:endParaRPr lang="en-US" altLang="en-US" sz="1400" dirty="0">
              <a:latin typeface="+mn-lt"/>
            </a:endParaRPr>
          </a:p>
          <a:p>
            <a:pPr>
              <a:lnSpc>
                <a:spcPct val="85000"/>
              </a:lnSpc>
            </a:pPr>
            <a:endParaRPr lang="en-US" altLang="en-US" sz="1400" dirty="0">
              <a:latin typeface="+mn-lt"/>
            </a:endParaRPr>
          </a:p>
          <a:p>
            <a:pPr>
              <a:lnSpc>
                <a:spcPct val="85000"/>
              </a:lnSpc>
            </a:pPr>
            <a:r>
              <a:rPr lang="en-US" altLang="en-US" sz="1400" dirty="0">
                <a:latin typeface="+mn-lt"/>
              </a:rPr>
              <a:t>     All material copyright 1996-2020</a:t>
            </a:r>
            <a:endParaRPr lang="en-US" altLang="en-US" sz="1400" dirty="0">
              <a:latin typeface="+mn-lt"/>
            </a:endParaRPr>
          </a:p>
          <a:p>
            <a:pPr>
              <a:lnSpc>
                <a:spcPct val="85000"/>
              </a:lnSpc>
            </a:pPr>
            <a:r>
              <a:rPr lang="en-US" altLang="en-US" sz="1400" dirty="0">
                <a:latin typeface="+mn-lt"/>
              </a:rPr>
              <a:t>     J.F Kurose and K.W. Ross, All Rights Reserved</a:t>
            </a:r>
            <a:endParaRPr lang="en-US" altLang="en-US" sz="1200" dirty="0">
              <a:latin typeface="+mn-lt"/>
            </a:endParaRPr>
          </a:p>
        </p:txBody>
      </p:sp>
      <p:sp>
        <p:nvSpPr>
          <p:cNvPr id="2" name="Slide Number Placeholder 1"/>
          <p:cNvSpPr>
            <a:spLocks noGrp="1"/>
          </p:cNvSpPr>
          <p:nvPr>
            <p:ph type="sldNum" sz="quarter" idx="4"/>
          </p:nvPr>
        </p:nvSpPr>
        <p:spPr/>
        <p:txBody>
          <a:bodyPr/>
          <a:lstStyle/>
          <a:p>
            <a:r>
              <a:rPr lang="en-US"/>
              <a:t>Transport Layer: 3-</a:t>
            </a:r>
            <a:fld id="{C4204591-24BD-A542-B9D5-F8D8A88D2FEE}" type="slidenum">
              <a:rPr lang="en-US" smtClean="0"/>
            </a:fld>
            <a:endParaRPr lang="en-US" dirty="0"/>
          </a:p>
        </p:txBody>
      </p:sp>
      <p:pic>
        <p:nvPicPr>
          <p:cNvPr id="9" name="Picture 8" descr="A picture containing outdoor, water, bridge, building&#10;&#10;Description automatically generated"/>
          <p:cNvPicPr>
            <a:picLocks noChangeAspect="1"/>
          </p:cNvPicPr>
          <p:nvPr/>
        </p:nvPicPr>
        <p:blipFill>
          <a:blip r:embed="rId1"/>
          <a:stretch>
            <a:fillRect/>
          </a:stretch>
        </p:blipFill>
        <p:spPr>
          <a:xfrm>
            <a:off x="8135257" y="887185"/>
            <a:ext cx="3040743" cy="38009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endParaRPr lang="en-US" altLang="en-US" sz="3200" dirty="0">
              <a:solidFill>
                <a:schemeClr val="bg1">
                  <a:lumMod val="75000"/>
                </a:schemeClr>
              </a:solidFill>
              <a:cs typeface="Calibri" panose="020F0502020204030204" pitchFamily="34" charset="0"/>
            </a:endParaRPr>
          </a:p>
          <a:p>
            <a:pPr marL="403225" indent="-285750">
              <a:spcBef>
                <a:spcPts val="800"/>
              </a:spcBef>
              <a:buClr>
                <a:srgbClr val="010086"/>
              </a:buClr>
            </a:pPr>
            <a:r>
              <a:rPr lang="en-US" altLang="en-US" sz="3200" dirty="0">
                <a:cs typeface="Calibri" panose="020F0502020204030204" pitchFamily="34" charset="0"/>
              </a:rPr>
              <a:t>Multiplexing and demultiplexing</a:t>
            </a:r>
            <a:endParaRPr lang="en-US" altLang="en-US" sz="3200" dirty="0">
              <a:cs typeface="Calibri" panose="020F0502020204030204" pitchFamily="34" charset="0"/>
            </a:endParaRP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endParaRPr lang="en-US" altLang="en-US" sz="3200" dirty="0">
              <a:solidFill>
                <a:schemeClr val="bg1">
                  <a:lumMod val="75000"/>
                </a:schemeClr>
              </a:solidFill>
              <a:cs typeface="Calibri" panose="020F0502020204030204" pitchFamily="34" charset="0"/>
            </a:endParaRP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endParaRPr lang="en-US" altLang="en-US" sz="3200" dirty="0">
              <a:solidFill>
                <a:schemeClr val="bg1">
                  <a:lumMod val="75000"/>
                </a:schemeClr>
              </a:solidFill>
              <a:cs typeface="Calibri" panose="020F0502020204030204" pitchFamily="34" charset="0"/>
            </a:endParaRPr>
          </a:p>
          <a:p>
            <a:pPr marL="403225" indent="-285750">
              <a:spcBef>
                <a:spcPts val="800"/>
              </a:spcBef>
              <a:buClr>
                <a:schemeClr val="bg1">
                  <a:lumMod val="75000"/>
                </a:schemeClr>
              </a:buClr>
            </a:pPr>
            <a:r>
              <a:rPr lang="en-US" sz="3200" dirty="0">
                <a:solidFill>
                  <a:schemeClr val="bg1">
                    <a:lumMod val="75000"/>
                  </a:schemeClr>
                </a:solidFill>
              </a:rPr>
              <a:t>Connection-oriented transport: TCP</a:t>
            </a:r>
            <a:endParaRPr lang="en-US" sz="3200" dirty="0">
              <a:solidFill>
                <a:schemeClr val="bg1">
                  <a:lumMod val="75000"/>
                </a:schemeClr>
              </a:solidFill>
            </a:endParaRPr>
          </a:p>
          <a:p>
            <a:pPr marL="403225" indent="-285750">
              <a:spcBef>
                <a:spcPts val="800"/>
              </a:spcBef>
              <a:buClr>
                <a:schemeClr val="bg1">
                  <a:lumMod val="75000"/>
                </a:schemeClr>
              </a:buClr>
            </a:pPr>
            <a:r>
              <a:rPr lang="en-US" sz="3200" dirty="0">
                <a:solidFill>
                  <a:schemeClr val="bg1">
                    <a:lumMod val="75000"/>
                  </a:schemeClr>
                </a:solidFill>
              </a:rPr>
              <a:t>Principles of congestion control</a:t>
            </a:r>
            <a:endParaRPr lang="en-US" sz="3200" dirty="0">
              <a:solidFill>
                <a:schemeClr val="bg1">
                  <a:lumMod val="75000"/>
                </a:schemeClr>
              </a:solidFill>
            </a:endParaRPr>
          </a:p>
          <a:p>
            <a:pPr marL="403225" indent="-285750">
              <a:spcBef>
                <a:spcPts val="800"/>
              </a:spcBef>
              <a:buClr>
                <a:schemeClr val="bg1">
                  <a:lumMod val="75000"/>
                </a:schemeClr>
              </a:buClr>
            </a:pPr>
            <a:r>
              <a:rPr lang="en-US" sz="3200" dirty="0">
                <a:solidFill>
                  <a:schemeClr val="bg1">
                    <a:lumMod val="75000"/>
                  </a:schemeClr>
                </a:solidFill>
              </a:rPr>
              <a:t>TCP congestion control</a:t>
            </a:r>
            <a:endParaRPr lang="en-US" sz="3200" dirty="0">
              <a:solidFill>
                <a:schemeClr val="bg1">
                  <a:lumMod val="75000"/>
                </a:schemeClr>
              </a:solidFill>
            </a:endParaRP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endParaRPr lang="en-US" sz="3200" dirty="0">
              <a:solidFill>
                <a:schemeClr val="bg1">
                  <a:lumMod val="75000"/>
                </a:schemeClr>
              </a:solidFill>
            </a:endParaRPr>
          </a:p>
          <a:p>
            <a:pPr marL="403225" indent="-285750">
              <a:spcBef>
                <a:spcPts val="800"/>
              </a:spcBef>
              <a:buClr>
                <a:schemeClr val="bg1">
                  <a:lumMod val="75000"/>
                </a:schemeClr>
              </a:buClr>
            </a:pPr>
            <a:endParaRPr lang="en-US" sz="3200" dirty="0">
              <a:solidFill>
                <a:schemeClr val="bg1">
                  <a:lumMod val="75000"/>
                </a:schemeClr>
              </a:solidFill>
            </a:endParaRPr>
          </a:p>
          <a:p>
            <a:pPr eaLnBrk="1" hangingPunct="1">
              <a:buFont typeface="Wingdings" panose="05000000000000000000" pitchFamily="2" charset="2"/>
              <a:buNone/>
            </a:pPr>
            <a:endParaRPr lang="en-US" altLang="en-US" sz="2400" dirty="0"/>
          </a:p>
        </p:txBody>
      </p:sp>
      <p:sp>
        <p:nvSpPr>
          <p:cNvPr id="3" name="Slide Number Placeholder 2"/>
          <p:cNvSpPr>
            <a:spLocks noGrp="1"/>
          </p:cNvSpPr>
          <p:nvPr>
            <p:ph type="sldNum" sz="quarter" idx="4"/>
          </p:nvPr>
        </p:nvSpPr>
        <p:spPr/>
        <p:txBody>
          <a:bodyPr/>
          <a:lstStyle/>
          <a:p>
            <a:r>
              <a:rPr lang="en-US"/>
              <a:t>Transport Layer: 3-</a:t>
            </a:r>
            <a:fld id="{C4204591-24BD-A542-B9D5-F8D8A88D2FEE}" type="slidenum">
              <a:rPr lang="en-US" smtClean="0"/>
            </a:fld>
            <a:endParaRPr lang="en-US" dirty="0"/>
          </a:p>
        </p:txBody>
      </p:sp>
      <p:pic>
        <p:nvPicPr>
          <p:cNvPr id="6" name="Picture 5"/>
          <p:cNvPicPr>
            <a:picLocks noChangeAspect="1"/>
          </p:cNvPicPr>
          <p:nvPr/>
        </p:nvPicPr>
        <p:blipFill>
          <a:blip r:embed="rId1"/>
          <a:stretch>
            <a:fillRect/>
          </a:stretch>
        </p:blipFill>
        <p:spPr>
          <a:xfrm>
            <a:off x="7774329" y="1293471"/>
            <a:ext cx="3657600" cy="274320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2-way handshake scenarios</a:t>
            </a:r>
            <a:endParaRPr lang="en-US" sz="4800" dirty="0"/>
          </a:p>
        </p:txBody>
      </p:sp>
      <p:grpSp>
        <p:nvGrpSpPr>
          <p:cNvPr id="357" name="Group 152"/>
          <p:cNvGrpSpPr/>
          <p:nvPr/>
        </p:nvGrpSpPr>
        <p:grpSpPr bwMode="auto">
          <a:xfrm>
            <a:off x="8173174" y="1342839"/>
            <a:ext cx="3933825" cy="4568825"/>
            <a:chOff x="3150" y="1107"/>
            <a:chExt cx="2478" cy="2878"/>
          </a:xfrm>
        </p:grpSpPr>
        <p:sp>
          <p:nvSpPr>
            <p:cNvPr id="358" name="Line 153"/>
            <p:cNvSpPr>
              <a:spLocks noChangeShapeType="1"/>
            </p:cNvSpPr>
            <p:nvPr/>
          </p:nvSpPr>
          <p:spPr bwMode="auto">
            <a:xfrm flipH="1">
              <a:off x="4822" y="1490"/>
              <a:ext cx="1" cy="2495"/>
            </a:xfrm>
            <a:prstGeom prst="line">
              <a:avLst/>
            </a:prstGeom>
            <a:noFill/>
            <a:ln w="9525">
              <a:solidFill>
                <a:srgbClr val="777777"/>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9" name="Text Box 154"/>
            <p:cNvSpPr txBox="1">
              <a:spLocks noChangeArrowheads="1"/>
            </p:cNvSpPr>
            <p:nvPr/>
          </p:nvSpPr>
          <p:spPr bwMode="auto">
            <a:xfrm>
              <a:off x="3150" y="2983"/>
              <a:ext cx="738" cy="320"/>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85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client terminates</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0" name="Line 155"/>
            <p:cNvSpPr>
              <a:spLocks noChangeShapeType="1"/>
            </p:cNvSpPr>
            <p:nvPr/>
          </p:nvSpPr>
          <p:spPr bwMode="auto">
            <a:xfrm flipH="1">
              <a:off x="3845" y="1451"/>
              <a:ext cx="15" cy="1549"/>
            </a:xfrm>
            <a:prstGeom prst="line">
              <a:avLst/>
            </a:prstGeom>
            <a:noFill/>
            <a:ln w="9525">
              <a:solidFill>
                <a:srgbClr val="777777"/>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1" name="Line 156"/>
            <p:cNvSpPr>
              <a:spLocks noChangeShapeType="1"/>
            </p:cNvSpPr>
            <p:nvPr/>
          </p:nvSpPr>
          <p:spPr bwMode="auto">
            <a:xfrm flipH="1">
              <a:off x="3850" y="1726"/>
              <a:ext cx="990" cy="602"/>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2" name="Rectangle 157"/>
            <p:cNvSpPr>
              <a:spLocks noChangeArrowheads="1"/>
            </p:cNvSpPr>
            <p:nvPr/>
          </p:nvSpPr>
          <p:spPr bwMode="auto">
            <a:xfrm>
              <a:off x="4200" y="1761"/>
              <a:ext cx="277" cy="206"/>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3" name="Text Box 158"/>
            <p:cNvSpPr txBox="1">
              <a:spLocks noChangeArrowheads="1"/>
            </p:cNvSpPr>
            <p:nvPr/>
          </p:nvSpPr>
          <p:spPr bwMode="auto">
            <a:xfrm>
              <a:off x="3312" y="2221"/>
              <a:ext cx="486"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rPr>
                <a:t>ESTAB</a:t>
              </a:r>
              <a:endPar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364" name="Oval 159"/>
            <p:cNvSpPr>
              <a:spLocks noChangeArrowheads="1"/>
            </p:cNvSpPr>
            <p:nvPr/>
          </p:nvSpPr>
          <p:spPr bwMode="auto">
            <a:xfrm>
              <a:off x="3817" y="2299"/>
              <a:ext cx="57" cy="56"/>
            </a:xfrm>
            <a:prstGeom prst="ellipse">
              <a:avLst/>
            </a:prstGeom>
            <a:solidFill>
              <a:srgbClr val="CC0000"/>
            </a:solidFill>
            <a:ln w="952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365" name="Text Box 160"/>
            <p:cNvSpPr txBox="1">
              <a:spLocks noChangeArrowheads="1"/>
            </p:cNvSpPr>
            <p:nvPr/>
          </p:nvSpPr>
          <p:spPr bwMode="auto">
            <a:xfrm>
              <a:off x="3213" y="1380"/>
              <a:ext cx="613" cy="366"/>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choose x</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6" name="Line 161"/>
            <p:cNvSpPr>
              <a:spLocks noChangeShapeType="1"/>
            </p:cNvSpPr>
            <p:nvPr/>
          </p:nvSpPr>
          <p:spPr bwMode="auto">
            <a:xfrm>
              <a:off x="3888" y="1503"/>
              <a:ext cx="932" cy="199"/>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7" name="Rectangle 162"/>
            <p:cNvSpPr>
              <a:spLocks noChangeArrowheads="1"/>
            </p:cNvSpPr>
            <p:nvPr/>
          </p:nvSpPr>
          <p:spPr bwMode="auto">
            <a:xfrm>
              <a:off x="4088" y="1494"/>
              <a:ext cx="490" cy="206"/>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8" name="Text Box 163"/>
            <p:cNvSpPr txBox="1">
              <a:spLocks noChangeArrowheads="1"/>
            </p:cNvSpPr>
            <p:nvPr/>
          </p:nvSpPr>
          <p:spPr bwMode="auto">
            <a:xfrm>
              <a:off x="3943" y="1473"/>
              <a:ext cx="802"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req_conn(x)</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9" name="Text Box 164"/>
            <p:cNvSpPr txBox="1">
              <a:spLocks noChangeArrowheads="1"/>
            </p:cNvSpPr>
            <p:nvPr/>
          </p:nvSpPr>
          <p:spPr bwMode="auto">
            <a:xfrm>
              <a:off x="4862" y="1636"/>
              <a:ext cx="486"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rPr>
                <a:t>ESTAB</a:t>
              </a:r>
              <a:endPar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370" name="Oval 165"/>
            <p:cNvSpPr>
              <a:spLocks noChangeArrowheads="1"/>
            </p:cNvSpPr>
            <p:nvPr/>
          </p:nvSpPr>
          <p:spPr bwMode="auto">
            <a:xfrm>
              <a:off x="4794" y="1710"/>
              <a:ext cx="57" cy="56"/>
            </a:xfrm>
            <a:prstGeom prst="ellipse">
              <a:avLst/>
            </a:prstGeom>
            <a:solidFill>
              <a:srgbClr val="CC0000"/>
            </a:solidFill>
            <a:ln w="952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grpSp>
          <p:nvGrpSpPr>
            <p:cNvPr id="371" name="Group 166"/>
            <p:cNvGrpSpPr/>
            <p:nvPr/>
          </p:nvGrpSpPr>
          <p:grpSpPr bwMode="auto">
            <a:xfrm>
              <a:off x="4006" y="1848"/>
              <a:ext cx="803" cy="212"/>
              <a:chOff x="1065" y="2085"/>
              <a:chExt cx="803" cy="212"/>
            </a:xfrm>
          </p:grpSpPr>
          <p:sp>
            <p:nvSpPr>
              <p:cNvPr id="417" name="Rectangle 167"/>
              <p:cNvSpPr>
                <a:spLocks noChangeArrowheads="1"/>
              </p:cNvSpPr>
              <p:nvPr/>
            </p:nvSpPr>
            <p:spPr bwMode="auto">
              <a:xfrm>
                <a:off x="1137" y="2123"/>
                <a:ext cx="675" cy="164"/>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18" name="Text Box 168"/>
              <p:cNvSpPr txBox="1">
                <a:spLocks noChangeArrowheads="1"/>
              </p:cNvSpPr>
              <p:nvPr/>
            </p:nvSpPr>
            <p:spPr bwMode="auto">
              <a:xfrm>
                <a:off x="1065" y="2085"/>
                <a:ext cx="803"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acc_conn(x)</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72" name="Line 169"/>
            <p:cNvSpPr>
              <a:spLocks noChangeShapeType="1"/>
            </p:cNvSpPr>
            <p:nvPr/>
          </p:nvSpPr>
          <p:spPr bwMode="auto">
            <a:xfrm>
              <a:off x="3877" y="2345"/>
              <a:ext cx="932" cy="199"/>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73" name="Rectangle 170"/>
            <p:cNvSpPr>
              <a:spLocks noChangeArrowheads="1"/>
            </p:cNvSpPr>
            <p:nvPr/>
          </p:nvSpPr>
          <p:spPr bwMode="auto">
            <a:xfrm>
              <a:off x="4077" y="2336"/>
              <a:ext cx="490" cy="206"/>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74" name="Text Box 171"/>
            <p:cNvSpPr txBox="1">
              <a:spLocks noChangeArrowheads="1"/>
            </p:cNvSpPr>
            <p:nvPr/>
          </p:nvSpPr>
          <p:spPr bwMode="auto">
            <a:xfrm>
              <a:off x="3989" y="2315"/>
              <a:ext cx="688"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data(x+1)</a:t>
              </a: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75" name="Oval 172"/>
            <p:cNvSpPr>
              <a:spLocks noChangeArrowheads="1"/>
            </p:cNvSpPr>
            <p:nvPr/>
          </p:nvSpPr>
          <p:spPr bwMode="auto">
            <a:xfrm>
              <a:off x="4790" y="2524"/>
              <a:ext cx="57" cy="56"/>
            </a:xfrm>
            <a:prstGeom prst="ellipse">
              <a:avLst/>
            </a:prstGeom>
            <a:solidFill>
              <a:srgbClr val="CC0000"/>
            </a:solidFill>
            <a:ln w="952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376" name="Text Box 173"/>
            <p:cNvSpPr txBox="1">
              <a:spLocks noChangeArrowheads="1"/>
            </p:cNvSpPr>
            <p:nvPr/>
          </p:nvSpPr>
          <p:spPr bwMode="auto">
            <a:xfrm>
              <a:off x="4890" y="2373"/>
              <a:ext cx="738" cy="320"/>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85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accept</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85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data(x+1)</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77" name="Group 174"/>
            <p:cNvGrpSpPr/>
            <p:nvPr/>
          </p:nvGrpSpPr>
          <p:grpSpPr bwMode="auto">
            <a:xfrm>
              <a:off x="3826" y="2803"/>
              <a:ext cx="1515" cy="300"/>
              <a:chOff x="3818" y="2796"/>
              <a:chExt cx="1515" cy="300"/>
            </a:xfrm>
          </p:grpSpPr>
          <p:sp>
            <p:nvSpPr>
              <p:cNvPr id="415" name="Line 175"/>
              <p:cNvSpPr>
                <a:spLocks noChangeShapeType="1"/>
              </p:cNvSpPr>
              <p:nvPr/>
            </p:nvSpPr>
            <p:spPr bwMode="auto">
              <a:xfrm>
                <a:off x="3818" y="2951"/>
                <a:ext cx="1515" cy="0"/>
              </a:xfrm>
              <a:prstGeom prst="line">
                <a:avLst/>
              </a:prstGeom>
              <a:noFill/>
              <a:ln w="28575">
                <a:solidFill>
                  <a:srgbClr val="CC0000"/>
                </a:solidFill>
                <a:prstDash val="dash"/>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16" name="Text Box 176"/>
              <p:cNvSpPr txBox="1">
                <a:spLocks noChangeArrowheads="1"/>
              </p:cNvSpPr>
              <p:nvPr/>
            </p:nvSpPr>
            <p:spPr bwMode="auto">
              <a:xfrm>
                <a:off x="3989" y="2796"/>
                <a:ext cx="706" cy="300"/>
              </a:xfrm>
              <a:prstGeom prst="rect">
                <a:avLst/>
              </a:prstGeom>
              <a:solidFill>
                <a:srgbClr val="FFFFFF"/>
              </a:solid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connection </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x completes</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78" name="Text Box 177"/>
            <p:cNvSpPr txBox="1">
              <a:spLocks noChangeArrowheads="1"/>
            </p:cNvSpPr>
            <p:nvPr/>
          </p:nvSpPr>
          <p:spPr bwMode="auto">
            <a:xfrm>
              <a:off x="4830" y="2962"/>
              <a:ext cx="738" cy="320"/>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85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server</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85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forgets x</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79" name="Group 178"/>
            <p:cNvGrpSpPr/>
            <p:nvPr/>
          </p:nvGrpSpPr>
          <p:grpSpPr bwMode="auto">
            <a:xfrm>
              <a:off x="3570" y="1119"/>
              <a:ext cx="391" cy="307"/>
              <a:chOff x="-44" y="1473"/>
              <a:chExt cx="981" cy="1105"/>
            </a:xfrm>
          </p:grpSpPr>
          <p:pic>
            <p:nvPicPr>
              <p:cNvPr id="413" name="Picture 179"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4" name="Freeform 180"/>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80" name="Group 181"/>
            <p:cNvGrpSpPr/>
            <p:nvPr/>
          </p:nvGrpSpPr>
          <p:grpSpPr bwMode="auto">
            <a:xfrm>
              <a:off x="4709" y="1107"/>
              <a:ext cx="212" cy="323"/>
              <a:chOff x="4140" y="429"/>
              <a:chExt cx="1425" cy="2396"/>
            </a:xfrm>
          </p:grpSpPr>
          <p:sp>
            <p:nvSpPr>
              <p:cNvPr id="381" name="Freeform 182"/>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2" name="Rectangle 183"/>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3" name="Freeform 184"/>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4" name="Freeform 185"/>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5" name="Rectangle 186"/>
              <p:cNvSpPr>
                <a:spLocks noChangeArrowheads="1"/>
              </p:cNvSpPr>
              <p:nvPr/>
            </p:nvSpPr>
            <p:spPr bwMode="auto">
              <a:xfrm>
                <a:off x="4214" y="696"/>
                <a:ext cx="592"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86" name="Group 187"/>
              <p:cNvGrpSpPr/>
              <p:nvPr/>
            </p:nvGrpSpPr>
            <p:grpSpPr bwMode="auto">
              <a:xfrm>
                <a:off x="4749" y="668"/>
                <a:ext cx="581" cy="145"/>
                <a:chOff x="614" y="2568"/>
                <a:chExt cx="725" cy="139"/>
              </a:xfrm>
            </p:grpSpPr>
            <p:sp>
              <p:nvSpPr>
                <p:cNvPr id="411" name="AutoShape 188"/>
                <p:cNvSpPr>
                  <a:spLocks noChangeArrowheads="1"/>
                </p:cNvSpPr>
                <p:nvPr/>
              </p:nvSpPr>
              <p:spPr bwMode="auto">
                <a:xfrm>
                  <a:off x="617" y="2566"/>
                  <a:ext cx="721" cy="14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12" name="AutoShape 189"/>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87" name="Rectangle 190"/>
              <p:cNvSpPr>
                <a:spLocks noChangeArrowheads="1"/>
              </p:cNvSpPr>
              <p:nvPr/>
            </p:nvSpPr>
            <p:spPr bwMode="auto">
              <a:xfrm>
                <a:off x="4221" y="1022"/>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88" name="Group 191"/>
              <p:cNvGrpSpPr/>
              <p:nvPr/>
            </p:nvGrpSpPr>
            <p:grpSpPr bwMode="auto">
              <a:xfrm>
                <a:off x="4747" y="994"/>
                <a:ext cx="581" cy="134"/>
                <a:chOff x="614" y="2568"/>
                <a:chExt cx="725" cy="139"/>
              </a:xfrm>
            </p:grpSpPr>
            <p:sp>
              <p:nvSpPr>
                <p:cNvPr id="409" name="AutoShape 192"/>
                <p:cNvSpPr>
                  <a:spLocks noChangeArrowheads="1"/>
                </p:cNvSpPr>
                <p:nvPr/>
              </p:nvSpPr>
              <p:spPr bwMode="auto">
                <a:xfrm>
                  <a:off x="611" y="2567"/>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10" name="AutoShape 193"/>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89" name="Rectangle 194"/>
              <p:cNvSpPr>
                <a:spLocks noChangeArrowheads="1"/>
              </p:cNvSpPr>
              <p:nvPr/>
            </p:nvSpPr>
            <p:spPr bwMode="auto">
              <a:xfrm>
                <a:off x="4214" y="1356"/>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0" name="Rectangle 195"/>
              <p:cNvSpPr>
                <a:spLocks noChangeArrowheads="1"/>
              </p:cNvSpPr>
              <p:nvPr/>
            </p:nvSpPr>
            <p:spPr bwMode="auto">
              <a:xfrm>
                <a:off x="4227" y="1653"/>
                <a:ext cx="598"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91" name="Group 196"/>
              <p:cNvGrpSpPr/>
              <p:nvPr/>
            </p:nvGrpSpPr>
            <p:grpSpPr bwMode="auto">
              <a:xfrm>
                <a:off x="4735" y="1627"/>
                <a:ext cx="582" cy="151"/>
                <a:chOff x="614" y="2568"/>
                <a:chExt cx="725" cy="139"/>
              </a:xfrm>
            </p:grpSpPr>
            <p:sp>
              <p:nvSpPr>
                <p:cNvPr id="407" name="AutoShape 197"/>
                <p:cNvSpPr>
                  <a:spLocks noChangeArrowheads="1"/>
                </p:cNvSpPr>
                <p:nvPr/>
              </p:nvSpPr>
              <p:spPr bwMode="auto">
                <a:xfrm>
                  <a:off x="618" y="2571"/>
                  <a:ext cx="720" cy="137"/>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8" name="AutoShape 198"/>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92" name="Freeform 199"/>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93" name="Group 200"/>
              <p:cNvGrpSpPr/>
              <p:nvPr/>
            </p:nvGrpSpPr>
            <p:grpSpPr bwMode="auto">
              <a:xfrm>
                <a:off x="4739" y="1327"/>
                <a:ext cx="582" cy="139"/>
                <a:chOff x="614" y="2568"/>
                <a:chExt cx="725" cy="139"/>
              </a:xfrm>
            </p:grpSpPr>
            <p:sp>
              <p:nvSpPr>
                <p:cNvPr id="405" name="AutoShape 201"/>
                <p:cNvSpPr>
                  <a:spLocks noChangeArrowheads="1"/>
                </p:cNvSpPr>
                <p:nvPr/>
              </p:nvSpPr>
              <p:spPr bwMode="auto">
                <a:xfrm>
                  <a:off x="613" y="2568"/>
                  <a:ext cx="728" cy="141"/>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6" name="AutoShape 202"/>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94" name="Rectangle 203"/>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5" name="Freeform 204"/>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6" name="Freeform 205"/>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7" name="Oval 206"/>
              <p:cNvSpPr>
                <a:spLocks noChangeArrowheads="1"/>
              </p:cNvSpPr>
              <p:nvPr/>
            </p:nvSpPr>
            <p:spPr bwMode="auto">
              <a:xfrm>
                <a:off x="5518" y="2610"/>
                <a:ext cx="47" cy="96"/>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8" name="Freeform 207"/>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9" name="AutoShape 208"/>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0" name="AutoShape 209"/>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1" name="Oval 210"/>
              <p:cNvSpPr>
                <a:spLocks noChangeArrowheads="1"/>
              </p:cNvSpPr>
              <p:nvPr/>
            </p:nvSpPr>
            <p:spPr bwMode="auto">
              <a:xfrm>
                <a:off x="4308" y="2380"/>
                <a:ext cx="155" cy="14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2" name="Oval 211"/>
              <p:cNvSpPr>
                <a:spLocks noChangeArrowheads="1"/>
              </p:cNvSpPr>
              <p:nvPr/>
            </p:nvSpPr>
            <p:spPr bwMode="auto">
              <a:xfrm>
                <a:off x="4483" y="2387"/>
                <a:ext cx="161" cy="141"/>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03" name="Oval 212"/>
              <p:cNvSpPr>
                <a:spLocks noChangeArrowheads="1"/>
              </p:cNvSpPr>
              <p:nvPr/>
            </p:nvSpPr>
            <p:spPr bwMode="auto">
              <a:xfrm>
                <a:off x="4664" y="2380"/>
                <a:ext cx="155" cy="141"/>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4" name="Rectangle 213"/>
              <p:cNvSpPr>
                <a:spLocks noChangeArrowheads="1"/>
              </p:cNvSpPr>
              <p:nvPr/>
            </p:nvSpPr>
            <p:spPr bwMode="auto">
              <a:xfrm>
                <a:off x="5061" y="1838"/>
                <a:ext cx="87" cy="757"/>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grpSp>
        <p:nvGrpSpPr>
          <p:cNvPr id="10" name="Group 9"/>
          <p:cNvGrpSpPr/>
          <p:nvPr/>
        </p:nvGrpSpPr>
        <p:grpSpPr>
          <a:xfrm>
            <a:off x="9120415" y="5983461"/>
            <a:ext cx="3548742" cy="830997"/>
            <a:chOff x="8757558" y="5903267"/>
            <a:chExt cx="3548742" cy="830997"/>
          </a:xfrm>
        </p:grpSpPr>
        <p:sp>
          <p:nvSpPr>
            <p:cNvPr id="491" name="TextBox 490"/>
            <p:cNvSpPr txBox="1"/>
            <p:nvPr/>
          </p:nvSpPr>
          <p:spPr>
            <a:xfrm>
              <a:off x="9372601" y="5903267"/>
              <a:ext cx="293369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Problem: dup data</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accepted!</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92" name="Picture 491" descr="A picture containing drawing&#10;&#10;Description automatically generated"/>
            <p:cNvPicPr>
              <a:picLocks noChangeAspect="1"/>
            </p:cNvPicPr>
            <p:nvPr/>
          </p:nvPicPr>
          <p:blipFill>
            <a:blip r:embed="rId2"/>
            <a:stretch>
              <a:fillRect/>
            </a:stretch>
          </p:blipFill>
          <p:spPr>
            <a:xfrm>
              <a:off x="8757558" y="6003472"/>
              <a:ext cx="636815" cy="636815"/>
            </a:xfrm>
            <a:prstGeom prst="rect">
              <a:avLst/>
            </a:prstGeom>
          </p:spPr>
        </p:pic>
      </p:grpSp>
      <p:grpSp>
        <p:nvGrpSpPr>
          <p:cNvPr id="13" name="Group 12"/>
          <p:cNvGrpSpPr/>
          <p:nvPr/>
        </p:nvGrpSpPr>
        <p:grpSpPr>
          <a:xfrm>
            <a:off x="8091532" y="3683267"/>
            <a:ext cx="3997325" cy="2365375"/>
            <a:chOff x="3185703" y="3422010"/>
            <a:chExt cx="3997325" cy="2365375"/>
          </a:xfrm>
        </p:grpSpPr>
        <p:sp>
          <p:nvSpPr>
            <p:cNvPr id="302" name="Freeform 86"/>
            <p:cNvSpPr/>
            <p:nvPr/>
          </p:nvSpPr>
          <p:spPr bwMode="auto">
            <a:xfrm>
              <a:off x="4431891" y="3661722"/>
              <a:ext cx="1501775" cy="1897063"/>
            </a:xfrm>
            <a:custGeom>
              <a:avLst/>
              <a:gdLst>
                <a:gd name="T0" fmla="*/ 0 w 946"/>
                <a:gd name="T1" fmla="*/ 15 h 1195"/>
                <a:gd name="T2" fmla="*/ 199 w 946"/>
                <a:gd name="T3" fmla="*/ 164 h 1195"/>
                <a:gd name="T4" fmla="*/ 320 w 946"/>
                <a:gd name="T5" fmla="*/ 960 h 1195"/>
                <a:gd name="T6" fmla="*/ 946 w 946"/>
                <a:gd name="T7" fmla="*/ 1138 h 11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46" h="1195">
                  <a:moveTo>
                    <a:pt x="0" y="15"/>
                  </a:moveTo>
                  <a:cubicBezTo>
                    <a:pt x="32" y="40"/>
                    <a:pt x="114" y="0"/>
                    <a:pt x="199" y="164"/>
                  </a:cubicBezTo>
                  <a:cubicBezTo>
                    <a:pt x="284" y="328"/>
                    <a:pt x="195" y="798"/>
                    <a:pt x="320" y="960"/>
                  </a:cubicBezTo>
                  <a:cubicBezTo>
                    <a:pt x="477" y="1195"/>
                    <a:pt x="816" y="1101"/>
                    <a:pt x="946" y="1138"/>
                  </a:cubicBezTo>
                </a:path>
              </a:pathLst>
            </a:custGeom>
            <a:noFill/>
            <a:ln w="28575"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3" name="Rectangle 88"/>
            <p:cNvSpPr>
              <a:spLocks noChangeArrowheads="1"/>
            </p:cNvSpPr>
            <p:nvPr/>
          </p:nvSpPr>
          <p:spPr bwMode="auto">
            <a:xfrm>
              <a:off x="4782728" y="5196835"/>
              <a:ext cx="711200" cy="282575"/>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4" name="Text Box 87"/>
            <p:cNvSpPr txBox="1">
              <a:spLocks noChangeArrowheads="1"/>
            </p:cNvSpPr>
            <p:nvPr/>
          </p:nvSpPr>
          <p:spPr bwMode="auto">
            <a:xfrm>
              <a:off x="4468403" y="5152385"/>
              <a:ext cx="109220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data(x+1)</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5" name="Text Box 89"/>
            <p:cNvSpPr txBox="1">
              <a:spLocks noChangeArrowheads="1"/>
            </p:cNvSpPr>
            <p:nvPr/>
          </p:nvSpPr>
          <p:spPr bwMode="auto">
            <a:xfrm>
              <a:off x="3185703" y="3422010"/>
              <a:ext cx="1273175" cy="752475"/>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85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retransmit</a:t>
              </a: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85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data(x+1)</a:t>
              </a: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6" name="Text Box 90"/>
            <p:cNvSpPr txBox="1">
              <a:spLocks noChangeArrowheads="1"/>
            </p:cNvSpPr>
            <p:nvPr/>
          </p:nvSpPr>
          <p:spPr bwMode="auto">
            <a:xfrm>
              <a:off x="6011453" y="5279385"/>
              <a:ext cx="1171575" cy="508000"/>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85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accept</a:t>
              </a: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85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data(x+1)</a:t>
              </a: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2" name="Group 11"/>
          <p:cNvGrpSpPr/>
          <p:nvPr/>
        </p:nvGrpSpPr>
        <p:grpSpPr>
          <a:xfrm>
            <a:off x="7997186" y="2493962"/>
            <a:ext cx="3646488" cy="2992438"/>
            <a:chOff x="3134903" y="2369497"/>
            <a:chExt cx="3646488" cy="2992438"/>
          </a:xfrm>
        </p:grpSpPr>
        <p:grpSp>
          <p:nvGrpSpPr>
            <p:cNvPr id="7" name="Group 6"/>
            <p:cNvGrpSpPr/>
            <p:nvPr/>
          </p:nvGrpSpPr>
          <p:grpSpPr>
            <a:xfrm>
              <a:off x="3134903" y="2369497"/>
              <a:ext cx="3646488" cy="2992438"/>
              <a:chOff x="3134903" y="2369497"/>
              <a:chExt cx="3646488" cy="2992438"/>
            </a:xfrm>
          </p:grpSpPr>
          <p:grpSp>
            <p:nvGrpSpPr>
              <p:cNvPr id="5" name="Group 4"/>
              <p:cNvGrpSpPr/>
              <p:nvPr/>
            </p:nvGrpSpPr>
            <p:grpSpPr>
              <a:xfrm>
                <a:off x="3134903" y="2369497"/>
                <a:ext cx="3646488" cy="2992438"/>
                <a:chOff x="3134903" y="2369497"/>
                <a:chExt cx="3646488" cy="2992438"/>
              </a:xfrm>
            </p:grpSpPr>
            <p:sp>
              <p:nvSpPr>
                <p:cNvPr id="296" name="Text Box 69"/>
                <p:cNvSpPr txBox="1">
                  <a:spLocks noChangeArrowheads="1"/>
                </p:cNvSpPr>
                <p:nvPr/>
              </p:nvSpPr>
              <p:spPr bwMode="auto">
                <a:xfrm>
                  <a:off x="3134903" y="2369497"/>
                  <a:ext cx="1273175" cy="752475"/>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85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retransmit</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85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req_conn(x)</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97" name="Freeform 70"/>
                <p:cNvSpPr/>
                <p:nvPr/>
              </p:nvSpPr>
              <p:spPr bwMode="auto">
                <a:xfrm>
                  <a:off x="4449353" y="2671122"/>
                  <a:ext cx="1527175" cy="2559050"/>
                </a:xfrm>
                <a:custGeom>
                  <a:avLst/>
                  <a:gdLst>
                    <a:gd name="T0" fmla="*/ 0 w 962"/>
                    <a:gd name="T1" fmla="*/ 0 h 1612"/>
                    <a:gd name="T2" fmla="*/ 306 w 962"/>
                    <a:gd name="T3" fmla="*/ 234 h 1612"/>
                    <a:gd name="T4" fmla="*/ 467 w 962"/>
                    <a:gd name="T5" fmla="*/ 1342 h 1612"/>
                    <a:gd name="T6" fmla="*/ 962 w 962"/>
                    <a:gd name="T7" fmla="*/ 1612 h 16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2" h="1612">
                      <a:moveTo>
                        <a:pt x="0" y="0"/>
                      </a:moveTo>
                      <a:cubicBezTo>
                        <a:pt x="50" y="40"/>
                        <a:pt x="228" y="10"/>
                        <a:pt x="306" y="234"/>
                      </a:cubicBezTo>
                      <a:cubicBezTo>
                        <a:pt x="384" y="458"/>
                        <a:pt x="358" y="1112"/>
                        <a:pt x="467" y="1342"/>
                      </a:cubicBezTo>
                      <a:cubicBezTo>
                        <a:pt x="576" y="1572"/>
                        <a:pt x="779" y="1601"/>
                        <a:pt x="962" y="1612"/>
                      </a:cubicBezTo>
                    </a:path>
                  </a:pathLst>
                </a:custGeom>
                <a:noFill/>
                <a:ln w="28575"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98" name="Text Box 71"/>
                <p:cNvSpPr txBox="1">
                  <a:spLocks noChangeArrowheads="1"/>
                </p:cNvSpPr>
                <p:nvPr/>
              </p:nvSpPr>
              <p:spPr bwMode="auto">
                <a:xfrm>
                  <a:off x="6009866" y="5025385"/>
                  <a:ext cx="771525"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rPr>
                    <a:t>ESTAB</a:t>
                  </a:r>
                  <a:endPar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grpSp>
          <p:sp>
            <p:nvSpPr>
              <p:cNvPr id="299" name="Oval 72"/>
              <p:cNvSpPr>
                <a:spLocks noChangeArrowheads="1"/>
              </p:cNvSpPr>
              <p:nvPr/>
            </p:nvSpPr>
            <p:spPr bwMode="auto">
              <a:xfrm>
                <a:off x="5933666" y="5152385"/>
                <a:ext cx="90488" cy="88900"/>
              </a:xfrm>
              <a:prstGeom prst="ellipse">
                <a:avLst/>
              </a:prstGeom>
              <a:solidFill>
                <a:srgbClr val="CC0000"/>
              </a:solidFill>
              <a:ln w="952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grpSp>
        <p:sp>
          <p:nvSpPr>
            <p:cNvPr id="300" name="Rectangle 74"/>
            <p:cNvSpPr>
              <a:spLocks noChangeArrowheads="1"/>
            </p:cNvSpPr>
            <p:nvPr/>
          </p:nvSpPr>
          <p:spPr bwMode="auto">
            <a:xfrm>
              <a:off x="4660491" y="4725570"/>
              <a:ext cx="1071563" cy="260350"/>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1" name="Text Box 75"/>
            <p:cNvSpPr txBox="1">
              <a:spLocks noChangeArrowheads="1"/>
            </p:cNvSpPr>
            <p:nvPr/>
          </p:nvSpPr>
          <p:spPr bwMode="auto">
            <a:xfrm>
              <a:off x="4768441" y="4650731"/>
              <a:ext cx="1273175"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req_conn</a:t>
              </a:r>
              <a:r>
                <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(x)</a:t>
              </a: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4" name="Freeform 13"/>
          <p:cNvSpPr/>
          <p:nvPr/>
        </p:nvSpPr>
        <p:spPr>
          <a:xfrm>
            <a:off x="7032625" y="2152650"/>
            <a:ext cx="606425" cy="784225"/>
          </a:xfrm>
          <a:custGeom>
            <a:avLst/>
            <a:gdLst>
              <a:gd name="connsiteX0" fmla="*/ 0 w 3889829"/>
              <a:gd name="connsiteY0" fmla="*/ 0 h 3106057"/>
              <a:gd name="connsiteX1" fmla="*/ 1016000 w 3889829"/>
              <a:gd name="connsiteY1" fmla="*/ 29029 h 3106057"/>
              <a:gd name="connsiteX2" fmla="*/ 1611086 w 3889829"/>
              <a:gd name="connsiteY2" fmla="*/ 58057 h 3106057"/>
              <a:gd name="connsiteX3" fmla="*/ 2989943 w 3889829"/>
              <a:gd name="connsiteY3" fmla="*/ 101600 h 3106057"/>
              <a:gd name="connsiteX4" fmla="*/ 3889829 w 3889829"/>
              <a:gd name="connsiteY4" fmla="*/ 87086 h 3106057"/>
              <a:gd name="connsiteX5" fmla="*/ 3860800 w 3889829"/>
              <a:gd name="connsiteY5" fmla="*/ 3091543 h 3106057"/>
              <a:gd name="connsiteX6" fmla="*/ 3468915 w 3889829"/>
              <a:gd name="connsiteY6" fmla="*/ 2540000 h 3106057"/>
              <a:gd name="connsiteX7" fmla="*/ 3265715 w 3889829"/>
              <a:gd name="connsiteY7" fmla="*/ 2510971 h 3106057"/>
              <a:gd name="connsiteX8" fmla="*/ 2481943 w 3889829"/>
              <a:gd name="connsiteY8" fmla="*/ 2540000 h 3106057"/>
              <a:gd name="connsiteX9" fmla="*/ 1190172 w 3889829"/>
              <a:gd name="connsiteY9" fmla="*/ 2931886 h 3106057"/>
              <a:gd name="connsiteX10" fmla="*/ 435429 w 3889829"/>
              <a:gd name="connsiteY10" fmla="*/ 3106057 h 3106057"/>
              <a:gd name="connsiteX11" fmla="*/ 29029 w 3889829"/>
              <a:gd name="connsiteY11" fmla="*/ 3062514 h 3106057"/>
              <a:gd name="connsiteX12" fmla="*/ 0 w 3889829"/>
              <a:gd name="connsiteY12" fmla="*/ 0 h 3106057"/>
              <a:gd name="connsiteX0-1" fmla="*/ 0 w 3889829"/>
              <a:gd name="connsiteY0-2" fmla="*/ 0 h 3106057"/>
              <a:gd name="connsiteX1-3" fmla="*/ 1016000 w 3889829"/>
              <a:gd name="connsiteY1-4" fmla="*/ 29029 h 3106057"/>
              <a:gd name="connsiteX2-5" fmla="*/ 1611086 w 3889829"/>
              <a:gd name="connsiteY2-6" fmla="*/ 58057 h 3106057"/>
              <a:gd name="connsiteX3-7" fmla="*/ 2989943 w 3889829"/>
              <a:gd name="connsiteY3-8" fmla="*/ 101600 h 3106057"/>
              <a:gd name="connsiteX4-9" fmla="*/ 3889829 w 3889829"/>
              <a:gd name="connsiteY4-10" fmla="*/ 87086 h 3106057"/>
              <a:gd name="connsiteX5-11" fmla="*/ 3860800 w 3889829"/>
              <a:gd name="connsiteY5-12" fmla="*/ 3091543 h 3106057"/>
              <a:gd name="connsiteX6-13" fmla="*/ 3468915 w 3889829"/>
              <a:gd name="connsiteY6-14" fmla="*/ 2540000 h 3106057"/>
              <a:gd name="connsiteX7-15" fmla="*/ 3265715 w 3889829"/>
              <a:gd name="connsiteY7-16" fmla="*/ 2510971 h 3106057"/>
              <a:gd name="connsiteX8-17" fmla="*/ 2598057 w 3889829"/>
              <a:gd name="connsiteY8-18" fmla="*/ 2525486 h 3106057"/>
              <a:gd name="connsiteX9-19" fmla="*/ 1190172 w 3889829"/>
              <a:gd name="connsiteY9-20" fmla="*/ 2931886 h 3106057"/>
              <a:gd name="connsiteX10-21" fmla="*/ 435429 w 3889829"/>
              <a:gd name="connsiteY10-22" fmla="*/ 3106057 h 3106057"/>
              <a:gd name="connsiteX11-23" fmla="*/ 29029 w 3889829"/>
              <a:gd name="connsiteY11-24" fmla="*/ 3062514 h 3106057"/>
              <a:gd name="connsiteX12-25" fmla="*/ 0 w 3889829"/>
              <a:gd name="connsiteY12-26" fmla="*/ 0 h 3106057"/>
              <a:gd name="connsiteX0-27" fmla="*/ 0 w 3889829"/>
              <a:gd name="connsiteY0-28" fmla="*/ 0 h 3106057"/>
              <a:gd name="connsiteX1-29" fmla="*/ 1016000 w 3889829"/>
              <a:gd name="connsiteY1-30" fmla="*/ 29029 h 3106057"/>
              <a:gd name="connsiteX2-31" fmla="*/ 1611086 w 3889829"/>
              <a:gd name="connsiteY2-32" fmla="*/ 58057 h 3106057"/>
              <a:gd name="connsiteX3-33" fmla="*/ 2989943 w 3889829"/>
              <a:gd name="connsiteY3-34" fmla="*/ 101600 h 3106057"/>
              <a:gd name="connsiteX4-35" fmla="*/ 3889829 w 3889829"/>
              <a:gd name="connsiteY4-36" fmla="*/ 87086 h 3106057"/>
              <a:gd name="connsiteX5-37" fmla="*/ 3860800 w 3889829"/>
              <a:gd name="connsiteY5-38" fmla="*/ 3091543 h 3106057"/>
              <a:gd name="connsiteX6-39" fmla="*/ 3468915 w 3889829"/>
              <a:gd name="connsiteY6-40" fmla="*/ 2540000 h 3106057"/>
              <a:gd name="connsiteX7-41" fmla="*/ 3265715 w 3889829"/>
              <a:gd name="connsiteY7-42" fmla="*/ 2510971 h 3106057"/>
              <a:gd name="connsiteX8-43" fmla="*/ 2598057 w 3889829"/>
              <a:gd name="connsiteY8-44" fmla="*/ 2525486 h 3106057"/>
              <a:gd name="connsiteX9-45" fmla="*/ 2249715 w 3889829"/>
              <a:gd name="connsiteY9-46" fmla="*/ 2801257 h 3106057"/>
              <a:gd name="connsiteX10-47" fmla="*/ 435429 w 3889829"/>
              <a:gd name="connsiteY10-48" fmla="*/ 3106057 h 3106057"/>
              <a:gd name="connsiteX11-49" fmla="*/ 29029 w 3889829"/>
              <a:gd name="connsiteY11-50" fmla="*/ 3062514 h 3106057"/>
              <a:gd name="connsiteX12-51" fmla="*/ 0 w 3889829"/>
              <a:gd name="connsiteY12-52" fmla="*/ 0 h 3106057"/>
              <a:gd name="connsiteX0-53" fmla="*/ 0 w 3889829"/>
              <a:gd name="connsiteY0-54" fmla="*/ 0 h 3106057"/>
              <a:gd name="connsiteX1-55" fmla="*/ 1016000 w 3889829"/>
              <a:gd name="connsiteY1-56" fmla="*/ 29029 h 3106057"/>
              <a:gd name="connsiteX2-57" fmla="*/ 1611086 w 3889829"/>
              <a:gd name="connsiteY2-58" fmla="*/ 58057 h 3106057"/>
              <a:gd name="connsiteX3-59" fmla="*/ 2989943 w 3889829"/>
              <a:gd name="connsiteY3-60" fmla="*/ 101600 h 3106057"/>
              <a:gd name="connsiteX4-61" fmla="*/ 3889829 w 3889829"/>
              <a:gd name="connsiteY4-62" fmla="*/ 87086 h 3106057"/>
              <a:gd name="connsiteX5-63" fmla="*/ 3860800 w 3889829"/>
              <a:gd name="connsiteY5-64" fmla="*/ 3091543 h 3106057"/>
              <a:gd name="connsiteX6-65" fmla="*/ 3468915 w 3889829"/>
              <a:gd name="connsiteY6-66" fmla="*/ 2540000 h 3106057"/>
              <a:gd name="connsiteX7-67" fmla="*/ 3265715 w 3889829"/>
              <a:gd name="connsiteY7-68" fmla="*/ 2510971 h 3106057"/>
              <a:gd name="connsiteX8-69" fmla="*/ 2598057 w 3889829"/>
              <a:gd name="connsiteY8-70" fmla="*/ 2525486 h 3106057"/>
              <a:gd name="connsiteX9-71" fmla="*/ 2235201 w 3889829"/>
              <a:gd name="connsiteY9-72" fmla="*/ 2801257 h 3106057"/>
              <a:gd name="connsiteX10-73" fmla="*/ 435429 w 3889829"/>
              <a:gd name="connsiteY10-74" fmla="*/ 3106057 h 3106057"/>
              <a:gd name="connsiteX11-75" fmla="*/ 29029 w 3889829"/>
              <a:gd name="connsiteY11-76" fmla="*/ 3062514 h 3106057"/>
              <a:gd name="connsiteX12-77" fmla="*/ 0 w 3889829"/>
              <a:gd name="connsiteY12-78" fmla="*/ 0 h 3106057"/>
              <a:gd name="connsiteX0-79" fmla="*/ 0 w 3889829"/>
              <a:gd name="connsiteY0-80" fmla="*/ 0 h 3091543"/>
              <a:gd name="connsiteX1-81" fmla="*/ 1016000 w 3889829"/>
              <a:gd name="connsiteY1-82" fmla="*/ 29029 h 3091543"/>
              <a:gd name="connsiteX2-83" fmla="*/ 1611086 w 3889829"/>
              <a:gd name="connsiteY2-84" fmla="*/ 58057 h 3091543"/>
              <a:gd name="connsiteX3-85" fmla="*/ 2989943 w 3889829"/>
              <a:gd name="connsiteY3-86" fmla="*/ 101600 h 3091543"/>
              <a:gd name="connsiteX4-87" fmla="*/ 3889829 w 3889829"/>
              <a:gd name="connsiteY4-88" fmla="*/ 87086 h 3091543"/>
              <a:gd name="connsiteX5-89" fmla="*/ 3860800 w 3889829"/>
              <a:gd name="connsiteY5-90" fmla="*/ 3091543 h 3091543"/>
              <a:gd name="connsiteX6-91" fmla="*/ 3468915 w 3889829"/>
              <a:gd name="connsiteY6-92" fmla="*/ 2540000 h 3091543"/>
              <a:gd name="connsiteX7-93" fmla="*/ 3265715 w 3889829"/>
              <a:gd name="connsiteY7-94" fmla="*/ 2510971 h 3091543"/>
              <a:gd name="connsiteX8-95" fmla="*/ 2598057 w 3889829"/>
              <a:gd name="connsiteY8-96" fmla="*/ 2525486 h 3091543"/>
              <a:gd name="connsiteX9-97" fmla="*/ 2235201 w 3889829"/>
              <a:gd name="connsiteY9-98" fmla="*/ 2801257 h 3091543"/>
              <a:gd name="connsiteX10-99" fmla="*/ 1088572 w 3889829"/>
              <a:gd name="connsiteY10-100" fmla="*/ 3033485 h 3091543"/>
              <a:gd name="connsiteX11-101" fmla="*/ 29029 w 3889829"/>
              <a:gd name="connsiteY11-102" fmla="*/ 3062514 h 3091543"/>
              <a:gd name="connsiteX12-103" fmla="*/ 0 w 3889829"/>
              <a:gd name="connsiteY12-104" fmla="*/ 0 h 3091543"/>
              <a:gd name="connsiteX0-105" fmla="*/ 0 w 4209143"/>
              <a:gd name="connsiteY0-106" fmla="*/ 14514 h 3062514"/>
              <a:gd name="connsiteX1-107" fmla="*/ 1335314 w 4209143"/>
              <a:gd name="connsiteY1-108" fmla="*/ 0 h 3062514"/>
              <a:gd name="connsiteX2-109" fmla="*/ 1930400 w 4209143"/>
              <a:gd name="connsiteY2-110" fmla="*/ 29028 h 3062514"/>
              <a:gd name="connsiteX3-111" fmla="*/ 3309257 w 4209143"/>
              <a:gd name="connsiteY3-112" fmla="*/ 72571 h 3062514"/>
              <a:gd name="connsiteX4-113" fmla="*/ 4209143 w 4209143"/>
              <a:gd name="connsiteY4-114" fmla="*/ 58057 h 3062514"/>
              <a:gd name="connsiteX5-115" fmla="*/ 4180114 w 4209143"/>
              <a:gd name="connsiteY5-116" fmla="*/ 3062514 h 3062514"/>
              <a:gd name="connsiteX6-117" fmla="*/ 3788229 w 4209143"/>
              <a:gd name="connsiteY6-118" fmla="*/ 2510971 h 3062514"/>
              <a:gd name="connsiteX7-119" fmla="*/ 3585029 w 4209143"/>
              <a:gd name="connsiteY7-120" fmla="*/ 2481942 h 3062514"/>
              <a:gd name="connsiteX8-121" fmla="*/ 2917371 w 4209143"/>
              <a:gd name="connsiteY8-122" fmla="*/ 2496457 h 3062514"/>
              <a:gd name="connsiteX9-123" fmla="*/ 2554515 w 4209143"/>
              <a:gd name="connsiteY9-124" fmla="*/ 2772228 h 3062514"/>
              <a:gd name="connsiteX10-125" fmla="*/ 1407886 w 4209143"/>
              <a:gd name="connsiteY10-126" fmla="*/ 3004456 h 3062514"/>
              <a:gd name="connsiteX11-127" fmla="*/ 348343 w 4209143"/>
              <a:gd name="connsiteY11-128" fmla="*/ 3033485 h 3062514"/>
              <a:gd name="connsiteX12-129" fmla="*/ 0 w 4209143"/>
              <a:gd name="connsiteY12-130" fmla="*/ 14514 h 3062514"/>
              <a:gd name="connsiteX0-131" fmla="*/ 0 w 4194629"/>
              <a:gd name="connsiteY0-132" fmla="*/ 29028 h 3062514"/>
              <a:gd name="connsiteX1-133" fmla="*/ 1320800 w 4194629"/>
              <a:gd name="connsiteY1-134" fmla="*/ 0 h 3062514"/>
              <a:gd name="connsiteX2-135" fmla="*/ 1915886 w 4194629"/>
              <a:gd name="connsiteY2-136" fmla="*/ 29028 h 3062514"/>
              <a:gd name="connsiteX3-137" fmla="*/ 3294743 w 4194629"/>
              <a:gd name="connsiteY3-138" fmla="*/ 72571 h 3062514"/>
              <a:gd name="connsiteX4-139" fmla="*/ 4194629 w 4194629"/>
              <a:gd name="connsiteY4-140" fmla="*/ 58057 h 3062514"/>
              <a:gd name="connsiteX5-141" fmla="*/ 4165600 w 4194629"/>
              <a:gd name="connsiteY5-142" fmla="*/ 3062514 h 3062514"/>
              <a:gd name="connsiteX6-143" fmla="*/ 3773715 w 4194629"/>
              <a:gd name="connsiteY6-144" fmla="*/ 2510971 h 3062514"/>
              <a:gd name="connsiteX7-145" fmla="*/ 3570515 w 4194629"/>
              <a:gd name="connsiteY7-146" fmla="*/ 2481942 h 3062514"/>
              <a:gd name="connsiteX8-147" fmla="*/ 2902857 w 4194629"/>
              <a:gd name="connsiteY8-148" fmla="*/ 2496457 h 3062514"/>
              <a:gd name="connsiteX9-149" fmla="*/ 2540001 w 4194629"/>
              <a:gd name="connsiteY9-150" fmla="*/ 2772228 h 3062514"/>
              <a:gd name="connsiteX10-151" fmla="*/ 1393372 w 4194629"/>
              <a:gd name="connsiteY10-152" fmla="*/ 3004456 h 3062514"/>
              <a:gd name="connsiteX11-153" fmla="*/ 333829 w 4194629"/>
              <a:gd name="connsiteY11-154" fmla="*/ 3033485 h 3062514"/>
              <a:gd name="connsiteX12-155" fmla="*/ 0 w 4194629"/>
              <a:gd name="connsiteY12-156" fmla="*/ 29028 h 3062514"/>
              <a:gd name="connsiteX0-157" fmla="*/ 0 w 4194629"/>
              <a:gd name="connsiteY0-158" fmla="*/ 29028 h 3062514"/>
              <a:gd name="connsiteX1-159" fmla="*/ 1320800 w 4194629"/>
              <a:gd name="connsiteY1-160" fmla="*/ 0 h 3062514"/>
              <a:gd name="connsiteX2-161" fmla="*/ 1915886 w 4194629"/>
              <a:gd name="connsiteY2-162" fmla="*/ 29028 h 3062514"/>
              <a:gd name="connsiteX3-163" fmla="*/ 3294743 w 4194629"/>
              <a:gd name="connsiteY3-164" fmla="*/ 72571 h 3062514"/>
              <a:gd name="connsiteX4-165" fmla="*/ 4194629 w 4194629"/>
              <a:gd name="connsiteY4-166" fmla="*/ 58057 h 3062514"/>
              <a:gd name="connsiteX5-167" fmla="*/ 4165600 w 4194629"/>
              <a:gd name="connsiteY5-168" fmla="*/ 3062514 h 3062514"/>
              <a:gd name="connsiteX6-169" fmla="*/ 3773715 w 4194629"/>
              <a:gd name="connsiteY6-170" fmla="*/ 2510971 h 3062514"/>
              <a:gd name="connsiteX7-171" fmla="*/ 3570515 w 4194629"/>
              <a:gd name="connsiteY7-172" fmla="*/ 2481942 h 3062514"/>
              <a:gd name="connsiteX8-173" fmla="*/ 2902857 w 4194629"/>
              <a:gd name="connsiteY8-174" fmla="*/ 2496457 h 3062514"/>
              <a:gd name="connsiteX9-175" fmla="*/ 2540001 w 4194629"/>
              <a:gd name="connsiteY9-176" fmla="*/ 2772228 h 3062514"/>
              <a:gd name="connsiteX10-177" fmla="*/ 1393372 w 4194629"/>
              <a:gd name="connsiteY10-178" fmla="*/ 3004456 h 3062514"/>
              <a:gd name="connsiteX11-179" fmla="*/ 101600 w 4194629"/>
              <a:gd name="connsiteY11-180" fmla="*/ 3033485 h 3062514"/>
              <a:gd name="connsiteX12-181" fmla="*/ 0 w 4194629"/>
              <a:gd name="connsiteY12-182" fmla="*/ 29028 h 3062514"/>
              <a:gd name="connsiteX0-183" fmla="*/ 0 w 4194629"/>
              <a:gd name="connsiteY0-184" fmla="*/ 29028 h 3062514"/>
              <a:gd name="connsiteX1-185" fmla="*/ 1320800 w 4194629"/>
              <a:gd name="connsiteY1-186" fmla="*/ 0 h 3062514"/>
              <a:gd name="connsiteX2-187" fmla="*/ 1915886 w 4194629"/>
              <a:gd name="connsiteY2-188" fmla="*/ 29028 h 3062514"/>
              <a:gd name="connsiteX3-189" fmla="*/ 3294743 w 4194629"/>
              <a:gd name="connsiteY3-190" fmla="*/ 72571 h 3062514"/>
              <a:gd name="connsiteX4-191" fmla="*/ 4194629 w 4194629"/>
              <a:gd name="connsiteY4-192" fmla="*/ 58057 h 3062514"/>
              <a:gd name="connsiteX5-193" fmla="*/ 4165600 w 4194629"/>
              <a:gd name="connsiteY5-194" fmla="*/ 3062514 h 3062514"/>
              <a:gd name="connsiteX6-195" fmla="*/ 3773715 w 4194629"/>
              <a:gd name="connsiteY6-196" fmla="*/ 2510971 h 3062514"/>
              <a:gd name="connsiteX7-197" fmla="*/ 3570515 w 4194629"/>
              <a:gd name="connsiteY7-198" fmla="*/ 2481942 h 3062514"/>
              <a:gd name="connsiteX8-199" fmla="*/ 2902857 w 4194629"/>
              <a:gd name="connsiteY8-200" fmla="*/ 2496457 h 3062514"/>
              <a:gd name="connsiteX9-201" fmla="*/ 2540001 w 4194629"/>
              <a:gd name="connsiteY9-202" fmla="*/ 2772228 h 3062514"/>
              <a:gd name="connsiteX10-203" fmla="*/ 1393372 w 4194629"/>
              <a:gd name="connsiteY10-204" fmla="*/ 3004456 h 3062514"/>
              <a:gd name="connsiteX11-205" fmla="*/ 29028 w 4194629"/>
              <a:gd name="connsiteY11-206" fmla="*/ 3033485 h 3062514"/>
              <a:gd name="connsiteX12-207" fmla="*/ 0 w 4194629"/>
              <a:gd name="connsiteY12-208" fmla="*/ 29028 h 30625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194629" h="3062514">
                <a:moveTo>
                  <a:pt x="0" y="29028"/>
                </a:moveTo>
                <a:lnTo>
                  <a:pt x="1320800" y="0"/>
                </a:lnTo>
                <a:lnTo>
                  <a:pt x="1915886" y="29028"/>
                </a:lnTo>
                <a:lnTo>
                  <a:pt x="3294743" y="72571"/>
                </a:lnTo>
                <a:lnTo>
                  <a:pt x="4194629" y="58057"/>
                </a:lnTo>
                <a:lnTo>
                  <a:pt x="4165600" y="3062514"/>
                </a:lnTo>
                <a:lnTo>
                  <a:pt x="3773715" y="2510971"/>
                </a:lnTo>
                <a:lnTo>
                  <a:pt x="3570515" y="2481942"/>
                </a:lnTo>
                <a:lnTo>
                  <a:pt x="2902857" y="2496457"/>
                </a:lnTo>
                <a:lnTo>
                  <a:pt x="2540001" y="2772228"/>
                </a:lnTo>
                <a:lnTo>
                  <a:pt x="1393372" y="3004456"/>
                </a:lnTo>
                <a:lnTo>
                  <a:pt x="29028" y="3033485"/>
                </a:lnTo>
                <a:lnTo>
                  <a:pt x="0" y="29028"/>
                </a:ln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3-way handshake</a:t>
            </a:r>
            <a:endParaRPr lang="en-US" sz="4400" b="0" dirty="0"/>
          </a:p>
        </p:txBody>
      </p:sp>
      <p:sp>
        <p:nvSpPr>
          <p:cNvPr id="215" name="Line 5"/>
          <p:cNvSpPr>
            <a:spLocks noChangeShapeType="1"/>
          </p:cNvSpPr>
          <p:nvPr/>
        </p:nvSpPr>
        <p:spPr bwMode="auto">
          <a:xfrm flipH="1">
            <a:off x="4796631" y="3078661"/>
            <a:ext cx="1588" cy="2470150"/>
          </a:xfrm>
          <a:prstGeom prst="line">
            <a:avLst/>
          </a:prstGeom>
          <a:noFill/>
          <a:ln w="9525">
            <a:solidFill>
              <a:srgbClr val="777777"/>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16" name="Group 102"/>
          <p:cNvGrpSpPr/>
          <p:nvPr/>
        </p:nvGrpSpPr>
        <p:grpSpPr bwMode="auto">
          <a:xfrm>
            <a:off x="2810669" y="3005636"/>
            <a:ext cx="4494212" cy="955675"/>
            <a:chOff x="810" y="1363"/>
            <a:chExt cx="2831" cy="602"/>
          </a:xfrm>
        </p:grpSpPr>
        <p:sp>
          <p:nvSpPr>
            <p:cNvPr id="217" name="Line 10"/>
            <p:cNvSpPr>
              <a:spLocks noChangeShapeType="1"/>
            </p:cNvSpPr>
            <p:nvPr/>
          </p:nvSpPr>
          <p:spPr bwMode="auto">
            <a:xfrm>
              <a:off x="2062" y="1502"/>
              <a:ext cx="1579" cy="463"/>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8" name="Rectangle 12"/>
            <p:cNvSpPr>
              <a:spLocks noChangeArrowheads="1"/>
            </p:cNvSpPr>
            <p:nvPr/>
          </p:nvSpPr>
          <p:spPr bwMode="auto">
            <a:xfrm>
              <a:off x="2518" y="1565"/>
              <a:ext cx="590" cy="270"/>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9" name="Text Box 13"/>
            <p:cNvSpPr txBox="1">
              <a:spLocks noChangeArrowheads="1"/>
            </p:cNvSpPr>
            <p:nvPr/>
          </p:nvSpPr>
          <p:spPr bwMode="auto">
            <a:xfrm>
              <a:off x="2310" y="1624"/>
              <a:ext cx="1096"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SYNbit=1, Seq=x</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0" name="Text Box 21"/>
            <p:cNvSpPr txBox="1">
              <a:spLocks noChangeArrowheads="1"/>
            </p:cNvSpPr>
            <p:nvPr/>
          </p:nvSpPr>
          <p:spPr bwMode="auto">
            <a:xfrm>
              <a:off x="810" y="1363"/>
              <a:ext cx="1230" cy="3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choose init seq num, x</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send TCP SYN msg</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21" name="Line 22"/>
          <p:cNvSpPr>
            <a:spLocks noChangeShapeType="1"/>
          </p:cNvSpPr>
          <p:nvPr/>
        </p:nvSpPr>
        <p:spPr bwMode="auto">
          <a:xfrm flipH="1">
            <a:off x="7385844" y="3148511"/>
            <a:ext cx="1587" cy="3417888"/>
          </a:xfrm>
          <a:prstGeom prst="line">
            <a:avLst/>
          </a:prstGeom>
          <a:noFill/>
          <a:ln w="9525">
            <a:solidFill>
              <a:srgbClr val="777777"/>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2" name="Text Box 92"/>
          <p:cNvSpPr txBox="1">
            <a:spLocks noChangeArrowheads="1"/>
          </p:cNvSpPr>
          <p:nvPr/>
        </p:nvSpPr>
        <p:spPr bwMode="auto">
          <a:xfrm>
            <a:off x="9571831" y="5986961"/>
            <a:ext cx="771525"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rPr>
              <a:t>ESTAB</a:t>
            </a:r>
            <a:endPar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grpSp>
        <p:nvGrpSpPr>
          <p:cNvPr id="223" name="Group 109"/>
          <p:cNvGrpSpPr/>
          <p:nvPr/>
        </p:nvGrpSpPr>
        <p:grpSpPr bwMode="auto">
          <a:xfrm>
            <a:off x="4795044" y="3675561"/>
            <a:ext cx="4519612" cy="1425575"/>
            <a:chOff x="2060" y="1785"/>
            <a:chExt cx="2847" cy="898"/>
          </a:xfrm>
        </p:grpSpPr>
        <p:sp>
          <p:nvSpPr>
            <p:cNvPr id="224" name="Line 11"/>
            <p:cNvSpPr>
              <a:spLocks noChangeShapeType="1"/>
            </p:cNvSpPr>
            <p:nvPr/>
          </p:nvSpPr>
          <p:spPr bwMode="auto">
            <a:xfrm flipH="1">
              <a:off x="2060" y="2031"/>
              <a:ext cx="1580" cy="652"/>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5" name="Rectangle 14"/>
            <p:cNvSpPr>
              <a:spLocks noChangeArrowheads="1"/>
            </p:cNvSpPr>
            <p:nvPr/>
          </p:nvSpPr>
          <p:spPr bwMode="auto">
            <a:xfrm>
              <a:off x="2381" y="2206"/>
              <a:ext cx="896" cy="327"/>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6" name="Text Box 83"/>
            <p:cNvSpPr txBox="1">
              <a:spLocks noChangeArrowheads="1"/>
            </p:cNvSpPr>
            <p:nvPr/>
          </p:nvSpPr>
          <p:spPr bwMode="auto">
            <a:xfrm>
              <a:off x="2159" y="2169"/>
              <a:ext cx="1534" cy="366"/>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SYNbit=1, Seq=y</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ACKbit=1; ACKnum=x+1</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7" name="Text Box 93"/>
            <p:cNvSpPr txBox="1">
              <a:spLocks noChangeArrowheads="1"/>
            </p:cNvSpPr>
            <p:nvPr/>
          </p:nvSpPr>
          <p:spPr bwMode="auto">
            <a:xfrm>
              <a:off x="3676" y="1785"/>
              <a:ext cx="1231" cy="42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choose init seq num, y</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send TCP SYNACK</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msg, acking SYN</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28" name="Group 110"/>
          <p:cNvGrpSpPr/>
          <p:nvPr/>
        </p:nvGrpSpPr>
        <p:grpSpPr bwMode="auto">
          <a:xfrm>
            <a:off x="2512219" y="4774111"/>
            <a:ext cx="6630987" cy="1373188"/>
            <a:chOff x="622" y="2477"/>
            <a:chExt cx="4177" cy="865"/>
          </a:xfrm>
        </p:grpSpPr>
        <p:sp>
          <p:nvSpPr>
            <p:cNvPr id="229" name="Line 84"/>
            <p:cNvSpPr>
              <a:spLocks noChangeShapeType="1"/>
            </p:cNvSpPr>
            <p:nvPr/>
          </p:nvSpPr>
          <p:spPr bwMode="auto">
            <a:xfrm>
              <a:off x="2073" y="2728"/>
              <a:ext cx="1579" cy="463"/>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0" name="Rectangle 89"/>
            <p:cNvSpPr>
              <a:spLocks noChangeArrowheads="1"/>
            </p:cNvSpPr>
            <p:nvPr/>
          </p:nvSpPr>
          <p:spPr bwMode="auto">
            <a:xfrm>
              <a:off x="2486" y="2806"/>
              <a:ext cx="775" cy="270"/>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1" name="Text Box 90"/>
            <p:cNvSpPr txBox="1">
              <a:spLocks noChangeArrowheads="1"/>
            </p:cNvSpPr>
            <p:nvPr/>
          </p:nvSpPr>
          <p:spPr bwMode="auto">
            <a:xfrm>
              <a:off x="2092" y="2852"/>
              <a:ext cx="1529"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ACKbit=1, ACKnum=y+1</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2" name="Text Box 94"/>
            <p:cNvSpPr txBox="1">
              <a:spLocks noChangeArrowheads="1"/>
            </p:cNvSpPr>
            <p:nvPr/>
          </p:nvSpPr>
          <p:spPr bwMode="auto">
            <a:xfrm>
              <a:off x="622" y="2477"/>
              <a:ext cx="1422" cy="66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received SYNACK(x) </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indicates server is live;</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send ACK for SYNACK;</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this segment may contain </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client-to-server data</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3" name="Text Box 95"/>
            <p:cNvSpPr txBox="1">
              <a:spLocks noChangeArrowheads="1"/>
            </p:cNvSpPr>
            <p:nvPr/>
          </p:nvSpPr>
          <p:spPr bwMode="auto">
            <a:xfrm>
              <a:off x="3640" y="3042"/>
              <a:ext cx="1159" cy="3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received ACK(y) </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indicates client is live</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34" name="Group 105"/>
          <p:cNvGrpSpPr/>
          <p:nvPr/>
        </p:nvGrpSpPr>
        <p:grpSpPr bwMode="auto">
          <a:xfrm>
            <a:off x="1813719" y="3043736"/>
            <a:ext cx="1030287" cy="700088"/>
            <a:chOff x="182" y="1387"/>
            <a:chExt cx="649" cy="441"/>
          </a:xfrm>
        </p:grpSpPr>
        <p:sp>
          <p:nvSpPr>
            <p:cNvPr id="235" name="Text Box 91"/>
            <p:cNvSpPr txBox="1">
              <a:spLocks noChangeArrowheads="1"/>
            </p:cNvSpPr>
            <p:nvPr/>
          </p:nvSpPr>
          <p:spPr bwMode="auto">
            <a:xfrm>
              <a:off x="182" y="1616"/>
              <a:ext cx="649"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SYNSENT</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6" name="Line 103"/>
            <p:cNvSpPr>
              <a:spLocks noChangeShapeType="1"/>
            </p:cNvSpPr>
            <p:nvPr/>
          </p:nvSpPr>
          <p:spPr bwMode="auto">
            <a:xfrm>
              <a:off x="462" y="1387"/>
              <a:ext cx="0" cy="277"/>
            </a:xfrm>
            <a:prstGeom prst="line">
              <a:avLst/>
            </a:prstGeom>
            <a:noFill/>
            <a:ln w="9525">
              <a:solidFill>
                <a:srgbClr val="00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37" name="Group 111"/>
          <p:cNvGrpSpPr/>
          <p:nvPr/>
        </p:nvGrpSpPr>
        <p:grpSpPr bwMode="auto">
          <a:xfrm>
            <a:off x="1815306" y="3704136"/>
            <a:ext cx="771525" cy="1622425"/>
            <a:chOff x="183" y="1803"/>
            <a:chExt cx="486" cy="1022"/>
          </a:xfrm>
        </p:grpSpPr>
        <p:sp>
          <p:nvSpPr>
            <p:cNvPr id="238" name="Text Box 16"/>
            <p:cNvSpPr txBox="1">
              <a:spLocks noChangeArrowheads="1"/>
            </p:cNvSpPr>
            <p:nvPr/>
          </p:nvSpPr>
          <p:spPr bwMode="auto">
            <a:xfrm>
              <a:off x="183" y="2613"/>
              <a:ext cx="486"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rPr>
                <a:t>ESTAB</a:t>
              </a:r>
              <a:endPar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239" name="Line 104"/>
            <p:cNvSpPr>
              <a:spLocks noChangeShapeType="1"/>
            </p:cNvSpPr>
            <p:nvPr/>
          </p:nvSpPr>
          <p:spPr bwMode="auto">
            <a:xfrm>
              <a:off x="465" y="1803"/>
              <a:ext cx="0" cy="797"/>
            </a:xfrm>
            <a:prstGeom prst="line">
              <a:avLst/>
            </a:prstGeom>
            <a:noFill/>
            <a:ln w="9525">
              <a:solidFill>
                <a:srgbClr val="00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40" name="Group 108"/>
          <p:cNvGrpSpPr/>
          <p:nvPr/>
        </p:nvGrpSpPr>
        <p:grpSpPr bwMode="auto">
          <a:xfrm>
            <a:off x="9268619" y="3099299"/>
            <a:ext cx="1119187" cy="1192212"/>
            <a:chOff x="4878" y="1422"/>
            <a:chExt cx="705" cy="751"/>
          </a:xfrm>
        </p:grpSpPr>
        <p:sp>
          <p:nvSpPr>
            <p:cNvPr id="241" name="Text Box 99"/>
            <p:cNvSpPr txBox="1">
              <a:spLocks noChangeArrowheads="1"/>
            </p:cNvSpPr>
            <p:nvPr/>
          </p:nvSpPr>
          <p:spPr bwMode="auto">
            <a:xfrm>
              <a:off x="4878" y="1961"/>
              <a:ext cx="705"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SYN RCVD</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2" name="Line 106"/>
            <p:cNvSpPr>
              <a:spLocks noChangeShapeType="1"/>
            </p:cNvSpPr>
            <p:nvPr/>
          </p:nvSpPr>
          <p:spPr bwMode="auto">
            <a:xfrm>
              <a:off x="5339" y="1422"/>
              <a:ext cx="0" cy="569"/>
            </a:xfrm>
            <a:prstGeom prst="line">
              <a:avLst/>
            </a:prstGeom>
            <a:noFill/>
            <a:ln w="9525">
              <a:solidFill>
                <a:srgbClr val="00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43" name="Line 107"/>
          <p:cNvSpPr>
            <a:spLocks noChangeShapeType="1"/>
          </p:cNvSpPr>
          <p:nvPr/>
        </p:nvSpPr>
        <p:spPr bwMode="auto">
          <a:xfrm>
            <a:off x="9982994" y="4301036"/>
            <a:ext cx="0" cy="1704975"/>
          </a:xfrm>
          <a:prstGeom prst="line">
            <a:avLst/>
          </a:prstGeom>
          <a:noFill/>
          <a:ln w="9525">
            <a:solidFill>
              <a:srgbClr val="00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5" name="Text Box 114"/>
          <p:cNvSpPr txBox="1">
            <a:spLocks noChangeArrowheads="1"/>
          </p:cNvSpPr>
          <p:nvPr/>
        </p:nvSpPr>
        <p:spPr bwMode="auto">
          <a:xfrm>
            <a:off x="1395197" y="1675748"/>
            <a:ext cx="1839030" cy="76944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2800" b="0" i="0" u="none" strike="noStrike" kern="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rPr>
              <a:t>C</a:t>
            </a:r>
            <a:r>
              <a:rPr kumimoji="0" lang="en-US" sz="2800" b="0" i="0" u="none" strike="noStrike" kern="0" cap="none" spc="0" normalizeH="0" baseline="0" noProof="0" dirty="0" err="1">
                <a:ln>
                  <a:noFill/>
                </a:ln>
                <a:solidFill>
                  <a:srgbClr val="000099"/>
                </a:solidFill>
                <a:effectLst/>
                <a:uLnTx/>
                <a:uFillTx/>
                <a:latin typeface="Calibri" panose="020F0502020204030204"/>
                <a:ea typeface="MS PGothic" panose="020B0600070205080204" pitchFamily="34" charset="-128"/>
                <a:cs typeface="+mn-cs"/>
              </a:rPr>
              <a:t>lient</a:t>
            </a:r>
            <a:r>
              <a:rPr kumimoji="0" lang="en-US" sz="2800" b="0" i="0" u="none" strike="noStrike" kern="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rPr>
              <a:t> state</a:t>
            </a:r>
            <a:endParaRPr kumimoji="0" lang="en-US" sz="2800" b="0" i="0" u="none" strike="noStrike" kern="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endParaRPr kumimoji="0" lang="en-US" sz="1600" b="0" i="1" u="none" strike="noStrike" kern="0" cap="none" spc="0" normalizeH="0" baseline="0" noProof="0" dirty="0">
              <a:ln>
                <a:noFill/>
              </a:ln>
              <a:solidFill>
                <a:srgbClr val="000099"/>
              </a:solidFill>
              <a:effectLst/>
              <a:uLnTx/>
              <a:uFillTx/>
              <a:latin typeface="Tahoma" panose="020B0604030504040204" charset="0"/>
              <a:ea typeface="MS PGothic" panose="020B0600070205080204" pitchFamily="34" charset="-128"/>
              <a:cs typeface="+mn-cs"/>
            </a:endParaRPr>
          </a:p>
        </p:txBody>
      </p:sp>
      <p:sp>
        <p:nvSpPr>
          <p:cNvPr id="246" name="Text Box 115"/>
          <p:cNvSpPr txBox="1">
            <a:spLocks noChangeArrowheads="1"/>
          </p:cNvSpPr>
          <p:nvPr/>
        </p:nvSpPr>
        <p:spPr bwMode="auto">
          <a:xfrm>
            <a:off x="1807368" y="2389622"/>
            <a:ext cx="842962"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LISTEN</a:t>
            </a: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7" name="Text Box 116"/>
          <p:cNvSpPr txBox="1">
            <a:spLocks noChangeArrowheads="1"/>
          </p:cNvSpPr>
          <p:nvPr/>
        </p:nvSpPr>
        <p:spPr bwMode="auto">
          <a:xfrm>
            <a:off x="8905645" y="1081958"/>
            <a:ext cx="1930400" cy="76944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2800" b="0" i="0" u="none" strike="noStrike" kern="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rPr>
              <a:t>S</a:t>
            </a:r>
            <a:r>
              <a:rPr kumimoji="0" lang="en-US" sz="2800" b="0" i="0" u="none" strike="noStrike" kern="0" cap="none" spc="0" normalizeH="0" baseline="0" noProof="0" dirty="0" err="1">
                <a:ln>
                  <a:noFill/>
                </a:ln>
                <a:solidFill>
                  <a:srgbClr val="000099"/>
                </a:solidFill>
                <a:effectLst/>
                <a:uLnTx/>
                <a:uFillTx/>
                <a:latin typeface="Calibri" panose="020F0502020204030204"/>
                <a:ea typeface="MS PGothic" panose="020B0600070205080204" pitchFamily="34" charset="-128"/>
                <a:cs typeface="+mn-cs"/>
              </a:rPr>
              <a:t>erver</a:t>
            </a:r>
            <a:r>
              <a:rPr kumimoji="0" lang="en-US" sz="2800" b="0" i="0" u="none" strike="noStrike" kern="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rPr>
              <a:t> state</a:t>
            </a:r>
            <a:endParaRPr kumimoji="0" lang="en-US" sz="2800" b="0" i="0" u="none" strike="noStrike" kern="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endParaRPr kumimoji="0" lang="en-US" sz="1600" b="0" i="1" u="none" strike="noStrike" kern="0" cap="none" spc="0" normalizeH="0" baseline="0" noProof="0" dirty="0">
              <a:ln>
                <a:noFill/>
              </a:ln>
              <a:solidFill>
                <a:srgbClr val="000099"/>
              </a:solidFill>
              <a:effectLst/>
              <a:uLnTx/>
              <a:uFillTx/>
              <a:latin typeface="Tahoma" panose="020B0604030504040204" charset="0"/>
              <a:ea typeface="MS PGothic" panose="020B0600070205080204" pitchFamily="34" charset="-128"/>
              <a:cs typeface="+mn-cs"/>
            </a:endParaRPr>
          </a:p>
        </p:txBody>
      </p:sp>
      <p:sp>
        <p:nvSpPr>
          <p:cNvPr id="248" name="Text Box 117"/>
          <p:cNvSpPr txBox="1">
            <a:spLocks noChangeArrowheads="1"/>
          </p:cNvSpPr>
          <p:nvPr/>
        </p:nvSpPr>
        <p:spPr bwMode="auto">
          <a:xfrm>
            <a:off x="9511504" y="2632510"/>
            <a:ext cx="842962"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LISTEN</a:t>
            </a: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49" name="Group 118"/>
          <p:cNvGrpSpPr/>
          <p:nvPr/>
        </p:nvGrpSpPr>
        <p:grpSpPr bwMode="auto">
          <a:xfrm>
            <a:off x="4464473" y="2492809"/>
            <a:ext cx="642937" cy="600075"/>
            <a:chOff x="-44" y="1473"/>
            <a:chExt cx="981" cy="1105"/>
          </a:xfrm>
        </p:grpSpPr>
        <p:pic>
          <p:nvPicPr>
            <p:cNvPr id="424" name="Picture 119"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5" name="Freeform 120"/>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50" name="Group 121"/>
          <p:cNvGrpSpPr/>
          <p:nvPr/>
        </p:nvGrpSpPr>
        <p:grpSpPr bwMode="auto">
          <a:xfrm>
            <a:off x="7221809" y="2580121"/>
            <a:ext cx="336550" cy="512763"/>
            <a:chOff x="4140" y="429"/>
            <a:chExt cx="1425" cy="2396"/>
          </a:xfrm>
        </p:grpSpPr>
        <p:sp>
          <p:nvSpPr>
            <p:cNvPr id="251" name="Freeform 122"/>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2" name="Rectangle 123"/>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3" name="Freeform 124"/>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4" name="Freeform 125"/>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5" name="Rectangle 126"/>
            <p:cNvSpPr>
              <a:spLocks noChangeArrowheads="1"/>
            </p:cNvSpPr>
            <p:nvPr/>
          </p:nvSpPr>
          <p:spPr bwMode="auto">
            <a:xfrm>
              <a:off x="4214" y="696"/>
              <a:ext cx="592"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56" name="Group 127"/>
            <p:cNvGrpSpPr/>
            <p:nvPr/>
          </p:nvGrpSpPr>
          <p:grpSpPr bwMode="auto">
            <a:xfrm>
              <a:off x="4749" y="668"/>
              <a:ext cx="581" cy="145"/>
              <a:chOff x="614" y="2568"/>
              <a:chExt cx="725" cy="139"/>
            </a:xfrm>
          </p:grpSpPr>
          <p:sp>
            <p:nvSpPr>
              <p:cNvPr id="422" name="AutoShape 128"/>
              <p:cNvSpPr>
                <a:spLocks noChangeArrowheads="1"/>
              </p:cNvSpPr>
              <p:nvPr/>
            </p:nvSpPr>
            <p:spPr bwMode="auto">
              <a:xfrm>
                <a:off x="617" y="2566"/>
                <a:ext cx="721" cy="14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3" name="AutoShape 129"/>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57" name="Rectangle 130"/>
            <p:cNvSpPr>
              <a:spLocks noChangeArrowheads="1"/>
            </p:cNvSpPr>
            <p:nvPr/>
          </p:nvSpPr>
          <p:spPr bwMode="auto">
            <a:xfrm>
              <a:off x="4221" y="1022"/>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58" name="Group 131"/>
            <p:cNvGrpSpPr/>
            <p:nvPr/>
          </p:nvGrpSpPr>
          <p:grpSpPr bwMode="auto">
            <a:xfrm>
              <a:off x="4747" y="994"/>
              <a:ext cx="581" cy="134"/>
              <a:chOff x="614" y="2568"/>
              <a:chExt cx="725" cy="139"/>
            </a:xfrm>
          </p:grpSpPr>
          <p:sp>
            <p:nvSpPr>
              <p:cNvPr id="420" name="AutoShape 132"/>
              <p:cNvSpPr>
                <a:spLocks noChangeArrowheads="1"/>
              </p:cNvSpPr>
              <p:nvPr/>
            </p:nvSpPr>
            <p:spPr bwMode="auto">
              <a:xfrm>
                <a:off x="611" y="2567"/>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1" name="AutoShape 133"/>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59" name="Rectangle 134"/>
            <p:cNvSpPr>
              <a:spLocks noChangeArrowheads="1"/>
            </p:cNvSpPr>
            <p:nvPr/>
          </p:nvSpPr>
          <p:spPr bwMode="auto">
            <a:xfrm>
              <a:off x="4214" y="1356"/>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0" name="Rectangle 135"/>
            <p:cNvSpPr>
              <a:spLocks noChangeArrowheads="1"/>
            </p:cNvSpPr>
            <p:nvPr/>
          </p:nvSpPr>
          <p:spPr bwMode="auto">
            <a:xfrm>
              <a:off x="4227" y="1653"/>
              <a:ext cx="598"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61" name="Group 136"/>
            <p:cNvGrpSpPr/>
            <p:nvPr/>
          </p:nvGrpSpPr>
          <p:grpSpPr bwMode="auto">
            <a:xfrm>
              <a:off x="4735" y="1627"/>
              <a:ext cx="582" cy="151"/>
              <a:chOff x="614" y="2568"/>
              <a:chExt cx="725" cy="139"/>
            </a:xfrm>
          </p:grpSpPr>
          <p:sp>
            <p:nvSpPr>
              <p:cNvPr id="277" name="AutoShape 137"/>
              <p:cNvSpPr>
                <a:spLocks noChangeArrowheads="1"/>
              </p:cNvSpPr>
              <p:nvPr/>
            </p:nvSpPr>
            <p:spPr bwMode="auto">
              <a:xfrm>
                <a:off x="618" y="2571"/>
                <a:ext cx="720" cy="137"/>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19" name="AutoShape 138"/>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62" name="Freeform 139"/>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63" name="Group 140"/>
            <p:cNvGrpSpPr/>
            <p:nvPr/>
          </p:nvGrpSpPr>
          <p:grpSpPr bwMode="auto">
            <a:xfrm>
              <a:off x="4739" y="1327"/>
              <a:ext cx="582" cy="139"/>
              <a:chOff x="614" y="2568"/>
              <a:chExt cx="725" cy="139"/>
            </a:xfrm>
          </p:grpSpPr>
          <p:sp>
            <p:nvSpPr>
              <p:cNvPr id="275" name="AutoShape 141"/>
              <p:cNvSpPr>
                <a:spLocks noChangeArrowheads="1"/>
              </p:cNvSpPr>
              <p:nvPr/>
            </p:nvSpPr>
            <p:spPr bwMode="auto">
              <a:xfrm>
                <a:off x="613" y="2568"/>
                <a:ext cx="728" cy="141"/>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6" name="AutoShape 142"/>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64" name="Rectangle 143"/>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5" name="Freeform 144"/>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6" name="Freeform 145"/>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7" name="Oval 146"/>
            <p:cNvSpPr>
              <a:spLocks noChangeArrowheads="1"/>
            </p:cNvSpPr>
            <p:nvPr/>
          </p:nvSpPr>
          <p:spPr bwMode="auto">
            <a:xfrm>
              <a:off x="5518" y="2610"/>
              <a:ext cx="47" cy="96"/>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8" name="Freeform 147"/>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9" name="AutoShape 148"/>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0" name="AutoShape 149"/>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1" name="Oval 150"/>
            <p:cNvSpPr>
              <a:spLocks noChangeArrowheads="1"/>
            </p:cNvSpPr>
            <p:nvPr/>
          </p:nvSpPr>
          <p:spPr bwMode="auto">
            <a:xfrm>
              <a:off x="4308" y="2380"/>
              <a:ext cx="155" cy="14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2" name="Oval 151"/>
            <p:cNvSpPr>
              <a:spLocks noChangeArrowheads="1"/>
            </p:cNvSpPr>
            <p:nvPr/>
          </p:nvSpPr>
          <p:spPr bwMode="auto">
            <a:xfrm>
              <a:off x="4483" y="2387"/>
              <a:ext cx="161" cy="141"/>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73" name="Oval 152"/>
            <p:cNvSpPr>
              <a:spLocks noChangeArrowheads="1"/>
            </p:cNvSpPr>
            <p:nvPr/>
          </p:nvSpPr>
          <p:spPr bwMode="auto">
            <a:xfrm>
              <a:off x="4664" y="2380"/>
              <a:ext cx="155" cy="141"/>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4" name="Rectangle 153"/>
            <p:cNvSpPr>
              <a:spLocks noChangeArrowheads="1"/>
            </p:cNvSpPr>
            <p:nvPr/>
          </p:nvSpPr>
          <p:spPr bwMode="auto">
            <a:xfrm>
              <a:off x="5061" y="1838"/>
              <a:ext cx="87" cy="757"/>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74" name="Text Box 13"/>
          <p:cNvSpPr txBox="1">
            <a:spLocks noChangeArrowheads="1"/>
          </p:cNvSpPr>
          <p:nvPr/>
        </p:nvSpPr>
        <p:spPr bwMode="auto">
          <a:xfrm>
            <a:off x="374662" y="2181018"/>
            <a:ext cx="4209864" cy="261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MS PGothic" panose="020B0600070205080204" pitchFamily="34" charset="-128"/>
                <a:cs typeface="+mn-cs"/>
              </a:rPr>
              <a:t>clientSocket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rPr>
              <a:t> = socket(AF_INET, SOCK_STREAM)</a:t>
            </a:r>
            <a:endPar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endParaRPr>
          </a:p>
        </p:txBody>
      </p:sp>
      <p:sp>
        <p:nvSpPr>
          <p:cNvPr id="75" name="Text Box 5"/>
          <p:cNvSpPr txBox="1">
            <a:spLocks noChangeArrowheads="1"/>
          </p:cNvSpPr>
          <p:nvPr/>
        </p:nvSpPr>
        <p:spPr bwMode="auto">
          <a:xfrm>
            <a:off x="7821898" y="1651172"/>
            <a:ext cx="4461478"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MS PGothic" panose="020B0600070205080204" pitchFamily="34" charset="-128"/>
                <a:cs typeface="+mn-cs"/>
              </a:rPr>
              <a:t>serverSocket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rPr>
              <a:t> = socket(AF_INET,SOCK_STREAM)</a:t>
            </a:r>
            <a:endPar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MS PGothic" panose="020B0600070205080204" pitchFamily="34" charset="-128"/>
                <a:cs typeface="+mn-cs"/>
              </a:rPr>
              <a:t>serverSocket.bind</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MS PGothic" panose="020B0600070205080204" pitchFamily="34" charset="-128"/>
                <a:cs typeface="+mn-cs"/>
              </a:rPr>
              <a:t>serverPort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rPr>
              <a:t>))</a:t>
            </a:r>
            <a:endPar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MS PGothic" panose="020B0600070205080204" pitchFamily="34" charset="-128"/>
                <a:cs typeface="+mn-cs"/>
              </a:rPr>
              <a:t>serverSocket.listen</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rPr>
              <a:t>(1)</a:t>
            </a:r>
            <a:endPar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MS PGothic" panose="020B0600070205080204" pitchFamily="34" charset="-128"/>
                <a:cs typeface="+mn-cs"/>
              </a:rPr>
              <a:t>connectionSocket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rPr>
              <a:t>, </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MS PGothic" panose="020B0600070205080204" pitchFamily="34" charset="-128"/>
                <a:cs typeface="+mn-cs"/>
              </a:rPr>
              <a:t>addr</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rPr>
              <a:t> = </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MS PGothic" panose="020B0600070205080204" pitchFamily="34" charset="-128"/>
                <a:cs typeface="+mn-cs"/>
              </a:rPr>
              <a:t>serverSocket.accept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rPr>
              <a:t>()</a:t>
            </a:r>
            <a:endPar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77" name="Text Box 13"/>
          <p:cNvSpPr txBox="1">
            <a:spLocks noChangeArrowheads="1"/>
          </p:cNvSpPr>
          <p:nvPr/>
        </p:nvSpPr>
        <p:spPr bwMode="auto">
          <a:xfrm>
            <a:off x="276543" y="2694832"/>
            <a:ext cx="4433244" cy="2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MS PGothic" panose="020B0600070205080204" pitchFamily="34" charset="-128"/>
                <a:cs typeface="+mn-cs"/>
              </a:rPr>
              <a:t>clientSocket.connect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MS PGothic" panose="020B0600070205080204" pitchFamily="34" charset="-128"/>
                <a:cs typeface="+mn-cs"/>
              </a:rPr>
              <a:t>serverName,serverPort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rPr>
              <a:t>))</a:t>
            </a:r>
            <a:endPar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MS PGothic" panose="020B0600070205080204" pitchFamily="34" charset="-128"/>
              <a:cs typeface="+mn-cs"/>
            </a:endParaRPr>
          </a:p>
        </p:txBody>
      </p:sp>
      <p:sp>
        <p:nvSpPr>
          <p:cNvPr id="76"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wipe(left)">
                                      <p:cBhvr>
                                        <p:cTn id="7" dur="500"/>
                                        <p:tgtEl>
                                          <p:spTgt spid="216"/>
                                        </p:tgtEl>
                                      </p:cBhvr>
                                    </p:animEffect>
                                  </p:childTnLst>
                                </p:cTn>
                              </p:par>
                              <p:par>
                                <p:cTn id="8" presetID="22" presetClass="entr" presetSubtype="1" fill="hold" nodeType="withEffect">
                                  <p:stCondLst>
                                    <p:cond delay="0"/>
                                  </p:stCondLst>
                                  <p:childTnLst>
                                    <p:set>
                                      <p:cBhvr>
                                        <p:cTn id="9" dur="1" fill="hold">
                                          <p:stCondLst>
                                            <p:cond delay="0"/>
                                          </p:stCondLst>
                                        </p:cTn>
                                        <p:tgtEl>
                                          <p:spTgt spid="234"/>
                                        </p:tgtEl>
                                        <p:attrNameLst>
                                          <p:attrName>style.visibility</p:attrName>
                                        </p:attrNameLst>
                                      </p:cBhvr>
                                      <p:to>
                                        <p:strVal val="visible"/>
                                      </p:to>
                                    </p:set>
                                    <p:animEffect transition="in" filter="wipe(up)">
                                      <p:cBhvr>
                                        <p:cTn id="10" dur="500"/>
                                        <p:tgtEl>
                                          <p:spTgt spid="23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dissolve">
                                      <p:cBhvr>
                                        <p:cTn id="13" dur="500"/>
                                        <p:tgtEl>
                                          <p:spTgt spid="7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40"/>
                                        </p:tgtEl>
                                        <p:attrNameLst>
                                          <p:attrName>style.visibility</p:attrName>
                                        </p:attrNameLst>
                                      </p:cBhvr>
                                      <p:to>
                                        <p:strVal val="visible"/>
                                      </p:to>
                                    </p:set>
                                    <p:animEffect transition="in" filter="wipe(up)">
                                      <p:cBhvr>
                                        <p:cTn id="18" dur="500"/>
                                        <p:tgtEl>
                                          <p:spTgt spid="240"/>
                                        </p:tgtEl>
                                      </p:cBhvr>
                                    </p:animEffect>
                                  </p:childTnLst>
                                </p:cTn>
                              </p:par>
                              <p:par>
                                <p:cTn id="19" presetID="22" presetClass="entr" presetSubtype="2" fill="hold" nodeType="withEffect">
                                  <p:stCondLst>
                                    <p:cond delay="0"/>
                                  </p:stCondLst>
                                  <p:childTnLst>
                                    <p:set>
                                      <p:cBhvr>
                                        <p:cTn id="20" dur="1" fill="hold">
                                          <p:stCondLst>
                                            <p:cond delay="0"/>
                                          </p:stCondLst>
                                        </p:cTn>
                                        <p:tgtEl>
                                          <p:spTgt spid="223"/>
                                        </p:tgtEl>
                                        <p:attrNameLst>
                                          <p:attrName>style.visibility</p:attrName>
                                        </p:attrNameLst>
                                      </p:cBhvr>
                                      <p:to>
                                        <p:strVal val="visible"/>
                                      </p:to>
                                    </p:set>
                                    <p:animEffect transition="in" filter="wipe(right)">
                                      <p:cBhvr>
                                        <p:cTn id="21" dur="500"/>
                                        <p:tgtEl>
                                          <p:spTgt spid="2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28"/>
                                        </p:tgtEl>
                                        <p:attrNameLst>
                                          <p:attrName>style.visibility</p:attrName>
                                        </p:attrNameLst>
                                      </p:cBhvr>
                                      <p:to>
                                        <p:strVal val="visible"/>
                                      </p:to>
                                    </p:set>
                                    <p:animEffect transition="in" filter="wipe(left)">
                                      <p:cBhvr>
                                        <p:cTn id="26" dur="500"/>
                                        <p:tgtEl>
                                          <p:spTgt spid="228"/>
                                        </p:tgtEl>
                                      </p:cBhvr>
                                    </p:animEffect>
                                  </p:childTnLst>
                                </p:cTn>
                              </p:par>
                              <p:par>
                                <p:cTn id="27" presetID="22" presetClass="entr" presetSubtype="1" fill="hold" nodeType="withEffect">
                                  <p:stCondLst>
                                    <p:cond delay="0"/>
                                  </p:stCondLst>
                                  <p:childTnLst>
                                    <p:set>
                                      <p:cBhvr>
                                        <p:cTn id="28" dur="1" fill="hold">
                                          <p:stCondLst>
                                            <p:cond delay="0"/>
                                          </p:stCondLst>
                                        </p:cTn>
                                        <p:tgtEl>
                                          <p:spTgt spid="237"/>
                                        </p:tgtEl>
                                        <p:attrNameLst>
                                          <p:attrName>style.visibility</p:attrName>
                                        </p:attrNameLst>
                                      </p:cBhvr>
                                      <p:to>
                                        <p:strVal val="visible"/>
                                      </p:to>
                                    </p:set>
                                    <p:animEffect transition="in" filter="wipe(up)">
                                      <p:cBhvr>
                                        <p:cTn id="29" dur="500"/>
                                        <p:tgtEl>
                                          <p:spTgt spid="237"/>
                                        </p:tgtEl>
                                      </p:cBhvr>
                                    </p:animEffect>
                                  </p:childTnLst>
                                </p:cTn>
                              </p:par>
                            </p:childTnLst>
                          </p:cTn>
                        </p:par>
                        <p:par>
                          <p:cTn id="30" fill="hold">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222"/>
                                        </p:tgtEl>
                                        <p:attrNameLst>
                                          <p:attrName>style.visibility</p:attrName>
                                        </p:attrNameLst>
                                      </p:cBhvr>
                                      <p:to>
                                        <p:strVal val="visible"/>
                                      </p:to>
                                    </p:set>
                                    <p:animEffect transition="in" filter="wipe(up)">
                                      <p:cBhvr>
                                        <p:cTn id="33" dur="500"/>
                                        <p:tgtEl>
                                          <p:spTgt spid="222"/>
                                        </p:tgtEl>
                                      </p:cBhvr>
                                    </p:animEffect>
                                  </p:childTnLst>
                                </p:cTn>
                              </p:par>
                              <p:par>
                                <p:cTn id="34" presetID="22" presetClass="entr" presetSubtype="1" fill="hold" nodeType="withEffect">
                                  <p:stCondLst>
                                    <p:cond delay="0"/>
                                  </p:stCondLst>
                                  <p:childTnLst>
                                    <p:set>
                                      <p:cBhvr>
                                        <p:cTn id="35" dur="1" fill="hold">
                                          <p:stCondLst>
                                            <p:cond delay="0"/>
                                          </p:stCondLst>
                                        </p:cTn>
                                        <p:tgtEl>
                                          <p:spTgt spid="243"/>
                                        </p:tgtEl>
                                        <p:attrNameLst>
                                          <p:attrName>style.visibility</p:attrName>
                                        </p:attrNameLst>
                                      </p:cBhvr>
                                      <p:to>
                                        <p:strVal val="visible"/>
                                      </p:to>
                                    </p:set>
                                    <p:animEffect transition="in" filter="wipe(up)">
                                      <p:cBhvr>
                                        <p:cTn id="36"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P spid="7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A human 3-way handshake protocol</a:t>
            </a:r>
            <a:endParaRPr lang="en-US" sz="4400" b="0" dirty="0"/>
          </a:p>
        </p:txBody>
      </p:sp>
      <p:pic>
        <p:nvPicPr>
          <p:cNvPr id="4" name="Picture 3" descr="A pile of snow&#10;&#10;Description automatically generated"/>
          <p:cNvPicPr>
            <a:picLocks noChangeAspect="1"/>
          </p:cNvPicPr>
          <p:nvPr/>
        </p:nvPicPr>
        <p:blipFill>
          <a:blip r:embed="rId1"/>
          <a:stretch>
            <a:fillRect/>
          </a:stretch>
        </p:blipFill>
        <p:spPr>
          <a:xfrm>
            <a:off x="1750251" y="1530219"/>
            <a:ext cx="8358252" cy="5472528"/>
          </a:xfrm>
          <a:prstGeom prst="rect">
            <a:avLst/>
          </a:prstGeom>
        </p:spPr>
      </p:pic>
      <p:grpSp>
        <p:nvGrpSpPr>
          <p:cNvPr id="9" name="Group 8"/>
          <p:cNvGrpSpPr/>
          <p:nvPr/>
        </p:nvGrpSpPr>
        <p:grpSpPr>
          <a:xfrm>
            <a:off x="6538586" y="2065751"/>
            <a:ext cx="1730667" cy="612648"/>
            <a:chOff x="6538586" y="2065751"/>
            <a:chExt cx="1730667" cy="612648"/>
          </a:xfrm>
        </p:grpSpPr>
        <p:sp>
          <p:nvSpPr>
            <p:cNvPr id="5" name="Rounded Rectangular Callout 4"/>
            <p:cNvSpPr/>
            <p:nvPr/>
          </p:nvSpPr>
          <p:spPr>
            <a:xfrm>
              <a:off x="6551111" y="2065751"/>
              <a:ext cx="1672748" cy="612648"/>
            </a:xfrm>
            <a:prstGeom prst="wedgeRoundRectCallout">
              <a:avLst>
                <a:gd name="adj1" fmla="val 54830"/>
                <a:gd name="adj2" fmla="val 429311"/>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p:nvSpPr>
          <p:spPr>
            <a:xfrm>
              <a:off x="6538586" y="2153433"/>
              <a:ext cx="17306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 On belay?</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7" name="Rectangle 6"/>
          <p:cNvSpPr/>
          <p:nvPr/>
        </p:nvSpPr>
        <p:spPr>
          <a:xfrm>
            <a:off x="1640908" y="5812076"/>
            <a:ext cx="10459233" cy="1277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p:cNvGrpSpPr/>
          <p:nvPr/>
        </p:nvGrpSpPr>
        <p:grpSpPr>
          <a:xfrm>
            <a:off x="5814165" y="3280776"/>
            <a:ext cx="1672748" cy="612648"/>
            <a:chOff x="5814165" y="3280776"/>
            <a:chExt cx="1672748" cy="612648"/>
          </a:xfrm>
        </p:grpSpPr>
        <p:sp>
          <p:nvSpPr>
            <p:cNvPr id="78" name="Rounded Rectangular Callout 77"/>
            <p:cNvSpPr/>
            <p:nvPr/>
          </p:nvSpPr>
          <p:spPr>
            <a:xfrm>
              <a:off x="5814165" y="3280776"/>
              <a:ext cx="1672748" cy="612648"/>
            </a:xfrm>
            <a:prstGeom prst="wedgeRoundRectCallout">
              <a:avLst>
                <a:gd name="adj1" fmla="val -120395"/>
                <a:gd name="adj2" fmla="val -120679"/>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TextBox 78"/>
            <p:cNvSpPr txBox="1"/>
            <p:nvPr/>
          </p:nvSpPr>
          <p:spPr>
            <a:xfrm>
              <a:off x="5826690" y="3332968"/>
              <a:ext cx="162807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2. Belay on.</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 name="Group 10"/>
          <p:cNvGrpSpPr/>
          <p:nvPr/>
        </p:nvGrpSpPr>
        <p:grpSpPr>
          <a:xfrm>
            <a:off x="8321457" y="3646119"/>
            <a:ext cx="1695712" cy="612648"/>
            <a:chOff x="8321457" y="3646119"/>
            <a:chExt cx="1695712" cy="612648"/>
          </a:xfrm>
        </p:grpSpPr>
        <p:sp>
          <p:nvSpPr>
            <p:cNvPr id="80" name="Rounded Rectangular Callout 79"/>
            <p:cNvSpPr/>
            <p:nvPr/>
          </p:nvSpPr>
          <p:spPr>
            <a:xfrm>
              <a:off x="8344421" y="3646119"/>
              <a:ext cx="1672748" cy="612648"/>
            </a:xfrm>
            <a:prstGeom prst="wedgeRoundRectCallout">
              <a:avLst>
                <a:gd name="adj1" fmla="val -44764"/>
                <a:gd name="adj2" fmla="val 169650"/>
                <a:gd name="adj3" fmla="val 166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TextBox 80"/>
            <p:cNvSpPr txBox="1"/>
            <p:nvPr/>
          </p:nvSpPr>
          <p:spPr>
            <a:xfrm>
              <a:off x="8321457" y="3710836"/>
              <a:ext cx="16514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3. Climbing.</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4"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Closing a TCP connection</a:t>
            </a:r>
            <a:endParaRPr lang="en-US" sz="4400" b="0" dirty="0"/>
          </a:p>
        </p:txBody>
      </p:sp>
      <p:sp>
        <p:nvSpPr>
          <p:cNvPr id="47" name="Rectangle 47"/>
          <p:cNvSpPr txBox="1">
            <a:spLocks noChangeArrowheads="1"/>
          </p:cNvSpPr>
          <p:nvPr/>
        </p:nvSpPr>
        <p:spPr>
          <a:xfrm>
            <a:off x="798690" y="1441263"/>
            <a:ext cx="9698318" cy="41862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client, server each close their side of connection</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 TCP segment with FIN bit = 1</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respond to received FIN with ACK</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on receiving FIN, ACK can be combined with own FIN</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simultaneous FIN exchanges can be handled</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ransition spd="med">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endParaRPr lang="en-US" altLang="en-US" sz="3200" dirty="0">
              <a:solidFill>
                <a:schemeClr val="bg1">
                  <a:lumMod val="75000"/>
                </a:schemeClr>
              </a:solidFill>
              <a:cs typeface="Calibri" panose="020F0502020204030204" pitchFamily="34" charset="0"/>
            </a:endParaRP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endParaRPr lang="en-US" altLang="en-US" sz="3200" dirty="0">
              <a:solidFill>
                <a:schemeClr val="bg1">
                  <a:lumMod val="75000"/>
                </a:schemeClr>
              </a:solidFill>
              <a:cs typeface="Calibri" panose="020F0502020204030204" pitchFamily="34" charset="0"/>
            </a:endParaRP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endParaRPr lang="en-US" altLang="en-US" sz="3200" dirty="0">
              <a:solidFill>
                <a:schemeClr val="bg1">
                  <a:lumMod val="75000"/>
                </a:schemeClr>
              </a:solidFill>
              <a:cs typeface="Calibri" panose="020F0502020204030204" pitchFamily="34" charset="0"/>
            </a:endParaRP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endParaRPr lang="en-US" altLang="en-US" sz="3200" dirty="0">
              <a:solidFill>
                <a:schemeClr val="bg1">
                  <a:lumMod val="75000"/>
                </a:schemeClr>
              </a:solidFill>
              <a:cs typeface="Calibri" panose="020F0502020204030204" pitchFamily="34" charset="0"/>
            </a:endParaRPr>
          </a:p>
          <a:p>
            <a:pPr marL="403225" indent="-285750">
              <a:spcBef>
                <a:spcPts val="800"/>
              </a:spcBef>
              <a:buClr>
                <a:schemeClr val="bg1">
                  <a:lumMod val="75000"/>
                </a:schemeClr>
              </a:buClr>
            </a:pPr>
            <a:r>
              <a:rPr lang="en-US" sz="3200" dirty="0">
                <a:solidFill>
                  <a:schemeClr val="bg1">
                    <a:lumMod val="75000"/>
                  </a:schemeClr>
                </a:solidFill>
              </a:rPr>
              <a:t>Connection-oriented transport: TCP</a:t>
            </a:r>
            <a:endParaRPr lang="en-US" sz="3200" dirty="0">
              <a:solidFill>
                <a:schemeClr val="bg1">
                  <a:lumMod val="75000"/>
                </a:schemeClr>
              </a:solidFill>
            </a:endParaRPr>
          </a:p>
          <a:p>
            <a:pPr marL="403225" indent="-285750">
              <a:spcBef>
                <a:spcPts val="800"/>
              </a:spcBef>
            </a:pPr>
            <a:r>
              <a:rPr lang="en-US" sz="3200" dirty="0"/>
              <a:t>Principles of congestion control</a:t>
            </a:r>
            <a:endParaRPr lang="en-US" sz="3200" dirty="0"/>
          </a:p>
          <a:p>
            <a:pPr marL="403225" indent="-285750">
              <a:spcBef>
                <a:spcPts val="800"/>
              </a:spcBef>
              <a:buClr>
                <a:schemeClr val="bg1">
                  <a:lumMod val="75000"/>
                </a:schemeClr>
              </a:buClr>
            </a:pPr>
            <a:r>
              <a:rPr lang="en-US" sz="3200" dirty="0">
                <a:solidFill>
                  <a:schemeClr val="bg1">
                    <a:lumMod val="75000"/>
                  </a:schemeClr>
                </a:solidFill>
              </a:rPr>
              <a:t>TCP congestion control</a:t>
            </a:r>
            <a:endParaRPr lang="en-US" sz="3200" dirty="0">
              <a:solidFill>
                <a:schemeClr val="bg1">
                  <a:lumMod val="75000"/>
                </a:schemeClr>
              </a:solidFill>
            </a:endParaRP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endParaRPr lang="en-US" sz="3200" dirty="0">
              <a:solidFill>
                <a:schemeClr val="bg1">
                  <a:lumMod val="75000"/>
                </a:schemeClr>
              </a:solidFill>
            </a:endParaRPr>
          </a:p>
          <a:p>
            <a:pPr eaLnBrk="1" hangingPunct="1">
              <a:buFont typeface="Wingdings" panose="05000000000000000000" pitchFamily="2" charset="2"/>
              <a:buNone/>
            </a:pPr>
            <a:endParaRPr lang="en-US" altLang="en-US" sz="2400" dirty="0"/>
          </a:p>
        </p:txBody>
      </p:sp>
      <p:sp>
        <p:nvSpPr>
          <p:cNvPr id="3" name="Slide Number Placeholder 2"/>
          <p:cNvSpPr>
            <a:spLocks noGrp="1"/>
          </p:cNvSpPr>
          <p:nvPr>
            <p:ph type="sldNum" sz="quarter" idx="4"/>
          </p:nvPr>
        </p:nvSpPr>
        <p:spPr/>
        <p:txBody>
          <a:bodyPr/>
          <a:lstStyle/>
          <a:p>
            <a:r>
              <a:rPr lang="en-US" dirty="0"/>
              <a:t>Transport Layer: 3-</a:t>
            </a:r>
            <a:fld id="{C4204591-24BD-A542-B9D5-F8D8A88D2FEE}" type="slidenum">
              <a:rPr lang="en-US" dirty="0" smtClean="0"/>
            </a:fld>
            <a:endParaRPr lang="en-US" dirty="0"/>
          </a:p>
        </p:txBody>
      </p:sp>
      <p:pic>
        <p:nvPicPr>
          <p:cNvPr id="6" name="Picture 5"/>
          <p:cNvPicPr>
            <a:picLocks noChangeAspect="1"/>
          </p:cNvPicPr>
          <p:nvPr/>
        </p:nvPicPr>
        <p:blipFill>
          <a:blip r:embed="rId1"/>
          <a:stretch>
            <a:fillRect/>
          </a:stretch>
        </p:blipFill>
        <p:spPr>
          <a:xfrm>
            <a:off x="7774329" y="1293471"/>
            <a:ext cx="3657600" cy="274320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721660" y="1411941"/>
            <a:ext cx="10977282"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Congestion:</a:t>
            </a: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informally: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too many sources sending too much data too fast for </a:t>
            </a:r>
            <a:r>
              <a:rPr kumimoji="0" lang="en-US" altLang="ja-JP" sz="2800" b="0" i="1"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network</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to handle”</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manifestations: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long delays (queueing in router buffers)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p</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acket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loss (buffer overflow at routers)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Rectangle 3"/>
          <p:cNvSpPr txBox="1">
            <a:spLocks noChangeArrowheads="1"/>
          </p:cNvSpPr>
          <p:nvPr/>
        </p:nvSpPr>
        <p:spPr>
          <a:xfrm>
            <a:off x="722672" y="3776599"/>
            <a:ext cx="10977282" cy="101662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different from flow control!</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2" name="Title 1"/>
          <p:cNvSpPr>
            <a:spLocks noGrp="1"/>
          </p:cNvSpPr>
          <p:nvPr>
            <p:ph type="title"/>
          </p:nvPr>
        </p:nvSpPr>
        <p:spPr>
          <a:xfrm>
            <a:off x="773290" y="289325"/>
            <a:ext cx="11393310" cy="894622"/>
          </a:xfrm>
        </p:spPr>
        <p:txBody>
          <a:bodyPr>
            <a:normAutofit/>
          </a:bodyPr>
          <a:lstStyle/>
          <a:p>
            <a:r>
              <a:rPr lang="en-US" sz="4800" dirty="0"/>
              <a:t>Principles of congestion control</a:t>
            </a:r>
            <a:endParaRPr lang="en-US" sz="4400" b="0" dirty="0"/>
          </a:p>
        </p:txBody>
      </p:sp>
      <p:grpSp>
        <p:nvGrpSpPr>
          <p:cNvPr id="10" name="Group 9"/>
          <p:cNvGrpSpPr/>
          <p:nvPr/>
        </p:nvGrpSpPr>
        <p:grpSpPr>
          <a:xfrm>
            <a:off x="8686805" y="2737463"/>
            <a:ext cx="2772697" cy="2732213"/>
            <a:chOff x="8878529" y="2737463"/>
            <a:chExt cx="2772697" cy="2732213"/>
          </a:xfrm>
        </p:grpSpPr>
        <p:pic>
          <p:nvPicPr>
            <p:cNvPr id="1028" name="Picture 4" descr="Why traffic apps make congestion worse | Berkeley New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78529" y="2737463"/>
              <a:ext cx="2595716" cy="17304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085007" y="4454013"/>
              <a:ext cx="2566219" cy="101566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congestion control: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too many senders, sending too fast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p:cNvGrpSpPr/>
          <p:nvPr/>
        </p:nvGrpSpPr>
        <p:grpSpPr>
          <a:xfrm>
            <a:off x="5737126" y="4424520"/>
            <a:ext cx="5860024" cy="1952948"/>
            <a:chOff x="5869858" y="4586748"/>
            <a:chExt cx="5860024" cy="1952948"/>
          </a:xfrm>
        </p:grpSpPr>
        <p:grpSp>
          <p:nvGrpSpPr>
            <p:cNvPr id="3" name="Group 2"/>
            <p:cNvGrpSpPr/>
            <p:nvPr/>
          </p:nvGrpSpPr>
          <p:grpSpPr>
            <a:xfrm>
              <a:off x="5869858" y="4586748"/>
              <a:ext cx="2882176" cy="1915023"/>
              <a:chOff x="6998772" y="3064248"/>
              <a:chExt cx="4393223" cy="2995072"/>
            </a:xfrm>
          </p:grpSpPr>
          <p:pic>
            <p:nvPicPr>
              <p:cNvPr id="7" name="Picture 2" descr="Drinking from the Firehose: How VividCortex Compresses its Metr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3303" y="4248105"/>
                <a:ext cx="3018692" cy="18112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rinking From the Information Fireho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8772" y="3064248"/>
                <a:ext cx="2699594" cy="1781732"/>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p:cNvSpPr txBox="1"/>
            <p:nvPr/>
          </p:nvSpPr>
          <p:spPr>
            <a:xfrm>
              <a:off x="8794953" y="5801032"/>
              <a:ext cx="2934929"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flow control: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one sender too fast for one receiver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2" name="Rectangle 3"/>
          <p:cNvSpPr txBox="1">
            <a:spLocks noChangeArrowheads="1"/>
          </p:cNvSpPr>
          <p:nvPr/>
        </p:nvSpPr>
        <p:spPr>
          <a:xfrm>
            <a:off x="727588" y="4852219"/>
            <a:ext cx="4758812" cy="58010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13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 top-10 problem!</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4"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Freeform 3"/>
          <p:cNvSpPr/>
          <p:nvPr/>
        </p:nvSpPr>
        <p:spPr bwMode="auto">
          <a:xfrm>
            <a:off x="10005476" y="2888415"/>
            <a:ext cx="250825" cy="9302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03" name="Group 402"/>
          <p:cNvGrpSpPr/>
          <p:nvPr/>
        </p:nvGrpSpPr>
        <p:grpSpPr>
          <a:xfrm>
            <a:off x="9424984" y="2862877"/>
            <a:ext cx="586768" cy="904023"/>
            <a:chOff x="10910965" y="2513124"/>
            <a:chExt cx="586768" cy="904023"/>
          </a:xfrm>
        </p:grpSpPr>
        <p:sp>
          <p:nvSpPr>
            <p:cNvPr id="404" name="Rectangle 403"/>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05" name="Straight Connector 404"/>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9" name="Freeform 9"/>
          <p:cNvSpPr/>
          <p:nvPr/>
        </p:nvSpPr>
        <p:spPr bwMode="auto">
          <a:xfrm flipH="1">
            <a:off x="5851590" y="1746530"/>
            <a:ext cx="430143" cy="90046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1" fmla="*/ 14206 w 14206"/>
              <a:gd name="connsiteY0-2" fmla="*/ 3611 h 10000"/>
              <a:gd name="connsiteX1-3" fmla="*/ 0 w 14206"/>
              <a:gd name="connsiteY1-4" fmla="*/ 0 h 10000"/>
              <a:gd name="connsiteX2-5" fmla="*/ 386 w 14206"/>
              <a:gd name="connsiteY2-6" fmla="*/ 9506 h 10000"/>
              <a:gd name="connsiteX3-7" fmla="*/ 5272 w 14206"/>
              <a:gd name="connsiteY3-8" fmla="*/ 10000 h 10000"/>
              <a:gd name="connsiteX4-9" fmla="*/ 14206 w 14206"/>
              <a:gd name="connsiteY4-10" fmla="*/ 3611 h 10000"/>
              <a:gd name="connsiteX0-11" fmla="*/ 14206 w 16488"/>
              <a:gd name="connsiteY0-12" fmla="*/ 3611 h 9506"/>
              <a:gd name="connsiteX1-13" fmla="*/ 0 w 16488"/>
              <a:gd name="connsiteY1-14" fmla="*/ 0 h 9506"/>
              <a:gd name="connsiteX2-15" fmla="*/ 386 w 16488"/>
              <a:gd name="connsiteY2-16" fmla="*/ 9506 h 9506"/>
              <a:gd name="connsiteX3-17" fmla="*/ 16488 w 16488"/>
              <a:gd name="connsiteY3-18" fmla="*/ 6207 h 9506"/>
              <a:gd name="connsiteX4-19" fmla="*/ 14206 w 16488"/>
              <a:gd name="connsiteY4-20" fmla="*/ 3611 h 9506"/>
              <a:gd name="connsiteX0-21" fmla="*/ 8616 w 10000"/>
              <a:gd name="connsiteY0-22" fmla="*/ 3799 h 10765"/>
              <a:gd name="connsiteX1-23" fmla="*/ 0 w 10000"/>
              <a:gd name="connsiteY1-24" fmla="*/ 0 h 10765"/>
              <a:gd name="connsiteX2-25" fmla="*/ 128 w 10000"/>
              <a:gd name="connsiteY2-26" fmla="*/ 10765 h 10765"/>
              <a:gd name="connsiteX3-27" fmla="*/ 10000 w 10000"/>
              <a:gd name="connsiteY3-28" fmla="*/ 6530 h 10765"/>
              <a:gd name="connsiteX4-29" fmla="*/ 8616 w 10000"/>
              <a:gd name="connsiteY4-30" fmla="*/ 3799 h 1076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52" name="Group 351"/>
          <p:cNvGrpSpPr/>
          <p:nvPr/>
        </p:nvGrpSpPr>
        <p:grpSpPr>
          <a:xfrm>
            <a:off x="5390758" y="2639189"/>
            <a:ext cx="586768" cy="904023"/>
            <a:chOff x="10910965" y="2513124"/>
            <a:chExt cx="586768" cy="904023"/>
          </a:xfrm>
        </p:grpSpPr>
        <p:sp>
          <p:nvSpPr>
            <p:cNvPr id="353" name="Rectangle 352"/>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54" name="Straight Connector 353"/>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p:nvGrpSpPr>
        <p:grpSpPr>
          <a:xfrm>
            <a:off x="6267058" y="1750697"/>
            <a:ext cx="586768" cy="904023"/>
            <a:chOff x="10910965" y="2513124"/>
            <a:chExt cx="586768" cy="904023"/>
          </a:xfrm>
        </p:grpSpPr>
        <p:sp>
          <p:nvSpPr>
            <p:cNvPr id="197" name="Rectangle 196"/>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8" name="Straight Connector 197"/>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4" name="Freeform 6"/>
          <p:cNvSpPr/>
          <p:nvPr/>
        </p:nvSpPr>
        <p:spPr bwMode="auto">
          <a:xfrm>
            <a:off x="10381714" y="1887018"/>
            <a:ext cx="250825" cy="9302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9" name="Group 8"/>
          <p:cNvGrpSpPr/>
          <p:nvPr/>
        </p:nvGrpSpPr>
        <p:grpSpPr>
          <a:xfrm>
            <a:off x="9803525" y="1862884"/>
            <a:ext cx="586768" cy="904023"/>
            <a:chOff x="10910965" y="2513124"/>
            <a:chExt cx="586768" cy="904023"/>
          </a:xfrm>
        </p:grpSpPr>
        <p:sp>
          <p:nvSpPr>
            <p:cNvPr id="191" name="Rectangle 190"/>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2" name="Straight Connector 191"/>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55" name="Group 354"/>
          <p:cNvGrpSpPr/>
          <p:nvPr/>
        </p:nvGrpSpPr>
        <p:grpSpPr>
          <a:xfrm>
            <a:off x="7419579" y="2906627"/>
            <a:ext cx="1047677" cy="561649"/>
            <a:chOff x="7493876" y="2774731"/>
            <a:chExt cx="1481958" cy="894622"/>
          </a:xfrm>
        </p:grpSpPr>
        <p:sp>
          <p:nvSpPr>
            <p:cNvPr id="364" name="Freeform 36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Oval 364"/>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66" name="Group 365"/>
            <p:cNvGrpSpPr/>
            <p:nvPr/>
          </p:nvGrpSpPr>
          <p:grpSpPr>
            <a:xfrm>
              <a:off x="7713663" y="2848339"/>
              <a:ext cx="1042107" cy="425543"/>
              <a:chOff x="7786941" y="2884917"/>
              <a:chExt cx="897649" cy="353919"/>
            </a:xfrm>
          </p:grpSpPr>
          <p:sp>
            <p:nvSpPr>
              <p:cNvPr id="367" name="Freeform 36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8" name="Freeform 36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9" name="Freeform 36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0" name="Freeform 36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p:cNvSpPr>
            <a:spLocks noGrp="1"/>
          </p:cNvSpPr>
          <p:nvPr>
            <p:ph type="title"/>
          </p:nvPr>
        </p:nvSpPr>
        <p:spPr>
          <a:xfrm>
            <a:off x="798690" y="208643"/>
            <a:ext cx="11393310" cy="894622"/>
          </a:xfrm>
        </p:spPr>
        <p:txBody>
          <a:bodyPr>
            <a:normAutofit/>
          </a:bodyPr>
          <a:lstStyle/>
          <a:p>
            <a:r>
              <a:rPr lang="en-US" sz="4800" dirty="0"/>
              <a:t>Causes/costs of congestion: scenario 1 </a:t>
            </a:r>
            <a:endParaRPr lang="en-US" sz="4400" b="0" dirty="0"/>
          </a:p>
        </p:txBody>
      </p:sp>
      <p:grpSp>
        <p:nvGrpSpPr>
          <p:cNvPr id="180" name="Group 124"/>
          <p:cNvGrpSpPr/>
          <p:nvPr/>
        </p:nvGrpSpPr>
        <p:grpSpPr bwMode="auto">
          <a:xfrm>
            <a:off x="5422300" y="2022783"/>
            <a:ext cx="525463" cy="434975"/>
            <a:chOff x="-44" y="1473"/>
            <a:chExt cx="981" cy="1105"/>
          </a:xfrm>
        </p:grpSpPr>
        <p:pic>
          <p:nvPicPr>
            <p:cNvPr id="181" name="Picture 12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Freeform 12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85" name="Freeform 12"/>
          <p:cNvSpPr/>
          <p:nvPr/>
        </p:nvSpPr>
        <p:spPr bwMode="auto">
          <a:xfrm flipH="1">
            <a:off x="5146139" y="2637590"/>
            <a:ext cx="250825" cy="9302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6" name="Rectangle 15"/>
          <p:cNvSpPr txBox="1">
            <a:spLocks noChangeArrowheads="1"/>
          </p:cNvSpPr>
          <p:nvPr/>
        </p:nvSpPr>
        <p:spPr bwMode="auto">
          <a:xfrm>
            <a:off x="774261" y="1490147"/>
            <a:ext cx="3792183" cy="368150"/>
          </a:xfrm>
          <a:prstGeom prst="rect">
            <a:avLst/>
          </a:prstGeom>
          <a:noFill/>
          <a:ln>
            <a:noFill/>
          </a:ln>
          <a:effectLst/>
        </p:spPr>
        <p:txBody>
          <a:bodyPr vert="horz" wrap="square" lIns="91440" tIns="45720" rIns="91440" bIns="45720" numCol="1" anchor="t" anchorCtr="0" compatLnSpc="1"/>
          <a:lstStyle>
            <a:lvl1pPr marL="284480" indent="-28448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mn-lt"/>
                <a:ea typeface="MS PGothic" panose="020B0600070205080204" pitchFamily="34" charset="-128"/>
                <a:cs typeface="MS PGothic" panose="020B0600070205080204" pitchFamily="34" charset="-128"/>
              </a:defRPr>
            </a:lvl1pPr>
            <a:lvl2pPr marL="687705" indent="-23050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4pPr>
            <a:lvl5pPr marL="20574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9pPr>
          </a:lstStyle>
          <a:p>
            <a:pPr marL="0" marR="0" lvl="0" indent="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None/>
              <a:defRPr/>
            </a:pPr>
            <a:r>
              <a:rPr kumimoji="0" lang="en-US" sz="2800" b="0" i="0" u="none" strike="noStrike" kern="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rPr>
              <a:t>Simplest scenario:</a:t>
            </a:r>
            <a:endParaRPr kumimoji="0" lang="en-US" sz="2800" b="0" i="0" u="none" strike="noStrike" kern="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endParaRPr>
          </a:p>
          <a:p>
            <a:pPr marL="0" marR="0" lvl="0" indent="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None/>
              <a:defRPr/>
            </a:pPr>
            <a:endParaRPr kumimoji="0" lang="en-US" sz="2800" b="0" i="0" u="none" strike="noStrike" kern="0" cap="none" spc="0" normalizeH="0" baseline="0" noProof="0" dirty="0">
              <a:ln>
                <a:noFill/>
              </a:ln>
              <a:solidFill>
                <a:srgbClr val="000000"/>
              </a:solidFill>
              <a:effectLst/>
              <a:uLnTx/>
              <a:uFillTx/>
              <a:latin typeface="Gill Sans MT"/>
              <a:ea typeface="MS PGothic" panose="020B0600070205080204" pitchFamily="34" charset="-128"/>
              <a:cs typeface="+mn-cs"/>
            </a:endParaRPr>
          </a:p>
        </p:txBody>
      </p:sp>
      <p:sp>
        <p:nvSpPr>
          <p:cNvPr id="187" name="Rectangle 16"/>
          <p:cNvSpPr txBox="1">
            <a:spLocks noChangeArrowheads="1"/>
          </p:cNvSpPr>
          <p:nvPr/>
        </p:nvSpPr>
        <p:spPr bwMode="auto">
          <a:xfrm>
            <a:off x="4868327" y="5950805"/>
            <a:ext cx="3297237" cy="784225"/>
          </a:xfrm>
          <a:prstGeom prst="rect">
            <a:avLst/>
          </a:prstGeom>
          <a:noFill/>
          <a:ln>
            <a:noFill/>
          </a:ln>
          <a:effectLst/>
        </p:spPr>
        <p:txBody>
          <a:bodyPr vert="horz" wrap="square" lIns="91440" tIns="45720" rIns="91440" bIns="45720" numCol="1" anchor="t" anchorCtr="0" compatLnSpc="1"/>
          <a:lstStyle>
            <a:lvl1pPr marL="284480" indent="-28448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mn-lt"/>
                <a:ea typeface="MS PGothic" panose="020B0600070205080204" pitchFamily="34" charset="-128"/>
                <a:cs typeface="MS PGothic" panose="020B0600070205080204" pitchFamily="34" charset="-128"/>
              </a:defRPr>
            </a:lvl1pPr>
            <a:lvl2pPr marL="687705" indent="-23050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4pPr>
            <a:lvl5pPr marL="20574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9pPr>
          </a:lstStyle>
          <a:p>
            <a:pPr marL="0" marR="0" lvl="0" indent="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None/>
              <a:defRPr/>
            </a:pPr>
            <a:r>
              <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maximum per-connection throughput: R/2</a:t>
            </a: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203" name="Line 33"/>
          <p:cNvSpPr>
            <a:spLocks noChangeShapeType="1"/>
          </p:cNvSpPr>
          <p:nvPr/>
        </p:nvSpPr>
        <p:spPr bwMode="auto">
          <a:xfrm flipH="1">
            <a:off x="6308189" y="2770940"/>
            <a:ext cx="923925" cy="86677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2" name="Text Box 42"/>
          <p:cNvSpPr txBox="1">
            <a:spLocks noChangeArrowheads="1"/>
          </p:cNvSpPr>
          <p:nvPr/>
        </p:nvSpPr>
        <p:spPr bwMode="auto">
          <a:xfrm>
            <a:off x="5236024" y="1757366"/>
            <a:ext cx="913861"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Host A</a:t>
            </a:r>
            <a:endParaRPr kumimoji="0" lang="en-US" altLang="en-US" sz="4000" b="0" i="0" u="none" strike="noStrike" kern="1200" cap="none" spc="0" normalizeH="0" baseline="0" noProof="0" dirty="0">
              <a:ln>
                <a:noFill/>
              </a:ln>
              <a:solidFill>
                <a:srgbClr val="C00000"/>
              </a:solidFill>
              <a:effectLst/>
              <a:uLnTx/>
              <a:uFillTx/>
              <a:latin typeface="Comic Sans MS" panose="030F0702030302020204" pitchFamily="66" charset="0"/>
              <a:ea typeface="MS PGothic" panose="020B0600070205080204" pitchFamily="34" charset="-128"/>
              <a:cs typeface="+mn-cs"/>
            </a:endParaRPr>
          </a:p>
        </p:txBody>
      </p:sp>
      <p:sp>
        <p:nvSpPr>
          <p:cNvPr id="221" name="Text Box 52"/>
          <p:cNvSpPr txBox="1">
            <a:spLocks noChangeArrowheads="1"/>
          </p:cNvSpPr>
          <p:nvPr/>
        </p:nvSpPr>
        <p:spPr bwMode="auto">
          <a:xfrm>
            <a:off x="5231806" y="3686015"/>
            <a:ext cx="799129"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13A3"/>
                </a:solidFill>
                <a:effectLst/>
                <a:uLnTx/>
                <a:uFillTx/>
                <a:latin typeface="Arial" panose="020B0604020202020204" pitchFamily="34" charset="0"/>
                <a:ea typeface="MS PGothic" panose="020B0600070205080204" pitchFamily="34" charset="-128"/>
                <a:cs typeface="+mn-cs"/>
              </a:rPr>
              <a:t>Host B</a:t>
            </a:r>
            <a:endParaRPr kumimoji="0" lang="en-US" altLang="en-US" sz="4000" b="0" i="0" u="none" strike="noStrike" kern="1200" cap="none" spc="0" normalizeH="0" baseline="0" noProof="0" dirty="0">
              <a:ln>
                <a:noFill/>
              </a:ln>
              <a:solidFill>
                <a:srgbClr val="0013A3"/>
              </a:solidFill>
              <a:effectLst/>
              <a:uLnTx/>
              <a:uFillTx/>
              <a:latin typeface="Comic Sans MS" panose="030F0702030302020204" pitchFamily="66" charset="0"/>
              <a:ea typeface="MS PGothic" panose="020B0600070205080204" pitchFamily="34" charset="-128"/>
              <a:cs typeface="+mn-cs"/>
            </a:endParaRPr>
          </a:p>
        </p:txBody>
      </p:sp>
      <p:sp>
        <p:nvSpPr>
          <p:cNvPr id="222" name="Line 53"/>
          <p:cNvSpPr>
            <a:spLocks noChangeShapeType="1"/>
          </p:cNvSpPr>
          <p:nvPr/>
        </p:nvSpPr>
        <p:spPr bwMode="auto">
          <a:xfrm flipH="1">
            <a:off x="6793964" y="3170990"/>
            <a:ext cx="6096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3" name="Line 54"/>
          <p:cNvSpPr>
            <a:spLocks noChangeShapeType="1"/>
          </p:cNvSpPr>
          <p:nvPr/>
        </p:nvSpPr>
        <p:spPr bwMode="auto">
          <a:xfrm flipH="1">
            <a:off x="8413214" y="3170990"/>
            <a:ext cx="6096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4" name="Line 55"/>
          <p:cNvSpPr>
            <a:spLocks noChangeShapeType="1"/>
          </p:cNvSpPr>
          <p:nvPr/>
        </p:nvSpPr>
        <p:spPr bwMode="auto">
          <a:xfrm flipH="1">
            <a:off x="8537039" y="2770940"/>
            <a:ext cx="923925" cy="86677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5" name="Line 57"/>
          <p:cNvSpPr>
            <a:spLocks noChangeShapeType="1"/>
          </p:cNvSpPr>
          <p:nvPr/>
        </p:nvSpPr>
        <p:spPr bwMode="auto">
          <a:xfrm flipH="1">
            <a:off x="9458935" y="2771087"/>
            <a:ext cx="439738"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6" name="Group 15"/>
          <p:cNvGrpSpPr/>
          <p:nvPr/>
        </p:nvGrpSpPr>
        <p:grpSpPr>
          <a:xfrm>
            <a:off x="8616414" y="1265990"/>
            <a:ext cx="1790700" cy="707189"/>
            <a:chOff x="8616414" y="1265990"/>
            <a:chExt cx="1790700" cy="707189"/>
          </a:xfrm>
        </p:grpSpPr>
        <p:sp>
          <p:nvSpPr>
            <p:cNvPr id="243" name="Text Box 75"/>
            <p:cNvSpPr txBox="1">
              <a:spLocks noChangeArrowheads="1"/>
            </p:cNvSpPr>
            <p:nvPr/>
          </p:nvSpPr>
          <p:spPr bwMode="auto">
            <a:xfrm>
              <a:off x="8616414" y="1265990"/>
              <a:ext cx="1790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throughput:</a:t>
              </a:r>
              <a:r>
                <a:rPr kumimoji="0" lang="en-US" altLang="en-US" sz="2400" b="0" i="0" u="none" strike="noStrike" kern="1200" cap="none" spc="0" normalizeH="0" baseline="0" noProof="0" dirty="0">
                  <a:ln>
                    <a:noFill/>
                  </a:ln>
                  <a:solidFill>
                    <a:srgbClr val="FF0000"/>
                  </a:solidFill>
                  <a:effectLst/>
                  <a:uLnTx/>
                  <a:uFillTx/>
                  <a:latin typeface="Symbol" panose="05050102010706020507" pitchFamily="2" charset="2"/>
                  <a:ea typeface="MS PGothic" panose="020B0600070205080204" pitchFamily="34" charset="-128"/>
                  <a:cs typeface="+mn-cs"/>
                </a:rPr>
                <a:t> </a:t>
              </a:r>
              <a:r>
                <a:rPr kumimoji="0" lang="en-US" altLang="en-US" sz="2400" b="0" i="0" u="none" strike="noStrike" kern="1200" cap="none" spc="0" normalizeH="0" baseline="0" noProof="0" dirty="0">
                  <a:ln>
                    <a:noFill/>
                  </a:ln>
                  <a:solidFill>
                    <a:srgbClr val="CC0000"/>
                  </a:solidFill>
                  <a:effectLst/>
                  <a:uLnTx/>
                  <a:uFillTx/>
                  <a:latin typeface="Symbol" panose="05050102010706020507" pitchFamily="2" charset="2"/>
                  <a:ea typeface="MS PGothic" panose="020B0600070205080204" pitchFamily="34" charset="-128"/>
                  <a:cs typeface="+mn-cs"/>
                </a:rPr>
                <a:t>l</a:t>
              </a:r>
              <a:r>
                <a:rPr kumimoji="0" lang="en-US" altLang="en-US" sz="2400" b="0" i="0" u="none" strike="noStrike" kern="1200" cap="none" spc="0" normalizeH="0" baseline="-25000" noProof="0" dirty="0">
                  <a:ln>
                    <a:noFill/>
                  </a:ln>
                  <a:solidFill>
                    <a:srgbClr val="CC0000"/>
                  </a:solidFill>
                  <a:effectLst/>
                  <a:uLnTx/>
                  <a:uFillTx/>
                  <a:latin typeface="Arial" panose="020B0604020202020204" pitchFamily="34" charset="0"/>
                  <a:ea typeface="MS PGothic" panose="020B0600070205080204" pitchFamily="34" charset="-128"/>
                  <a:cs typeface="+mn-cs"/>
                </a:rPr>
                <a:t>out</a:t>
              </a:r>
              <a:endParaRPr kumimoji="0" lang="en-US" altLang="en-US" sz="2400" b="0" i="0" u="none" strike="noStrike" kern="1200" cap="none" spc="0" normalizeH="0" baseline="0" noProof="0" dirty="0">
                <a:ln>
                  <a:noFill/>
                </a:ln>
                <a:solidFill>
                  <a:srgbClr val="CC0000"/>
                </a:solidFill>
                <a:effectLst/>
                <a:uLnTx/>
                <a:uFillTx/>
                <a:latin typeface="Comic Sans MS" panose="030F0702030302020204" pitchFamily="66" charset="0"/>
                <a:ea typeface="MS PGothic" panose="020B0600070205080204" pitchFamily="34" charset="-128"/>
                <a:cs typeface="+mn-cs"/>
              </a:endParaRPr>
            </a:p>
          </p:txBody>
        </p:sp>
        <p:sp>
          <p:nvSpPr>
            <p:cNvPr id="244" name="Line 76"/>
            <p:cNvSpPr>
              <a:spLocks noChangeShapeType="1"/>
            </p:cNvSpPr>
            <p:nvPr/>
          </p:nvSpPr>
          <p:spPr bwMode="auto">
            <a:xfrm>
              <a:off x="9460964" y="1675565"/>
              <a:ext cx="549310" cy="29761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81" name="Rectangle 121"/>
          <p:cNvSpPr>
            <a:spLocks noChangeArrowheads="1"/>
          </p:cNvSpPr>
          <p:nvPr/>
        </p:nvSpPr>
        <p:spPr bwMode="auto">
          <a:xfrm>
            <a:off x="8102651" y="5953953"/>
            <a:ext cx="2605247" cy="784225"/>
          </a:xfrm>
          <a:prstGeom prst="rect">
            <a:avLst/>
          </a:prstGeom>
          <a:noFill/>
          <a:ln>
            <a:noFill/>
          </a:ln>
          <a:effectLst/>
        </p:spPr>
        <p:txBody>
          <a:bodyPr/>
          <a:lstStyle/>
          <a:p>
            <a:pPr marL="0" marR="0" lvl="0" indent="0" algn="l" defTabSz="914400" rtl="0" eaLnBrk="0" fontAlgn="base" latinLnBrk="0" hangingPunct="0">
              <a:lnSpc>
                <a:spcPct val="85000"/>
              </a:lnSpc>
              <a:spcBef>
                <a:spcPct val="20000"/>
              </a:spcBef>
              <a:spcAft>
                <a:spcPct val="0"/>
              </a:spcAft>
              <a:buClr>
                <a:srgbClr val="000099"/>
              </a:buClr>
              <a:buSzPct val="65000"/>
              <a:buFontTx/>
              <a:buNone/>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large delays as arrival rate </a:t>
            </a:r>
            <a:r>
              <a:rPr kumimoji="0" lang="en-US" sz="1800" b="0" i="0" u="none" strike="noStrike" kern="1200" cap="none" spc="0" normalizeH="0" baseline="0" noProof="0" dirty="0" err="1">
                <a:ln>
                  <a:noFill/>
                </a:ln>
                <a:solidFill>
                  <a:srgbClr val="000000"/>
                </a:solidFill>
                <a:effectLst/>
                <a:uLnTx/>
                <a:uFillTx/>
                <a:latin typeface="Symbol" panose="05050102010706020507" charset="0"/>
                <a:ea typeface="MS PGothic" panose="020B0600070205080204" pitchFamily="34" charset="-128"/>
                <a:cs typeface="+mn-cs"/>
              </a:rPr>
              <a:t>l</a:t>
            </a:r>
            <a:r>
              <a:rPr kumimoji="0" lang="en-US" sz="1800" b="0" i="0" u="none" strike="noStrike" kern="1200" cap="none" spc="0" normalizeH="0" baseline="-25000" noProof="0" dirty="0" err="1">
                <a:ln>
                  <a:noFill/>
                </a:ln>
                <a:solidFill>
                  <a:srgbClr val="000000"/>
                </a:solidFill>
                <a:effectLst/>
                <a:uLnTx/>
                <a:uFillTx/>
                <a:latin typeface="Gill Sans MT" panose="020B0502020104020203" pitchFamily="34" charset="0"/>
                <a:ea typeface="MS PGothic" panose="020B0600070205080204" pitchFamily="34" charset="-128"/>
                <a:cs typeface="+mn-cs"/>
              </a:rPr>
              <a:t>in</a:t>
            </a:r>
            <a:r>
              <a:rPr kumimoji="0" lang="en-US" sz="1800" b="0" i="0" u="none" strike="noStrike" kern="1200" cap="none" spc="0" normalizeH="0" baseline="0" noProof="0" dirty="0">
                <a:ln>
                  <a:noFill/>
                </a:ln>
                <a:solidFill>
                  <a:srgbClr val="000000"/>
                </a:solidFill>
                <a:effectLst/>
                <a:uLnTx/>
                <a:uFillTx/>
                <a:latin typeface="Gill Sans MT" panose="020B0502020104020203" pitchFamily="34" charset="0"/>
                <a:ea typeface="MS PGothic" panose="020B0600070205080204" pitchFamily="34" charset="-128"/>
                <a:cs typeface="+mn-cs"/>
              </a:rPr>
              <a:t> </a:t>
            </a:r>
            <a:r>
              <a:rPr kumimoji="0" lang="en-US" sz="1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approaches capacity</a:t>
            </a:r>
            <a:endParaRPr kumimoji="0" lang="en-US" sz="1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282" name="Group 127"/>
          <p:cNvGrpSpPr/>
          <p:nvPr/>
        </p:nvGrpSpPr>
        <p:grpSpPr bwMode="auto">
          <a:xfrm>
            <a:off x="10481726" y="2478840"/>
            <a:ext cx="231775" cy="441325"/>
            <a:chOff x="4140" y="429"/>
            <a:chExt cx="1425" cy="2396"/>
          </a:xfrm>
        </p:grpSpPr>
        <p:sp>
          <p:nvSpPr>
            <p:cNvPr id="283" name="Freeform 128"/>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4" name="Rectangle 129"/>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5" name="Freeform 130"/>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6" name="Freeform 131"/>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7" name="Rectangle 132"/>
            <p:cNvSpPr>
              <a:spLocks noChangeArrowheads="1"/>
            </p:cNvSpPr>
            <p:nvPr/>
          </p:nvSpPr>
          <p:spPr bwMode="auto">
            <a:xfrm>
              <a:off x="4208" y="696"/>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88" name="Group 133"/>
            <p:cNvGrpSpPr/>
            <p:nvPr/>
          </p:nvGrpSpPr>
          <p:grpSpPr bwMode="auto">
            <a:xfrm>
              <a:off x="4749" y="668"/>
              <a:ext cx="581" cy="145"/>
              <a:chOff x="614" y="2568"/>
              <a:chExt cx="725" cy="139"/>
            </a:xfrm>
          </p:grpSpPr>
          <p:sp>
            <p:nvSpPr>
              <p:cNvPr id="313" name="AutoShape 134"/>
              <p:cNvSpPr>
                <a:spLocks noChangeArrowheads="1"/>
              </p:cNvSpPr>
              <p:nvPr/>
            </p:nvSpPr>
            <p:spPr bwMode="auto">
              <a:xfrm>
                <a:off x="609" y="2570"/>
                <a:ext cx="731"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14" name="AutoShape 135"/>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89" name="Rectangle 136"/>
            <p:cNvSpPr>
              <a:spLocks noChangeArrowheads="1"/>
            </p:cNvSpPr>
            <p:nvPr/>
          </p:nvSpPr>
          <p:spPr bwMode="auto">
            <a:xfrm>
              <a:off x="4228" y="1015"/>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90" name="Group 137"/>
            <p:cNvGrpSpPr/>
            <p:nvPr/>
          </p:nvGrpSpPr>
          <p:grpSpPr bwMode="auto">
            <a:xfrm>
              <a:off x="4747" y="994"/>
              <a:ext cx="581" cy="134"/>
              <a:chOff x="614" y="2568"/>
              <a:chExt cx="725" cy="139"/>
            </a:xfrm>
          </p:grpSpPr>
          <p:sp>
            <p:nvSpPr>
              <p:cNvPr id="311" name="AutoShape 138"/>
              <p:cNvSpPr>
                <a:spLocks noChangeArrowheads="1"/>
              </p:cNvSpPr>
              <p:nvPr/>
            </p:nvSpPr>
            <p:spPr bwMode="auto">
              <a:xfrm>
                <a:off x="612" y="2572"/>
                <a:ext cx="731" cy="134"/>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12" name="AutoShape 139"/>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91" name="Rectangle 140"/>
            <p:cNvSpPr>
              <a:spLocks noChangeArrowheads="1"/>
            </p:cNvSpPr>
            <p:nvPr/>
          </p:nvSpPr>
          <p:spPr bwMode="auto">
            <a:xfrm>
              <a:off x="4218" y="1360"/>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92" name="Rectangle 141"/>
            <p:cNvSpPr>
              <a:spLocks noChangeArrowheads="1"/>
            </p:cNvSpPr>
            <p:nvPr/>
          </p:nvSpPr>
          <p:spPr bwMode="auto">
            <a:xfrm>
              <a:off x="4228" y="1653"/>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93" name="Group 142"/>
            <p:cNvGrpSpPr/>
            <p:nvPr/>
          </p:nvGrpSpPr>
          <p:grpSpPr bwMode="auto">
            <a:xfrm>
              <a:off x="4735" y="1627"/>
              <a:ext cx="582" cy="151"/>
              <a:chOff x="614" y="2568"/>
              <a:chExt cx="725" cy="139"/>
            </a:xfrm>
          </p:grpSpPr>
          <p:sp>
            <p:nvSpPr>
              <p:cNvPr id="309" name="AutoShape 143"/>
              <p:cNvSpPr>
                <a:spLocks noChangeArrowheads="1"/>
              </p:cNvSpPr>
              <p:nvPr/>
            </p:nvSpPr>
            <p:spPr bwMode="auto">
              <a:xfrm>
                <a:off x="614" y="2568"/>
                <a:ext cx="730" cy="19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10" name="AutoShape 144"/>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94" name="Freeform 145"/>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95" name="Group 146"/>
            <p:cNvGrpSpPr/>
            <p:nvPr/>
          </p:nvGrpSpPr>
          <p:grpSpPr bwMode="auto">
            <a:xfrm>
              <a:off x="4739" y="1327"/>
              <a:ext cx="582" cy="139"/>
              <a:chOff x="614" y="2568"/>
              <a:chExt cx="725" cy="139"/>
            </a:xfrm>
          </p:grpSpPr>
          <p:sp>
            <p:nvSpPr>
              <p:cNvPr id="307" name="AutoShape 147"/>
              <p:cNvSpPr>
                <a:spLocks noChangeArrowheads="1"/>
              </p:cNvSpPr>
              <p:nvPr/>
            </p:nvSpPr>
            <p:spPr bwMode="auto">
              <a:xfrm>
                <a:off x="609" y="2566"/>
                <a:ext cx="730" cy="13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8" name="AutoShape 148"/>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96" name="Rectangle 149"/>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97" name="Freeform 150"/>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98" name="Freeform 151"/>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99" name="Oval 152"/>
            <p:cNvSpPr>
              <a:spLocks noChangeArrowheads="1"/>
            </p:cNvSpPr>
            <p:nvPr/>
          </p:nvSpPr>
          <p:spPr bwMode="auto">
            <a:xfrm>
              <a:off x="5516" y="2610"/>
              <a:ext cx="49" cy="95"/>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0" name="Freeform 153"/>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1" name="AutoShape 154"/>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2" name="AutoShape 155"/>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3" name="Oval 156"/>
            <p:cNvSpPr>
              <a:spLocks noChangeArrowheads="1"/>
            </p:cNvSpPr>
            <p:nvPr/>
          </p:nvSpPr>
          <p:spPr bwMode="auto">
            <a:xfrm>
              <a:off x="4306" y="2385"/>
              <a:ext cx="156" cy="13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4" name="Oval 157"/>
            <p:cNvSpPr>
              <a:spLocks noChangeArrowheads="1"/>
            </p:cNvSpPr>
            <p:nvPr/>
          </p:nvSpPr>
          <p:spPr bwMode="auto">
            <a:xfrm>
              <a:off x="4482" y="2385"/>
              <a:ext cx="166" cy="138"/>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5" name="Oval 158"/>
            <p:cNvSpPr>
              <a:spLocks noChangeArrowheads="1"/>
            </p:cNvSpPr>
            <p:nvPr/>
          </p:nvSpPr>
          <p:spPr bwMode="auto">
            <a:xfrm>
              <a:off x="4657" y="2377"/>
              <a:ext cx="166" cy="147"/>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6" name="Rectangle 159"/>
            <p:cNvSpPr>
              <a:spLocks noChangeArrowheads="1"/>
            </p:cNvSpPr>
            <p:nvPr/>
          </p:nvSpPr>
          <p:spPr bwMode="auto">
            <a:xfrm>
              <a:off x="5057" y="1834"/>
              <a:ext cx="88" cy="758"/>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15" name="Group 160"/>
          <p:cNvGrpSpPr/>
          <p:nvPr/>
        </p:nvGrpSpPr>
        <p:grpSpPr bwMode="auto">
          <a:xfrm>
            <a:off x="4826257" y="3381692"/>
            <a:ext cx="525463" cy="434975"/>
            <a:chOff x="-44" y="1473"/>
            <a:chExt cx="981" cy="1105"/>
          </a:xfrm>
        </p:grpSpPr>
        <p:pic>
          <p:nvPicPr>
            <p:cNvPr id="316" name="Picture 161"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 name="Freeform 162"/>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18" name="Group 163"/>
          <p:cNvGrpSpPr/>
          <p:nvPr/>
        </p:nvGrpSpPr>
        <p:grpSpPr bwMode="auto">
          <a:xfrm>
            <a:off x="10164226" y="3444040"/>
            <a:ext cx="231775" cy="441325"/>
            <a:chOff x="4140" y="429"/>
            <a:chExt cx="1425" cy="2396"/>
          </a:xfrm>
        </p:grpSpPr>
        <p:sp>
          <p:nvSpPr>
            <p:cNvPr id="319" name="Freeform 164"/>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20" name="Rectangle 165"/>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21" name="Freeform 166"/>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22" name="Freeform 167"/>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23" name="Rectangle 168"/>
            <p:cNvSpPr>
              <a:spLocks noChangeArrowheads="1"/>
            </p:cNvSpPr>
            <p:nvPr/>
          </p:nvSpPr>
          <p:spPr bwMode="auto">
            <a:xfrm>
              <a:off x="4208" y="696"/>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24" name="Group 169"/>
            <p:cNvGrpSpPr/>
            <p:nvPr/>
          </p:nvGrpSpPr>
          <p:grpSpPr bwMode="auto">
            <a:xfrm>
              <a:off x="4749" y="668"/>
              <a:ext cx="581" cy="145"/>
              <a:chOff x="614" y="2568"/>
              <a:chExt cx="725" cy="139"/>
            </a:xfrm>
          </p:grpSpPr>
          <p:sp>
            <p:nvSpPr>
              <p:cNvPr id="349" name="AutoShape 170"/>
              <p:cNvSpPr>
                <a:spLocks noChangeArrowheads="1"/>
              </p:cNvSpPr>
              <p:nvPr/>
            </p:nvSpPr>
            <p:spPr bwMode="auto">
              <a:xfrm>
                <a:off x="609" y="2570"/>
                <a:ext cx="731"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0" name="AutoShape 171"/>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25" name="Rectangle 172"/>
            <p:cNvSpPr>
              <a:spLocks noChangeArrowheads="1"/>
            </p:cNvSpPr>
            <p:nvPr/>
          </p:nvSpPr>
          <p:spPr bwMode="auto">
            <a:xfrm>
              <a:off x="4228" y="1015"/>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26" name="Group 173"/>
            <p:cNvGrpSpPr/>
            <p:nvPr/>
          </p:nvGrpSpPr>
          <p:grpSpPr bwMode="auto">
            <a:xfrm>
              <a:off x="4747" y="994"/>
              <a:ext cx="581" cy="134"/>
              <a:chOff x="614" y="2568"/>
              <a:chExt cx="725" cy="139"/>
            </a:xfrm>
          </p:grpSpPr>
          <p:sp>
            <p:nvSpPr>
              <p:cNvPr id="347" name="AutoShape 174"/>
              <p:cNvSpPr>
                <a:spLocks noChangeArrowheads="1"/>
              </p:cNvSpPr>
              <p:nvPr/>
            </p:nvSpPr>
            <p:spPr bwMode="auto">
              <a:xfrm>
                <a:off x="612" y="2572"/>
                <a:ext cx="731" cy="134"/>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8" name="AutoShape 175"/>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27" name="Rectangle 176"/>
            <p:cNvSpPr>
              <a:spLocks noChangeArrowheads="1"/>
            </p:cNvSpPr>
            <p:nvPr/>
          </p:nvSpPr>
          <p:spPr bwMode="auto">
            <a:xfrm>
              <a:off x="4218" y="1360"/>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28" name="Rectangle 177"/>
            <p:cNvSpPr>
              <a:spLocks noChangeArrowheads="1"/>
            </p:cNvSpPr>
            <p:nvPr/>
          </p:nvSpPr>
          <p:spPr bwMode="auto">
            <a:xfrm>
              <a:off x="4228" y="1653"/>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29" name="Group 178"/>
            <p:cNvGrpSpPr/>
            <p:nvPr/>
          </p:nvGrpSpPr>
          <p:grpSpPr bwMode="auto">
            <a:xfrm>
              <a:off x="4735" y="1627"/>
              <a:ext cx="582" cy="151"/>
              <a:chOff x="614" y="2568"/>
              <a:chExt cx="725" cy="139"/>
            </a:xfrm>
          </p:grpSpPr>
          <p:sp>
            <p:nvSpPr>
              <p:cNvPr id="345" name="AutoShape 179"/>
              <p:cNvSpPr>
                <a:spLocks noChangeArrowheads="1"/>
              </p:cNvSpPr>
              <p:nvPr/>
            </p:nvSpPr>
            <p:spPr bwMode="auto">
              <a:xfrm>
                <a:off x="614" y="2568"/>
                <a:ext cx="730" cy="19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6" name="AutoShape 180"/>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30" name="Freeform 181"/>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31" name="Group 182"/>
            <p:cNvGrpSpPr/>
            <p:nvPr/>
          </p:nvGrpSpPr>
          <p:grpSpPr bwMode="auto">
            <a:xfrm>
              <a:off x="4739" y="1327"/>
              <a:ext cx="582" cy="139"/>
              <a:chOff x="614" y="2568"/>
              <a:chExt cx="725" cy="139"/>
            </a:xfrm>
          </p:grpSpPr>
          <p:sp>
            <p:nvSpPr>
              <p:cNvPr id="343" name="AutoShape 183"/>
              <p:cNvSpPr>
                <a:spLocks noChangeArrowheads="1"/>
              </p:cNvSpPr>
              <p:nvPr/>
            </p:nvSpPr>
            <p:spPr bwMode="auto">
              <a:xfrm>
                <a:off x="609" y="2566"/>
                <a:ext cx="730" cy="13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4" name="AutoShape 184"/>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32" name="Rectangle 185"/>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3" name="Freeform 186"/>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4" name="Freeform 187"/>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5" name="Oval 188"/>
            <p:cNvSpPr>
              <a:spLocks noChangeArrowheads="1"/>
            </p:cNvSpPr>
            <p:nvPr/>
          </p:nvSpPr>
          <p:spPr bwMode="auto">
            <a:xfrm>
              <a:off x="5516" y="2610"/>
              <a:ext cx="49" cy="95"/>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6" name="Freeform 189"/>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7" name="AutoShape 190"/>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8" name="AutoShape 191"/>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9" name="Oval 192"/>
            <p:cNvSpPr>
              <a:spLocks noChangeArrowheads="1"/>
            </p:cNvSpPr>
            <p:nvPr/>
          </p:nvSpPr>
          <p:spPr bwMode="auto">
            <a:xfrm>
              <a:off x="4306" y="2385"/>
              <a:ext cx="156" cy="13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0" name="Oval 193"/>
            <p:cNvSpPr>
              <a:spLocks noChangeArrowheads="1"/>
            </p:cNvSpPr>
            <p:nvPr/>
          </p:nvSpPr>
          <p:spPr bwMode="auto">
            <a:xfrm>
              <a:off x="4482" y="2385"/>
              <a:ext cx="166" cy="138"/>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1" name="Oval 194"/>
            <p:cNvSpPr>
              <a:spLocks noChangeArrowheads="1"/>
            </p:cNvSpPr>
            <p:nvPr/>
          </p:nvSpPr>
          <p:spPr bwMode="auto">
            <a:xfrm>
              <a:off x="4657" y="2377"/>
              <a:ext cx="166" cy="147"/>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2" name="Rectangle 195"/>
            <p:cNvSpPr>
              <a:spLocks noChangeArrowheads="1"/>
            </p:cNvSpPr>
            <p:nvPr/>
          </p:nvSpPr>
          <p:spPr bwMode="auto">
            <a:xfrm>
              <a:off x="5057" y="1834"/>
              <a:ext cx="88" cy="758"/>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4" name="TextBox 3"/>
          <p:cNvSpPr txBox="1"/>
          <p:nvPr/>
        </p:nvSpPr>
        <p:spPr>
          <a:xfrm>
            <a:off x="774261" y="4402394"/>
            <a:ext cx="3172735" cy="1255728"/>
          </a:xfrm>
          <a:prstGeom prst="rect">
            <a:avLst/>
          </a:prstGeom>
          <a:noFill/>
        </p:spPr>
        <p:txBody>
          <a:bodyPr wrap="square" rtlCol="0">
            <a:spAutoFit/>
          </a:bodyPr>
          <a:lstStyle/>
          <a:p>
            <a:pPr marL="400050" marR="0" lvl="0" indent="-400050" algn="l" defTabSz="914400" rtl="0" eaLnBrk="1" fontAlgn="auto" latinLnBrk="0" hangingPunct="1">
              <a:lnSpc>
                <a:spcPct val="90000"/>
              </a:lnSpc>
              <a:spcBef>
                <a:spcPts val="0"/>
              </a:spcBef>
              <a:spcAft>
                <a:spcPts val="0"/>
              </a:spcAft>
              <a:buClrTx/>
              <a:buSzTx/>
              <a:buFontTx/>
              <a:buNone/>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What happens as </a:t>
            </a:r>
            <a:r>
              <a:rPr kumimoji="0" lang="en-US" sz="2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arrival rate </a:t>
            </a:r>
            <a:r>
              <a:rPr kumimoji="0" lang="en-US" sz="2800" b="0" i="1" u="none" strike="noStrike" kern="1200" cap="none" spc="0" normalizeH="0" baseline="0" noProof="0" dirty="0" err="1">
                <a:ln>
                  <a:noFill/>
                </a:ln>
                <a:solidFill>
                  <a:srgbClr val="C00000"/>
                </a:solidFill>
                <a:effectLst/>
                <a:uLnTx/>
                <a:uFillTx/>
                <a:latin typeface="Symbol" panose="05050102010706020507" charset="0"/>
                <a:ea typeface="MS PGothic" panose="020B0600070205080204" pitchFamily="34" charset="-128"/>
                <a:cs typeface="+mn-cs"/>
              </a:rPr>
              <a:t>l</a:t>
            </a:r>
            <a:r>
              <a:rPr kumimoji="0" lang="en-US" sz="2800" b="0" i="0" u="none" strike="noStrike" kern="1200" cap="none" spc="0" normalizeH="0" baseline="-25000" noProof="0" dirty="0" err="1">
                <a:ln>
                  <a:noFill/>
                </a:ln>
                <a:solidFill>
                  <a:srgbClr val="C00000"/>
                </a:solidFill>
                <a:effectLst/>
                <a:uLnTx/>
                <a:uFillTx/>
                <a:latin typeface="Calibri" panose="020F0502020204030204"/>
                <a:ea typeface="MS PGothic" panose="020B0600070205080204" pitchFamily="34" charset="-128"/>
                <a:cs typeface="+mn-cs"/>
              </a:rPr>
              <a:t>in</a:t>
            </a:r>
            <a:r>
              <a:rPr kumimoji="0" lang="en-US" sz="2800" b="0" i="1" u="none" strike="noStrike" kern="1200" cap="none" spc="0" normalizeH="0" baseline="0" noProof="0" dirty="0">
                <a:ln>
                  <a:noFill/>
                </a:ln>
                <a:solidFill>
                  <a:srgbClr val="C00000"/>
                </a:solidFill>
                <a:effectLst/>
                <a:uLnTx/>
                <a:uFillTx/>
                <a:latin typeface="Gill Sans MT" panose="020B0502020104020203" pitchFamily="34" charset="0"/>
                <a:ea typeface="MS PGothic" panose="020B0600070205080204" pitchFamily="34" charset="-128"/>
                <a:cs typeface="+mn-cs"/>
              </a:rPr>
              <a:t> </a:t>
            </a:r>
            <a:r>
              <a:rPr kumimoji="0" lang="en-US" sz="2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approaches R/2?</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 name="Group 4"/>
          <p:cNvGrpSpPr/>
          <p:nvPr/>
        </p:nvGrpSpPr>
        <p:grpSpPr>
          <a:xfrm>
            <a:off x="4818031" y="1175178"/>
            <a:ext cx="2132013" cy="724224"/>
            <a:chOff x="4818031" y="1175178"/>
            <a:chExt cx="2132013" cy="724224"/>
          </a:xfrm>
        </p:grpSpPr>
        <p:sp>
          <p:nvSpPr>
            <p:cNvPr id="240" name="Oval 72"/>
            <p:cNvSpPr>
              <a:spLocks noChangeArrowheads="1"/>
            </p:cNvSpPr>
            <p:nvPr/>
          </p:nvSpPr>
          <p:spPr bwMode="auto">
            <a:xfrm>
              <a:off x="6584414" y="1808915"/>
              <a:ext cx="92075" cy="90487"/>
            </a:xfrm>
            <a:prstGeom prst="ellipse">
              <a:avLst/>
            </a:prstGeom>
            <a:solidFill>
              <a:srgbClr val="FF0000"/>
            </a:solidFill>
            <a:ln w="9525">
              <a:solidFill>
                <a:srgbClr val="FF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2" name="Line 74"/>
            <p:cNvSpPr>
              <a:spLocks noChangeShapeType="1"/>
            </p:cNvSpPr>
            <p:nvPr/>
          </p:nvSpPr>
          <p:spPr bwMode="auto">
            <a:xfrm>
              <a:off x="6158964" y="1588252"/>
              <a:ext cx="369887" cy="25241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1" name="Text Box 43"/>
            <p:cNvSpPr txBox="1">
              <a:spLocks noChangeArrowheads="1"/>
            </p:cNvSpPr>
            <p:nvPr/>
          </p:nvSpPr>
          <p:spPr bwMode="auto">
            <a:xfrm>
              <a:off x="4818031" y="1175178"/>
              <a:ext cx="21320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original data: </a:t>
              </a:r>
              <a:r>
                <a:rPr kumimoji="0" lang="en-US" altLang="en-US" sz="2400" b="0" i="0" u="none" strike="noStrike" kern="1200" cap="none" spc="0" normalizeH="0" baseline="0" noProof="0" dirty="0" err="1">
                  <a:ln>
                    <a:noFill/>
                  </a:ln>
                  <a:solidFill>
                    <a:srgbClr val="CC0000"/>
                  </a:solidFill>
                  <a:effectLst/>
                  <a:uLnTx/>
                  <a:uFillTx/>
                  <a:latin typeface="Symbol" panose="05050102010706020507" pitchFamily="2" charset="2"/>
                  <a:ea typeface="MS PGothic" panose="020B0600070205080204" pitchFamily="34" charset="-128"/>
                  <a:cs typeface="+mn-cs"/>
                </a:rPr>
                <a:t>l</a:t>
              </a:r>
              <a:r>
                <a:rPr kumimoji="0" lang="en-US" altLang="en-US" sz="2400" b="0" i="0" u="none" strike="noStrike" kern="1200" cap="none" spc="0" normalizeH="0" baseline="-25000" noProof="0" dirty="0" err="1">
                  <a:ln>
                    <a:noFill/>
                  </a:ln>
                  <a:solidFill>
                    <a:srgbClr val="CC0000"/>
                  </a:solidFill>
                  <a:effectLst/>
                  <a:uLnTx/>
                  <a:uFillTx/>
                  <a:latin typeface="Arial" panose="020B0604020202020204" pitchFamily="34" charset="0"/>
                  <a:ea typeface="MS PGothic" panose="020B0600070205080204" pitchFamily="34" charset="-128"/>
                  <a:cs typeface="+mn-cs"/>
                </a:rPr>
                <a:t>in</a:t>
              </a:r>
              <a:r>
                <a:rPr kumimoji="0" lang="en-US" altLang="en-US" sz="1600" b="0" i="0" u="none" strike="noStrike" kern="1200" cap="none" spc="0" normalizeH="0" baseline="-25000" noProof="0" dirty="0">
                  <a:ln>
                    <a:noFill/>
                  </a:ln>
                  <a:solidFill>
                    <a:srgbClr val="CC0000"/>
                  </a:solidFill>
                  <a:effectLst/>
                  <a:uLnTx/>
                  <a:uFillTx/>
                  <a:latin typeface="Arial" panose="020B0604020202020204" pitchFamily="34" charset="0"/>
                  <a:ea typeface="MS PGothic" panose="020B0600070205080204" pitchFamily="34" charset="-128"/>
                  <a:cs typeface="+mn-cs"/>
                </a:rPr>
                <a:t> </a:t>
              </a:r>
              <a:endPar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endParaRPr>
            </a:p>
          </p:txBody>
        </p:sp>
      </p:grpSp>
      <p:sp>
        <p:nvSpPr>
          <p:cNvPr id="174" name="Line 57"/>
          <p:cNvSpPr>
            <a:spLocks noChangeShapeType="1"/>
          </p:cNvSpPr>
          <p:nvPr/>
        </p:nvSpPr>
        <p:spPr bwMode="auto">
          <a:xfrm flipH="1">
            <a:off x="8546879" y="3636250"/>
            <a:ext cx="822203"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5" name="Line 57"/>
          <p:cNvSpPr>
            <a:spLocks noChangeShapeType="1"/>
          </p:cNvSpPr>
          <p:nvPr/>
        </p:nvSpPr>
        <p:spPr bwMode="auto">
          <a:xfrm flipH="1">
            <a:off x="6793108" y="2768743"/>
            <a:ext cx="439738"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6" name="Line 57"/>
          <p:cNvSpPr>
            <a:spLocks noChangeShapeType="1"/>
          </p:cNvSpPr>
          <p:nvPr/>
        </p:nvSpPr>
        <p:spPr bwMode="auto">
          <a:xfrm flipH="1">
            <a:off x="5871674" y="3638595"/>
            <a:ext cx="439738"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 name="TextBox 7"/>
          <p:cNvSpPr txBox="1"/>
          <p:nvPr/>
        </p:nvSpPr>
        <p:spPr>
          <a:xfrm>
            <a:off x="8597524" y="2808849"/>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8" name="Rectangle 15"/>
          <p:cNvSpPr txBox="1">
            <a:spLocks noChangeArrowheads="1"/>
          </p:cNvSpPr>
          <p:nvPr/>
        </p:nvSpPr>
        <p:spPr bwMode="auto">
          <a:xfrm>
            <a:off x="779177" y="2686311"/>
            <a:ext cx="3792183" cy="410850"/>
          </a:xfrm>
          <a:prstGeom prst="rect">
            <a:avLst/>
          </a:prstGeom>
          <a:noFill/>
          <a:ln>
            <a:noFill/>
          </a:ln>
          <a:effectLst/>
        </p:spPr>
        <p:txBody>
          <a:bodyPr vert="horz" wrap="square" lIns="91440" tIns="45720" rIns="91440" bIns="45720" numCol="1" anchor="t" anchorCtr="0" compatLnSpc="1"/>
          <a:lstStyle>
            <a:lvl1pPr marL="284480" indent="-28448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mn-lt"/>
                <a:ea typeface="MS PGothic" panose="020B0600070205080204" pitchFamily="34" charset="-128"/>
                <a:cs typeface="MS PGothic" panose="020B0600070205080204" pitchFamily="34" charset="-128"/>
              </a:defRPr>
            </a:lvl1pPr>
            <a:lvl2pPr marL="687705" indent="-23050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4pPr>
            <a:lvl5pPr marL="20574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9pPr>
          </a:lstStyle>
          <a:p>
            <a:pPr marL="224155" marR="0" lvl="0" indent="-224155"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rPr>
              <a:t>two flows</a:t>
            </a:r>
            <a:endPar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endParaRPr>
          </a:p>
        </p:txBody>
      </p:sp>
      <p:sp>
        <p:nvSpPr>
          <p:cNvPr id="189" name="Rectangle 15"/>
          <p:cNvSpPr txBox="1">
            <a:spLocks noChangeArrowheads="1"/>
          </p:cNvSpPr>
          <p:nvPr/>
        </p:nvSpPr>
        <p:spPr bwMode="auto">
          <a:xfrm>
            <a:off x="773366" y="1908019"/>
            <a:ext cx="4138268" cy="805685"/>
          </a:xfrm>
          <a:prstGeom prst="rect">
            <a:avLst/>
          </a:prstGeom>
          <a:noFill/>
          <a:ln>
            <a:noFill/>
          </a:ln>
          <a:effectLst/>
        </p:spPr>
        <p:txBody>
          <a:bodyPr vert="horz" wrap="square" lIns="91440" tIns="45720" rIns="91440" bIns="45720" numCol="1" anchor="t" anchorCtr="0" compatLnSpc="1"/>
          <a:lstStyle>
            <a:lvl1pPr marL="284480" indent="-28448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mn-lt"/>
                <a:ea typeface="MS PGothic" panose="020B0600070205080204" pitchFamily="34" charset="-128"/>
                <a:cs typeface="MS PGothic" panose="020B0600070205080204" pitchFamily="34" charset="-128"/>
              </a:defRPr>
            </a:lvl1pPr>
            <a:lvl2pPr marL="687705" indent="-23050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4pPr>
            <a:lvl5pPr marL="20574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9pPr>
          </a:lstStyle>
          <a:p>
            <a:pPr marL="224155" marR="0" lvl="0" indent="-224155"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rPr>
              <a:t>one router, infinite buffers </a:t>
            </a:r>
            <a:endPar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endParaRPr>
          </a:p>
          <a:p>
            <a:pPr marL="224155" marR="0" lvl="0" indent="-224155"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rPr>
              <a:t>i</a:t>
            </a:r>
            <a:r>
              <a:rPr kumimoji="0" lang="en-US" sz="2400" b="0" i="0" u="none" strike="noStrike" kern="0" cap="none" spc="0" normalizeH="0" baseline="0" noProof="0" dirty="0" err="1">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rPr>
              <a:t>nput</a:t>
            </a: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rPr>
              <a:t>, output link capacity: R</a:t>
            </a:r>
            <a:endPar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endParaRPr>
          </a:p>
          <a:p>
            <a:pPr marL="0" marR="0" lvl="0" indent="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None/>
              <a:defRPr/>
            </a:pPr>
            <a:endParaRPr kumimoji="0" lang="en-US" sz="2800" b="0" i="0" u="none" strike="noStrike" kern="0" cap="none" spc="0" normalizeH="0" baseline="0" noProof="0" dirty="0">
              <a:ln>
                <a:noFill/>
              </a:ln>
              <a:solidFill>
                <a:srgbClr val="000000"/>
              </a:solidFill>
              <a:effectLst/>
              <a:uLnTx/>
              <a:uFillTx/>
              <a:latin typeface="Gill Sans MT"/>
              <a:ea typeface="MS PGothic" panose="020B0600070205080204" pitchFamily="34" charset="-128"/>
              <a:cs typeface="+mn-cs"/>
            </a:endParaRPr>
          </a:p>
        </p:txBody>
      </p:sp>
      <p:grpSp>
        <p:nvGrpSpPr>
          <p:cNvPr id="13" name="Group 12"/>
          <p:cNvGrpSpPr/>
          <p:nvPr/>
        </p:nvGrpSpPr>
        <p:grpSpPr>
          <a:xfrm>
            <a:off x="7530790" y="2226427"/>
            <a:ext cx="1563461" cy="1084649"/>
            <a:chOff x="7530790" y="2226427"/>
            <a:chExt cx="1563461" cy="1084649"/>
          </a:xfrm>
        </p:grpSpPr>
        <p:sp>
          <p:nvSpPr>
            <p:cNvPr id="202" name="Text Box 32"/>
            <p:cNvSpPr txBox="1">
              <a:spLocks noChangeArrowheads="1"/>
            </p:cNvSpPr>
            <p:nvPr/>
          </p:nvSpPr>
          <p:spPr bwMode="auto">
            <a:xfrm>
              <a:off x="7670264" y="2226427"/>
              <a:ext cx="1423987"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1400" b="1" i="1"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infinite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shared output link buffers</a:t>
              </a:r>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45" name="Line 77"/>
            <p:cNvSpPr>
              <a:spLocks noChangeShapeType="1"/>
            </p:cNvSpPr>
            <p:nvPr/>
          </p:nvSpPr>
          <p:spPr bwMode="auto">
            <a:xfrm flipH="1">
              <a:off x="8308075" y="2647114"/>
              <a:ext cx="238488" cy="375865"/>
            </a:xfrm>
            <a:prstGeom prst="line">
              <a:avLst/>
            </a:prstGeom>
            <a:noFill/>
            <a:ln w="9525">
              <a:solidFill>
                <a:srgbClr val="000000"/>
              </a:solidFill>
              <a:round/>
              <a:tailEnd type="non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2" name="Group 11"/>
            <p:cNvGrpSpPr/>
            <p:nvPr/>
          </p:nvGrpSpPr>
          <p:grpSpPr>
            <a:xfrm>
              <a:off x="7530790" y="3050726"/>
              <a:ext cx="899401" cy="260350"/>
              <a:chOff x="10436222" y="4555062"/>
              <a:chExt cx="899401" cy="260350"/>
            </a:xfrm>
          </p:grpSpPr>
          <p:sp>
            <p:nvSpPr>
              <p:cNvPr id="384" name="Rectangle 383"/>
              <p:cNvSpPr/>
              <p:nvPr/>
            </p:nvSpPr>
            <p:spPr>
              <a:xfrm>
                <a:off x="10442522" y="4559486"/>
                <a:ext cx="891015" cy="254197"/>
              </a:xfrm>
              <a:prstGeom prst="rect">
                <a:avLst/>
              </a:prstGeom>
              <a:gradFill>
                <a:gsLst>
                  <a:gs pos="0">
                    <a:schemeClr val="bg2">
                      <a:lumMod val="50000"/>
                    </a:schemeClr>
                  </a:gs>
                  <a:gs pos="100000">
                    <a:schemeClr val="bg1">
                      <a:lumMod val="8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5" name="Group 384"/>
              <p:cNvGrpSpPr/>
              <p:nvPr/>
            </p:nvGrpSpPr>
            <p:grpSpPr>
              <a:xfrm>
                <a:off x="10436222" y="4555062"/>
                <a:ext cx="899401" cy="260350"/>
                <a:chOff x="7488023" y="3444875"/>
                <a:chExt cx="947952" cy="260350"/>
              </a:xfrm>
            </p:grpSpPr>
            <p:grpSp>
              <p:nvGrpSpPr>
                <p:cNvPr id="386" name="Group 385"/>
                <p:cNvGrpSpPr/>
                <p:nvPr/>
              </p:nvGrpSpPr>
              <p:grpSpPr>
                <a:xfrm>
                  <a:off x="8025557" y="3487646"/>
                  <a:ext cx="327298" cy="173730"/>
                  <a:chOff x="8094529" y="3437940"/>
                  <a:chExt cx="307888" cy="155752"/>
                </a:xfrm>
              </p:grpSpPr>
              <p:cxnSp>
                <p:nvCxnSpPr>
                  <p:cNvPr id="395" name="Straight Connector 394"/>
                  <p:cNvCxnSpPr/>
                  <p:nvPr/>
                </p:nvCxnSpPr>
                <p:spPr>
                  <a:xfrm flipV="1">
                    <a:off x="8402417"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flipV="1">
                    <a:off x="8351102"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flipV="1">
                    <a:off x="8299787"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flipV="1">
                    <a:off x="8248473"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flipV="1">
                    <a:off x="8197158"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flipV="1">
                    <a:off x="8145843"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flipV="1">
                    <a:off x="8094529" y="3437940"/>
                    <a:ext cx="0" cy="15575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7" name="Group 386"/>
                <p:cNvGrpSpPr/>
                <p:nvPr/>
              </p:nvGrpSpPr>
              <p:grpSpPr>
                <a:xfrm>
                  <a:off x="7488023" y="3444875"/>
                  <a:ext cx="947952" cy="260350"/>
                  <a:chOff x="8103973" y="3803650"/>
                  <a:chExt cx="947952" cy="260350"/>
                </a:xfrm>
              </p:grpSpPr>
              <p:cxnSp>
                <p:nvCxnSpPr>
                  <p:cNvPr id="392" name="Straight Connector 391"/>
                  <p:cNvCxnSpPr/>
                  <p:nvPr/>
                </p:nvCxnSpPr>
                <p:spPr>
                  <a:xfrm>
                    <a:off x="8110664" y="3810000"/>
                    <a:ext cx="94126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8103973" y="4060825"/>
                    <a:ext cx="94795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a:off x="9048750" y="3803650"/>
                    <a:ext cx="0" cy="2603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88" name="Oval 387"/>
                <p:cNvSpPr/>
                <p:nvPr/>
              </p:nvSpPr>
              <p:spPr>
                <a:xfrm>
                  <a:off x="7924800" y="3546475"/>
                  <a:ext cx="57150" cy="5715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9" name="Oval 388"/>
                <p:cNvSpPr/>
                <p:nvPr/>
              </p:nvSpPr>
              <p:spPr>
                <a:xfrm>
                  <a:off x="7842250" y="3546475"/>
                  <a:ext cx="57150" cy="5715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0" name="Oval 389"/>
                <p:cNvSpPr/>
                <p:nvPr/>
              </p:nvSpPr>
              <p:spPr>
                <a:xfrm>
                  <a:off x="7759700" y="3546475"/>
                  <a:ext cx="57150" cy="5715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1" name="Oval 390"/>
                <p:cNvSpPr/>
                <p:nvPr/>
              </p:nvSpPr>
              <p:spPr>
                <a:xfrm>
                  <a:off x="7677150" y="3546475"/>
                  <a:ext cx="57150" cy="571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259" name="Freeform 91"/>
          <p:cNvSpPr/>
          <p:nvPr/>
        </p:nvSpPr>
        <p:spPr bwMode="auto">
          <a:xfrm>
            <a:off x="6632039" y="1856540"/>
            <a:ext cx="3429000" cy="1276350"/>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6" name="Group 5"/>
          <p:cNvGrpSpPr/>
          <p:nvPr/>
        </p:nvGrpSpPr>
        <p:grpSpPr>
          <a:xfrm>
            <a:off x="5641439" y="2685215"/>
            <a:ext cx="4000500" cy="1028700"/>
            <a:chOff x="5641439" y="2685215"/>
            <a:chExt cx="4000500" cy="1028700"/>
          </a:xfrm>
        </p:grpSpPr>
        <p:sp>
          <p:nvSpPr>
            <p:cNvPr id="241" name="Oval 73"/>
            <p:cNvSpPr>
              <a:spLocks noChangeArrowheads="1"/>
            </p:cNvSpPr>
            <p:nvPr/>
          </p:nvSpPr>
          <p:spPr bwMode="auto">
            <a:xfrm>
              <a:off x="5641439" y="2685215"/>
              <a:ext cx="92075" cy="90487"/>
            </a:xfrm>
            <a:prstGeom prst="ellipse">
              <a:avLst/>
            </a:prstGeom>
            <a:solidFill>
              <a:srgbClr val="0013A3"/>
            </a:solidFill>
            <a:ln w="9525">
              <a:solidFill>
                <a:srgbClr val="0013A3"/>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8" name="Freeform 90"/>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402" name="TextBox 401"/>
          <p:cNvSpPr txBox="1"/>
          <p:nvPr/>
        </p:nvSpPr>
        <p:spPr>
          <a:xfrm>
            <a:off x="7077879" y="2843683"/>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9" name="Rectangle 15"/>
          <p:cNvSpPr txBox="1">
            <a:spLocks noChangeArrowheads="1"/>
          </p:cNvSpPr>
          <p:nvPr/>
        </p:nvSpPr>
        <p:spPr bwMode="auto">
          <a:xfrm>
            <a:off x="769346" y="3074685"/>
            <a:ext cx="3792183" cy="420682"/>
          </a:xfrm>
          <a:prstGeom prst="rect">
            <a:avLst/>
          </a:prstGeom>
          <a:noFill/>
          <a:ln>
            <a:noFill/>
          </a:ln>
          <a:effectLst/>
        </p:spPr>
        <p:txBody>
          <a:bodyPr vert="horz" wrap="square" lIns="91440" tIns="45720" rIns="91440" bIns="45720" numCol="1" anchor="t" anchorCtr="0" compatLnSpc="1"/>
          <a:lstStyle>
            <a:lvl1pPr marL="284480" indent="-28448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mn-lt"/>
                <a:ea typeface="MS PGothic" panose="020B0600070205080204" pitchFamily="34" charset="-128"/>
                <a:cs typeface="MS PGothic" panose="020B0600070205080204" pitchFamily="34" charset="-128"/>
              </a:defRPr>
            </a:lvl1pPr>
            <a:lvl2pPr marL="687705" indent="-23050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4pPr>
            <a:lvl5pPr marL="20574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9pPr>
          </a:lstStyle>
          <a:p>
            <a:pPr marL="224155" marR="0" lvl="0" indent="-224155"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rPr>
              <a:t>no retransmissions needed</a:t>
            </a:r>
            <a:endParaRPr kumimoji="0" lang="en-US" sz="2400" b="0" i="0" u="none" strike="noStrike" kern="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endParaRPr>
          </a:p>
          <a:p>
            <a:pPr marL="284480" marR="0" lvl="0" indent="-28448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endParaRPr kumimoji="0" lang="en-US" sz="2800" b="0" i="0" u="none" strike="noStrike" kern="0" cap="none" spc="0" normalizeH="0" baseline="0" noProof="0" dirty="0">
              <a:ln>
                <a:noFill/>
              </a:ln>
              <a:solidFill>
                <a:srgbClr val="000000"/>
              </a:solidFill>
              <a:effectLst/>
              <a:uLnTx/>
              <a:uFillTx/>
              <a:latin typeface="Gill Sans MT"/>
              <a:ea typeface="MS PGothic" panose="020B0600070205080204" pitchFamily="34" charset="-128"/>
              <a:cs typeface="+mn-cs"/>
            </a:endParaRPr>
          </a:p>
        </p:txBody>
      </p:sp>
      <p:grpSp>
        <p:nvGrpSpPr>
          <p:cNvPr id="10" name="Group 9"/>
          <p:cNvGrpSpPr/>
          <p:nvPr/>
        </p:nvGrpSpPr>
        <p:grpSpPr>
          <a:xfrm>
            <a:off x="7949627" y="4325522"/>
            <a:ext cx="1778901" cy="1635125"/>
            <a:chOff x="7949627" y="4325522"/>
            <a:chExt cx="1778901" cy="1635125"/>
          </a:xfrm>
        </p:grpSpPr>
        <p:sp>
          <p:nvSpPr>
            <p:cNvPr id="273" name="Line 109"/>
            <p:cNvSpPr>
              <a:spLocks noChangeShapeType="1"/>
            </p:cNvSpPr>
            <p:nvPr/>
          </p:nvSpPr>
          <p:spPr bwMode="auto">
            <a:xfrm>
              <a:off x="8321896" y="4325522"/>
              <a:ext cx="0" cy="1276350"/>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5" name="Line 111"/>
            <p:cNvSpPr>
              <a:spLocks noChangeShapeType="1"/>
            </p:cNvSpPr>
            <p:nvPr/>
          </p:nvSpPr>
          <p:spPr bwMode="auto">
            <a:xfrm>
              <a:off x="9455371" y="4465222"/>
              <a:ext cx="0" cy="1104900"/>
            </a:xfrm>
            <a:prstGeom prst="line">
              <a:avLst/>
            </a:prstGeom>
            <a:noFill/>
            <a:ln w="12700">
              <a:solidFill>
                <a:srgbClr val="000000"/>
              </a:solidFill>
              <a:prstDash val="dash"/>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6" name="Freeform 112"/>
            <p:cNvSpPr/>
            <p:nvPr/>
          </p:nvSpPr>
          <p:spPr bwMode="auto">
            <a:xfrm>
              <a:off x="8315546" y="4439822"/>
              <a:ext cx="1106488" cy="1152525"/>
            </a:xfrm>
            <a:custGeom>
              <a:avLst/>
              <a:gdLst>
                <a:gd name="T0" fmla="*/ 0 w 723"/>
                <a:gd name="T1" fmla="*/ 905 h 905"/>
                <a:gd name="T2" fmla="*/ 573 w 723"/>
                <a:gd name="T3" fmla="*/ 732 h 905"/>
                <a:gd name="T4" fmla="*/ 680 w 723"/>
                <a:gd name="T5" fmla="*/ 0 h 905"/>
                <a:gd name="T6" fmla="*/ 0 60000 65536"/>
                <a:gd name="T7" fmla="*/ 0 60000 65536"/>
                <a:gd name="T8" fmla="*/ 0 60000 65536"/>
                <a:gd name="connsiteX0" fmla="*/ 0 w 9642"/>
                <a:gd name="connsiteY0" fmla="*/ 8023 h 8023"/>
                <a:gd name="connsiteX1" fmla="*/ 7925 w 9642"/>
                <a:gd name="connsiteY1" fmla="*/ 6111 h 8023"/>
                <a:gd name="connsiteX2" fmla="*/ 9642 w 9642"/>
                <a:gd name="connsiteY2" fmla="*/ 0 h 8023"/>
                <a:gd name="connsiteX0-1" fmla="*/ 0 w 10000"/>
                <a:gd name="connsiteY0-2" fmla="*/ 10000 h 10000"/>
                <a:gd name="connsiteX1-3" fmla="*/ 8219 w 10000"/>
                <a:gd name="connsiteY1-4" fmla="*/ 7617 h 10000"/>
                <a:gd name="connsiteX2-5" fmla="*/ 10000 w 10000"/>
                <a:gd name="connsiteY2-6" fmla="*/ 0 h 10000"/>
                <a:gd name="connsiteX0-7" fmla="*/ 0 w 10000"/>
                <a:gd name="connsiteY0-8" fmla="*/ 10000 h 10000"/>
                <a:gd name="connsiteX1-9" fmla="*/ 8219 w 10000"/>
                <a:gd name="connsiteY1-10" fmla="*/ 7617 h 10000"/>
                <a:gd name="connsiteX2-11" fmla="*/ 10000 w 10000"/>
                <a:gd name="connsiteY2-12" fmla="*/ 0 h 10000"/>
              </a:gdLst>
              <a:ahLst/>
              <a:cxnLst>
                <a:cxn ang="0">
                  <a:pos x="connsiteX0-1" y="connsiteY0-2"/>
                </a:cxn>
                <a:cxn ang="0">
                  <a:pos x="connsiteX1-3" y="connsiteY1-4"/>
                </a:cxn>
                <a:cxn ang="0">
                  <a:pos x="connsiteX2-5" y="connsiteY2-6"/>
                </a:cxn>
              </a:cxnLst>
              <a:rect l="l" t="t" r="r" b="b"/>
              <a:pathLst>
                <a:path w="10000" h="10000">
                  <a:moveTo>
                    <a:pt x="0" y="10000"/>
                  </a:moveTo>
                  <a:cubicBezTo>
                    <a:pt x="1363" y="9601"/>
                    <a:pt x="6598" y="9697"/>
                    <a:pt x="8219" y="7617"/>
                  </a:cubicBezTo>
                  <a:cubicBezTo>
                    <a:pt x="9562" y="6715"/>
                    <a:pt x="9861" y="4761"/>
                    <a:pt x="10000" y="0"/>
                  </a:cubicBezTo>
                </a:path>
              </a:pathLst>
            </a:custGeom>
            <a:noFill/>
            <a:ln w="28575" cap="flat" cmpd="sng">
              <a:solidFill>
                <a:srgbClr val="CC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7" name="Line 114"/>
            <p:cNvSpPr>
              <a:spLocks noChangeShapeType="1"/>
            </p:cNvSpPr>
            <p:nvPr/>
          </p:nvSpPr>
          <p:spPr bwMode="auto">
            <a:xfrm>
              <a:off x="9452196" y="5601872"/>
              <a:ext cx="0" cy="92075"/>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8" name="Text Box 116"/>
            <p:cNvSpPr txBox="1">
              <a:spLocks noChangeArrowheads="1"/>
            </p:cNvSpPr>
            <p:nvPr/>
          </p:nvSpPr>
          <p:spPr bwMode="auto">
            <a:xfrm>
              <a:off x="9242646" y="5636797"/>
              <a:ext cx="460375"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R/2</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9" name="Text Box 117"/>
            <p:cNvSpPr txBox="1">
              <a:spLocks noChangeArrowheads="1"/>
            </p:cNvSpPr>
            <p:nvPr/>
          </p:nvSpPr>
          <p:spPr bwMode="auto">
            <a:xfrm rot="16200000">
              <a:off x="7790083" y="4868447"/>
              <a:ext cx="688975" cy="36988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delay</a:t>
              </a:r>
              <a:endParaRPr kumimoji="0" lang="en-US" sz="1800" b="0" i="0" u="none" strike="noStrike" kern="0" cap="none" spc="0" normalizeH="0" baseline="-2500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280" name="Text Box 118"/>
            <p:cNvSpPr txBox="1">
              <a:spLocks noChangeArrowheads="1"/>
            </p:cNvSpPr>
            <p:nvPr/>
          </p:nvSpPr>
          <p:spPr bwMode="auto">
            <a:xfrm>
              <a:off x="8720358" y="5563772"/>
              <a:ext cx="452438"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000000"/>
                  </a:solidFill>
                  <a:effectLst/>
                  <a:uLnTx/>
                  <a:uFillTx/>
                  <a:latin typeface="Symbol" panose="05050102010706020507" charset="0"/>
                  <a:ea typeface="MS PGothic" panose="020B0600070205080204" pitchFamily="34" charset="-128"/>
                  <a:cs typeface="+mn-cs"/>
                </a:rPr>
                <a:t>l</a:t>
              </a:r>
              <a:r>
                <a:rPr kumimoji="0" lang="en-US" sz="2000" b="0" i="0" u="none" strike="noStrike" kern="0" cap="none" spc="0" normalizeH="0" baseline="-25000" noProof="0">
                  <a:ln>
                    <a:noFill/>
                  </a:ln>
                  <a:solidFill>
                    <a:srgbClr val="000000"/>
                  </a:solidFill>
                  <a:effectLst/>
                  <a:uLnTx/>
                  <a:uFillTx/>
                  <a:latin typeface="Arial" panose="020B0604020202020204" pitchFamily="34" charset="0"/>
                  <a:ea typeface="MS PGothic" panose="020B0600070205080204" pitchFamily="34" charset="-128"/>
                  <a:cs typeface="+mn-cs"/>
                </a:rPr>
                <a:t>in</a:t>
              </a:r>
              <a:endParaRPr kumimoji="0" lang="en-US" sz="2000" b="0" i="0" u="none" strike="noStrike" kern="0" cap="none" spc="0" normalizeH="0" baseline="-2500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cxnSp>
          <p:nvCxnSpPr>
            <p:cNvPr id="190" name="Straight Connector 189"/>
            <p:cNvCxnSpPr/>
            <p:nvPr/>
          </p:nvCxnSpPr>
          <p:spPr>
            <a:xfrm>
              <a:off x="8312683" y="5594801"/>
              <a:ext cx="14158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Oval 13"/>
          <p:cNvSpPr/>
          <p:nvPr/>
        </p:nvSpPr>
        <p:spPr>
          <a:xfrm>
            <a:off x="4764506" y="1106906"/>
            <a:ext cx="1925052" cy="693019"/>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Oval 203"/>
          <p:cNvSpPr/>
          <p:nvPr/>
        </p:nvSpPr>
        <p:spPr>
          <a:xfrm>
            <a:off x="8507129" y="1182304"/>
            <a:ext cx="1925052" cy="693019"/>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Text Box 285"/>
          <p:cNvSpPr txBox="1">
            <a:spLocks noChangeArrowheads="1"/>
          </p:cNvSpPr>
          <p:nvPr/>
        </p:nvSpPr>
        <p:spPr bwMode="auto">
          <a:xfrm>
            <a:off x="12534826" y="6135036"/>
            <a:ext cx="815123" cy="51559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rPr>
              <a:t>R/2</a:t>
            </a:r>
            <a:endPar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209" name="Line 280"/>
          <p:cNvSpPr>
            <a:spLocks noChangeShapeType="1"/>
          </p:cNvSpPr>
          <p:nvPr/>
        </p:nvSpPr>
        <p:spPr bwMode="auto">
          <a:xfrm>
            <a:off x="12776717" y="4095473"/>
            <a:ext cx="0" cy="1869027"/>
          </a:xfrm>
          <a:prstGeom prst="line">
            <a:avLst/>
          </a:prstGeom>
          <a:noFill/>
          <a:ln w="12700">
            <a:solidFill>
              <a:schemeClr val="tx1"/>
            </a:solidFill>
            <a:prstDash val="dash"/>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213" name="Line 283"/>
          <p:cNvSpPr>
            <a:spLocks noChangeShapeType="1"/>
          </p:cNvSpPr>
          <p:nvPr/>
        </p:nvSpPr>
        <p:spPr bwMode="auto">
          <a:xfrm>
            <a:off x="12771096" y="6018207"/>
            <a:ext cx="0" cy="155752"/>
          </a:xfrm>
          <a:prstGeom prst="line">
            <a:avLst/>
          </a:prstGeom>
          <a:noFill/>
          <a:ln w="1905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nvGrpSpPr>
          <p:cNvPr id="15" name="Group 14"/>
          <p:cNvGrpSpPr/>
          <p:nvPr/>
        </p:nvGrpSpPr>
        <p:grpSpPr>
          <a:xfrm>
            <a:off x="4643558" y="4257261"/>
            <a:ext cx="2333625" cy="1701800"/>
            <a:chOff x="4643558" y="4257261"/>
            <a:chExt cx="2333625" cy="1701800"/>
          </a:xfrm>
        </p:grpSpPr>
        <p:grpSp>
          <p:nvGrpSpPr>
            <p:cNvPr id="11" name="Group 10"/>
            <p:cNvGrpSpPr/>
            <p:nvPr/>
          </p:nvGrpSpPr>
          <p:grpSpPr>
            <a:xfrm>
              <a:off x="4643558" y="4257261"/>
              <a:ext cx="2333625" cy="1701800"/>
              <a:chOff x="4643558" y="4257261"/>
              <a:chExt cx="2333625" cy="1701800"/>
            </a:xfrm>
          </p:grpSpPr>
          <p:sp>
            <p:nvSpPr>
              <p:cNvPr id="261" name="Line 94"/>
              <p:cNvSpPr>
                <a:spLocks noChangeShapeType="1"/>
              </p:cNvSpPr>
              <p:nvPr/>
            </p:nvSpPr>
            <p:spPr bwMode="auto">
              <a:xfrm>
                <a:off x="5126158" y="4323936"/>
                <a:ext cx="0" cy="1276350"/>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3" name="Line 96"/>
              <p:cNvSpPr>
                <a:spLocks noChangeShapeType="1"/>
              </p:cNvSpPr>
              <p:nvPr/>
            </p:nvSpPr>
            <p:spPr bwMode="auto">
              <a:xfrm>
                <a:off x="6259633" y="4463636"/>
                <a:ext cx="0" cy="1104900"/>
              </a:xfrm>
              <a:prstGeom prst="line">
                <a:avLst/>
              </a:prstGeom>
              <a:noFill/>
              <a:ln w="12700">
                <a:solidFill>
                  <a:srgbClr val="000000"/>
                </a:solidFill>
                <a:prstDash val="dash"/>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4" name="Freeform 97"/>
              <p:cNvSpPr/>
              <p:nvPr/>
            </p:nvSpPr>
            <p:spPr bwMode="auto">
              <a:xfrm>
                <a:off x="5119808" y="4428711"/>
                <a:ext cx="1857375" cy="1162050"/>
              </a:xfrm>
              <a:custGeom>
                <a:avLst/>
                <a:gdLst>
                  <a:gd name="T0" fmla="*/ 0 w 1170"/>
                  <a:gd name="T1" fmla="*/ 732 h 732"/>
                  <a:gd name="T2" fmla="*/ 720 w 1170"/>
                  <a:gd name="T3" fmla="*/ 0 h 732"/>
                  <a:gd name="T4" fmla="*/ 1170 w 1170"/>
                  <a:gd name="T5" fmla="*/ 0 h 732"/>
                  <a:gd name="T6" fmla="*/ 0 60000 65536"/>
                  <a:gd name="T7" fmla="*/ 0 60000 65536"/>
                  <a:gd name="T8" fmla="*/ 0 60000 65536"/>
                </a:gdLst>
                <a:ahLst/>
                <a:cxnLst>
                  <a:cxn ang="T6">
                    <a:pos x="T0" y="T1"/>
                  </a:cxn>
                  <a:cxn ang="T7">
                    <a:pos x="T2" y="T3"/>
                  </a:cxn>
                  <a:cxn ang="T8">
                    <a:pos x="T4" y="T5"/>
                  </a:cxn>
                </a:cxnLst>
                <a:rect l="0" t="0" r="r" b="b"/>
                <a:pathLst>
                  <a:path w="1170" h="732">
                    <a:moveTo>
                      <a:pt x="0" y="732"/>
                    </a:moveTo>
                    <a:lnTo>
                      <a:pt x="720" y="0"/>
                    </a:lnTo>
                    <a:lnTo>
                      <a:pt x="1170" y="0"/>
                    </a:lnTo>
                  </a:path>
                </a:pathLst>
              </a:custGeom>
              <a:noFill/>
              <a:ln w="28575" cap="flat" cmpd="sng">
                <a:solidFill>
                  <a:srgbClr val="CC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5" name="Line 98"/>
              <p:cNvSpPr>
                <a:spLocks noChangeShapeType="1"/>
              </p:cNvSpPr>
              <p:nvPr/>
            </p:nvSpPr>
            <p:spPr bwMode="auto">
              <a:xfrm>
                <a:off x="5043608" y="4428711"/>
                <a:ext cx="79375" cy="0"/>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6" name="Line 99"/>
              <p:cNvSpPr>
                <a:spLocks noChangeShapeType="1"/>
              </p:cNvSpPr>
              <p:nvPr/>
            </p:nvSpPr>
            <p:spPr bwMode="auto">
              <a:xfrm>
                <a:off x="6256458" y="5600286"/>
                <a:ext cx="0" cy="92075"/>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7" name="Text Box 100"/>
              <p:cNvSpPr txBox="1">
                <a:spLocks noChangeArrowheads="1"/>
              </p:cNvSpPr>
              <p:nvPr/>
            </p:nvSpPr>
            <p:spPr bwMode="auto">
              <a:xfrm>
                <a:off x="4643558" y="4257261"/>
                <a:ext cx="460375"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R/2</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8" name="Text Box 101"/>
              <p:cNvSpPr txBox="1">
                <a:spLocks noChangeArrowheads="1"/>
              </p:cNvSpPr>
              <p:nvPr/>
            </p:nvSpPr>
            <p:spPr bwMode="auto">
              <a:xfrm>
                <a:off x="6046908" y="5635211"/>
                <a:ext cx="460375"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R/2</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9" name="Text Box 102"/>
              <p:cNvSpPr txBox="1">
                <a:spLocks noChangeArrowheads="1"/>
              </p:cNvSpPr>
              <p:nvPr/>
            </p:nvSpPr>
            <p:spPr bwMode="auto">
              <a:xfrm rot="16200000">
                <a:off x="4638796" y="4563816"/>
                <a:ext cx="554038"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dirty="0">
                    <a:ln>
                      <a:noFill/>
                    </a:ln>
                    <a:solidFill>
                      <a:srgbClr val="000000"/>
                    </a:solidFill>
                    <a:effectLst/>
                    <a:uLnTx/>
                    <a:uFillTx/>
                    <a:latin typeface="Symbol" panose="05050102010706020507" charset="0"/>
                    <a:ea typeface="MS PGothic" panose="020B0600070205080204" pitchFamily="34" charset="-128"/>
                    <a:cs typeface="+mn-cs"/>
                  </a:rPr>
                  <a:t>l</a:t>
                </a:r>
                <a:r>
                  <a:rPr kumimoji="0" lang="en-US" sz="2000" b="0" i="0" u="none" strike="noStrike" kern="0" cap="none" spc="0" normalizeH="0" baseline="-25000" noProof="0" dirty="0">
                    <a:ln>
                      <a:noFill/>
                    </a:ln>
                    <a:solidFill>
                      <a:srgbClr val="000000"/>
                    </a:solidFill>
                    <a:effectLst/>
                    <a:uLnTx/>
                    <a:uFillTx/>
                    <a:latin typeface="Arial" panose="020B0604020202020204" pitchFamily="34" charset="0"/>
                    <a:ea typeface="MS PGothic" panose="020B0600070205080204" pitchFamily="34" charset="-128"/>
                    <a:cs typeface="+mn-cs"/>
                  </a:rPr>
                  <a:t>out</a:t>
                </a:r>
                <a:endParaRPr kumimoji="0" lang="en-US" sz="2000" b="0" i="0" u="none" strike="noStrike" kern="0" cap="none" spc="0" normalizeH="0" baseline="-2500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70" name="Text Box 103"/>
              <p:cNvSpPr txBox="1">
                <a:spLocks noChangeArrowheads="1"/>
              </p:cNvSpPr>
              <p:nvPr/>
            </p:nvSpPr>
            <p:spPr bwMode="auto">
              <a:xfrm>
                <a:off x="5524621" y="5562186"/>
                <a:ext cx="452438"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000000"/>
                    </a:solidFill>
                    <a:effectLst/>
                    <a:uLnTx/>
                    <a:uFillTx/>
                    <a:latin typeface="Symbol" panose="05050102010706020507" charset="0"/>
                    <a:ea typeface="MS PGothic" panose="020B0600070205080204" pitchFamily="34" charset="-128"/>
                    <a:cs typeface="+mn-cs"/>
                  </a:rPr>
                  <a:t>l</a:t>
                </a:r>
                <a:r>
                  <a:rPr kumimoji="0" lang="en-US" sz="2000" b="0" i="0" u="none" strike="noStrike" kern="0" cap="none" spc="0" normalizeH="0" baseline="-25000" noProof="0">
                    <a:ln>
                      <a:noFill/>
                    </a:ln>
                    <a:solidFill>
                      <a:srgbClr val="000000"/>
                    </a:solidFill>
                    <a:effectLst/>
                    <a:uLnTx/>
                    <a:uFillTx/>
                    <a:latin typeface="Arial" panose="020B0604020202020204" pitchFamily="34" charset="0"/>
                    <a:ea typeface="MS PGothic" panose="020B0600070205080204" pitchFamily="34" charset="-128"/>
                    <a:cs typeface="+mn-cs"/>
                  </a:rPr>
                  <a:t>in</a:t>
                </a:r>
                <a:endParaRPr kumimoji="0" lang="en-US" sz="2000" b="0" i="0" u="none" strike="noStrike" kern="0" cap="none" spc="0" normalizeH="0" baseline="-2500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71" name="Line 106"/>
              <p:cNvSpPr>
                <a:spLocks noChangeShapeType="1"/>
              </p:cNvSpPr>
              <p:nvPr/>
            </p:nvSpPr>
            <p:spPr bwMode="auto">
              <a:xfrm>
                <a:off x="5145208" y="4430299"/>
                <a:ext cx="1039813" cy="0"/>
              </a:xfrm>
              <a:prstGeom prst="line">
                <a:avLst/>
              </a:prstGeom>
              <a:noFill/>
              <a:ln w="12700">
                <a:solidFill>
                  <a:srgbClr val="000000"/>
                </a:solidFill>
                <a:prstDash val="dash"/>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cxnSp>
            <p:nvCxnSpPr>
              <p:cNvPr id="7" name="Straight Connector 6"/>
              <p:cNvCxnSpPr/>
              <p:nvPr/>
            </p:nvCxnSpPr>
            <p:spPr>
              <a:xfrm>
                <a:off x="5119903" y="5598611"/>
                <a:ext cx="14158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8" name="TextBox 217"/>
            <p:cNvSpPr txBox="1"/>
            <p:nvPr/>
          </p:nvSpPr>
          <p:spPr>
            <a:xfrm rot="16200000">
              <a:off x="4435687" y="5176433"/>
              <a:ext cx="96924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throughput: </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19" name="Oval 218"/>
          <p:cNvSpPr/>
          <p:nvPr/>
        </p:nvSpPr>
        <p:spPr>
          <a:xfrm>
            <a:off x="12697995" y="3995821"/>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02"/>
                                        </p:tgtEl>
                                        <p:attrNameLst>
                                          <p:attrName>style.visibility</p:attrName>
                                        </p:attrNameLst>
                                      </p:cBhvr>
                                      <p:to>
                                        <p:strVal val="visible"/>
                                      </p:to>
                                    </p:set>
                                    <p:animEffect transition="in" filter="dissolve">
                                      <p:cBhvr>
                                        <p:cTn id="13" dur="500"/>
                                        <p:tgtEl>
                                          <p:spTgt spid="40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89"/>
                                        </p:tgtEl>
                                        <p:attrNameLst>
                                          <p:attrName>style.visibility</p:attrName>
                                        </p:attrNameLst>
                                      </p:cBhvr>
                                      <p:to>
                                        <p:strVal val="visible"/>
                                      </p:to>
                                    </p:set>
                                    <p:animEffect transition="in" filter="dissolve">
                                      <p:cBhvr>
                                        <p:cTn id="16" dur="500"/>
                                        <p:tgtEl>
                                          <p:spTgt spid="189"/>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88"/>
                                        </p:tgtEl>
                                        <p:attrNameLst>
                                          <p:attrName>style.visibility</p:attrName>
                                        </p:attrNameLst>
                                      </p:cBhvr>
                                      <p:to>
                                        <p:strVal val="visible"/>
                                      </p:to>
                                    </p:set>
                                    <p:animEffect transition="in" filter="dissolve">
                                      <p:cBhvr>
                                        <p:cTn id="21" dur="500"/>
                                        <p:tgtEl>
                                          <p:spTgt spid="18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59"/>
                                        </p:tgtEl>
                                        <p:attrNameLst>
                                          <p:attrName>style.visibility</p:attrName>
                                        </p:attrNameLst>
                                      </p:cBhvr>
                                      <p:to>
                                        <p:strVal val="visible"/>
                                      </p:to>
                                    </p:set>
                                    <p:animEffect transition="in" filter="wipe(left)">
                                      <p:cBhvr>
                                        <p:cTn id="26" dur="500"/>
                                        <p:tgtEl>
                                          <p:spTgt spid="259"/>
                                        </p:tgtEl>
                                      </p:cBhvr>
                                    </p:animEffect>
                                  </p:childTnLst>
                                </p:cTn>
                              </p:par>
                              <p:par>
                                <p:cTn id="27" presetID="9"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dissolve">
                                      <p:cBhvr>
                                        <p:cTn id="29" dur="500"/>
                                        <p:tgtEl>
                                          <p:spTgt spid="5"/>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dissolv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xit" presetSubtype="0" fill="hold" grpId="1" nodeType="clickEffect">
                                  <p:stCondLst>
                                    <p:cond delay="0"/>
                                  </p:stCondLst>
                                  <p:childTnLst>
                                    <p:animEffect transition="out" filter="dissolv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par>
                                <p:cTn id="49" presetID="9" presetClass="entr" presetSubtype="0" fill="hold" grpId="0" nodeType="withEffect">
                                  <p:stCondLst>
                                    <p:cond delay="0"/>
                                  </p:stCondLst>
                                  <p:childTnLst>
                                    <p:set>
                                      <p:cBhvr>
                                        <p:cTn id="50" dur="1" fill="hold">
                                          <p:stCondLst>
                                            <p:cond delay="0"/>
                                          </p:stCondLst>
                                        </p:cTn>
                                        <p:tgtEl>
                                          <p:spTgt spid="204"/>
                                        </p:tgtEl>
                                        <p:attrNameLst>
                                          <p:attrName>style.visibility</p:attrName>
                                        </p:attrNameLst>
                                      </p:cBhvr>
                                      <p:to>
                                        <p:strVal val="visible"/>
                                      </p:to>
                                    </p:set>
                                    <p:animEffect transition="in" filter="dissolve">
                                      <p:cBhvr>
                                        <p:cTn id="51" dur="500"/>
                                        <p:tgtEl>
                                          <p:spTgt spid="204"/>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xit" presetSubtype="0" fill="hold" grpId="1" nodeType="clickEffect">
                                  <p:stCondLst>
                                    <p:cond delay="0"/>
                                  </p:stCondLst>
                                  <p:childTnLst>
                                    <p:animEffect transition="out" filter="dissolve">
                                      <p:cBhvr>
                                        <p:cTn id="55" dur="500"/>
                                        <p:tgtEl>
                                          <p:spTgt spid="204"/>
                                        </p:tgtEl>
                                      </p:cBhvr>
                                    </p:animEffect>
                                    <p:set>
                                      <p:cBhvr>
                                        <p:cTn id="56" dur="1" fill="hold">
                                          <p:stCondLst>
                                            <p:cond delay="499"/>
                                          </p:stCondLst>
                                        </p:cTn>
                                        <p:tgtEl>
                                          <p:spTgt spid="204"/>
                                        </p:tgtEl>
                                        <p:attrNameLst>
                                          <p:attrName>style.visibility</p:attrName>
                                        </p:attrNameLst>
                                      </p:cBhvr>
                                      <p:to>
                                        <p:strVal val="hidden"/>
                                      </p:to>
                                    </p:set>
                                  </p:childTnLst>
                                </p:cTn>
                              </p:par>
                              <p:par>
                                <p:cTn id="57" presetID="9" presetClass="entr" presetSubtype="0" fill="hold" grpId="0" nodeType="withEffect">
                                  <p:stCondLst>
                                    <p:cond delay="0"/>
                                  </p:stCondLst>
                                  <p:childTnLst>
                                    <p:set>
                                      <p:cBhvr>
                                        <p:cTn id="58" dur="1" fill="hold">
                                          <p:stCondLst>
                                            <p:cond delay="0"/>
                                          </p:stCondLst>
                                        </p:cTn>
                                        <p:tgtEl>
                                          <p:spTgt spid="409"/>
                                        </p:tgtEl>
                                        <p:attrNameLst>
                                          <p:attrName>style.visibility</p:attrName>
                                        </p:attrNameLst>
                                      </p:cBhvr>
                                      <p:to>
                                        <p:strVal val="visible"/>
                                      </p:to>
                                    </p:set>
                                    <p:animEffect transition="in" filter="dissolve">
                                      <p:cBhvr>
                                        <p:cTn id="59" dur="500"/>
                                        <p:tgtEl>
                                          <p:spTgt spid="409"/>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dissolve">
                                      <p:cBhvr>
                                        <p:cTn id="64" dur="500"/>
                                        <p:tgtEl>
                                          <p:spTgt spid="4"/>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dissolve">
                                      <p:cBhvr>
                                        <p:cTn id="69" dur="500"/>
                                        <p:tgtEl>
                                          <p:spTgt spid="15"/>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187"/>
                                        </p:tgtEl>
                                        <p:attrNameLst>
                                          <p:attrName>style.visibility</p:attrName>
                                        </p:attrNameLst>
                                      </p:cBhvr>
                                      <p:to>
                                        <p:strVal val="visible"/>
                                      </p:to>
                                    </p:set>
                                    <p:animEffect transition="in" filter="dissolve">
                                      <p:cBhvr>
                                        <p:cTn id="72" dur="500"/>
                                        <p:tgtEl>
                                          <p:spTgt spid="187"/>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dissolve">
                                      <p:cBhvr>
                                        <p:cTn id="77" dur="500"/>
                                        <p:tgtEl>
                                          <p:spTgt spid="10"/>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81"/>
                                        </p:tgtEl>
                                        <p:attrNameLst>
                                          <p:attrName>style.visibility</p:attrName>
                                        </p:attrNameLst>
                                      </p:cBhvr>
                                      <p:to>
                                        <p:strVal val="visible"/>
                                      </p:to>
                                    </p:set>
                                    <p:animEffect transition="in" filter="dissolve">
                                      <p:cBhvr>
                                        <p:cTn id="80" dur="5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P spid="281" grpId="0"/>
      <p:bldP spid="4" grpId="0"/>
      <p:bldP spid="8" grpId="0"/>
      <p:bldP spid="188" grpId="0"/>
      <p:bldP spid="189" grpId="0"/>
      <p:bldP spid="259" grpId="0" animBg="1"/>
      <p:bldP spid="402" grpId="0"/>
      <p:bldP spid="409" grpId="0"/>
      <p:bldP spid="14" grpId="0" animBg="1"/>
      <p:bldP spid="14" grpId="1" animBg="1"/>
      <p:bldP spid="204" grpId="0" animBg="1"/>
      <p:bldP spid="204" grpId="1"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Freeform 3"/>
          <p:cNvSpPr/>
          <p:nvPr/>
        </p:nvSpPr>
        <p:spPr bwMode="auto">
          <a:xfrm>
            <a:off x="6946976" y="5009814"/>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64" name="Group 463"/>
          <p:cNvGrpSpPr/>
          <p:nvPr/>
        </p:nvGrpSpPr>
        <p:grpSpPr>
          <a:xfrm>
            <a:off x="6240513" y="5016599"/>
            <a:ext cx="720732" cy="1182930"/>
            <a:chOff x="10910965" y="2513124"/>
            <a:chExt cx="586768" cy="904023"/>
          </a:xfrm>
        </p:grpSpPr>
        <p:sp>
          <p:nvSpPr>
            <p:cNvPr id="465" name="Rectangle 464"/>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66" name="Straight Connector 465"/>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798690" y="208643"/>
            <a:ext cx="11393310" cy="894622"/>
          </a:xfrm>
        </p:spPr>
        <p:txBody>
          <a:bodyPr>
            <a:normAutofit/>
          </a:bodyPr>
          <a:lstStyle/>
          <a:p>
            <a:r>
              <a:rPr lang="en-US" sz="4800" dirty="0"/>
              <a:t>Causes/costs of congestion: scenario 2</a:t>
            </a:r>
            <a:endParaRPr lang="en-US" sz="4400" b="0" dirty="0"/>
          </a:p>
        </p:txBody>
      </p:sp>
      <p:sp>
        <p:nvSpPr>
          <p:cNvPr id="909" name="Rectangle 2"/>
          <p:cNvSpPr txBox="1">
            <a:spLocks noChangeArrowheads="1"/>
          </p:cNvSpPr>
          <p:nvPr/>
        </p:nvSpPr>
        <p:spPr>
          <a:xfrm>
            <a:off x="634964" y="1182473"/>
            <a:ext cx="9710831" cy="50263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one router, </a:t>
            </a:r>
            <a:r>
              <a:rPr kumimoji="0" lang="en-US" sz="2800" b="0" i="1" u="none" strike="noStrike" kern="1200" cap="none" spc="0" normalizeH="0" baseline="0" noProof="0" dirty="0">
                <a:ln>
                  <a:noFill/>
                </a:ln>
                <a:solidFill>
                  <a:srgbClr val="000099"/>
                </a:solidFill>
                <a:effectLst/>
                <a:uLnTx/>
                <a:uFillTx/>
                <a:latin typeface="Calibri" panose="020F0502020204030204"/>
                <a:ea typeface="+mn-ea"/>
                <a:cs typeface="+mn-cs"/>
              </a:rPr>
              <a:t>finite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buffers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2" name="Freeform 9"/>
          <p:cNvSpPr/>
          <p:nvPr/>
        </p:nvSpPr>
        <p:spPr bwMode="auto">
          <a:xfrm flipH="1">
            <a:off x="1844721" y="3515638"/>
            <a:ext cx="528348" cy="117827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1" fmla="*/ 14206 w 14206"/>
              <a:gd name="connsiteY0-2" fmla="*/ 3611 h 10000"/>
              <a:gd name="connsiteX1-3" fmla="*/ 0 w 14206"/>
              <a:gd name="connsiteY1-4" fmla="*/ 0 h 10000"/>
              <a:gd name="connsiteX2-5" fmla="*/ 386 w 14206"/>
              <a:gd name="connsiteY2-6" fmla="*/ 9506 h 10000"/>
              <a:gd name="connsiteX3-7" fmla="*/ 5272 w 14206"/>
              <a:gd name="connsiteY3-8" fmla="*/ 10000 h 10000"/>
              <a:gd name="connsiteX4-9" fmla="*/ 14206 w 14206"/>
              <a:gd name="connsiteY4-10" fmla="*/ 3611 h 10000"/>
              <a:gd name="connsiteX0-11" fmla="*/ 14206 w 16488"/>
              <a:gd name="connsiteY0-12" fmla="*/ 3611 h 9506"/>
              <a:gd name="connsiteX1-13" fmla="*/ 0 w 16488"/>
              <a:gd name="connsiteY1-14" fmla="*/ 0 h 9506"/>
              <a:gd name="connsiteX2-15" fmla="*/ 386 w 16488"/>
              <a:gd name="connsiteY2-16" fmla="*/ 9506 h 9506"/>
              <a:gd name="connsiteX3-17" fmla="*/ 16488 w 16488"/>
              <a:gd name="connsiteY3-18" fmla="*/ 6207 h 9506"/>
              <a:gd name="connsiteX4-19" fmla="*/ 14206 w 16488"/>
              <a:gd name="connsiteY4-20" fmla="*/ 3611 h 9506"/>
              <a:gd name="connsiteX0-21" fmla="*/ 8616 w 10000"/>
              <a:gd name="connsiteY0-22" fmla="*/ 3799 h 10765"/>
              <a:gd name="connsiteX1-23" fmla="*/ 0 w 10000"/>
              <a:gd name="connsiteY1-24" fmla="*/ 0 h 10765"/>
              <a:gd name="connsiteX2-25" fmla="*/ 128 w 10000"/>
              <a:gd name="connsiteY2-26" fmla="*/ 10765 h 10765"/>
              <a:gd name="connsiteX3-27" fmla="*/ 10000 w 10000"/>
              <a:gd name="connsiteY3-28" fmla="*/ 6530 h 10765"/>
              <a:gd name="connsiteX4-29" fmla="*/ 8616 w 10000"/>
              <a:gd name="connsiteY4-30" fmla="*/ 3799 h 1076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53" name="Group 152"/>
          <p:cNvGrpSpPr/>
          <p:nvPr/>
        </p:nvGrpSpPr>
        <p:grpSpPr>
          <a:xfrm>
            <a:off x="1278678" y="4683698"/>
            <a:ext cx="720732" cy="1182930"/>
            <a:chOff x="10910965" y="2513124"/>
            <a:chExt cx="586768" cy="904023"/>
          </a:xfrm>
        </p:grpSpPr>
        <p:sp>
          <p:nvSpPr>
            <p:cNvPr id="292" name="Rectangle 291"/>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93" name="Straight Connector 292"/>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4" name="Group 153"/>
          <p:cNvGrpSpPr/>
          <p:nvPr/>
        </p:nvGrpSpPr>
        <p:grpSpPr>
          <a:xfrm>
            <a:off x="2355044" y="3521091"/>
            <a:ext cx="720732" cy="1182930"/>
            <a:chOff x="10910965" y="2513124"/>
            <a:chExt cx="586768" cy="904023"/>
          </a:xfrm>
        </p:grpSpPr>
        <p:sp>
          <p:nvSpPr>
            <p:cNvPr id="287" name="Rectangle 286"/>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8" name="Straight Connector 287"/>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5" name="Freeform 6"/>
          <p:cNvSpPr/>
          <p:nvPr/>
        </p:nvSpPr>
        <p:spPr bwMode="auto">
          <a:xfrm>
            <a:off x="7409112" y="3699469"/>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56" name="Group 155"/>
          <p:cNvGrpSpPr/>
          <p:nvPr/>
        </p:nvGrpSpPr>
        <p:grpSpPr>
          <a:xfrm>
            <a:off x="6698918" y="3667889"/>
            <a:ext cx="720732" cy="1182930"/>
            <a:chOff x="10910965" y="2513124"/>
            <a:chExt cx="586768" cy="904023"/>
          </a:xfrm>
        </p:grpSpPr>
        <p:sp>
          <p:nvSpPr>
            <p:cNvPr id="282" name="Rectangle 281"/>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3" name="Straight Connector 282"/>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p:nvGrpSpPr>
        <p:grpSpPr>
          <a:xfrm>
            <a:off x="3770696" y="5033645"/>
            <a:ext cx="1286871" cy="734927"/>
            <a:chOff x="7493876" y="2774731"/>
            <a:chExt cx="1481958" cy="894622"/>
          </a:xfrm>
        </p:grpSpPr>
        <p:sp>
          <p:nvSpPr>
            <p:cNvPr id="275" name="Freeform 274"/>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6" name="Oval 275"/>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77" name="Group 276"/>
            <p:cNvGrpSpPr/>
            <p:nvPr/>
          </p:nvGrpSpPr>
          <p:grpSpPr>
            <a:xfrm>
              <a:off x="7713663" y="2848339"/>
              <a:ext cx="1042107" cy="425543"/>
              <a:chOff x="7786941" y="2884917"/>
              <a:chExt cx="897649" cy="353919"/>
            </a:xfrm>
          </p:grpSpPr>
          <p:sp>
            <p:nvSpPr>
              <p:cNvPr id="278" name="Freeform 277"/>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Freeform 278"/>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 name="Freeform 279"/>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Freeform 280"/>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8" name="Group 124"/>
          <p:cNvGrpSpPr/>
          <p:nvPr/>
        </p:nvGrpSpPr>
        <p:grpSpPr bwMode="auto">
          <a:xfrm>
            <a:off x="1317421" y="3877120"/>
            <a:ext cx="645431" cy="569172"/>
            <a:chOff x="-44" y="1473"/>
            <a:chExt cx="981" cy="1105"/>
          </a:xfrm>
        </p:grpSpPr>
        <p:pic>
          <p:nvPicPr>
            <p:cNvPr id="273" name="Picture 12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4" name="Freeform 12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60" name="Freeform 12"/>
          <p:cNvSpPr/>
          <p:nvPr/>
        </p:nvSpPr>
        <p:spPr bwMode="auto">
          <a:xfrm flipH="1">
            <a:off x="978210" y="4681606"/>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1" name="Line 33"/>
          <p:cNvSpPr>
            <a:spLocks noChangeShapeType="1"/>
          </p:cNvSpPr>
          <p:nvPr/>
        </p:nvSpPr>
        <p:spPr bwMode="auto">
          <a:xfrm flipH="1">
            <a:off x="2405566" y="4856096"/>
            <a:ext cx="1134865" cy="113419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2" name="Text Box 42"/>
          <p:cNvSpPr txBox="1">
            <a:spLocks noChangeArrowheads="1"/>
          </p:cNvSpPr>
          <p:nvPr/>
        </p:nvSpPr>
        <p:spPr bwMode="auto">
          <a:xfrm>
            <a:off x="1088616" y="3529817"/>
            <a:ext cx="1122503"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Host A</a:t>
            </a:r>
            <a:endParaRPr kumimoji="0" lang="en-US" altLang="en-US" sz="4000" b="0" i="0" u="none" strike="noStrike" kern="1200" cap="none" spc="0" normalizeH="0" baseline="0" noProof="0" dirty="0">
              <a:ln>
                <a:noFill/>
              </a:ln>
              <a:solidFill>
                <a:srgbClr val="C00000"/>
              </a:solidFill>
              <a:effectLst/>
              <a:uLnTx/>
              <a:uFillTx/>
              <a:latin typeface="Comic Sans MS" panose="030F0702030302020204" pitchFamily="66" charset="0"/>
              <a:ea typeface="MS PGothic" panose="020B0600070205080204" pitchFamily="34" charset="-128"/>
              <a:cs typeface="+mn-cs"/>
            </a:endParaRPr>
          </a:p>
        </p:txBody>
      </p:sp>
      <p:sp>
        <p:nvSpPr>
          <p:cNvPr id="163" name="Text Box 52"/>
          <p:cNvSpPr txBox="1">
            <a:spLocks noChangeArrowheads="1"/>
          </p:cNvSpPr>
          <p:nvPr/>
        </p:nvSpPr>
        <p:spPr bwMode="auto">
          <a:xfrm>
            <a:off x="1083435" y="6053488"/>
            <a:ext cx="981577"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13A3"/>
                </a:solidFill>
                <a:effectLst/>
                <a:uLnTx/>
                <a:uFillTx/>
                <a:latin typeface="Arial" panose="020B0604020202020204" pitchFamily="34" charset="0"/>
                <a:ea typeface="MS PGothic" panose="020B0600070205080204" pitchFamily="34" charset="-128"/>
                <a:cs typeface="+mn-cs"/>
              </a:rPr>
              <a:t>Host B</a:t>
            </a:r>
            <a:endParaRPr kumimoji="0" lang="en-US" altLang="en-US" sz="4000" b="0" i="0" u="none" strike="noStrike" kern="1200" cap="none" spc="0" normalizeH="0" baseline="0" noProof="0" dirty="0">
              <a:ln>
                <a:noFill/>
              </a:ln>
              <a:solidFill>
                <a:srgbClr val="0013A3"/>
              </a:solidFill>
              <a:effectLst/>
              <a:uLnTx/>
              <a:uFillTx/>
              <a:latin typeface="Comic Sans MS" panose="030F0702030302020204" pitchFamily="66" charset="0"/>
              <a:ea typeface="MS PGothic" panose="020B0600070205080204" pitchFamily="34" charset="-128"/>
              <a:cs typeface="+mn-cs"/>
            </a:endParaRPr>
          </a:p>
        </p:txBody>
      </p:sp>
      <p:sp>
        <p:nvSpPr>
          <p:cNvPr id="164" name="Line 53"/>
          <p:cNvSpPr>
            <a:spLocks noChangeShapeType="1"/>
          </p:cNvSpPr>
          <p:nvPr/>
        </p:nvSpPr>
        <p:spPr bwMode="auto">
          <a:xfrm flipH="1">
            <a:off x="3002248" y="5379569"/>
            <a:ext cx="74877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5" name="Line 54"/>
          <p:cNvSpPr>
            <a:spLocks noChangeShapeType="1"/>
          </p:cNvSpPr>
          <p:nvPr/>
        </p:nvSpPr>
        <p:spPr bwMode="auto">
          <a:xfrm flipH="1">
            <a:off x="4991187" y="5379569"/>
            <a:ext cx="74877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6" name="Line 55"/>
          <p:cNvSpPr>
            <a:spLocks noChangeShapeType="1"/>
          </p:cNvSpPr>
          <p:nvPr/>
        </p:nvSpPr>
        <p:spPr bwMode="auto">
          <a:xfrm flipH="1">
            <a:off x="5143282" y="4856096"/>
            <a:ext cx="1134865" cy="113419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7" name="Line 57"/>
          <p:cNvSpPr>
            <a:spLocks noChangeShapeType="1"/>
          </p:cNvSpPr>
          <p:nvPr/>
        </p:nvSpPr>
        <p:spPr bwMode="auto">
          <a:xfrm flipH="1">
            <a:off x="6275655" y="4856289"/>
            <a:ext cx="54013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73" name="Group 127"/>
          <p:cNvGrpSpPr/>
          <p:nvPr/>
        </p:nvGrpSpPr>
        <p:grpSpPr bwMode="auto">
          <a:xfrm>
            <a:off x="7531958" y="4473878"/>
            <a:ext cx="284691" cy="577481"/>
            <a:chOff x="4140" y="429"/>
            <a:chExt cx="1425" cy="2396"/>
          </a:xfrm>
        </p:grpSpPr>
        <p:sp>
          <p:nvSpPr>
            <p:cNvPr id="233" name="Freeform 128"/>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4" name="Rectangle 129"/>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5" name="Freeform 130"/>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6" name="Freeform 131"/>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7" name="Rectangle 132"/>
            <p:cNvSpPr>
              <a:spLocks noChangeArrowheads="1"/>
            </p:cNvSpPr>
            <p:nvPr/>
          </p:nvSpPr>
          <p:spPr bwMode="auto">
            <a:xfrm>
              <a:off x="4208" y="696"/>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8" name="Group 133"/>
            <p:cNvGrpSpPr/>
            <p:nvPr/>
          </p:nvGrpSpPr>
          <p:grpSpPr bwMode="auto">
            <a:xfrm>
              <a:off x="4749" y="668"/>
              <a:ext cx="581" cy="145"/>
              <a:chOff x="614" y="2568"/>
              <a:chExt cx="725" cy="139"/>
            </a:xfrm>
          </p:grpSpPr>
          <p:sp>
            <p:nvSpPr>
              <p:cNvPr id="263" name="AutoShape 134"/>
              <p:cNvSpPr>
                <a:spLocks noChangeArrowheads="1"/>
              </p:cNvSpPr>
              <p:nvPr/>
            </p:nvSpPr>
            <p:spPr bwMode="auto">
              <a:xfrm>
                <a:off x="609" y="2570"/>
                <a:ext cx="731"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4" name="AutoShape 135"/>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9" name="Rectangle 136"/>
            <p:cNvSpPr>
              <a:spLocks noChangeArrowheads="1"/>
            </p:cNvSpPr>
            <p:nvPr/>
          </p:nvSpPr>
          <p:spPr bwMode="auto">
            <a:xfrm>
              <a:off x="4228" y="1015"/>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40" name="Group 137"/>
            <p:cNvGrpSpPr/>
            <p:nvPr/>
          </p:nvGrpSpPr>
          <p:grpSpPr bwMode="auto">
            <a:xfrm>
              <a:off x="4747" y="994"/>
              <a:ext cx="581" cy="134"/>
              <a:chOff x="614" y="2568"/>
              <a:chExt cx="725" cy="139"/>
            </a:xfrm>
          </p:grpSpPr>
          <p:sp>
            <p:nvSpPr>
              <p:cNvPr id="261" name="AutoShape 138"/>
              <p:cNvSpPr>
                <a:spLocks noChangeArrowheads="1"/>
              </p:cNvSpPr>
              <p:nvPr/>
            </p:nvSpPr>
            <p:spPr bwMode="auto">
              <a:xfrm>
                <a:off x="612" y="2572"/>
                <a:ext cx="731" cy="134"/>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2" name="AutoShape 139"/>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41" name="Rectangle 140"/>
            <p:cNvSpPr>
              <a:spLocks noChangeArrowheads="1"/>
            </p:cNvSpPr>
            <p:nvPr/>
          </p:nvSpPr>
          <p:spPr bwMode="auto">
            <a:xfrm>
              <a:off x="4218" y="1360"/>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2" name="Rectangle 141"/>
            <p:cNvSpPr>
              <a:spLocks noChangeArrowheads="1"/>
            </p:cNvSpPr>
            <p:nvPr/>
          </p:nvSpPr>
          <p:spPr bwMode="auto">
            <a:xfrm>
              <a:off x="4228" y="1653"/>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43" name="Group 142"/>
            <p:cNvGrpSpPr/>
            <p:nvPr/>
          </p:nvGrpSpPr>
          <p:grpSpPr bwMode="auto">
            <a:xfrm>
              <a:off x="4735" y="1627"/>
              <a:ext cx="582" cy="151"/>
              <a:chOff x="614" y="2568"/>
              <a:chExt cx="725" cy="139"/>
            </a:xfrm>
          </p:grpSpPr>
          <p:sp>
            <p:nvSpPr>
              <p:cNvPr id="259" name="AutoShape 143"/>
              <p:cNvSpPr>
                <a:spLocks noChangeArrowheads="1"/>
              </p:cNvSpPr>
              <p:nvPr/>
            </p:nvSpPr>
            <p:spPr bwMode="auto">
              <a:xfrm>
                <a:off x="614" y="2568"/>
                <a:ext cx="730" cy="19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0" name="AutoShape 144"/>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44" name="Freeform 145"/>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45" name="Group 146"/>
            <p:cNvGrpSpPr/>
            <p:nvPr/>
          </p:nvGrpSpPr>
          <p:grpSpPr bwMode="auto">
            <a:xfrm>
              <a:off x="4739" y="1327"/>
              <a:ext cx="582" cy="139"/>
              <a:chOff x="614" y="2568"/>
              <a:chExt cx="725" cy="139"/>
            </a:xfrm>
          </p:grpSpPr>
          <p:sp>
            <p:nvSpPr>
              <p:cNvPr id="257" name="AutoShape 147"/>
              <p:cNvSpPr>
                <a:spLocks noChangeArrowheads="1"/>
              </p:cNvSpPr>
              <p:nvPr/>
            </p:nvSpPr>
            <p:spPr bwMode="auto">
              <a:xfrm>
                <a:off x="609" y="2566"/>
                <a:ext cx="730" cy="13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8" name="AutoShape 148"/>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46" name="Rectangle 149"/>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7" name="Freeform 150"/>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8" name="Freeform 151"/>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9" name="Oval 152"/>
            <p:cNvSpPr>
              <a:spLocks noChangeArrowheads="1"/>
            </p:cNvSpPr>
            <p:nvPr/>
          </p:nvSpPr>
          <p:spPr bwMode="auto">
            <a:xfrm>
              <a:off x="5516" y="2610"/>
              <a:ext cx="49" cy="95"/>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0" name="Freeform 153"/>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1" name="AutoShape 154"/>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2" name="AutoShape 155"/>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3" name="Oval 156"/>
            <p:cNvSpPr>
              <a:spLocks noChangeArrowheads="1"/>
            </p:cNvSpPr>
            <p:nvPr/>
          </p:nvSpPr>
          <p:spPr bwMode="auto">
            <a:xfrm>
              <a:off x="4306" y="2385"/>
              <a:ext cx="156" cy="13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4" name="Oval 157"/>
            <p:cNvSpPr>
              <a:spLocks noChangeArrowheads="1"/>
            </p:cNvSpPr>
            <p:nvPr/>
          </p:nvSpPr>
          <p:spPr bwMode="auto">
            <a:xfrm>
              <a:off x="4482" y="2385"/>
              <a:ext cx="166" cy="138"/>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55" name="Oval 158"/>
            <p:cNvSpPr>
              <a:spLocks noChangeArrowheads="1"/>
            </p:cNvSpPr>
            <p:nvPr/>
          </p:nvSpPr>
          <p:spPr bwMode="auto">
            <a:xfrm>
              <a:off x="4657" y="2377"/>
              <a:ext cx="166" cy="147"/>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6" name="Rectangle 159"/>
            <p:cNvSpPr>
              <a:spLocks noChangeArrowheads="1"/>
            </p:cNvSpPr>
            <p:nvPr/>
          </p:nvSpPr>
          <p:spPr bwMode="auto">
            <a:xfrm>
              <a:off x="5057" y="1834"/>
              <a:ext cx="88" cy="758"/>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74" name="Group 160"/>
          <p:cNvGrpSpPr/>
          <p:nvPr/>
        </p:nvGrpSpPr>
        <p:grpSpPr bwMode="auto">
          <a:xfrm>
            <a:off x="585296" y="5655276"/>
            <a:ext cx="645431" cy="569172"/>
            <a:chOff x="-44" y="1473"/>
            <a:chExt cx="981" cy="1105"/>
          </a:xfrm>
        </p:grpSpPr>
        <p:pic>
          <p:nvPicPr>
            <p:cNvPr id="231" name="Picture 161"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 name="Freeform 162"/>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75" name="Group 163"/>
          <p:cNvGrpSpPr/>
          <p:nvPr/>
        </p:nvGrpSpPr>
        <p:grpSpPr bwMode="auto">
          <a:xfrm>
            <a:off x="7141970" y="5736859"/>
            <a:ext cx="284691" cy="577481"/>
            <a:chOff x="4140" y="429"/>
            <a:chExt cx="1425" cy="2396"/>
          </a:xfrm>
        </p:grpSpPr>
        <p:sp>
          <p:nvSpPr>
            <p:cNvPr id="199" name="Freeform 164"/>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0" name="Rectangle 165"/>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1" name="Freeform 166"/>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2" name="Freeform 167"/>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3" name="Rectangle 168"/>
            <p:cNvSpPr>
              <a:spLocks noChangeArrowheads="1"/>
            </p:cNvSpPr>
            <p:nvPr/>
          </p:nvSpPr>
          <p:spPr bwMode="auto">
            <a:xfrm>
              <a:off x="4208" y="696"/>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04" name="Group 169"/>
            <p:cNvGrpSpPr/>
            <p:nvPr/>
          </p:nvGrpSpPr>
          <p:grpSpPr bwMode="auto">
            <a:xfrm>
              <a:off x="4749" y="668"/>
              <a:ext cx="581" cy="145"/>
              <a:chOff x="614" y="2568"/>
              <a:chExt cx="725" cy="139"/>
            </a:xfrm>
          </p:grpSpPr>
          <p:sp>
            <p:nvSpPr>
              <p:cNvPr id="229" name="AutoShape 170"/>
              <p:cNvSpPr>
                <a:spLocks noChangeArrowheads="1"/>
              </p:cNvSpPr>
              <p:nvPr/>
            </p:nvSpPr>
            <p:spPr bwMode="auto">
              <a:xfrm>
                <a:off x="609" y="2570"/>
                <a:ext cx="731"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0" name="AutoShape 171"/>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05" name="Rectangle 172"/>
            <p:cNvSpPr>
              <a:spLocks noChangeArrowheads="1"/>
            </p:cNvSpPr>
            <p:nvPr/>
          </p:nvSpPr>
          <p:spPr bwMode="auto">
            <a:xfrm>
              <a:off x="4228" y="1015"/>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06" name="Group 173"/>
            <p:cNvGrpSpPr/>
            <p:nvPr/>
          </p:nvGrpSpPr>
          <p:grpSpPr bwMode="auto">
            <a:xfrm>
              <a:off x="4747" y="994"/>
              <a:ext cx="581" cy="134"/>
              <a:chOff x="614" y="2568"/>
              <a:chExt cx="725" cy="139"/>
            </a:xfrm>
          </p:grpSpPr>
          <p:sp>
            <p:nvSpPr>
              <p:cNvPr id="227" name="AutoShape 174"/>
              <p:cNvSpPr>
                <a:spLocks noChangeArrowheads="1"/>
              </p:cNvSpPr>
              <p:nvPr/>
            </p:nvSpPr>
            <p:spPr bwMode="auto">
              <a:xfrm>
                <a:off x="612" y="2572"/>
                <a:ext cx="731" cy="134"/>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8" name="AutoShape 175"/>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07" name="Rectangle 176"/>
            <p:cNvSpPr>
              <a:spLocks noChangeArrowheads="1"/>
            </p:cNvSpPr>
            <p:nvPr/>
          </p:nvSpPr>
          <p:spPr bwMode="auto">
            <a:xfrm>
              <a:off x="4218" y="1360"/>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8" name="Rectangle 177"/>
            <p:cNvSpPr>
              <a:spLocks noChangeArrowheads="1"/>
            </p:cNvSpPr>
            <p:nvPr/>
          </p:nvSpPr>
          <p:spPr bwMode="auto">
            <a:xfrm>
              <a:off x="4228" y="1653"/>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09" name="Group 178"/>
            <p:cNvGrpSpPr/>
            <p:nvPr/>
          </p:nvGrpSpPr>
          <p:grpSpPr bwMode="auto">
            <a:xfrm>
              <a:off x="4735" y="1627"/>
              <a:ext cx="582" cy="151"/>
              <a:chOff x="614" y="2568"/>
              <a:chExt cx="725" cy="139"/>
            </a:xfrm>
          </p:grpSpPr>
          <p:sp>
            <p:nvSpPr>
              <p:cNvPr id="225" name="AutoShape 179"/>
              <p:cNvSpPr>
                <a:spLocks noChangeArrowheads="1"/>
              </p:cNvSpPr>
              <p:nvPr/>
            </p:nvSpPr>
            <p:spPr bwMode="auto">
              <a:xfrm>
                <a:off x="614" y="2568"/>
                <a:ext cx="730" cy="19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6" name="AutoShape 180"/>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10" name="Freeform 181"/>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11" name="Group 182"/>
            <p:cNvGrpSpPr/>
            <p:nvPr/>
          </p:nvGrpSpPr>
          <p:grpSpPr bwMode="auto">
            <a:xfrm>
              <a:off x="4739" y="1327"/>
              <a:ext cx="582" cy="139"/>
              <a:chOff x="614" y="2568"/>
              <a:chExt cx="725" cy="139"/>
            </a:xfrm>
          </p:grpSpPr>
          <p:sp>
            <p:nvSpPr>
              <p:cNvPr id="223" name="AutoShape 183"/>
              <p:cNvSpPr>
                <a:spLocks noChangeArrowheads="1"/>
              </p:cNvSpPr>
              <p:nvPr/>
            </p:nvSpPr>
            <p:spPr bwMode="auto">
              <a:xfrm>
                <a:off x="609" y="2566"/>
                <a:ext cx="730" cy="13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4" name="AutoShape 184"/>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12" name="Rectangle 185"/>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3" name="Freeform 186"/>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4" name="Freeform 187"/>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5" name="Oval 188"/>
            <p:cNvSpPr>
              <a:spLocks noChangeArrowheads="1"/>
            </p:cNvSpPr>
            <p:nvPr/>
          </p:nvSpPr>
          <p:spPr bwMode="auto">
            <a:xfrm>
              <a:off x="5516" y="2610"/>
              <a:ext cx="49" cy="95"/>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6" name="Freeform 189"/>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7" name="AutoShape 190"/>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8" name="AutoShape 191"/>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9" name="Oval 192"/>
            <p:cNvSpPr>
              <a:spLocks noChangeArrowheads="1"/>
            </p:cNvSpPr>
            <p:nvPr/>
          </p:nvSpPr>
          <p:spPr bwMode="auto">
            <a:xfrm>
              <a:off x="4306" y="2385"/>
              <a:ext cx="156" cy="13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0" name="Oval 193"/>
            <p:cNvSpPr>
              <a:spLocks noChangeArrowheads="1"/>
            </p:cNvSpPr>
            <p:nvPr/>
          </p:nvSpPr>
          <p:spPr bwMode="auto">
            <a:xfrm>
              <a:off x="4482" y="2385"/>
              <a:ext cx="166" cy="138"/>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1" name="Oval 194"/>
            <p:cNvSpPr>
              <a:spLocks noChangeArrowheads="1"/>
            </p:cNvSpPr>
            <p:nvPr/>
          </p:nvSpPr>
          <p:spPr bwMode="auto">
            <a:xfrm>
              <a:off x="4657" y="2377"/>
              <a:ext cx="166" cy="147"/>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2" name="Rectangle 195"/>
            <p:cNvSpPr>
              <a:spLocks noChangeArrowheads="1"/>
            </p:cNvSpPr>
            <p:nvPr/>
          </p:nvSpPr>
          <p:spPr bwMode="auto">
            <a:xfrm>
              <a:off x="5057" y="1834"/>
              <a:ext cx="88" cy="758"/>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78" name="Line 57"/>
          <p:cNvSpPr>
            <a:spLocks noChangeShapeType="1"/>
          </p:cNvSpPr>
          <p:nvPr/>
        </p:nvSpPr>
        <p:spPr bwMode="auto">
          <a:xfrm flipH="1">
            <a:off x="5155368" y="5988369"/>
            <a:ext cx="100991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9" name="Line 57"/>
          <p:cNvSpPr>
            <a:spLocks noChangeShapeType="1"/>
          </p:cNvSpPr>
          <p:nvPr/>
        </p:nvSpPr>
        <p:spPr bwMode="auto">
          <a:xfrm flipH="1">
            <a:off x="3001196" y="4853221"/>
            <a:ext cx="54013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0" name="Line 57"/>
          <p:cNvSpPr>
            <a:spLocks noChangeShapeType="1"/>
          </p:cNvSpPr>
          <p:nvPr/>
        </p:nvSpPr>
        <p:spPr bwMode="auto">
          <a:xfrm flipH="1">
            <a:off x="1869391" y="5991438"/>
            <a:ext cx="54013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 name="Group 2"/>
          <p:cNvGrpSpPr/>
          <p:nvPr/>
        </p:nvGrpSpPr>
        <p:grpSpPr>
          <a:xfrm>
            <a:off x="2749090" y="3427413"/>
            <a:ext cx="2851610" cy="946150"/>
            <a:chOff x="2749090" y="3427413"/>
            <a:chExt cx="2851610" cy="946150"/>
          </a:xfrm>
        </p:grpSpPr>
        <p:sp>
          <p:nvSpPr>
            <p:cNvPr id="297" name="Text Box 68"/>
            <p:cNvSpPr txBox="1">
              <a:spLocks noChangeArrowheads="1"/>
            </p:cNvSpPr>
            <p:nvPr/>
          </p:nvSpPr>
          <p:spPr bwMode="auto">
            <a:xfrm>
              <a:off x="3368675" y="3427413"/>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1200" cap="none" spc="0" normalizeH="0" baseline="0" noProof="0" dirty="0" err="1">
                  <a:ln>
                    <a:noFill/>
                  </a:ln>
                  <a:solidFill>
                    <a:srgbClr val="C00000"/>
                  </a:solidFill>
                  <a:effectLst/>
                  <a:uLnTx/>
                  <a:uFillTx/>
                  <a:latin typeface="Symbol" panose="05050102010706020507" pitchFamily="2" charset="2"/>
                  <a:ea typeface="MS PGothic" panose="020B0600070205080204" pitchFamily="34" charset="-128"/>
                  <a:cs typeface="+mn-cs"/>
                </a:rPr>
                <a:t>l</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MS PGothic" panose="020B0600070205080204" pitchFamily="34" charset="-128"/>
                  <a:cs typeface="+mn-cs"/>
                </a:rPr>
                <a:t>in</a:t>
              </a:r>
              <a:r>
                <a:rPr kumimoji="0" lang="en-US" altLang="en-US" sz="1600" b="0" i="0" u="none" strike="noStrike" kern="1200" cap="none" spc="0" normalizeH="0" baseline="-25000" noProof="0" dirty="0">
                  <a:ln>
                    <a:noFill/>
                  </a:ln>
                  <a:solidFill>
                    <a:srgbClr val="C00000"/>
                  </a:solidFill>
                  <a:effectLst/>
                  <a:uLnTx/>
                  <a:uFillTx/>
                  <a:latin typeface="Arial" panose="020B0604020202020204" pitchFamily="34" charset="0"/>
                  <a:ea typeface="MS PGothic"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 original data</a:t>
              </a:r>
              <a:endParaRPr kumimoji="0" lang="en-US" altLang="en-US" sz="1600" b="0" i="0" u="none" strike="noStrike" kern="1200" cap="none" spc="0" normalizeH="0" baseline="0" noProof="0" dirty="0">
                <a:ln>
                  <a:noFill/>
                </a:ln>
                <a:solidFill>
                  <a:srgbClr val="C00000"/>
                </a:solidFill>
                <a:effectLst/>
                <a:uLnTx/>
                <a:uFillTx/>
                <a:latin typeface="Comic Sans MS" panose="030F0702030302020204" pitchFamily="66" charset="0"/>
                <a:ea typeface="MS PGothic" panose="020B0600070205080204" pitchFamily="34" charset="-128"/>
                <a:cs typeface="+mn-cs"/>
              </a:endParaRPr>
            </a:p>
          </p:txBody>
        </p:sp>
        <p:sp>
          <p:nvSpPr>
            <p:cNvPr id="298" name="Oval 217"/>
            <p:cNvSpPr>
              <a:spLocks noChangeArrowheads="1"/>
            </p:cNvSpPr>
            <p:nvPr/>
          </p:nvSpPr>
          <p:spPr bwMode="auto">
            <a:xfrm>
              <a:off x="2749090" y="3616325"/>
              <a:ext cx="112712" cy="115888"/>
            </a:xfrm>
            <a:prstGeom prst="ellipse">
              <a:avLst/>
            </a:prstGeom>
            <a:solidFill>
              <a:srgbClr val="FF0000"/>
            </a:solidFill>
            <a:ln w="9525">
              <a:solidFill>
                <a:srgbClr val="FF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99" name="Line 229"/>
            <p:cNvSpPr>
              <a:spLocks noChangeShapeType="1"/>
            </p:cNvSpPr>
            <p:nvPr/>
          </p:nvSpPr>
          <p:spPr bwMode="auto">
            <a:xfrm>
              <a:off x="4845050" y="3995738"/>
              <a:ext cx="339725" cy="0"/>
            </a:xfrm>
            <a:prstGeom prst="line">
              <a:avLst/>
            </a:prstGeom>
            <a:noFill/>
            <a:ln w="38100">
              <a:solidFill>
                <a:srgbClr val="FFFFFF"/>
              </a:solidFill>
              <a:prstDash val="sysDot"/>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0" name="Oval 232"/>
            <p:cNvSpPr>
              <a:spLocks noChangeArrowheads="1"/>
            </p:cNvSpPr>
            <p:nvPr/>
          </p:nvSpPr>
          <p:spPr bwMode="auto">
            <a:xfrm>
              <a:off x="2749606" y="3849688"/>
              <a:ext cx="112712" cy="115887"/>
            </a:xfrm>
            <a:prstGeom prst="ellipse">
              <a:avLst/>
            </a:prstGeom>
            <a:solidFill>
              <a:srgbClr val="FF0000"/>
            </a:solidFill>
            <a:ln w="9525">
              <a:solidFill>
                <a:srgbClr val="FF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1" name="Text Box 233"/>
            <p:cNvSpPr txBox="1">
              <a:spLocks noChangeArrowheads="1"/>
            </p:cNvSpPr>
            <p:nvPr/>
          </p:nvSpPr>
          <p:spPr bwMode="auto">
            <a:xfrm>
              <a:off x="3251200" y="3756025"/>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1200" cap="none" spc="0" normalizeH="0" baseline="0" noProof="0" dirty="0" err="1">
                  <a:ln>
                    <a:noFill/>
                  </a:ln>
                  <a:solidFill>
                    <a:srgbClr val="C00000"/>
                  </a:solidFill>
                  <a:effectLst/>
                  <a:uLnTx/>
                  <a:uFillTx/>
                  <a:latin typeface="Symbol" panose="05050102010706020507" pitchFamily="2" charset="2"/>
                  <a:ea typeface="MS PGothic" panose="020B0600070205080204" pitchFamily="34" charset="-128"/>
                  <a:cs typeface="+mn-cs"/>
                </a:rPr>
                <a:t>l</a:t>
              </a:r>
              <a:r>
                <a:rPr kumimoji="0" lang="en-US" altLang="en-US" sz="2000" b="0" i="0" u="none" strike="noStrike" kern="1200" cap="none" spc="0" normalizeH="0" baseline="0" noProof="0" dirty="0" err="1">
                  <a:ln>
                    <a:noFill/>
                  </a:ln>
                  <a:solidFill>
                    <a:srgbClr val="C00000"/>
                  </a:solidFill>
                  <a:effectLst/>
                  <a:uLnTx/>
                  <a:uFillTx/>
                  <a:latin typeface="Arial" panose="020B0604020202020204" pitchFamily="34" charset="0"/>
                  <a:ea typeface="MS PGothic" panose="020B0600070205080204" pitchFamily="34" charset="-128"/>
                  <a:cs typeface="+mn-cs"/>
                </a:rPr>
                <a:t>'</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MS PGothic" panose="020B0600070205080204" pitchFamily="34" charset="-128"/>
                  <a:cs typeface="+mn-cs"/>
                </a:rPr>
                <a:t>in</a:t>
              </a: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original data, </a:t>
              </a:r>
              <a:r>
                <a:rPr kumimoji="0" lang="en-US" altLang="en-US" sz="1600" b="0" i="1"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plus</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 retransmitted data</a:t>
              </a:r>
              <a:endParaRPr kumimoji="0" lang="en-US" altLang="en-US" sz="1600" b="0" i="0" u="none" strike="noStrike" kern="1200" cap="none" spc="0" normalizeH="0" baseline="0" noProof="0" dirty="0">
                <a:ln>
                  <a:noFill/>
                </a:ln>
                <a:solidFill>
                  <a:srgbClr val="C00000"/>
                </a:solidFill>
                <a:effectLst/>
                <a:uLnTx/>
                <a:uFillTx/>
                <a:latin typeface="Comic Sans MS" panose="030F0702030302020204" pitchFamily="66" charset="0"/>
                <a:ea typeface="MS PGothic" panose="020B0600070205080204" pitchFamily="34" charset="-128"/>
                <a:cs typeface="+mn-cs"/>
              </a:endParaRPr>
            </a:p>
          </p:txBody>
        </p:sp>
        <p:sp>
          <p:nvSpPr>
            <p:cNvPr id="302" name="Line 234"/>
            <p:cNvSpPr>
              <a:spLocks noChangeShapeType="1"/>
            </p:cNvSpPr>
            <p:nvPr/>
          </p:nvSpPr>
          <p:spPr bwMode="auto">
            <a:xfrm>
              <a:off x="2909888" y="3916363"/>
              <a:ext cx="514350" cy="0"/>
            </a:xfrm>
            <a:prstGeom prst="line">
              <a:avLst/>
            </a:prstGeom>
            <a:noFill/>
            <a:ln w="12700">
              <a:solidFill>
                <a:srgbClr val="000000"/>
              </a:solidFill>
              <a:round/>
              <a:head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3" name="Line 235"/>
            <p:cNvSpPr>
              <a:spLocks noChangeShapeType="1"/>
            </p:cNvSpPr>
            <p:nvPr/>
          </p:nvSpPr>
          <p:spPr bwMode="auto">
            <a:xfrm>
              <a:off x="2905125" y="3683000"/>
              <a:ext cx="514350" cy="0"/>
            </a:xfrm>
            <a:prstGeom prst="line">
              <a:avLst/>
            </a:prstGeom>
            <a:noFill/>
            <a:ln w="12700">
              <a:solidFill>
                <a:srgbClr val="000000"/>
              </a:solidFill>
              <a:round/>
              <a:head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4" name="Group 3"/>
          <p:cNvGrpSpPr/>
          <p:nvPr/>
        </p:nvGrpSpPr>
        <p:grpSpPr>
          <a:xfrm>
            <a:off x="2913490" y="5218953"/>
            <a:ext cx="1938730" cy="1300181"/>
            <a:chOff x="2913490" y="5218953"/>
            <a:chExt cx="1938730" cy="1300181"/>
          </a:xfrm>
        </p:grpSpPr>
        <p:sp>
          <p:nvSpPr>
            <p:cNvPr id="182" name="Text Box 32"/>
            <p:cNvSpPr txBox="1">
              <a:spLocks noChangeArrowheads="1"/>
            </p:cNvSpPr>
            <p:nvPr/>
          </p:nvSpPr>
          <p:spPr bwMode="auto">
            <a:xfrm>
              <a:off x="2913490" y="6001893"/>
              <a:ext cx="1749096" cy="51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1600" b="1" i="1"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finite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shared output link buffers</a:t>
              </a:r>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84" name="Line 77"/>
            <p:cNvSpPr>
              <a:spLocks noChangeShapeType="1"/>
            </p:cNvSpPr>
            <p:nvPr/>
          </p:nvSpPr>
          <p:spPr bwMode="auto">
            <a:xfrm flipH="1">
              <a:off x="4292190" y="5608320"/>
              <a:ext cx="295050" cy="508454"/>
            </a:xfrm>
            <a:prstGeom prst="line">
              <a:avLst/>
            </a:prstGeom>
            <a:noFill/>
            <a:ln w="9525">
              <a:solidFill>
                <a:srgbClr val="000000"/>
              </a:solidFill>
              <a:round/>
              <a:tailEnd type="non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25" name="Group 324"/>
            <p:cNvGrpSpPr/>
            <p:nvPr/>
          </p:nvGrpSpPr>
          <p:grpSpPr>
            <a:xfrm>
              <a:off x="4030362" y="5218953"/>
              <a:ext cx="821858" cy="355937"/>
              <a:chOff x="6859123" y="5156933"/>
              <a:chExt cx="456701" cy="226548"/>
            </a:xfrm>
          </p:grpSpPr>
          <p:sp>
            <p:nvSpPr>
              <p:cNvPr id="326" name="Rectangle 325"/>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2" name="Straight Connector 331"/>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72" name="Freeform 91"/>
          <p:cNvSpPr/>
          <p:nvPr/>
        </p:nvSpPr>
        <p:spPr bwMode="auto">
          <a:xfrm>
            <a:off x="2803354" y="3659588"/>
            <a:ext cx="4211870" cy="1670126"/>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71" name="Group 170"/>
          <p:cNvGrpSpPr/>
          <p:nvPr/>
        </p:nvGrpSpPr>
        <p:grpSpPr>
          <a:xfrm>
            <a:off x="1586591" y="4743924"/>
            <a:ext cx="4913849" cy="1346072"/>
            <a:chOff x="5641439" y="2685215"/>
            <a:chExt cx="4000500" cy="1028700"/>
          </a:xfrm>
        </p:grpSpPr>
        <p:sp>
          <p:nvSpPr>
            <p:cNvPr id="265" name="Oval 73"/>
            <p:cNvSpPr>
              <a:spLocks noChangeArrowheads="1"/>
            </p:cNvSpPr>
            <p:nvPr/>
          </p:nvSpPr>
          <p:spPr bwMode="auto">
            <a:xfrm>
              <a:off x="5641439" y="2685215"/>
              <a:ext cx="92075" cy="90487"/>
            </a:xfrm>
            <a:prstGeom prst="ellipse">
              <a:avLst/>
            </a:prstGeom>
            <a:solidFill>
              <a:srgbClr val="0013A3"/>
            </a:solidFill>
            <a:ln w="9525">
              <a:solidFill>
                <a:srgbClr val="0013A3"/>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6" name="Freeform 90"/>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6" name="Group 5"/>
          <p:cNvGrpSpPr/>
          <p:nvPr/>
        </p:nvGrpSpPr>
        <p:grpSpPr>
          <a:xfrm>
            <a:off x="643673" y="1714605"/>
            <a:ext cx="9710831" cy="1905000"/>
            <a:chOff x="643673" y="1714605"/>
            <a:chExt cx="9710831" cy="1905000"/>
          </a:xfrm>
        </p:grpSpPr>
        <p:grpSp>
          <p:nvGrpSpPr>
            <p:cNvPr id="910" name="Group 237"/>
            <p:cNvGrpSpPr/>
            <p:nvPr/>
          </p:nvGrpSpPr>
          <p:grpSpPr bwMode="auto">
            <a:xfrm>
              <a:off x="7750739" y="2720058"/>
              <a:ext cx="195221" cy="142875"/>
              <a:chOff x="174" y="3986"/>
              <a:chExt cx="51" cy="62"/>
            </a:xfrm>
          </p:grpSpPr>
          <p:sp>
            <p:nvSpPr>
              <p:cNvPr id="911" name="Freeform 238"/>
              <p:cNvSpPr/>
              <p:nvPr/>
            </p:nvSpPr>
            <p:spPr bwMode="auto">
              <a:xfrm>
                <a:off x="176" y="3986"/>
                <a:ext cx="49" cy="48"/>
              </a:xfrm>
              <a:custGeom>
                <a:avLst/>
                <a:gdLst>
                  <a:gd name="T0" fmla="*/ 0 w 49"/>
                  <a:gd name="T1" fmla="*/ 0 h 62"/>
                  <a:gd name="T2" fmla="*/ 49 w 49"/>
                  <a:gd name="T3" fmla="*/ 2 h 62"/>
                  <a:gd name="T4" fmla="*/ 4 w 49"/>
                  <a:gd name="T5" fmla="*/ 5 h 62"/>
                  <a:gd name="T6" fmla="*/ 0 60000 65536"/>
                  <a:gd name="T7" fmla="*/ 0 60000 65536"/>
                  <a:gd name="T8" fmla="*/ 0 60000 65536"/>
                </a:gdLst>
                <a:ahLst/>
                <a:cxnLst>
                  <a:cxn ang="T6">
                    <a:pos x="T0" y="T1"/>
                  </a:cxn>
                  <a:cxn ang="T7">
                    <a:pos x="T2" y="T3"/>
                  </a:cxn>
                  <a:cxn ang="T8">
                    <a:pos x="T4" y="T5"/>
                  </a:cxn>
                </a:cxnLst>
                <a:rect l="0" t="0" r="r" b="b"/>
                <a:pathLst>
                  <a:path w="49" h="62">
                    <a:moveTo>
                      <a:pt x="0" y="0"/>
                    </a:moveTo>
                    <a:lnTo>
                      <a:pt x="49" y="32"/>
                    </a:lnTo>
                    <a:lnTo>
                      <a:pt x="4" y="62"/>
                    </a:lnTo>
                  </a:path>
                </a:pathLst>
              </a:custGeom>
              <a:solidFill>
                <a:schemeClr val="bg1"/>
              </a:solidFill>
              <a:ln w="22225" cap="flat" cmpd="sng">
                <a:solidFill>
                  <a:schemeClr val="tx1"/>
                </a:solidFill>
                <a:prstDash val="solid"/>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2" name="Line 239"/>
              <p:cNvSpPr>
                <a:spLocks noChangeShapeType="1"/>
              </p:cNvSpPr>
              <p:nvPr/>
            </p:nvSpPr>
            <p:spPr bwMode="auto">
              <a:xfrm>
                <a:off x="174" y="4048"/>
                <a:ext cx="46" cy="0"/>
              </a:xfrm>
              <a:prstGeom prst="line">
                <a:avLst/>
              </a:prstGeom>
              <a:noFill/>
              <a:ln w="22225">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sp>
          <p:nvSpPr>
            <p:cNvPr id="460" name="Rectangle 2"/>
            <p:cNvSpPr txBox="1">
              <a:spLocks noChangeArrowheads="1"/>
            </p:cNvSpPr>
            <p:nvPr/>
          </p:nvSpPr>
          <p:spPr>
            <a:xfrm>
              <a:off x="643673" y="1714605"/>
              <a:ext cx="9710831" cy="19050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retransmits lost, timed-out packet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application-layer input = application-layer output:</a:t>
              </a:r>
              <a:r>
                <a:rPr kumimoji="0" lang="en-US" sz="2400" b="0" i="0" u="none" strike="noStrike" kern="1200" cap="none" spc="0" normalizeH="0" baseline="0" noProof="0" dirty="0">
                  <a:ln>
                    <a:noFill/>
                  </a:ln>
                  <a:solidFill>
                    <a:prstClr val="black"/>
                  </a:solidFill>
                  <a:effectLst/>
                  <a:uLnTx/>
                  <a:uFillTx/>
                  <a:latin typeface="Symbol" panose="05050102010706020507" charset="0"/>
                  <a:ea typeface="+mn-ea"/>
                  <a:cs typeface="+mn-cs"/>
                </a:rPr>
                <a:t> </a:t>
              </a:r>
              <a:r>
                <a:rPr kumimoji="0" lang="en-US" sz="2400" b="0" i="0" u="none" strike="noStrike" kern="1200" cap="none" spc="0" normalizeH="0" baseline="0" noProof="0" dirty="0" err="1">
                  <a:ln>
                    <a:noFill/>
                  </a:ln>
                  <a:solidFill>
                    <a:prstClr val="black"/>
                  </a:solidFill>
                  <a:effectLst/>
                  <a:uLnTx/>
                  <a:uFillTx/>
                  <a:latin typeface="Symbol" panose="05050102010706020507" charset="0"/>
                  <a:ea typeface="+mn-ea"/>
                  <a:cs typeface="+mn-cs"/>
                </a:rPr>
                <a:t>l</a:t>
              </a:r>
              <a:r>
                <a:rPr kumimoji="0" lang="en-US" sz="2400" b="0" i="0" u="none" strike="noStrike" kern="1200" cap="none" spc="0" normalizeH="0" baseline="-25000" noProof="0" dirty="0" err="1">
                  <a:ln>
                    <a:noFill/>
                  </a:ln>
                  <a:solidFill>
                    <a:prstClr val="black"/>
                  </a:solidFill>
                  <a:effectLst/>
                  <a:uLnTx/>
                  <a:uFillTx/>
                  <a:latin typeface="Arial" panose="020B0604020202020204" pitchFamily="34" charset="0"/>
                  <a:ea typeface="+mn-ea"/>
                  <a:cs typeface="+mn-cs"/>
                </a:rPr>
                <a:t>in</a:t>
              </a:r>
              <a:r>
                <a:rPr kumimoji="0" lang="en-US" sz="2400" b="0" i="0" u="none" strike="noStrike" kern="1200" cap="none" spc="0" normalizeH="0" baseline="-25000" noProof="0" dirty="0">
                  <a:ln>
                    <a:noFill/>
                  </a:ln>
                  <a:solidFill>
                    <a:prstClr val="black"/>
                  </a:solidFill>
                  <a:effectLst/>
                  <a:uLnTx/>
                  <a:uFillTx/>
                  <a:latin typeface="Arial" panose="020B0604020202020204" pitchFamily="34" charset="0"/>
                  <a:ea typeface="+mn-ea"/>
                  <a:cs typeface="+mn-cs"/>
                </a:rPr>
                <a:t> </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sz="2400" b="0" i="0" u="none" strike="noStrike" kern="1200" cap="none" spc="0" normalizeH="0" baseline="0" noProof="0" dirty="0">
                  <a:ln>
                    <a:noFill/>
                  </a:ln>
                  <a:solidFill>
                    <a:prstClr val="black"/>
                  </a:solidFill>
                  <a:effectLst/>
                  <a:uLnTx/>
                  <a:uFillTx/>
                  <a:latin typeface="Symbol" panose="05050102010706020507" charset="0"/>
                  <a:ea typeface="+mn-ea"/>
                  <a:cs typeface="+mn-cs"/>
                </a:rPr>
                <a:t>l</a:t>
              </a:r>
              <a:r>
                <a:rPr kumimoji="0" lang="en-US" sz="2400" b="0" i="0" u="none" strike="noStrike" kern="1200" cap="none" spc="0" normalizeH="0" baseline="-25000" noProof="0" dirty="0">
                  <a:ln>
                    <a:noFill/>
                  </a:ln>
                  <a:solidFill>
                    <a:prstClr val="black"/>
                  </a:solidFill>
                  <a:effectLst/>
                  <a:uLnTx/>
                  <a:uFillTx/>
                  <a:latin typeface="Arial" panose="020B0604020202020204" pitchFamily="34" charset="0"/>
                  <a:ea typeface="+mn-ea"/>
                  <a:cs typeface="+mn-cs"/>
                </a:rPr>
                <a:t>out</a:t>
              </a:r>
              <a:endParaRPr kumimoji="0" lang="en-US" sz="2400" b="0" i="0" u="none" strike="noStrike" kern="1200" cap="none" spc="0" normalizeH="0" baseline="-25000" noProof="0" dirty="0">
                <a:ln>
                  <a:noFill/>
                </a:ln>
                <a:solidFill>
                  <a:prstClr val="black"/>
                </a:solidFill>
                <a:effectLst/>
                <a:uLnTx/>
                <a:uFillTx/>
                <a:latin typeface="Arial" panose="020B0604020202020204" pitchFamily="34" charset="0"/>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transport-layer input includes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retransmissions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400" b="0" i="0" u="none" strike="noStrike" kern="1200" cap="none" spc="0" normalizeH="0" baseline="0" noProof="0" dirty="0">
                  <a:ln>
                    <a:noFill/>
                  </a:ln>
                  <a:solidFill>
                    <a:prstClr val="black"/>
                  </a:solidFill>
                  <a:effectLst/>
                  <a:uLnTx/>
                  <a:uFillTx/>
                  <a:latin typeface="Symbol" panose="05050102010706020507" charset="0"/>
                  <a:ea typeface="+mn-ea"/>
                  <a:cs typeface="+mn-cs"/>
                </a:rPr>
                <a:t> </a:t>
              </a:r>
              <a:r>
                <a:rPr kumimoji="0" lang="en-US" sz="2400" b="0" i="0" u="none" strike="noStrike" kern="1200" cap="none" spc="0" normalizeH="0" baseline="0" noProof="0" dirty="0" err="1">
                  <a:ln>
                    <a:noFill/>
                  </a:ln>
                  <a:solidFill>
                    <a:prstClr val="black"/>
                  </a:solidFill>
                  <a:effectLst/>
                  <a:uLnTx/>
                  <a:uFillTx/>
                  <a:latin typeface="Symbol" panose="05050102010706020507" charset="0"/>
                  <a:ea typeface="+mn-ea"/>
                  <a:cs typeface="+mn-cs"/>
                </a:rPr>
                <a:t>l</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a:t>
              </a:r>
              <a:r>
                <a:rPr kumimoji="0" lang="en-US" sz="2400" b="0" i="0" u="none" strike="noStrike" kern="1200" cap="none" spc="0" normalizeH="0" baseline="-25000" noProof="0" dirty="0" err="1">
                  <a:ln>
                    <a:noFill/>
                  </a:ln>
                  <a:solidFill>
                    <a:prstClr val="black"/>
                  </a:solidFill>
                  <a:effectLst/>
                  <a:uLnTx/>
                  <a:uFillTx/>
                  <a:latin typeface="Arial" panose="020B0604020202020204" pitchFamily="34" charset="0"/>
                  <a:ea typeface="+mn-ea"/>
                  <a:cs typeface="+mn-cs"/>
                </a:rPr>
                <a:t>in</a:t>
              </a:r>
              <a:r>
                <a:rPr kumimoji="0" lang="en-US" sz="2400" b="0" i="0" u="none" strike="noStrike" kern="1200" cap="none" spc="0" normalizeH="0" baseline="-25000" noProof="0" dirty="0">
                  <a:ln>
                    <a:noFill/>
                  </a:ln>
                  <a:solidFill>
                    <a:prstClr val="black"/>
                  </a:solidFill>
                  <a:effectLst/>
                  <a:uLnTx/>
                  <a:uFillTx/>
                  <a:latin typeface="Arial" panose="020B0604020202020204" pitchFamily="34" charset="0"/>
                  <a:ea typeface="+mn-ea"/>
                  <a:cs typeface="+mn-cs"/>
                </a:rPr>
                <a:t> </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sz="2400" b="0" i="0" u="none" strike="noStrike" kern="1200" cap="none" spc="0" normalizeH="0" baseline="0" noProof="0" dirty="0" err="1">
                  <a:ln>
                    <a:noFill/>
                  </a:ln>
                  <a:solidFill>
                    <a:prstClr val="black"/>
                  </a:solidFill>
                  <a:effectLst/>
                  <a:uLnTx/>
                  <a:uFillTx/>
                  <a:latin typeface="Symbol" panose="05050102010706020507" charset="0"/>
                  <a:ea typeface="+mn-ea"/>
                  <a:cs typeface="+mn-cs"/>
                </a:rPr>
                <a:t>l</a:t>
              </a:r>
              <a:r>
                <a:rPr kumimoji="0" lang="en-US" sz="2400" b="0" i="0" u="none" strike="noStrike" kern="1200" cap="none" spc="0" normalizeH="0" baseline="-25000" noProof="0" dirty="0" err="1">
                  <a:ln>
                    <a:noFill/>
                  </a:ln>
                  <a:solidFill>
                    <a:prstClr val="black"/>
                  </a:solidFill>
                  <a:effectLst/>
                  <a:uLnTx/>
                  <a:uFillTx/>
                  <a:latin typeface="Arial" panose="020B0604020202020204" pitchFamily="34" charset="0"/>
                  <a:ea typeface="+mn-ea"/>
                  <a:cs typeface="+mn-cs"/>
                </a:rPr>
                <a:t>in</a:t>
              </a:r>
              <a:endPar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7" name="Group 6"/>
          <p:cNvGrpSpPr/>
          <p:nvPr/>
        </p:nvGrpSpPr>
        <p:grpSpPr>
          <a:xfrm>
            <a:off x="7116763" y="3629025"/>
            <a:ext cx="1057275" cy="473075"/>
            <a:chOff x="7116763" y="3629025"/>
            <a:chExt cx="1057275" cy="473075"/>
          </a:xfrm>
        </p:grpSpPr>
        <p:sp>
          <p:nvSpPr>
            <p:cNvPr id="461" name="Text Box 219"/>
            <p:cNvSpPr txBox="1">
              <a:spLocks noChangeArrowheads="1"/>
            </p:cNvSpPr>
            <p:nvPr/>
          </p:nvSpPr>
          <p:spPr bwMode="auto">
            <a:xfrm>
              <a:off x="7583488" y="3629025"/>
              <a:ext cx="5905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1200" cap="none" spc="0" normalizeH="0" baseline="0" noProof="0" dirty="0">
                  <a:ln>
                    <a:noFill/>
                  </a:ln>
                  <a:solidFill>
                    <a:srgbClr val="C00000"/>
                  </a:solidFill>
                  <a:effectLst/>
                  <a:uLnTx/>
                  <a:uFillTx/>
                  <a:latin typeface="Symbol" panose="05050102010706020507" pitchFamily="2" charset="2"/>
                  <a:ea typeface="MS PGothic" panose="020B0600070205080204" pitchFamily="34" charset="-128"/>
                  <a:cs typeface="+mn-cs"/>
                </a:rPr>
                <a:t>l</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MS PGothic" panose="020B0600070205080204" pitchFamily="34" charset="-128"/>
                  <a:cs typeface="+mn-cs"/>
                </a:rPr>
                <a:t>out</a:t>
              </a:r>
              <a:endParaRPr kumimoji="0" lang="en-US" altLang="en-US" sz="2000" b="0" i="0" u="none" strike="noStrike" kern="1200" cap="none" spc="0" normalizeH="0" baseline="0" noProof="0" dirty="0">
                <a:ln>
                  <a:noFill/>
                </a:ln>
                <a:solidFill>
                  <a:srgbClr val="C00000"/>
                </a:solidFill>
                <a:effectLst/>
                <a:uLnTx/>
                <a:uFillTx/>
                <a:latin typeface="Comic Sans MS" panose="030F0702030302020204" pitchFamily="66" charset="0"/>
                <a:ea typeface="MS PGothic" panose="020B0600070205080204" pitchFamily="34" charset="-128"/>
                <a:cs typeface="+mn-cs"/>
              </a:endParaRPr>
            </a:p>
          </p:txBody>
        </p:sp>
        <p:sp>
          <p:nvSpPr>
            <p:cNvPr id="462" name="Line 236"/>
            <p:cNvSpPr>
              <a:spLocks noChangeShapeType="1"/>
            </p:cNvSpPr>
            <p:nvPr/>
          </p:nvSpPr>
          <p:spPr bwMode="auto">
            <a:xfrm>
              <a:off x="7116763" y="3835400"/>
              <a:ext cx="514350" cy="0"/>
            </a:xfrm>
            <a:prstGeom prst="line">
              <a:avLst/>
            </a:prstGeom>
            <a:noFill/>
            <a:ln w="12700">
              <a:solidFill>
                <a:srgbClr val="000000"/>
              </a:solidFill>
              <a:round/>
              <a:head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5" name="Group 4"/>
          <p:cNvGrpSpPr/>
          <p:nvPr/>
        </p:nvGrpSpPr>
        <p:grpSpPr>
          <a:xfrm>
            <a:off x="3289650" y="5336775"/>
            <a:ext cx="2124396" cy="604097"/>
            <a:chOff x="3289650" y="5336775"/>
            <a:chExt cx="2124396" cy="604097"/>
          </a:xfrm>
        </p:grpSpPr>
        <p:sp>
          <p:nvSpPr>
            <p:cNvPr id="181" name="TextBox 180"/>
            <p:cNvSpPr txBox="1"/>
            <p:nvPr/>
          </p:nvSpPr>
          <p:spPr>
            <a:xfrm>
              <a:off x="4982445" y="5336775"/>
              <a:ext cx="431601" cy="6040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3" name="TextBox 462"/>
            <p:cNvSpPr txBox="1"/>
            <p:nvPr/>
          </p:nvSpPr>
          <p:spPr>
            <a:xfrm>
              <a:off x="3289650" y="5351752"/>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68"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Freeform 3"/>
          <p:cNvSpPr/>
          <p:nvPr/>
        </p:nvSpPr>
        <p:spPr bwMode="auto">
          <a:xfrm>
            <a:off x="6946976" y="5009814"/>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69" name="Group 468"/>
          <p:cNvGrpSpPr/>
          <p:nvPr/>
        </p:nvGrpSpPr>
        <p:grpSpPr>
          <a:xfrm>
            <a:off x="6240513" y="5016599"/>
            <a:ext cx="720732" cy="1182930"/>
            <a:chOff x="10910965" y="2513124"/>
            <a:chExt cx="586768" cy="904023"/>
          </a:xfrm>
        </p:grpSpPr>
        <p:sp>
          <p:nvSpPr>
            <p:cNvPr id="470" name="Rectangle 469"/>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1" name="Straight Connector 470"/>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5" name="Freeform 9"/>
          <p:cNvSpPr/>
          <p:nvPr/>
        </p:nvSpPr>
        <p:spPr bwMode="auto">
          <a:xfrm flipH="1">
            <a:off x="1844721" y="3515638"/>
            <a:ext cx="528348" cy="117827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1" fmla="*/ 14206 w 14206"/>
              <a:gd name="connsiteY0-2" fmla="*/ 3611 h 10000"/>
              <a:gd name="connsiteX1-3" fmla="*/ 0 w 14206"/>
              <a:gd name="connsiteY1-4" fmla="*/ 0 h 10000"/>
              <a:gd name="connsiteX2-5" fmla="*/ 386 w 14206"/>
              <a:gd name="connsiteY2-6" fmla="*/ 9506 h 10000"/>
              <a:gd name="connsiteX3-7" fmla="*/ 5272 w 14206"/>
              <a:gd name="connsiteY3-8" fmla="*/ 10000 h 10000"/>
              <a:gd name="connsiteX4-9" fmla="*/ 14206 w 14206"/>
              <a:gd name="connsiteY4-10" fmla="*/ 3611 h 10000"/>
              <a:gd name="connsiteX0-11" fmla="*/ 14206 w 16488"/>
              <a:gd name="connsiteY0-12" fmla="*/ 3611 h 9506"/>
              <a:gd name="connsiteX1-13" fmla="*/ 0 w 16488"/>
              <a:gd name="connsiteY1-14" fmla="*/ 0 h 9506"/>
              <a:gd name="connsiteX2-15" fmla="*/ 386 w 16488"/>
              <a:gd name="connsiteY2-16" fmla="*/ 9506 h 9506"/>
              <a:gd name="connsiteX3-17" fmla="*/ 16488 w 16488"/>
              <a:gd name="connsiteY3-18" fmla="*/ 6207 h 9506"/>
              <a:gd name="connsiteX4-19" fmla="*/ 14206 w 16488"/>
              <a:gd name="connsiteY4-20" fmla="*/ 3611 h 9506"/>
              <a:gd name="connsiteX0-21" fmla="*/ 8616 w 10000"/>
              <a:gd name="connsiteY0-22" fmla="*/ 3799 h 10765"/>
              <a:gd name="connsiteX1-23" fmla="*/ 0 w 10000"/>
              <a:gd name="connsiteY1-24" fmla="*/ 0 h 10765"/>
              <a:gd name="connsiteX2-25" fmla="*/ 128 w 10000"/>
              <a:gd name="connsiteY2-26" fmla="*/ 10765 h 10765"/>
              <a:gd name="connsiteX3-27" fmla="*/ 10000 w 10000"/>
              <a:gd name="connsiteY3-28" fmla="*/ 6530 h 10765"/>
              <a:gd name="connsiteX4-29" fmla="*/ 8616 w 10000"/>
              <a:gd name="connsiteY4-30" fmla="*/ 3799 h 1076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66" name="Group 165"/>
          <p:cNvGrpSpPr/>
          <p:nvPr/>
        </p:nvGrpSpPr>
        <p:grpSpPr>
          <a:xfrm>
            <a:off x="1278678" y="4683698"/>
            <a:ext cx="720732" cy="1182930"/>
            <a:chOff x="10910965" y="2513124"/>
            <a:chExt cx="586768" cy="904023"/>
          </a:xfrm>
        </p:grpSpPr>
        <p:sp>
          <p:nvSpPr>
            <p:cNvPr id="458" name="Rectangle 457"/>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59" name="Straight Connector 458"/>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2" name="Straight Connector 461"/>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p:nvGrpSpPr>
        <p:grpSpPr>
          <a:xfrm>
            <a:off x="2355044" y="3521091"/>
            <a:ext cx="720732" cy="1182930"/>
            <a:chOff x="10910965" y="2513124"/>
            <a:chExt cx="586768" cy="904023"/>
          </a:xfrm>
        </p:grpSpPr>
        <p:sp>
          <p:nvSpPr>
            <p:cNvPr id="453" name="Rectangle 452"/>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54" name="Straight Connector 453"/>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8" name="Freeform 6"/>
          <p:cNvSpPr/>
          <p:nvPr/>
        </p:nvSpPr>
        <p:spPr bwMode="auto">
          <a:xfrm>
            <a:off x="7409112" y="3699469"/>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69" name="Group 168"/>
          <p:cNvGrpSpPr/>
          <p:nvPr/>
        </p:nvGrpSpPr>
        <p:grpSpPr>
          <a:xfrm>
            <a:off x="6698918" y="3667889"/>
            <a:ext cx="720732" cy="1182930"/>
            <a:chOff x="10910965" y="2513124"/>
            <a:chExt cx="586768" cy="904023"/>
          </a:xfrm>
        </p:grpSpPr>
        <p:sp>
          <p:nvSpPr>
            <p:cNvPr id="448" name="Rectangle 447"/>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9" name="Straight Connector 448"/>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p:nvGrpSpPr>
        <p:grpSpPr>
          <a:xfrm>
            <a:off x="3770696" y="5033645"/>
            <a:ext cx="1286871" cy="734927"/>
            <a:chOff x="7493876" y="2774731"/>
            <a:chExt cx="1481958" cy="894622"/>
          </a:xfrm>
        </p:grpSpPr>
        <p:sp>
          <p:nvSpPr>
            <p:cNvPr id="441" name="Freeform 440"/>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2" name="Oval 441"/>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43" name="Group 442"/>
            <p:cNvGrpSpPr/>
            <p:nvPr/>
          </p:nvGrpSpPr>
          <p:grpSpPr>
            <a:xfrm>
              <a:off x="7713663" y="2848339"/>
              <a:ext cx="1042107" cy="425543"/>
              <a:chOff x="7786941" y="2884917"/>
              <a:chExt cx="897649" cy="353919"/>
            </a:xfrm>
          </p:grpSpPr>
          <p:sp>
            <p:nvSpPr>
              <p:cNvPr id="444" name="Freeform 443"/>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Freeform 444"/>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6" name="Freeform 445"/>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7" name="Freeform 446"/>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1" name="Group 124"/>
          <p:cNvGrpSpPr/>
          <p:nvPr/>
        </p:nvGrpSpPr>
        <p:grpSpPr bwMode="auto">
          <a:xfrm>
            <a:off x="1317421" y="3877120"/>
            <a:ext cx="645431" cy="569172"/>
            <a:chOff x="-44" y="1473"/>
            <a:chExt cx="981" cy="1105"/>
          </a:xfrm>
        </p:grpSpPr>
        <p:pic>
          <p:nvPicPr>
            <p:cNvPr id="439" name="Picture 12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 name="Freeform 12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73" name="Freeform 12"/>
          <p:cNvSpPr/>
          <p:nvPr/>
        </p:nvSpPr>
        <p:spPr bwMode="auto">
          <a:xfrm flipH="1">
            <a:off x="978210" y="4681606"/>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4" name="Line 33"/>
          <p:cNvSpPr>
            <a:spLocks noChangeShapeType="1"/>
          </p:cNvSpPr>
          <p:nvPr/>
        </p:nvSpPr>
        <p:spPr bwMode="auto">
          <a:xfrm flipH="1">
            <a:off x="2405566" y="4856096"/>
            <a:ext cx="1134865" cy="113419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5" name="Text Box 42"/>
          <p:cNvSpPr txBox="1">
            <a:spLocks noChangeArrowheads="1"/>
          </p:cNvSpPr>
          <p:nvPr/>
        </p:nvSpPr>
        <p:spPr bwMode="auto">
          <a:xfrm>
            <a:off x="1088616" y="3529817"/>
            <a:ext cx="1122503"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Host A</a:t>
            </a:r>
            <a:endParaRPr kumimoji="0" lang="en-US" altLang="en-US" sz="4000" b="0" i="0" u="none" strike="noStrike" kern="1200" cap="none" spc="0" normalizeH="0" baseline="0" noProof="0" dirty="0">
              <a:ln>
                <a:noFill/>
              </a:ln>
              <a:solidFill>
                <a:srgbClr val="C00000"/>
              </a:solidFill>
              <a:effectLst/>
              <a:uLnTx/>
              <a:uFillTx/>
              <a:latin typeface="Comic Sans MS" panose="030F0702030302020204" pitchFamily="66" charset="0"/>
              <a:ea typeface="MS PGothic" panose="020B0600070205080204" pitchFamily="34" charset="-128"/>
              <a:cs typeface="+mn-cs"/>
            </a:endParaRPr>
          </a:p>
        </p:txBody>
      </p:sp>
      <p:sp>
        <p:nvSpPr>
          <p:cNvPr id="176" name="Text Box 52"/>
          <p:cNvSpPr txBox="1">
            <a:spLocks noChangeArrowheads="1"/>
          </p:cNvSpPr>
          <p:nvPr/>
        </p:nvSpPr>
        <p:spPr bwMode="auto">
          <a:xfrm>
            <a:off x="1083435" y="6053488"/>
            <a:ext cx="981577"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13A3"/>
                </a:solidFill>
                <a:effectLst/>
                <a:uLnTx/>
                <a:uFillTx/>
                <a:latin typeface="Arial" panose="020B0604020202020204" pitchFamily="34" charset="0"/>
                <a:ea typeface="MS PGothic" panose="020B0600070205080204" pitchFamily="34" charset="-128"/>
                <a:cs typeface="+mn-cs"/>
              </a:rPr>
              <a:t>Host B</a:t>
            </a:r>
            <a:endParaRPr kumimoji="0" lang="en-US" altLang="en-US" sz="4000" b="0" i="0" u="none" strike="noStrike" kern="1200" cap="none" spc="0" normalizeH="0" baseline="0" noProof="0" dirty="0">
              <a:ln>
                <a:noFill/>
              </a:ln>
              <a:solidFill>
                <a:srgbClr val="0013A3"/>
              </a:solidFill>
              <a:effectLst/>
              <a:uLnTx/>
              <a:uFillTx/>
              <a:latin typeface="Comic Sans MS" panose="030F0702030302020204" pitchFamily="66" charset="0"/>
              <a:ea typeface="MS PGothic" panose="020B0600070205080204" pitchFamily="34" charset="-128"/>
              <a:cs typeface="+mn-cs"/>
            </a:endParaRPr>
          </a:p>
        </p:txBody>
      </p:sp>
      <p:sp>
        <p:nvSpPr>
          <p:cNvPr id="218" name="Line 53"/>
          <p:cNvSpPr>
            <a:spLocks noChangeShapeType="1"/>
          </p:cNvSpPr>
          <p:nvPr/>
        </p:nvSpPr>
        <p:spPr bwMode="auto">
          <a:xfrm flipH="1">
            <a:off x="3002248" y="5379569"/>
            <a:ext cx="74877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2" name="Line 54"/>
          <p:cNvSpPr>
            <a:spLocks noChangeShapeType="1"/>
          </p:cNvSpPr>
          <p:nvPr/>
        </p:nvSpPr>
        <p:spPr bwMode="auto">
          <a:xfrm flipH="1">
            <a:off x="4991187" y="5379569"/>
            <a:ext cx="74877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3" name="Line 55"/>
          <p:cNvSpPr>
            <a:spLocks noChangeShapeType="1"/>
          </p:cNvSpPr>
          <p:nvPr/>
        </p:nvSpPr>
        <p:spPr bwMode="auto">
          <a:xfrm flipH="1">
            <a:off x="5143282" y="4856096"/>
            <a:ext cx="1134865" cy="113419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4" name="Line 57"/>
          <p:cNvSpPr>
            <a:spLocks noChangeShapeType="1"/>
          </p:cNvSpPr>
          <p:nvPr/>
        </p:nvSpPr>
        <p:spPr bwMode="auto">
          <a:xfrm flipH="1">
            <a:off x="6275655" y="4856289"/>
            <a:ext cx="54013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36" name="Group 127"/>
          <p:cNvGrpSpPr/>
          <p:nvPr/>
        </p:nvGrpSpPr>
        <p:grpSpPr bwMode="auto">
          <a:xfrm>
            <a:off x="7531958" y="4473878"/>
            <a:ext cx="284691" cy="577481"/>
            <a:chOff x="4140" y="429"/>
            <a:chExt cx="1425" cy="2396"/>
          </a:xfrm>
        </p:grpSpPr>
        <p:sp>
          <p:nvSpPr>
            <p:cNvPr id="401" name="Freeform 128"/>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2" name="Rectangle 129"/>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3" name="Freeform 130"/>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4" name="Freeform 131"/>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5" name="Rectangle 132"/>
            <p:cNvSpPr>
              <a:spLocks noChangeArrowheads="1"/>
            </p:cNvSpPr>
            <p:nvPr/>
          </p:nvSpPr>
          <p:spPr bwMode="auto">
            <a:xfrm>
              <a:off x="4208" y="696"/>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06" name="Group 133"/>
            <p:cNvGrpSpPr/>
            <p:nvPr/>
          </p:nvGrpSpPr>
          <p:grpSpPr bwMode="auto">
            <a:xfrm>
              <a:off x="4749" y="668"/>
              <a:ext cx="581" cy="145"/>
              <a:chOff x="614" y="2568"/>
              <a:chExt cx="725" cy="139"/>
            </a:xfrm>
          </p:grpSpPr>
          <p:sp>
            <p:nvSpPr>
              <p:cNvPr id="431" name="AutoShape 134"/>
              <p:cNvSpPr>
                <a:spLocks noChangeArrowheads="1"/>
              </p:cNvSpPr>
              <p:nvPr/>
            </p:nvSpPr>
            <p:spPr bwMode="auto">
              <a:xfrm>
                <a:off x="609" y="2570"/>
                <a:ext cx="731"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32" name="AutoShape 135"/>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407" name="Rectangle 136"/>
            <p:cNvSpPr>
              <a:spLocks noChangeArrowheads="1"/>
            </p:cNvSpPr>
            <p:nvPr/>
          </p:nvSpPr>
          <p:spPr bwMode="auto">
            <a:xfrm>
              <a:off x="4228" y="1015"/>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08" name="Group 137"/>
            <p:cNvGrpSpPr/>
            <p:nvPr/>
          </p:nvGrpSpPr>
          <p:grpSpPr bwMode="auto">
            <a:xfrm>
              <a:off x="4747" y="994"/>
              <a:ext cx="581" cy="134"/>
              <a:chOff x="614" y="2568"/>
              <a:chExt cx="725" cy="139"/>
            </a:xfrm>
          </p:grpSpPr>
          <p:sp>
            <p:nvSpPr>
              <p:cNvPr id="429" name="AutoShape 138"/>
              <p:cNvSpPr>
                <a:spLocks noChangeArrowheads="1"/>
              </p:cNvSpPr>
              <p:nvPr/>
            </p:nvSpPr>
            <p:spPr bwMode="auto">
              <a:xfrm>
                <a:off x="612" y="2572"/>
                <a:ext cx="731" cy="134"/>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30" name="AutoShape 139"/>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409" name="Rectangle 140"/>
            <p:cNvSpPr>
              <a:spLocks noChangeArrowheads="1"/>
            </p:cNvSpPr>
            <p:nvPr/>
          </p:nvSpPr>
          <p:spPr bwMode="auto">
            <a:xfrm>
              <a:off x="4218" y="1360"/>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10" name="Rectangle 141"/>
            <p:cNvSpPr>
              <a:spLocks noChangeArrowheads="1"/>
            </p:cNvSpPr>
            <p:nvPr/>
          </p:nvSpPr>
          <p:spPr bwMode="auto">
            <a:xfrm>
              <a:off x="4228" y="1653"/>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11" name="Group 142"/>
            <p:cNvGrpSpPr/>
            <p:nvPr/>
          </p:nvGrpSpPr>
          <p:grpSpPr bwMode="auto">
            <a:xfrm>
              <a:off x="4735" y="1627"/>
              <a:ext cx="582" cy="151"/>
              <a:chOff x="614" y="2568"/>
              <a:chExt cx="725" cy="139"/>
            </a:xfrm>
          </p:grpSpPr>
          <p:sp>
            <p:nvSpPr>
              <p:cNvPr id="427" name="AutoShape 143"/>
              <p:cNvSpPr>
                <a:spLocks noChangeArrowheads="1"/>
              </p:cNvSpPr>
              <p:nvPr/>
            </p:nvSpPr>
            <p:spPr bwMode="auto">
              <a:xfrm>
                <a:off x="614" y="2568"/>
                <a:ext cx="730" cy="19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8" name="AutoShape 144"/>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412" name="Freeform 145"/>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13" name="Group 146"/>
            <p:cNvGrpSpPr/>
            <p:nvPr/>
          </p:nvGrpSpPr>
          <p:grpSpPr bwMode="auto">
            <a:xfrm>
              <a:off x="4739" y="1327"/>
              <a:ext cx="582" cy="139"/>
              <a:chOff x="614" y="2568"/>
              <a:chExt cx="725" cy="139"/>
            </a:xfrm>
          </p:grpSpPr>
          <p:sp>
            <p:nvSpPr>
              <p:cNvPr id="425" name="AutoShape 147"/>
              <p:cNvSpPr>
                <a:spLocks noChangeArrowheads="1"/>
              </p:cNvSpPr>
              <p:nvPr/>
            </p:nvSpPr>
            <p:spPr bwMode="auto">
              <a:xfrm>
                <a:off x="609" y="2566"/>
                <a:ext cx="730" cy="13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6" name="AutoShape 148"/>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414" name="Rectangle 149"/>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15" name="Freeform 150"/>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16" name="Freeform 151"/>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17" name="Oval 152"/>
            <p:cNvSpPr>
              <a:spLocks noChangeArrowheads="1"/>
            </p:cNvSpPr>
            <p:nvPr/>
          </p:nvSpPr>
          <p:spPr bwMode="auto">
            <a:xfrm>
              <a:off x="5516" y="2610"/>
              <a:ext cx="49" cy="95"/>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18" name="Freeform 153"/>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19" name="AutoShape 154"/>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0" name="AutoShape 155"/>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1" name="Oval 156"/>
            <p:cNvSpPr>
              <a:spLocks noChangeArrowheads="1"/>
            </p:cNvSpPr>
            <p:nvPr/>
          </p:nvSpPr>
          <p:spPr bwMode="auto">
            <a:xfrm>
              <a:off x="4306" y="2385"/>
              <a:ext cx="156" cy="13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2" name="Oval 157"/>
            <p:cNvSpPr>
              <a:spLocks noChangeArrowheads="1"/>
            </p:cNvSpPr>
            <p:nvPr/>
          </p:nvSpPr>
          <p:spPr bwMode="auto">
            <a:xfrm>
              <a:off x="4482" y="2385"/>
              <a:ext cx="166" cy="138"/>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3" name="Oval 158"/>
            <p:cNvSpPr>
              <a:spLocks noChangeArrowheads="1"/>
            </p:cNvSpPr>
            <p:nvPr/>
          </p:nvSpPr>
          <p:spPr bwMode="auto">
            <a:xfrm>
              <a:off x="4657" y="2377"/>
              <a:ext cx="166" cy="147"/>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4" name="Rectangle 159"/>
            <p:cNvSpPr>
              <a:spLocks noChangeArrowheads="1"/>
            </p:cNvSpPr>
            <p:nvPr/>
          </p:nvSpPr>
          <p:spPr bwMode="auto">
            <a:xfrm>
              <a:off x="5057" y="1834"/>
              <a:ext cx="88" cy="758"/>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37" name="Group 160"/>
          <p:cNvGrpSpPr/>
          <p:nvPr/>
        </p:nvGrpSpPr>
        <p:grpSpPr bwMode="auto">
          <a:xfrm>
            <a:off x="585296" y="5655276"/>
            <a:ext cx="645431" cy="569172"/>
            <a:chOff x="-44" y="1473"/>
            <a:chExt cx="981" cy="1105"/>
          </a:xfrm>
        </p:grpSpPr>
        <p:pic>
          <p:nvPicPr>
            <p:cNvPr id="399" name="Picture 161"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 name="Freeform 162"/>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38" name="Group 163"/>
          <p:cNvGrpSpPr/>
          <p:nvPr/>
        </p:nvGrpSpPr>
        <p:grpSpPr bwMode="auto">
          <a:xfrm>
            <a:off x="7141970" y="5736859"/>
            <a:ext cx="284691" cy="577481"/>
            <a:chOff x="4140" y="429"/>
            <a:chExt cx="1425" cy="2396"/>
          </a:xfrm>
        </p:grpSpPr>
        <p:sp>
          <p:nvSpPr>
            <p:cNvPr id="367" name="Freeform 164"/>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8" name="Rectangle 165"/>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9" name="Freeform 166"/>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70" name="Freeform 167"/>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71" name="Rectangle 168"/>
            <p:cNvSpPr>
              <a:spLocks noChangeArrowheads="1"/>
            </p:cNvSpPr>
            <p:nvPr/>
          </p:nvSpPr>
          <p:spPr bwMode="auto">
            <a:xfrm>
              <a:off x="4208" y="696"/>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72" name="Group 169"/>
            <p:cNvGrpSpPr/>
            <p:nvPr/>
          </p:nvGrpSpPr>
          <p:grpSpPr bwMode="auto">
            <a:xfrm>
              <a:off x="4749" y="668"/>
              <a:ext cx="581" cy="145"/>
              <a:chOff x="614" y="2568"/>
              <a:chExt cx="725" cy="139"/>
            </a:xfrm>
          </p:grpSpPr>
          <p:sp>
            <p:nvSpPr>
              <p:cNvPr id="397" name="AutoShape 170"/>
              <p:cNvSpPr>
                <a:spLocks noChangeArrowheads="1"/>
              </p:cNvSpPr>
              <p:nvPr/>
            </p:nvSpPr>
            <p:spPr bwMode="auto">
              <a:xfrm>
                <a:off x="609" y="2570"/>
                <a:ext cx="731"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8" name="AutoShape 171"/>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73" name="Rectangle 172"/>
            <p:cNvSpPr>
              <a:spLocks noChangeArrowheads="1"/>
            </p:cNvSpPr>
            <p:nvPr/>
          </p:nvSpPr>
          <p:spPr bwMode="auto">
            <a:xfrm>
              <a:off x="4228" y="1015"/>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74" name="Group 173"/>
            <p:cNvGrpSpPr/>
            <p:nvPr/>
          </p:nvGrpSpPr>
          <p:grpSpPr bwMode="auto">
            <a:xfrm>
              <a:off x="4747" y="994"/>
              <a:ext cx="581" cy="134"/>
              <a:chOff x="614" y="2568"/>
              <a:chExt cx="725" cy="139"/>
            </a:xfrm>
          </p:grpSpPr>
          <p:sp>
            <p:nvSpPr>
              <p:cNvPr id="395" name="AutoShape 174"/>
              <p:cNvSpPr>
                <a:spLocks noChangeArrowheads="1"/>
              </p:cNvSpPr>
              <p:nvPr/>
            </p:nvSpPr>
            <p:spPr bwMode="auto">
              <a:xfrm>
                <a:off x="612" y="2572"/>
                <a:ext cx="731" cy="134"/>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6" name="AutoShape 175"/>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75" name="Rectangle 176"/>
            <p:cNvSpPr>
              <a:spLocks noChangeArrowheads="1"/>
            </p:cNvSpPr>
            <p:nvPr/>
          </p:nvSpPr>
          <p:spPr bwMode="auto">
            <a:xfrm>
              <a:off x="4218" y="1360"/>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76" name="Rectangle 177"/>
            <p:cNvSpPr>
              <a:spLocks noChangeArrowheads="1"/>
            </p:cNvSpPr>
            <p:nvPr/>
          </p:nvSpPr>
          <p:spPr bwMode="auto">
            <a:xfrm>
              <a:off x="4228" y="1653"/>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77" name="Group 178"/>
            <p:cNvGrpSpPr/>
            <p:nvPr/>
          </p:nvGrpSpPr>
          <p:grpSpPr bwMode="auto">
            <a:xfrm>
              <a:off x="4735" y="1627"/>
              <a:ext cx="582" cy="151"/>
              <a:chOff x="614" y="2568"/>
              <a:chExt cx="725" cy="139"/>
            </a:xfrm>
          </p:grpSpPr>
          <p:sp>
            <p:nvSpPr>
              <p:cNvPr id="393" name="AutoShape 179"/>
              <p:cNvSpPr>
                <a:spLocks noChangeArrowheads="1"/>
              </p:cNvSpPr>
              <p:nvPr/>
            </p:nvSpPr>
            <p:spPr bwMode="auto">
              <a:xfrm>
                <a:off x="614" y="2568"/>
                <a:ext cx="730" cy="19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4" name="AutoShape 180"/>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78" name="Freeform 181"/>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79" name="Group 182"/>
            <p:cNvGrpSpPr/>
            <p:nvPr/>
          </p:nvGrpSpPr>
          <p:grpSpPr bwMode="auto">
            <a:xfrm>
              <a:off x="4739" y="1327"/>
              <a:ext cx="582" cy="139"/>
              <a:chOff x="614" y="2568"/>
              <a:chExt cx="725" cy="139"/>
            </a:xfrm>
          </p:grpSpPr>
          <p:sp>
            <p:nvSpPr>
              <p:cNvPr id="391" name="AutoShape 183"/>
              <p:cNvSpPr>
                <a:spLocks noChangeArrowheads="1"/>
              </p:cNvSpPr>
              <p:nvPr/>
            </p:nvSpPr>
            <p:spPr bwMode="auto">
              <a:xfrm>
                <a:off x="609" y="2566"/>
                <a:ext cx="730" cy="13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2" name="AutoShape 184"/>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80" name="Rectangle 185"/>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1" name="Freeform 186"/>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2" name="Freeform 187"/>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3" name="Oval 188"/>
            <p:cNvSpPr>
              <a:spLocks noChangeArrowheads="1"/>
            </p:cNvSpPr>
            <p:nvPr/>
          </p:nvSpPr>
          <p:spPr bwMode="auto">
            <a:xfrm>
              <a:off x="5516" y="2610"/>
              <a:ext cx="49" cy="95"/>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4" name="Freeform 189"/>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5" name="AutoShape 190"/>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6" name="AutoShape 191"/>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7" name="Oval 192"/>
            <p:cNvSpPr>
              <a:spLocks noChangeArrowheads="1"/>
            </p:cNvSpPr>
            <p:nvPr/>
          </p:nvSpPr>
          <p:spPr bwMode="auto">
            <a:xfrm>
              <a:off x="4306" y="2385"/>
              <a:ext cx="156" cy="13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8" name="Oval 193"/>
            <p:cNvSpPr>
              <a:spLocks noChangeArrowheads="1"/>
            </p:cNvSpPr>
            <p:nvPr/>
          </p:nvSpPr>
          <p:spPr bwMode="auto">
            <a:xfrm>
              <a:off x="4482" y="2385"/>
              <a:ext cx="166" cy="138"/>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9" name="Oval 194"/>
            <p:cNvSpPr>
              <a:spLocks noChangeArrowheads="1"/>
            </p:cNvSpPr>
            <p:nvPr/>
          </p:nvSpPr>
          <p:spPr bwMode="auto">
            <a:xfrm>
              <a:off x="4657" y="2377"/>
              <a:ext cx="166" cy="147"/>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0" name="Rectangle 195"/>
            <p:cNvSpPr>
              <a:spLocks noChangeArrowheads="1"/>
            </p:cNvSpPr>
            <p:nvPr/>
          </p:nvSpPr>
          <p:spPr bwMode="auto">
            <a:xfrm>
              <a:off x="5057" y="1834"/>
              <a:ext cx="88" cy="758"/>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39" name="Line 57"/>
          <p:cNvSpPr>
            <a:spLocks noChangeShapeType="1"/>
          </p:cNvSpPr>
          <p:nvPr/>
        </p:nvSpPr>
        <p:spPr bwMode="auto">
          <a:xfrm flipH="1">
            <a:off x="5155368" y="5988369"/>
            <a:ext cx="100991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0" name="Line 57"/>
          <p:cNvSpPr>
            <a:spLocks noChangeShapeType="1"/>
          </p:cNvSpPr>
          <p:nvPr/>
        </p:nvSpPr>
        <p:spPr bwMode="auto">
          <a:xfrm flipH="1">
            <a:off x="3001196" y="4853221"/>
            <a:ext cx="54013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1" name="Line 57"/>
          <p:cNvSpPr>
            <a:spLocks noChangeShapeType="1"/>
          </p:cNvSpPr>
          <p:nvPr/>
        </p:nvSpPr>
        <p:spPr bwMode="auto">
          <a:xfrm flipH="1">
            <a:off x="1869391" y="5991438"/>
            <a:ext cx="54013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43" name="Group 342"/>
          <p:cNvGrpSpPr/>
          <p:nvPr/>
        </p:nvGrpSpPr>
        <p:grpSpPr>
          <a:xfrm>
            <a:off x="2749090" y="3427413"/>
            <a:ext cx="2851610" cy="946150"/>
            <a:chOff x="2749090" y="3427413"/>
            <a:chExt cx="2851610" cy="946150"/>
          </a:xfrm>
        </p:grpSpPr>
        <p:sp>
          <p:nvSpPr>
            <p:cNvPr id="360" name="Text Box 68"/>
            <p:cNvSpPr txBox="1">
              <a:spLocks noChangeArrowheads="1"/>
            </p:cNvSpPr>
            <p:nvPr/>
          </p:nvSpPr>
          <p:spPr bwMode="auto">
            <a:xfrm>
              <a:off x="3368675" y="3427413"/>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1200" cap="none" spc="0" normalizeH="0" baseline="0" noProof="0" dirty="0" err="1">
                  <a:ln>
                    <a:noFill/>
                  </a:ln>
                  <a:solidFill>
                    <a:srgbClr val="C00000"/>
                  </a:solidFill>
                  <a:effectLst/>
                  <a:uLnTx/>
                  <a:uFillTx/>
                  <a:latin typeface="Symbol" panose="05050102010706020507" pitchFamily="2" charset="2"/>
                  <a:ea typeface="MS PGothic" panose="020B0600070205080204" pitchFamily="34" charset="-128"/>
                  <a:cs typeface="+mn-cs"/>
                </a:rPr>
                <a:t>l</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MS PGothic" panose="020B0600070205080204" pitchFamily="34" charset="-128"/>
                  <a:cs typeface="+mn-cs"/>
                </a:rPr>
                <a:t>in</a:t>
              </a:r>
              <a:r>
                <a:rPr kumimoji="0" lang="en-US" altLang="en-US" sz="1600" b="0" i="0" u="none" strike="noStrike" kern="1200" cap="none" spc="0" normalizeH="0" baseline="-25000" noProof="0" dirty="0">
                  <a:ln>
                    <a:noFill/>
                  </a:ln>
                  <a:solidFill>
                    <a:srgbClr val="C00000"/>
                  </a:solidFill>
                  <a:effectLst/>
                  <a:uLnTx/>
                  <a:uFillTx/>
                  <a:latin typeface="Arial" panose="020B0604020202020204" pitchFamily="34" charset="0"/>
                  <a:ea typeface="MS PGothic"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 original data</a:t>
              </a:r>
              <a:endParaRPr kumimoji="0" lang="en-US" altLang="en-US" sz="1600" b="0" i="0" u="none" strike="noStrike" kern="1200" cap="none" spc="0" normalizeH="0" baseline="0" noProof="0" dirty="0">
                <a:ln>
                  <a:noFill/>
                </a:ln>
                <a:solidFill>
                  <a:srgbClr val="C00000"/>
                </a:solidFill>
                <a:effectLst/>
                <a:uLnTx/>
                <a:uFillTx/>
                <a:latin typeface="Comic Sans MS" panose="030F0702030302020204" pitchFamily="66" charset="0"/>
                <a:ea typeface="MS PGothic" panose="020B0600070205080204" pitchFamily="34" charset="-128"/>
                <a:cs typeface="+mn-cs"/>
              </a:endParaRPr>
            </a:p>
          </p:txBody>
        </p:sp>
        <p:sp>
          <p:nvSpPr>
            <p:cNvPr id="361" name="Oval 217"/>
            <p:cNvSpPr>
              <a:spLocks noChangeArrowheads="1"/>
            </p:cNvSpPr>
            <p:nvPr/>
          </p:nvSpPr>
          <p:spPr bwMode="auto">
            <a:xfrm>
              <a:off x="2749090" y="3616325"/>
              <a:ext cx="112712" cy="115888"/>
            </a:xfrm>
            <a:prstGeom prst="ellipse">
              <a:avLst/>
            </a:prstGeom>
            <a:solidFill>
              <a:srgbClr val="FF0000"/>
            </a:solidFill>
            <a:ln w="9525">
              <a:solidFill>
                <a:srgbClr val="FF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2" name="Line 229"/>
            <p:cNvSpPr>
              <a:spLocks noChangeShapeType="1"/>
            </p:cNvSpPr>
            <p:nvPr/>
          </p:nvSpPr>
          <p:spPr bwMode="auto">
            <a:xfrm>
              <a:off x="4845050" y="3995738"/>
              <a:ext cx="339725" cy="0"/>
            </a:xfrm>
            <a:prstGeom prst="line">
              <a:avLst/>
            </a:prstGeom>
            <a:noFill/>
            <a:ln w="38100">
              <a:solidFill>
                <a:srgbClr val="FFFFFF"/>
              </a:solidFill>
              <a:prstDash val="sysDot"/>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3" name="Oval 232"/>
            <p:cNvSpPr>
              <a:spLocks noChangeArrowheads="1"/>
            </p:cNvSpPr>
            <p:nvPr/>
          </p:nvSpPr>
          <p:spPr bwMode="auto">
            <a:xfrm>
              <a:off x="2749606" y="3849688"/>
              <a:ext cx="112712" cy="115887"/>
            </a:xfrm>
            <a:prstGeom prst="ellipse">
              <a:avLst/>
            </a:prstGeom>
            <a:solidFill>
              <a:srgbClr val="FF0000"/>
            </a:solidFill>
            <a:ln w="9525">
              <a:solidFill>
                <a:srgbClr val="FF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4" name="Text Box 233"/>
            <p:cNvSpPr txBox="1">
              <a:spLocks noChangeArrowheads="1"/>
            </p:cNvSpPr>
            <p:nvPr/>
          </p:nvSpPr>
          <p:spPr bwMode="auto">
            <a:xfrm>
              <a:off x="3251200" y="3756025"/>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1200" cap="none" spc="0" normalizeH="0" baseline="0" noProof="0" dirty="0" err="1">
                  <a:ln>
                    <a:noFill/>
                  </a:ln>
                  <a:solidFill>
                    <a:srgbClr val="C00000"/>
                  </a:solidFill>
                  <a:effectLst/>
                  <a:uLnTx/>
                  <a:uFillTx/>
                  <a:latin typeface="Symbol" panose="05050102010706020507" pitchFamily="2" charset="2"/>
                  <a:ea typeface="MS PGothic" panose="020B0600070205080204" pitchFamily="34" charset="-128"/>
                  <a:cs typeface="+mn-cs"/>
                </a:rPr>
                <a:t>l</a:t>
              </a:r>
              <a:r>
                <a:rPr kumimoji="0" lang="en-US" altLang="en-US" sz="2000" b="0" i="0" u="none" strike="noStrike" kern="1200" cap="none" spc="0" normalizeH="0" baseline="0" noProof="0" dirty="0" err="1">
                  <a:ln>
                    <a:noFill/>
                  </a:ln>
                  <a:solidFill>
                    <a:srgbClr val="C00000"/>
                  </a:solidFill>
                  <a:effectLst/>
                  <a:uLnTx/>
                  <a:uFillTx/>
                  <a:latin typeface="Arial" panose="020B0604020202020204" pitchFamily="34" charset="0"/>
                  <a:ea typeface="MS PGothic" panose="020B0600070205080204" pitchFamily="34" charset="-128"/>
                  <a:cs typeface="+mn-cs"/>
                </a:rPr>
                <a:t>'</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MS PGothic" panose="020B0600070205080204" pitchFamily="34" charset="-128"/>
                  <a:cs typeface="+mn-cs"/>
                </a:rPr>
                <a:t>in</a:t>
              </a: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original data, </a:t>
              </a:r>
              <a:r>
                <a:rPr kumimoji="0" lang="en-US" altLang="en-US" sz="1600" b="0" i="1"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plus</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 retransmitted data</a:t>
              </a:r>
              <a:endParaRPr kumimoji="0" lang="en-US" altLang="en-US" sz="1600" b="0" i="0" u="none" strike="noStrike" kern="1200" cap="none" spc="0" normalizeH="0" baseline="0" noProof="0" dirty="0">
                <a:ln>
                  <a:noFill/>
                </a:ln>
                <a:solidFill>
                  <a:srgbClr val="C00000"/>
                </a:solidFill>
                <a:effectLst/>
                <a:uLnTx/>
                <a:uFillTx/>
                <a:latin typeface="Comic Sans MS" panose="030F0702030302020204" pitchFamily="66" charset="0"/>
                <a:ea typeface="MS PGothic" panose="020B0600070205080204" pitchFamily="34" charset="-128"/>
                <a:cs typeface="+mn-cs"/>
              </a:endParaRPr>
            </a:p>
          </p:txBody>
        </p:sp>
        <p:sp>
          <p:nvSpPr>
            <p:cNvPr id="365" name="Line 234"/>
            <p:cNvSpPr>
              <a:spLocks noChangeShapeType="1"/>
            </p:cNvSpPr>
            <p:nvPr/>
          </p:nvSpPr>
          <p:spPr bwMode="auto">
            <a:xfrm>
              <a:off x="2909888" y="3916363"/>
              <a:ext cx="514350" cy="0"/>
            </a:xfrm>
            <a:prstGeom prst="line">
              <a:avLst/>
            </a:prstGeom>
            <a:noFill/>
            <a:ln w="12700">
              <a:solidFill>
                <a:srgbClr val="000000"/>
              </a:solidFill>
              <a:round/>
              <a:head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6" name="Line 235"/>
            <p:cNvSpPr>
              <a:spLocks noChangeShapeType="1"/>
            </p:cNvSpPr>
            <p:nvPr/>
          </p:nvSpPr>
          <p:spPr bwMode="auto">
            <a:xfrm>
              <a:off x="2905125" y="3683000"/>
              <a:ext cx="514350" cy="0"/>
            </a:xfrm>
            <a:prstGeom prst="line">
              <a:avLst/>
            </a:prstGeom>
            <a:noFill/>
            <a:ln w="12700">
              <a:solidFill>
                <a:srgbClr val="000000"/>
              </a:solidFill>
              <a:round/>
              <a:head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44" name="Group 343"/>
          <p:cNvGrpSpPr/>
          <p:nvPr/>
        </p:nvGrpSpPr>
        <p:grpSpPr>
          <a:xfrm>
            <a:off x="2913490" y="5218953"/>
            <a:ext cx="1938730" cy="1300181"/>
            <a:chOff x="2913490" y="5218953"/>
            <a:chExt cx="1938730" cy="1300181"/>
          </a:xfrm>
        </p:grpSpPr>
        <p:sp>
          <p:nvSpPr>
            <p:cNvPr id="349" name="Text Box 32"/>
            <p:cNvSpPr txBox="1">
              <a:spLocks noChangeArrowheads="1"/>
            </p:cNvSpPr>
            <p:nvPr/>
          </p:nvSpPr>
          <p:spPr bwMode="auto">
            <a:xfrm>
              <a:off x="2913490" y="6001893"/>
              <a:ext cx="1749096" cy="51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1600" b="1" i="1"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finite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shared output link buffers</a:t>
              </a:r>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50" name="Line 77"/>
            <p:cNvSpPr>
              <a:spLocks noChangeShapeType="1"/>
            </p:cNvSpPr>
            <p:nvPr/>
          </p:nvSpPr>
          <p:spPr bwMode="auto">
            <a:xfrm flipH="1">
              <a:off x="4292190" y="5608320"/>
              <a:ext cx="295050" cy="508454"/>
            </a:xfrm>
            <a:prstGeom prst="line">
              <a:avLst/>
            </a:prstGeom>
            <a:noFill/>
            <a:ln w="9525">
              <a:solidFill>
                <a:srgbClr val="000000"/>
              </a:solidFill>
              <a:round/>
              <a:tailEnd type="non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51" name="Group 350"/>
            <p:cNvGrpSpPr/>
            <p:nvPr/>
          </p:nvGrpSpPr>
          <p:grpSpPr>
            <a:xfrm>
              <a:off x="4030362" y="5218953"/>
              <a:ext cx="821858" cy="355937"/>
              <a:chOff x="6859123" y="5156933"/>
              <a:chExt cx="456701" cy="226548"/>
            </a:xfrm>
          </p:grpSpPr>
          <p:sp>
            <p:nvSpPr>
              <p:cNvPr id="352" name="Rectangle 351"/>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53" name="Straight Connector 352"/>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45" name="Freeform 91"/>
          <p:cNvSpPr/>
          <p:nvPr/>
        </p:nvSpPr>
        <p:spPr bwMode="auto">
          <a:xfrm>
            <a:off x="2803354" y="3659588"/>
            <a:ext cx="4211870" cy="1670126"/>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46" name="Group 345"/>
          <p:cNvGrpSpPr/>
          <p:nvPr/>
        </p:nvGrpSpPr>
        <p:grpSpPr>
          <a:xfrm>
            <a:off x="1586591" y="4743924"/>
            <a:ext cx="4913849" cy="1346072"/>
            <a:chOff x="5641439" y="2685215"/>
            <a:chExt cx="4000500" cy="1028700"/>
          </a:xfrm>
        </p:grpSpPr>
        <p:sp>
          <p:nvSpPr>
            <p:cNvPr id="347" name="Oval 73"/>
            <p:cNvSpPr>
              <a:spLocks noChangeArrowheads="1"/>
            </p:cNvSpPr>
            <p:nvPr/>
          </p:nvSpPr>
          <p:spPr bwMode="auto">
            <a:xfrm>
              <a:off x="5641439" y="2685215"/>
              <a:ext cx="92075" cy="90487"/>
            </a:xfrm>
            <a:prstGeom prst="ellipse">
              <a:avLst/>
            </a:prstGeom>
            <a:solidFill>
              <a:srgbClr val="0013A3"/>
            </a:solidFill>
            <a:ln w="9525">
              <a:solidFill>
                <a:srgbClr val="0013A3"/>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8" name="Freeform 90"/>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 name="Title 1"/>
          <p:cNvSpPr>
            <a:spLocks noGrp="1"/>
          </p:cNvSpPr>
          <p:nvPr>
            <p:ph type="title"/>
          </p:nvPr>
        </p:nvSpPr>
        <p:spPr>
          <a:xfrm>
            <a:off x="798690" y="208643"/>
            <a:ext cx="11393310" cy="894622"/>
          </a:xfrm>
        </p:spPr>
        <p:txBody>
          <a:bodyPr>
            <a:normAutofit/>
          </a:bodyPr>
          <a:lstStyle/>
          <a:p>
            <a:r>
              <a:rPr lang="en-US" sz="4800" dirty="0"/>
              <a:t>Causes/costs of congestion: scenario 2</a:t>
            </a:r>
            <a:endParaRPr lang="en-US" sz="4400" b="0" dirty="0"/>
          </a:p>
        </p:txBody>
      </p:sp>
      <p:sp>
        <p:nvSpPr>
          <p:cNvPr id="215" name="Oval 217"/>
          <p:cNvSpPr>
            <a:spLocks noChangeArrowheads="1"/>
          </p:cNvSpPr>
          <p:nvPr/>
        </p:nvSpPr>
        <p:spPr bwMode="auto">
          <a:xfrm>
            <a:off x="2763838" y="3616325"/>
            <a:ext cx="112712" cy="115888"/>
          </a:xfrm>
          <a:prstGeom prst="ellipse">
            <a:avLst/>
          </a:prstGeom>
          <a:solidFill>
            <a:srgbClr val="FF0000"/>
          </a:solidFill>
          <a:ln w="9525">
            <a:solidFill>
              <a:srgbClr val="FF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0" name="Oval 232"/>
          <p:cNvSpPr>
            <a:spLocks noChangeArrowheads="1"/>
          </p:cNvSpPr>
          <p:nvPr/>
        </p:nvSpPr>
        <p:spPr bwMode="auto">
          <a:xfrm>
            <a:off x="2763838" y="3849688"/>
            <a:ext cx="112712" cy="115887"/>
          </a:xfrm>
          <a:prstGeom prst="ellipse">
            <a:avLst/>
          </a:prstGeom>
          <a:solidFill>
            <a:srgbClr val="FF0000"/>
          </a:solidFill>
          <a:ln w="9525">
            <a:solidFill>
              <a:srgbClr val="FF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5" name="Rectangle 241"/>
          <p:cNvSpPr>
            <a:spLocks noChangeArrowheads="1"/>
          </p:cNvSpPr>
          <p:nvPr/>
        </p:nvSpPr>
        <p:spPr bwMode="auto">
          <a:xfrm>
            <a:off x="2711450" y="3590925"/>
            <a:ext cx="244475" cy="155575"/>
          </a:xfrm>
          <a:prstGeom prst="rect">
            <a:avLst/>
          </a:prstGeom>
          <a:solidFill>
            <a:srgbClr val="00CC99"/>
          </a:solidFill>
          <a:ln w="9525">
            <a:solidFill>
              <a:srgbClr val="0066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6" name="Rectangle 242"/>
          <p:cNvSpPr>
            <a:spLocks noChangeArrowheads="1"/>
          </p:cNvSpPr>
          <p:nvPr/>
        </p:nvSpPr>
        <p:spPr bwMode="auto">
          <a:xfrm>
            <a:off x="2381250" y="3824288"/>
            <a:ext cx="244475" cy="155575"/>
          </a:xfrm>
          <a:prstGeom prst="rect">
            <a:avLst/>
          </a:prstGeom>
          <a:solidFill>
            <a:srgbClr val="00CC99"/>
          </a:solidFill>
          <a:ln w="9525">
            <a:solidFill>
              <a:srgbClr val="0066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7" name="Text Box 243"/>
          <p:cNvSpPr txBox="1">
            <a:spLocks noChangeArrowheads="1"/>
          </p:cNvSpPr>
          <p:nvPr/>
        </p:nvSpPr>
        <p:spPr bwMode="auto">
          <a:xfrm>
            <a:off x="1757363" y="3714750"/>
            <a:ext cx="612775"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6600"/>
                </a:solidFill>
                <a:effectLst/>
                <a:uLnTx/>
                <a:uFillTx/>
                <a:latin typeface="Arial" panose="020B0604020202020204" pitchFamily="34" charset="0"/>
                <a:ea typeface="MS PGothic" panose="020B0600070205080204" pitchFamily="34" charset="-128"/>
                <a:cs typeface="+mn-cs"/>
              </a:rPr>
              <a:t>copy</a:t>
            </a:r>
            <a:endParaRPr kumimoji="0" lang="en-US" sz="1600" b="0" i="0" u="none" strike="noStrike" kern="1200" cap="none" spc="0" normalizeH="0" baseline="0" noProof="0">
              <a:ln>
                <a:noFill/>
              </a:ln>
              <a:solidFill>
                <a:srgbClr val="006600"/>
              </a:solidFill>
              <a:effectLst/>
              <a:uLnTx/>
              <a:uFillTx/>
              <a:latin typeface="Arial" panose="020B0604020202020204" pitchFamily="34" charset="0"/>
              <a:ea typeface="MS PGothic" panose="020B0600070205080204" pitchFamily="34" charset="-128"/>
              <a:cs typeface="+mn-cs"/>
            </a:endParaRPr>
          </a:p>
        </p:txBody>
      </p:sp>
      <p:sp>
        <p:nvSpPr>
          <p:cNvPr id="238" name="Text Box 259"/>
          <p:cNvSpPr txBox="1">
            <a:spLocks noChangeArrowheads="1"/>
          </p:cNvSpPr>
          <p:nvPr/>
        </p:nvSpPr>
        <p:spPr bwMode="auto">
          <a:xfrm>
            <a:off x="3722688" y="4738894"/>
            <a:ext cx="1768475"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1" u="none" strike="noStrike" kern="1200" cap="none" spc="0" normalizeH="0" baseline="0" noProof="0" dirty="0">
                <a:ln>
                  <a:noFill/>
                </a:ln>
                <a:solidFill>
                  <a:srgbClr val="006600"/>
                </a:solidFill>
                <a:effectLst/>
                <a:uLnTx/>
                <a:uFillTx/>
                <a:latin typeface="Arial" panose="020B0604020202020204" pitchFamily="34" charset="0"/>
                <a:ea typeface="MS PGothic" panose="020B0600070205080204" pitchFamily="34" charset="-128"/>
                <a:cs typeface="+mn-cs"/>
              </a:rPr>
              <a:t>free buffer space!</a:t>
            </a:r>
            <a:endParaRPr kumimoji="0" lang="en-US" sz="1600" b="0" i="1" u="none" strike="noStrike" kern="1200" cap="none" spc="0" normalizeH="0" baseline="0" noProof="0" dirty="0">
              <a:ln>
                <a:noFill/>
              </a:ln>
              <a:solidFill>
                <a:srgbClr val="006600"/>
              </a:solidFill>
              <a:effectLst/>
              <a:uLnTx/>
              <a:uFillTx/>
              <a:latin typeface="Arial" panose="020B0604020202020204" pitchFamily="34" charset="0"/>
              <a:ea typeface="MS PGothic" panose="020B0600070205080204" pitchFamily="34" charset="-128"/>
              <a:cs typeface="+mn-cs"/>
            </a:endParaRPr>
          </a:p>
        </p:txBody>
      </p:sp>
      <p:sp>
        <p:nvSpPr>
          <p:cNvPr id="319" name="Rectangle 3"/>
          <p:cNvSpPr txBox="1">
            <a:spLocks noChangeArrowheads="1"/>
          </p:cNvSpPr>
          <p:nvPr/>
        </p:nvSpPr>
        <p:spPr>
          <a:xfrm>
            <a:off x="592471" y="1287763"/>
            <a:ext cx="7623176" cy="14303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80000"/>
              </a:lnSpc>
              <a:spcBef>
                <a:spcPts val="1000"/>
              </a:spcBef>
              <a:spcAft>
                <a:spcPts val="0"/>
              </a:spcAft>
              <a:buClr>
                <a:srgbClr val="0000A3"/>
              </a:buClr>
              <a:buSzTx/>
              <a:buFont typeface="Wingdings" panose="05000000000000000000" charset="0"/>
              <a:buNone/>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Idealization: </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perfect knowledge</a:t>
            </a:r>
            <a:endPar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466725" marR="0" lvl="0" indent="-227330" algn="l" defTabSz="914400" rtl="0" eaLnBrk="1" fontAlgn="auto" latinLnBrk="0" hangingPunct="1">
              <a:lnSpc>
                <a:spcPct val="80000"/>
              </a:lnSpc>
              <a:spcBef>
                <a:spcPts val="10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sends only when router buffers available </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anose="05000000000000000000" pitchFamily="2" charset="2"/>
              <a:buChar char="§"/>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3" name="Text Box 219"/>
          <p:cNvSpPr txBox="1">
            <a:spLocks noChangeArrowheads="1"/>
          </p:cNvSpPr>
          <p:nvPr/>
        </p:nvSpPr>
        <p:spPr bwMode="auto">
          <a:xfrm>
            <a:off x="7583488" y="3629025"/>
            <a:ext cx="5905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1200" cap="none" spc="0" normalizeH="0" baseline="0" noProof="0" dirty="0">
                <a:ln>
                  <a:noFill/>
                </a:ln>
                <a:solidFill>
                  <a:srgbClr val="C00000"/>
                </a:solidFill>
                <a:effectLst/>
                <a:uLnTx/>
                <a:uFillTx/>
                <a:latin typeface="Symbol" panose="05050102010706020507" pitchFamily="2" charset="2"/>
                <a:ea typeface="MS PGothic" panose="020B0600070205080204" pitchFamily="34" charset="-128"/>
                <a:cs typeface="+mn-cs"/>
              </a:rPr>
              <a:t>l</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MS PGothic" panose="020B0600070205080204" pitchFamily="34" charset="-128"/>
                <a:cs typeface="+mn-cs"/>
              </a:rPr>
              <a:t>out</a:t>
            </a:r>
            <a:endParaRPr kumimoji="0" lang="en-US" altLang="en-US" sz="2000" b="0" i="0" u="none" strike="noStrike" kern="1200" cap="none" spc="0" normalizeH="0" baseline="0" noProof="0" dirty="0">
              <a:ln>
                <a:noFill/>
              </a:ln>
              <a:solidFill>
                <a:srgbClr val="C00000"/>
              </a:solidFill>
              <a:effectLst/>
              <a:uLnTx/>
              <a:uFillTx/>
              <a:latin typeface="Comic Sans MS" panose="030F0702030302020204" pitchFamily="66" charset="0"/>
              <a:ea typeface="MS PGothic" panose="020B0600070205080204" pitchFamily="34" charset="-128"/>
              <a:cs typeface="+mn-cs"/>
            </a:endParaRPr>
          </a:p>
        </p:txBody>
      </p:sp>
      <p:sp>
        <p:nvSpPr>
          <p:cNvPr id="464" name="Line 236"/>
          <p:cNvSpPr>
            <a:spLocks noChangeShapeType="1"/>
          </p:cNvSpPr>
          <p:nvPr/>
        </p:nvSpPr>
        <p:spPr bwMode="auto">
          <a:xfrm>
            <a:off x="7116763" y="3835400"/>
            <a:ext cx="514350" cy="0"/>
          </a:xfrm>
          <a:prstGeom prst="line">
            <a:avLst/>
          </a:prstGeom>
          <a:noFill/>
          <a:ln w="12700">
            <a:solidFill>
              <a:srgbClr val="000000"/>
            </a:solidFill>
            <a:round/>
            <a:head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66" name="Group 465"/>
          <p:cNvGrpSpPr/>
          <p:nvPr/>
        </p:nvGrpSpPr>
        <p:grpSpPr>
          <a:xfrm>
            <a:off x="3289650" y="5336775"/>
            <a:ext cx="2124396" cy="604097"/>
            <a:chOff x="3289650" y="5336775"/>
            <a:chExt cx="2124396" cy="604097"/>
          </a:xfrm>
        </p:grpSpPr>
        <p:sp>
          <p:nvSpPr>
            <p:cNvPr id="467" name="TextBox 466"/>
            <p:cNvSpPr txBox="1"/>
            <p:nvPr/>
          </p:nvSpPr>
          <p:spPr>
            <a:xfrm>
              <a:off x="4982445" y="5336775"/>
              <a:ext cx="431601" cy="6040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8" name="TextBox 467"/>
            <p:cNvSpPr txBox="1"/>
            <p:nvPr/>
          </p:nvSpPr>
          <p:spPr>
            <a:xfrm>
              <a:off x="3289650" y="5351752"/>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 name="Group 9"/>
          <p:cNvGrpSpPr/>
          <p:nvPr/>
        </p:nvGrpSpPr>
        <p:grpSpPr>
          <a:xfrm>
            <a:off x="8192434" y="1423967"/>
            <a:ext cx="3184336" cy="2791471"/>
            <a:chOff x="7614918" y="1260338"/>
            <a:chExt cx="3184336" cy="2791471"/>
          </a:xfrm>
        </p:grpSpPr>
        <p:sp>
          <p:nvSpPr>
            <p:cNvPr id="328" name="Text Box 285"/>
            <p:cNvSpPr txBox="1">
              <a:spLocks noChangeArrowheads="1"/>
            </p:cNvSpPr>
            <p:nvPr/>
          </p:nvSpPr>
          <p:spPr bwMode="auto">
            <a:xfrm>
              <a:off x="9984131" y="3536215"/>
              <a:ext cx="815123" cy="51559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rPr>
                <a:t>R/2</a:t>
              </a:r>
              <a:endPar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30" name="Text Box 287"/>
            <p:cNvSpPr txBox="1">
              <a:spLocks noChangeArrowheads="1"/>
            </p:cNvSpPr>
            <p:nvPr/>
          </p:nvSpPr>
          <p:spPr bwMode="auto">
            <a:xfrm>
              <a:off x="8924637" y="3354937"/>
              <a:ext cx="801069" cy="671346"/>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a:ln>
                    <a:noFill/>
                  </a:ln>
                  <a:solidFill>
                    <a:prstClr val="black"/>
                  </a:solidFill>
                  <a:effectLst/>
                  <a:uLnTx/>
                  <a:uFillTx/>
                  <a:latin typeface="Symbol" panose="05050102010706020507" charset="0"/>
                  <a:ea typeface="MS PGothic" panose="020B0600070205080204" pitchFamily="34" charset="-128"/>
                  <a:cs typeface="+mn-cs"/>
                </a:rPr>
                <a:t>l</a:t>
              </a:r>
              <a:r>
                <a:rPr kumimoji="0" lang="en-US" sz="20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mn-cs"/>
                </a:rPr>
                <a:t>in</a:t>
              </a:r>
              <a:endParaRPr kumimoji="0" lang="en-US" sz="20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21" name="Line 278"/>
            <p:cNvSpPr>
              <a:spLocks noChangeShapeType="1"/>
            </p:cNvSpPr>
            <p:nvPr/>
          </p:nvSpPr>
          <p:spPr bwMode="auto">
            <a:xfrm>
              <a:off x="8219134" y="1260338"/>
              <a:ext cx="0" cy="2159048"/>
            </a:xfrm>
            <a:prstGeom prst="line">
              <a:avLst/>
            </a:prstGeom>
            <a:noFill/>
            <a:ln w="2540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23" name="Line 280"/>
            <p:cNvSpPr>
              <a:spLocks noChangeShapeType="1"/>
            </p:cNvSpPr>
            <p:nvPr/>
          </p:nvSpPr>
          <p:spPr bwMode="auto">
            <a:xfrm>
              <a:off x="10226022" y="1496652"/>
              <a:ext cx="0" cy="1869027"/>
            </a:xfrm>
            <a:prstGeom prst="line">
              <a:avLst/>
            </a:prstGeom>
            <a:noFill/>
            <a:ln w="12700">
              <a:solidFill>
                <a:schemeClr val="tx1"/>
              </a:solidFill>
              <a:prstDash val="dash"/>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24" name="Freeform 281"/>
            <p:cNvSpPr/>
            <p:nvPr/>
          </p:nvSpPr>
          <p:spPr bwMode="auto">
            <a:xfrm>
              <a:off x="8207891" y="1437573"/>
              <a:ext cx="2023753" cy="1965701"/>
            </a:xfrm>
            <a:custGeom>
              <a:avLst/>
              <a:gdLst>
                <a:gd name="T0" fmla="*/ 0 w 720"/>
                <a:gd name="T1" fmla="*/ 732 h 732"/>
                <a:gd name="T2" fmla="*/ 720 w 720"/>
                <a:gd name="T3" fmla="*/ 0 h 732"/>
                <a:gd name="T4" fmla="*/ 0 60000 65536"/>
                <a:gd name="T5" fmla="*/ 0 60000 65536"/>
              </a:gdLst>
              <a:ahLst/>
              <a:cxnLst>
                <a:cxn ang="T4">
                  <a:pos x="T0" y="T1"/>
                </a:cxn>
                <a:cxn ang="T5">
                  <a:pos x="T2" y="T3"/>
                </a:cxn>
              </a:cxnLst>
              <a:rect l="0" t="0" r="r" b="b"/>
              <a:pathLst>
                <a:path w="720" h="732">
                  <a:moveTo>
                    <a:pt x="0" y="732"/>
                  </a:moveTo>
                  <a:lnTo>
                    <a:pt x="720" y="0"/>
                  </a:lnTo>
                </a:path>
              </a:pathLst>
            </a:custGeom>
            <a:noFill/>
            <a:ln w="28575" cap="flat" cmpd="sng">
              <a:solidFill>
                <a:srgbClr val="CC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Line 282"/>
            <p:cNvSpPr>
              <a:spLocks noChangeShapeType="1"/>
            </p:cNvSpPr>
            <p:nvPr/>
          </p:nvSpPr>
          <p:spPr bwMode="auto">
            <a:xfrm>
              <a:off x="8072974" y="1437573"/>
              <a:ext cx="140538" cy="0"/>
            </a:xfrm>
            <a:prstGeom prst="line">
              <a:avLst/>
            </a:prstGeom>
            <a:noFill/>
            <a:ln w="1905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26" name="Line 283"/>
            <p:cNvSpPr>
              <a:spLocks noChangeShapeType="1"/>
            </p:cNvSpPr>
            <p:nvPr/>
          </p:nvSpPr>
          <p:spPr bwMode="auto">
            <a:xfrm>
              <a:off x="10220401" y="3419386"/>
              <a:ext cx="0" cy="155752"/>
            </a:xfrm>
            <a:prstGeom prst="line">
              <a:avLst/>
            </a:prstGeom>
            <a:noFill/>
            <a:ln w="1905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27" name="Text Box 284"/>
            <p:cNvSpPr txBox="1">
              <a:spLocks noChangeArrowheads="1"/>
            </p:cNvSpPr>
            <p:nvPr/>
          </p:nvSpPr>
          <p:spPr bwMode="auto">
            <a:xfrm>
              <a:off x="7614918" y="1263052"/>
              <a:ext cx="815123" cy="51559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rPr>
                <a:t>R/2</a:t>
              </a:r>
              <a:endPar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29" name="Text Box 286"/>
            <p:cNvSpPr txBox="1">
              <a:spLocks noChangeArrowheads="1"/>
            </p:cNvSpPr>
            <p:nvPr/>
          </p:nvSpPr>
          <p:spPr bwMode="auto">
            <a:xfrm rot="16200000">
              <a:off x="7645131" y="1392361"/>
              <a:ext cx="937199" cy="7026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Symbol" panose="05050102010706020507" charset="0"/>
                  <a:ea typeface="MS PGothic" panose="020B0600070205080204" pitchFamily="34" charset="-128"/>
                  <a:cs typeface="+mn-cs"/>
                </a:rPr>
                <a:t>l</a:t>
              </a:r>
              <a:r>
                <a:rPr kumimoji="0" lang="en-US" sz="2000" b="0" i="0" u="none" strike="noStrike" kern="1200" cap="none" spc="0" normalizeH="0" baseline="-25000" noProof="0" dirty="0">
                  <a:ln>
                    <a:noFill/>
                  </a:ln>
                  <a:solidFill>
                    <a:prstClr val="black"/>
                  </a:solidFill>
                  <a:effectLst/>
                  <a:uLnTx/>
                  <a:uFillTx/>
                  <a:latin typeface="Arial" panose="020B0604020202020204" pitchFamily="34" charset="0"/>
                  <a:ea typeface="MS PGothic" panose="020B0600070205080204" pitchFamily="34" charset="-128"/>
                  <a:cs typeface="+mn-cs"/>
                </a:rPr>
                <a:t>out</a:t>
              </a:r>
              <a:endParaRPr kumimoji="0" lang="en-US" sz="2000" b="0" i="0" u="none" strike="noStrike" kern="1200" cap="none" spc="0" normalizeH="0" baseline="-2500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31" name="Line 288"/>
            <p:cNvSpPr>
              <a:spLocks noChangeShapeType="1"/>
            </p:cNvSpPr>
            <p:nvPr/>
          </p:nvSpPr>
          <p:spPr bwMode="auto">
            <a:xfrm>
              <a:off x="8252864" y="1440259"/>
              <a:ext cx="1841053" cy="0"/>
            </a:xfrm>
            <a:prstGeom prst="line">
              <a:avLst/>
            </a:prstGeom>
            <a:noFill/>
            <a:ln w="12700">
              <a:solidFill>
                <a:schemeClr val="tx1"/>
              </a:solidFill>
              <a:prstDash val="dash"/>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cxnSp>
          <p:nvCxnSpPr>
            <p:cNvPr id="4" name="Straight Connector 3"/>
            <p:cNvCxnSpPr/>
            <p:nvPr/>
          </p:nvCxnSpPr>
          <p:spPr>
            <a:xfrm>
              <a:off x="8229601" y="3397718"/>
              <a:ext cx="21656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rot="16200000">
              <a:off x="7392763" y="2479458"/>
              <a:ext cx="123450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throughput: </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Oval 7"/>
            <p:cNvSpPr/>
            <p:nvPr/>
          </p:nvSpPr>
          <p:spPr>
            <a:xfrm>
              <a:off x="10147300" y="1397000"/>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7"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dissolve">
                                      <p:cBhvr>
                                        <p:cTn id="7" dur="500"/>
                                        <p:tgtEl>
                                          <p:spTgt spid="235"/>
                                        </p:tgtEl>
                                      </p:cBhvr>
                                    </p:animEffect>
                                  </p:childTnLst>
                                </p:cTn>
                              </p:par>
                            </p:childTnLst>
                          </p:cTn>
                        </p:par>
                        <p:par>
                          <p:cTn id="8" fill="hold">
                            <p:stCondLst>
                              <p:cond delay="500"/>
                            </p:stCondLst>
                            <p:childTnLst>
                              <p:par>
                                <p:cTn id="9" presetID="42" presetClass="path" presetSubtype="0" accel="50000" decel="50000" fill="hold" grpId="1" nodeType="afterEffect">
                                  <p:stCondLst>
                                    <p:cond delay="0"/>
                                  </p:stCondLst>
                                  <p:childTnLst>
                                    <p:animMotion origin="layout" path="M -0.00017 0.00255 L -5.55556E-7 0.03542 " pathEditMode="relative" rAng="0" ptsTypes="AA">
                                      <p:cBhvr>
                                        <p:cTn id="10" dur="2000" fill="hold"/>
                                        <p:tgtEl>
                                          <p:spTgt spid="235"/>
                                        </p:tgtEl>
                                        <p:attrNameLst>
                                          <p:attrName>ppt_x</p:attrName>
                                          <p:attrName>ppt_y</p:attrName>
                                        </p:attrNameLst>
                                      </p:cBhvr>
                                      <p:rCtr x="0" y="1644"/>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236"/>
                                        </p:tgtEl>
                                        <p:attrNameLst>
                                          <p:attrName>style.visibility</p:attrName>
                                        </p:attrNameLst>
                                      </p:cBhvr>
                                      <p:to>
                                        <p:strVal val="visible"/>
                                      </p:to>
                                    </p:set>
                                    <p:animEffect transition="in" filter="dissolve">
                                      <p:cBhvr>
                                        <p:cTn id="14" dur="500"/>
                                        <p:tgtEl>
                                          <p:spTgt spid="236"/>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237"/>
                                        </p:tgtEl>
                                        <p:attrNameLst>
                                          <p:attrName>style.visibility</p:attrName>
                                        </p:attrNameLst>
                                      </p:cBhvr>
                                      <p:to>
                                        <p:strVal val="visible"/>
                                      </p:to>
                                    </p:set>
                                    <p:animEffect transition="in" filter="dissolve">
                                      <p:cBhvr>
                                        <p:cTn id="17" dur="500"/>
                                        <p:tgtEl>
                                          <p:spTgt spid="237"/>
                                        </p:tgtEl>
                                      </p:cBhvr>
                                    </p:animEffect>
                                  </p:childTnLst>
                                </p:cTn>
                              </p:par>
                            </p:childTnLst>
                          </p:cTn>
                        </p:par>
                        <p:par>
                          <p:cTn id="18" fill="hold">
                            <p:stCondLst>
                              <p:cond delay="3000"/>
                            </p:stCondLst>
                            <p:childTnLst>
                              <p:par>
                                <p:cTn id="19" presetID="0" presetClass="path" presetSubtype="0" accel="50000" decel="50000" fill="hold" grpId="2" nodeType="afterEffect">
                                  <p:stCondLst>
                                    <p:cond delay="0"/>
                                  </p:stCondLst>
                                  <p:childTnLst>
                                    <p:animMotion origin="layout" path="M -1.875E-6 0.03542 L 0.00026 0.17778 L 0.06537 0.17871 L 0.03542 0.24167 L 0.14753 0.24167 " pathEditMode="relative" rAng="0" ptsTypes="AAAAA">
                                      <p:cBhvr>
                                        <p:cTn id="20" dur="2000" fill="hold"/>
                                        <p:tgtEl>
                                          <p:spTgt spid="235"/>
                                        </p:tgtEl>
                                        <p:attrNameLst>
                                          <p:attrName>ppt_x</p:attrName>
                                          <p:attrName>ppt_y</p:attrName>
                                        </p:attrNameLst>
                                      </p:cBhvr>
                                      <p:rCtr x="7370" y="10301"/>
                                    </p:animMotion>
                                  </p:childTnLst>
                                </p:cTn>
                              </p:par>
                              <p:par>
                                <p:cTn id="21" presetID="9" presetClass="exit" presetSubtype="0" fill="hold" grpId="1" nodeType="withEffect">
                                  <p:stCondLst>
                                    <p:cond delay="0"/>
                                  </p:stCondLst>
                                  <p:childTnLst>
                                    <p:animEffect transition="out" filter="dissolve">
                                      <p:cBhvr>
                                        <p:cTn id="22" dur="500"/>
                                        <p:tgtEl>
                                          <p:spTgt spid="237"/>
                                        </p:tgtEl>
                                      </p:cBhvr>
                                    </p:animEffect>
                                    <p:set>
                                      <p:cBhvr>
                                        <p:cTn id="23" dur="1" fill="hold">
                                          <p:stCondLst>
                                            <p:cond delay="499"/>
                                          </p:stCondLst>
                                        </p:cTn>
                                        <p:tgtEl>
                                          <p:spTgt spid="237"/>
                                        </p:tgtEl>
                                        <p:attrNameLst>
                                          <p:attrName>style.visibility</p:attrName>
                                        </p:attrNameLst>
                                      </p:cBhvr>
                                      <p:to>
                                        <p:strVal val="hidden"/>
                                      </p:to>
                                    </p:set>
                                  </p:childTnLst>
                                </p:cTn>
                              </p:par>
                            </p:childTnLst>
                          </p:cTn>
                        </p:par>
                        <p:par>
                          <p:cTn id="24" fill="hold">
                            <p:stCondLst>
                              <p:cond delay="5000"/>
                            </p:stCondLst>
                            <p:childTnLst>
                              <p:par>
                                <p:cTn id="25" presetID="9" presetClass="entr" presetSubtype="0" fill="hold" grpId="0" nodeType="afterEffect">
                                  <p:stCondLst>
                                    <p:cond delay="0"/>
                                  </p:stCondLst>
                                  <p:childTnLst>
                                    <p:set>
                                      <p:cBhvr>
                                        <p:cTn id="26" dur="1" fill="hold">
                                          <p:stCondLst>
                                            <p:cond delay="0"/>
                                          </p:stCondLst>
                                        </p:cTn>
                                        <p:tgtEl>
                                          <p:spTgt spid="238"/>
                                        </p:tgtEl>
                                        <p:attrNameLst>
                                          <p:attrName>style.visibility</p:attrName>
                                        </p:attrNameLst>
                                      </p:cBhvr>
                                      <p:to>
                                        <p:strVal val="visible"/>
                                      </p:to>
                                    </p:set>
                                    <p:animEffect transition="in" filter="dissolve">
                                      <p:cBhvr>
                                        <p:cTn id="27" dur="500"/>
                                        <p:tgtEl>
                                          <p:spTgt spid="238"/>
                                        </p:tgtEl>
                                      </p:cBhvr>
                                    </p:animEffect>
                                  </p:childTnLst>
                                </p:cTn>
                              </p:par>
                            </p:childTnLst>
                          </p:cTn>
                        </p:par>
                        <p:par>
                          <p:cTn id="28" fill="hold">
                            <p:stCondLst>
                              <p:cond delay="5500"/>
                            </p:stCondLst>
                            <p:childTnLst>
                              <p:par>
                                <p:cTn id="29" presetID="0" presetClass="path" presetSubtype="0" accel="50000" decel="50000" fill="hold" grpId="3" nodeType="afterEffect">
                                  <p:stCondLst>
                                    <p:cond delay="0"/>
                                  </p:stCondLst>
                                  <p:childTnLst>
                                    <p:animMotion origin="layout" path="M 0.14753 0.24167 L 0.17917 0.24167 " pathEditMode="relative" rAng="0" ptsTypes="AA">
                                      <p:cBhvr>
                                        <p:cTn id="30" dur="3000" fill="hold"/>
                                        <p:tgtEl>
                                          <p:spTgt spid="235"/>
                                        </p:tgtEl>
                                        <p:attrNameLst>
                                          <p:attrName>ppt_x</p:attrName>
                                          <p:attrName>ppt_y</p:attrName>
                                        </p:attrNameLst>
                                      </p:cBhvr>
                                      <p:rCtr x="1576" y="0"/>
                                    </p:animMotion>
                                  </p:childTnLst>
                                </p:cTn>
                              </p:par>
                            </p:childTnLst>
                          </p:cTn>
                        </p:par>
                        <p:par>
                          <p:cTn id="31" fill="hold">
                            <p:stCondLst>
                              <p:cond delay="8500"/>
                            </p:stCondLst>
                            <p:childTnLst>
                              <p:par>
                                <p:cTn id="32" presetID="9" presetClass="exit" presetSubtype="0" fill="hold" grpId="1" nodeType="afterEffect">
                                  <p:stCondLst>
                                    <p:cond delay="0"/>
                                  </p:stCondLst>
                                  <p:childTnLst>
                                    <p:animEffect transition="out" filter="dissolve">
                                      <p:cBhvr>
                                        <p:cTn id="33" dur="500"/>
                                        <p:tgtEl>
                                          <p:spTgt spid="238"/>
                                        </p:tgtEl>
                                      </p:cBhvr>
                                    </p:animEffect>
                                    <p:set>
                                      <p:cBhvr>
                                        <p:cTn id="34" dur="1" fill="hold">
                                          <p:stCondLst>
                                            <p:cond delay="499"/>
                                          </p:stCondLst>
                                        </p:cTn>
                                        <p:tgtEl>
                                          <p:spTgt spid="238"/>
                                        </p:tgtEl>
                                        <p:attrNameLst>
                                          <p:attrName>style.visibility</p:attrName>
                                        </p:attrNameLst>
                                      </p:cBhvr>
                                      <p:to>
                                        <p:strVal val="hidden"/>
                                      </p:to>
                                    </p:set>
                                  </p:childTnLst>
                                </p:cTn>
                              </p:par>
                            </p:childTnLst>
                          </p:cTn>
                        </p:par>
                        <p:par>
                          <p:cTn id="35" fill="hold">
                            <p:stCondLst>
                              <p:cond delay="9000"/>
                            </p:stCondLst>
                            <p:childTnLst>
                              <p:par>
                                <p:cTn id="36" presetID="0" presetClass="path" presetSubtype="0" accel="50000" decel="50000" fill="hold" grpId="4" nodeType="afterEffect">
                                  <p:stCondLst>
                                    <p:cond delay="0"/>
                                  </p:stCondLst>
                                  <p:childTnLst>
                                    <p:animMotion origin="layout" path="M 0.17917 0.24167 L 0.22526 0.24167 L 0.27005 0.15278 L 0.33347 0.15278 L 0.33177 0.01297 " pathEditMode="relative" rAng="0" ptsTypes="AAAAA">
                                      <p:cBhvr>
                                        <p:cTn id="37" dur="2000" fill="hold"/>
                                        <p:tgtEl>
                                          <p:spTgt spid="235"/>
                                        </p:tgtEl>
                                        <p:attrNameLst>
                                          <p:attrName>ppt_x</p:attrName>
                                          <p:attrName>ppt_y</p:attrName>
                                        </p:attrNameLst>
                                      </p:cBhvr>
                                      <p:rCtr x="7708" y="-11435"/>
                                    </p:animMotion>
                                  </p:childTnLst>
                                </p:cTn>
                              </p:par>
                            </p:childTnLst>
                          </p:cTn>
                        </p:par>
                        <p:par>
                          <p:cTn id="38" fill="hold">
                            <p:stCondLst>
                              <p:cond delay="11000"/>
                            </p:stCondLst>
                            <p:childTnLst>
                              <p:par>
                                <p:cTn id="39" presetID="9" presetClass="exit" presetSubtype="0" fill="hold" grpId="5" nodeType="afterEffect">
                                  <p:stCondLst>
                                    <p:cond delay="0"/>
                                  </p:stCondLst>
                                  <p:childTnLst>
                                    <p:animEffect transition="out" filter="dissolve">
                                      <p:cBhvr>
                                        <p:cTn id="40" dur="500"/>
                                        <p:tgtEl>
                                          <p:spTgt spid="235"/>
                                        </p:tgtEl>
                                      </p:cBhvr>
                                    </p:animEffect>
                                    <p:set>
                                      <p:cBhvr>
                                        <p:cTn id="41" dur="1" fill="hold">
                                          <p:stCondLst>
                                            <p:cond delay="499"/>
                                          </p:stCondLst>
                                        </p:cTn>
                                        <p:tgtEl>
                                          <p:spTgt spid="235"/>
                                        </p:tgtEl>
                                        <p:attrNameLst>
                                          <p:attrName>style.visibility</p:attrName>
                                        </p:attrNameLst>
                                      </p:cBhvr>
                                      <p:to>
                                        <p:strVal val="hidden"/>
                                      </p:to>
                                    </p:set>
                                  </p:childTnLst>
                                </p:cTn>
                              </p:par>
                              <p:par>
                                <p:cTn id="42" presetID="9" presetClass="exit" presetSubtype="0" fill="hold" grpId="1" nodeType="withEffect">
                                  <p:stCondLst>
                                    <p:cond delay="0"/>
                                  </p:stCondLst>
                                  <p:childTnLst>
                                    <p:animEffect transition="out" filter="dissolve">
                                      <p:cBhvr>
                                        <p:cTn id="43" dur="500"/>
                                        <p:tgtEl>
                                          <p:spTgt spid="236"/>
                                        </p:tgtEl>
                                      </p:cBhvr>
                                    </p:animEffect>
                                    <p:set>
                                      <p:cBhvr>
                                        <p:cTn id="44" dur="1" fill="hold">
                                          <p:stCondLst>
                                            <p:cond delay="499"/>
                                          </p:stCondLst>
                                        </p:cTn>
                                        <p:tgtEl>
                                          <p:spTgt spid="23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dissolve">
                                      <p:cBhvr>
                                        <p:cTn id="4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P spid="235" grpId="1" animBg="1"/>
      <p:bldP spid="235" grpId="2" animBg="1"/>
      <p:bldP spid="235" grpId="3" animBg="1"/>
      <p:bldP spid="235" grpId="4" animBg="1"/>
      <p:bldP spid="235" grpId="5" animBg="1"/>
      <p:bldP spid="236" grpId="0" animBg="1"/>
      <p:bldP spid="236" grpId="1" animBg="1"/>
      <p:bldP spid="237" grpId="0"/>
      <p:bldP spid="237" grpId="1"/>
      <p:bldP spid="238" grpId="0"/>
      <p:bldP spid="238" grpId="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Picture 2" descr="garbage_ca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79913" y="5775325"/>
            <a:ext cx="487362"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Freeform 3"/>
          <p:cNvSpPr/>
          <p:nvPr/>
        </p:nvSpPr>
        <p:spPr bwMode="auto">
          <a:xfrm>
            <a:off x="6946976" y="5009814"/>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47" name="Group 446"/>
          <p:cNvGrpSpPr/>
          <p:nvPr/>
        </p:nvGrpSpPr>
        <p:grpSpPr>
          <a:xfrm>
            <a:off x="6240513" y="5016599"/>
            <a:ext cx="720732" cy="1182930"/>
            <a:chOff x="10910965" y="2513124"/>
            <a:chExt cx="586768" cy="904023"/>
          </a:xfrm>
        </p:grpSpPr>
        <p:sp>
          <p:nvSpPr>
            <p:cNvPr id="448" name="Rectangle 447"/>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9" name="Straight Connector 448"/>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 name="Freeform 9"/>
          <p:cNvSpPr/>
          <p:nvPr/>
        </p:nvSpPr>
        <p:spPr bwMode="auto">
          <a:xfrm flipH="1">
            <a:off x="1844721" y="3515638"/>
            <a:ext cx="528348" cy="117827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1" fmla="*/ 14206 w 14206"/>
              <a:gd name="connsiteY0-2" fmla="*/ 3611 h 10000"/>
              <a:gd name="connsiteX1-3" fmla="*/ 0 w 14206"/>
              <a:gd name="connsiteY1-4" fmla="*/ 0 h 10000"/>
              <a:gd name="connsiteX2-5" fmla="*/ 386 w 14206"/>
              <a:gd name="connsiteY2-6" fmla="*/ 9506 h 10000"/>
              <a:gd name="connsiteX3-7" fmla="*/ 5272 w 14206"/>
              <a:gd name="connsiteY3-8" fmla="*/ 10000 h 10000"/>
              <a:gd name="connsiteX4-9" fmla="*/ 14206 w 14206"/>
              <a:gd name="connsiteY4-10" fmla="*/ 3611 h 10000"/>
              <a:gd name="connsiteX0-11" fmla="*/ 14206 w 16488"/>
              <a:gd name="connsiteY0-12" fmla="*/ 3611 h 9506"/>
              <a:gd name="connsiteX1-13" fmla="*/ 0 w 16488"/>
              <a:gd name="connsiteY1-14" fmla="*/ 0 h 9506"/>
              <a:gd name="connsiteX2-15" fmla="*/ 386 w 16488"/>
              <a:gd name="connsiteY2-16" fmla="*/ 9506 h 9506"/>
              <a:gd name="connsiteX3-17" fmla="*/ 16488 w 16488"/>
              <a:gd name="connsiteY3-18" fmla="*/ 6207 h 9506"/>
              <a:gd name="connsiteX4-19" fmla="*/ 14206 w 16488"/>
              <a:gd name="connsiteY4-20" fmla="*/ 3611 h 9506"/>
              <a:gd name="connsiteX0-21" fmla="*/ 8616 w 10000"/>
              <a:gd name="connsiteY0-22" fmla="*/ 3799 h 10765"/>
              <a:gd name="connsiteX1-23" fmla="*/ 0 w 10000"/>
              <a:gd name="connsiteY1-24" fmla="*/ 0 h 10765"/>
              <a:gd name="connsiteX2-25" fmla="*/ 128 w 10000"/>
              <a:gd name="connsiteY2-26" fmla="*/ 10765 h 10765"/>
              <a:gd name="connsiteX3-27" fmla="*/ 10000 w 10000"/>
              <a:gd name="connsiteY3-28" fmla="*/ 6530 h 10765"/>
              <a:gd name="connsiteX4-29" fmla="*/ 8616 w 10000"/>
              <a:gd name="connsiteY4-30" fmla="*/ 3799 h 1076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54" name="Group 153"/>
          <p:cNvGrpSpPr/>
          <p:nvPr/>
        </p:nvGrpSpPr>
        <p:grpSpPr>
          <a:xfrm>
            <a:off x="1278678" y="4683698"/>
            <a:ext cx="720732" cy="1182930"/>
            <a:chOff x="10910965" y="2513124"/>
            <a:chExt cx="586768" cy="904023"/>
          </a:xfrm>
        </p:grpSpPr>
        <p:sp>
          <p:nvSpPr>
            <p:cNvPr id="439" name="Rectangle 438"/>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0" name="Straight Connector 439"/>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5" name="Group 154"/>
          <p:cNvGrpSpPr/>
          <p:nvPr/>
        </p:nvGrpSpPr>
        <p:grpSpPr>
          <a:xfrm>
            <a:off x="2355044" y="3521091"/>
            <a:ext cx="720732" cy="1182930"/>
            <a:chOff x="10910965" y="2513124"/>
            <a:chExt cx="586768" cy="904023"/>
          </a:xfrm>
        </p:grpSpPr>
        <p:sp>
          <p:nvSpPr>
            <p:cNvPr id="434" name="Rectangle 433"/>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35" name="Straight Connector 434"/>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1" name="Freeform 6"/>
          <p:cNvSpPr/>
          <p:nvPr/>
        </p:nvSpPr>
        <p:spPr bwMode="auto">
          <a:xfrm>
            <a:off x="7409112" y="3699469"/>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62" name="Group 161"/>
          <p:cNvGrpSpPr/>
          <p:nvPr/>
        </p:nvGrpSpPr>
        <p:grpSpPr>
          <a:xfrm>
            <a:off x="6698918" y="3667889"/>
            <a:ext cx="720732" cy="1182930"/>
            <a:chOff x="10910965" y="2513124"/>
            <a:chExt cx="586768" cy="904023"/>
          </a:xfrm>
        </p:grpSpPr>
        <p:sp>
          <p:nvSpPr>
            <p:cNvPr id="429" name="Rectangle 428"/>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30" name="Straight Connector 429"/>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p:nvGrpSpPr>
        <p:grpSpPr>
          <a:xfrm>
            <a:off x="3770696" y="5033645"/>
            <a:ext cx="1286871" cy="734927"/>
            <a:chOff x="7493876" y="2774731"/>
            <a:chExt cx="1481958" cy="894622"/>
          </a:xfrm>
        </p:grpSpPr>
        <p:sp>
          <p:nvSpPr>
            <p:cNvPr id="422" name="Freeform 42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3" name="Oval 42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24" name="Group 423"/>
            <p:cNvGrpSpPr/>
            <p:nvPr/>
          </p:nvGrpSpPr>
          <p:grpSpPr>
            <a:xfrm>
              <a:off x="7713663" y="2848339"/>
              <a:ext cx="1042107" cy="425543"/>
              <a:chOff x="7786941" y="2884917"/>
              <a:chExt cx="897649" cy="353919"/>
            </a:xfrm>
          </p:grpSpPr>
          <p:sp>
            <p:nvSpPr>
              <p:cNvPr id="425" name="Freeform 42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6" name="Freeform 42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7" name="Freeform 42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8" name="Freeform 42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4" name="Group 124"/>
          <p:cNvGrpSpPr/>
          <p:nvPr/>
        </p:nvGrpSpPr>
        <p:grpSpPr bwMode="auto">
          <a:xfrm>
            <a:off x="1317421" y="3877120"/>
            <a:ext cx="645431" cy="569172"/>
            <a:chOff x="-44" y="1473"/>
            <a:chExt cx="981" cy="1105"/>
          </a:xfrm>
        </p:grpSpPr>
        <p:pic>
          <p:nvPicPr>
            <p:cNvPr id="420" name="Picture 12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 name="Freeform 12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66" name="Freeform 12"/>
          <p:cNvSpPr/>
          <p:nvPr/>
        </p:nvSpPr>
        <p:spPr bwMode="auto">
          <a:xfrm flipH="1">
            <a:off x="978210" y="4681606"/>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7" name="Line 33"/>
          <p:cNvSpPr>
            <a:spLocks noChangeShapeType="1"/>
          </p:cNvSpPr>
          <p:nvPr/>
        </p:nvSpPr>
        <p:spPr bwMode="auto">
          <a:xfrm flipH="1">
            <a:off x="2405566" y="4856096"/>
            <a:ext cx="1134865" cy="113419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8" name="Text Box 42"/>
          <p:cNvSpPr txBox="1">
            <a:spLocks noChangeArrowheads="1"/>
          </p:cNvSpPr>
          <p:nvPr/>
        </p:nvSpPr>
        <p:spPr bwMode="auto">
          <a:xfrm>
            <a:off x="1088616" y="3529817"/>
            <a:ext cx="1122503"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Host A</a:t>
            </a:r>
            <a:endParaRPr kumimoji="0" lang="en-US" altLang="en-US" sz="4000" b="0" i="0" u="none" strike="noStrike" kern="1200" cap="none" spc="0" normalizeH="0" baseline="0" noProof="0" dirty="0">
              <a:ln>
                <a:noFill/>
              </a:ln>
              <a:solidFill>
                <a:srgbClr val="C00000"/>
              </a:solidFill>
              <a:effectLst/>
              <a:uLnTx/>
              <a:uFillTx/>
              <a:latin typeface="Comic Sans MS" panose="030F0702030302020204" pitchFamily="66" charset="0"/>
              <a:ea typeface="MS PGothic" panose="020B0600070205080204" pitchFamily="34" charset="-128"/>
              <a:cs typeface="+mn-cs"/>
            </a:endParaRPr>
          </a:p>
        </p:txBody>
      </p:sp>
      <p:sp>
        <p:nvSpPr>
          <p:cNvPr id="169" name="Text Box 52"/>
          <p:cNvSpPr txBox="1">
            <a:spLocks noChangeArrowheads="1"/>
          </p:cNvSpPr>
          <p:nvPr/>
        </p:nvSpPr>
        <p:spPr bwMode="auto">
          <a:xfrm>
            <a:off x="1083435" y="6053488"/>
            <a:ext cx="981577"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13A3"/>
                </a:solidFill>
                <a:effectLst/>
                <a:uLnTx/>
                <a:uFillTx/>
                <a:latin typeface="Arial" panose="020B0604020202020204" pitchFamily="34" charset="0"/>
                <a:ea typeface="MS PGothic" panose="020B0600070205080204" pitchFamily="34" charset="-128"/>
                <a:cs typeface="+mn-cs"/>
              </a:rPr>
              <a:t>Host B</a:t>
            </a:r>
            <a:endParaRPr kumimoji="0" lang="en-US" altLang="en-US" sz="4000" b="0" i="0" u="none" strike="noStrike" kern="1200" cap="none" spc="0" normalizeH="0" baseline="0" noProof="0" dirty="0">
              <a:ln>
                <a:noFill/>
              </a:ln>
              <a:solidFill>
                <a:srgbClr val="0013A3"/>
              </a:solidFill>
              <a:effectLst/>
              <a:uLnTx/>
              <a:uFillTx/>
              <a:latin typeface="Comic Sans MS" panose="030F0702030302020204" pitchFamily="66" charset="0"/>
              <a:ea typeface="MS PGothic" panose="020B0600070205080204" pitchFamily="34" charset="-128"/>
              <a:cs typeface="+mn-cs"/>
            </a:endParaRPr>
          </a:p>
        </p:txBody>
      </p:sp>
      <p:sp>
        <p:nvSpPr>
          <p:cNvPr id="170" name="Line 53"/>
          <p:cNvSpPr>
            <a:spLocks noChangeShapeType="1"/>
          </p:cNvSpPr>
          <p:nvPr/>
        </p:nvSpPr>
        <p:spPr bwMode="auto">
          <a:xfrm flipH="1">
            <a:off x="3002248" y="5379569"/>
            <a:ext cx="74877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1" name="Line 54"/>
          <p:cNvSpPr>
            <a:spLocks noChangeShapeType="1"/>
          </p:cNvSpPr>
          <p:nvPr/>
        </p:nvSpPr>
        <p:spPr bwMode="auto">
          <a:xfrm flipH="1">
            <a:off x="4991187" y="5379569"/>
            <a:ext cx="74877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2" name="Line 55"/>
          <p:cNvSpPr>
            <a:spLocks noChangeShapeType="1"/>
          </p:cNvSpPr>
          <p:nvPr/>
        </p:nvSpPr>
        <p:spPr bwMode="auto">
          <a:xfrm flipH="1">
            <a:off x="5143282" y="4856096"/>
            <a:ext cx="1134865" cy="113419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3" name="Line 57"/>
          <p:cNvSpPr>
            <a:spLocks noChangeShapeType="1"/>
          </p:cNvSpPr>
          <p:nvPr/>
        </p:nvSpPr>
        <p:spPr bwMode="auto">
          <a:xfrm flipH="1">
            <a:off x="6275655" y="4856289"/>
            <a:ext cx="54013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08" name="Group 127"/>
          <p:cNvGrpSpPr/>
          <p:nvPr/>
        </p:nvGrpSpPr>
        <p:grpSpPr bwMode="auto">
          <a:xfrm>
            <a:off x="7531958" y="4473878"/>
            <a:ext cx="284691" cy="577481"/>
            <a:chOff x="4140" y="429"/>
            <a:chExt cx="1425" cy="2396"/>
          </a:xfrm>
        </p:grpSpPr>
        <p:sp>
          <p:nvSpPr>
            <p:cNvPr id="382" name="Freeform 128"/>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3" name="Rectangle 129"/>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4" name="Freeform 130"/>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5" name="Freeform 131"/>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6" name="Rectangle 132"/>
            <p:cNvSpPr>
              <a:spLocks noChangeArrowheads="1"/>
            </p:cNvSpPr>
            <p:nvPr/>
          </p:nvSpPr>
          <p:spPr bwMode="auto">
            <a:xfrm>
              <a:off x="4208" y="696"/>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87" name="Group 133"/>
            <p:cNvGrpSpPr/>
            <p:nvPr/>
          </p:nvGrpSpPr>
          <p:grpSpPr bwMode="auto">
            <a:xfrm>
              <a:off x="4749" y="668"/>
              <a:ext cx="581" cy="145"/>
              <a:chOff x="614" y="2568"/>
              <a:chExt cx="725" cy="139"/>
            </a:xfrm>
          </p:grpSpPr>
          <p:sp>
            <p:nvSpPr>
              <p:cNvPr id="412" name="AutoShape 134"/>
              <p:cNvSpPr>
                <a:spLocks noChangeArrowheads="1"/>
              </p:cNvSpPr>
              <p:nvPr/>
            </p:nvSpPr>
            <p:spPr bwMode="auto">
              <a:xfrm>
                <a:off x="609" y="2570"/>
                <a:ext cx="731"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13" name="AutoShape 135"/>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88" name="Rectangle 136"/>
            <p:cNvSpPr>
              <a:spLocks noChangeArrowheads="1"/>
            </p:cNvSpPr>
            <p:nvPr/>
          </p:nvSpPr>
          <p:spPr bwMode="auto">
            <a:xfrm>
              <a:off x="4228" y="1015"/>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89" name="Group 137"/>
            <p:cNvGrpSpPr/>
            <p:nvPr/>
          </p:nvGrpSpPr>
          <p:grpSpPr bwMode="auto">
            <a:xfrm>
              <a:off x="4747" y="994"/>
              <a:ext cx="581" cy="134"/>
              <a:chOff x="614" y="2568"/>
              <a:chExt cx="725" cy="139"/>
            </a:xfrm>
          </p:grpSpPr>
          <p:sp>
            <p:nvSpPr>
              <p:cNvPr id="410" name="AutoShape 138"/>
              <p:cNvSpPr>
                <a:spLocks noChangeArrowheads="1"/>
              </p:cNvSpPr>
              <p:nvPr/>
            </p:nvSpPr>
            <p:spPr bwMode="auto">
              <a:xfrm>
                <a:off x="612" y="2572"/>
                <a:ext cx="731" cy="134"/>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11" name="AutoShape 139"/>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90" name="Rectangle 140"/>
            <p:cNvSpPr>
              <a:spLocks noChangeArrowheads="1"/>
            </p:cNvSpPr>
            <p:nvPr/>
          </p:nvSpPr>
          <p:spPr bwMode="auto">
            <a:xfrm>
              <a:off x="4218" y="1360"/>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1" name="Rectangle 141"/>
            <p:cNvSpPr>
              <a:spLocks noChangeArrowheads="1"/>
            </p:cNvSpPr>
            <p:nvPr/>
          </p:nvSpPr>
          <p:spPr bwMode="auto">
            <a:xfrm>
              <a:off x="4228" y="1653"/>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92" name="Group 142"/>
            <p:cNvGrpSpPr/>
            <p:nvPr/>
          </p:nvGrpSpPr>
          <p:grpSpPr bwMode="auto">
            <a:xfrm>
              <a:off x="4735" y="1627"/>
              <a:ext cx="582" cy="151"/>
              <a:chOff x="614" y="2568"/>
              <a:chExt cx="725" cy="139"/>
            </a:xfrm>
          </p:grpSpPr>
          <p:sp>
            <p:nvSpPr>
              <p:cNvPr id="408" name="AutoShape 143"/>
              <p:cNvSpPr>
                <a:spLocks noChangeArrowheads="1"/>
              </p:cNvSpPr>
              <p:nvPr/>
            </p:nvSpPr>
            <p:spPr bwMode="auto">
              <a:xfrm>
                <a:off x="614" y="2568"/>
                <a:ext cx="730" cy="19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9" name="AutoShape 144"/>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93" name="Freeform 145"/>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94" name="Group 146"/>
            <p:cNvGrpSpPr/>
            <p:nvPr/>
          </p:nvGrpSpPr>
          <p:grpSpPr bwMode="auto">
            <a:xfrm>
              <a:off x="4739" y="1327"/>
              <a:ext cx="582" cy="139"/>
              <a:chOff x="614" y="2568"/>
              <a:chExt cx="725" cy="139"/>
            </a:xfrm>
          </p:grpSpPr>
          <p:sp>
            <p:nvSpPr>
              <p:cNvPr id="406" name="AutoShape 147"/>
              <p:cNvSpPr>
                <a:spLocks noChangeArrowheads="1"/>
              </p:cNvSpPr>
              <p:nvPr/>
            </p:nvSpPr>
            <p:spPr bwMode="auto">
              <a:xfrm>
                <a:off x="609" y="2566"/>
                <a:ext cx="730" cy="13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7" name="AutoShape 148"/>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95" name="Rectangle 149"/>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6" name="Freeform 150"/>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7" name="Freeform 151"/>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8" name="Oval 152"/>
            <p:cNvSpPr>
              <a:spLocks noChangeArrowheads="1"/>
            </p:cNvSpPr>
            <p:nvPr/>
          </p:nvSpPr>
          <p:spPr bwMode="auto">
            <a:xfrm>
              <a:off x="5516" y="2610"/>
              <a:ext cx="49" cy="95"/>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9" name="Freeform 153"/>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0" name="AutoShape 154"/>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1" name="AutoShape 155"/>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2" name="Oval 156"/>
            <p:cNvSpPr>
              <a:spLocks noChangeArrowheads="1"/>
            </p:cNvSpPr>
            <p:nvPr/>
          </p:nvSpPr>
          <p:spPr bwMode="auto">
            <a:xfrm>
              <a:off x="4306" y="2385"/>
              <a:ext cx="156" cy="13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3" name="Oval 157"/>
            <p:cNvSpPr>
              <a:spLocks noChangeArrowheads="1"/>
            </p:cNvSpPr>
            <p:nvPr/>
          </p:nvSpPr>
          <p:spPr bwMode="auto">
            <a:xfrm>
              <a:off x="4482" y="2385"/>
              <a:ext cx="166" cy="138"/>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04" name="Oval 158"/>
            <p:cNvSpPr>
              <a:spLocks noChangeArrowheads="1"/>
            </p:cNvSpPr>
            <p:nvPr/>
          </p:nvSpPr>
          <p:spPr bwMode="auto">
            <a:xfrm>
              <a:off x="4657" y="2377"/>
              <a:ext cx="166" cy="147"/>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5" name="Rectangle 159"/>
            <p:cNvSpPr>
              <a:spLocks noChangeArrowheads="1"/>
            </p:cNvSpPr>
            <p:nvPr/>
          </p:nvSpPr>
          <p:spPr bwMode="auto">
            <a:xfrm>
              <a:off x="5057" y="1834"/>
              <a:ext cx="88" cy="758"/>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17" name="Group 160"/>
          <p:cNvGrpSpPr/>
          <p:nvPr/>
        </p:nvGrpSpPr>
        <p:grpSpPr bwMode="auto">
          <a:xfrm>
            <a:off x="585296" y="5655276"/>
            <a:ext cx="645431" cy="569172"/>
            <a:chOff x="-44" y="1473"/>
            <a:chExt cx="981" cy="1105"/>
          </a:xfrm>
        </p:grpSpPr>
        <p:pic>
          <p:nvPicPr>
            <p:cNvPr id="380" name="Picture 16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1" name="Freeform 162"/>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20" name="Group 163"/>
          <p:cNvGrpSpPr/>
          <p:nvPr/>
        </p:nvGrpSpPr>
        <p:grpSpPr bwMode="auto">
          <a:xfrm>
            <a:off x="7141970" y="5736859"/>
            <a:ext cx="284691" cy="577481"/>
            <a:chOff x="4140" y="429"/>
            <a:chExt cx="1425" cy="2396"/>
          </a:xfrm>
        </p:grpSpPr>
        <p:sp>
          <p:nvSpPr>
            <p:cNvPr id="348" name="Freeform 164"/>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9" name="Rectangle 165"/>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0" name="Freeform 166"/>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1" name="Freeform 167"/>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2" name="Rectangle 168"/>
            <p:cNvSpPr>
              <a:spLocks noChangeArrowheads="1"/>
            </p:cNvSpPr>
            <p:nvPr/>
          </p:nvSpPr>
          <p:spPr bwMode="auto">
            <a:xfrm>
              <a:off x="4208" y="696"/>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53" name="Group 169"/>
            <p:cNvGrpSpPr/>
            <p:nvPr/>
          </p:nvGrpSpPr>
          <p:grpSpPr bwMode="auto">
            <a:xfrm>
              <a:off x="4749" y="668"/>
              <a:ext cx="581" cy="145"/>
              <a:chOff x="614" y="2568"/>
              <a:chExt cx="725" cy="139"/>
            </a:xfrm>
          </p:grpSpPr>
          <p:sp>
            <p:nvSpPr>
              <p:cNvPr id="378" name="AutoShape 170"/>
              <p:cNvSpPr>
                <a:spLocks noChangeArrowheads="1"/>
              </p:cNvSpPr>
              <p:nvPr/>
            </p:nvSpPr>
            <p:spPr bwMode="auto">
              <a:xfrm>
                <a:off x="609" y="2570"/>
                <a:ext cx="731"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79" name="AutoShape 171"/>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54" name="Rectangle 172"/>
            <p:cNvSpPr>
              <a:spLocks noChangeArrowheads="1"/>
            </p:cNvSpPr>
            <p:nvPr/>
          </p:nvSpPr>
          <p:spPr bwMode="auto">
            <a:xfrm>
              <a:off x="4228" y="1015"/>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55" name="Group 173"/>
            <p:cNvGrpSpPr/>
            <p:nvPr/>
          </p:nvGrpSpPr>
          <p:grpSpPr bwMode="auto">
            <a:xfrm>
              <a:off x="4747" y="994"/>
              <a:ext cx="581" cy="134"/>
              <a:chOff x="614" y="2568"/>
              <a:chExt cx="725" cy="139"/>
            </a:xfrm>
          </p:grpSpPr>
          <p:sp>
            <p:nvSpPr>
              <p:cNvPr id="376" name="AutoShape 174"/>
              <p:cNvSpPr>
                <a:spLocks noChangeArrowheads="1"/>
              </p:cNvSpPr>
              <p:nvPr/>
            </p:nvSpPr>
            <p:spPr bwMode="auto">
              <a:xfrm>
                <a:off x="612" y="2572"/>
                <a:ext cx="731" cy="134"/>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77" name="AutoShape 175"/>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56" name="Rectangle 176"/>
            <p:cNvSpPr>
              <a:spLocks noChangeArrowheads="1"/>
            </p:cNvSpPr>
            <p:nvPr/>
          </p:nvSpPr>
          <p:spPr bwMode="auto">
            <a:xfrm>
              <a:off x="4218" y="1360"/>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7" name="Rectangle 177"/>
            <p:cNvSpPr>
              <a:spLocks noChangeArrowheads="1"/>
            </p:cNvSpPr>
            <p:nvPr/>
          </p:nvSpPr>
          <p:spPr bwMode="auto">
            <a:xfrm>
              <a:off x="4228" y="1653"/>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58" name="Group 178"/>
            <p:cNvGrpSpPr/>
            <p:nvPr/>
          </p:nvGrpSpPr>
          <p:grpSpPr bwMode="auto">
            <a:xfrm>
              <a:off x="4735" y="1627"/>
              <a:ext cx="582" cy="151"/>
              <a:chOff x="614" y="2568"/>
              <a:chExt cx="725" cy="139"/>
            </a:xfrm>
          </p:grpSpPr>
          <p:sp>
            <p:nvSpPr>
              <p:cNvPr id="374" name="AutoShape 179"/>
              <p:cNvSpPr>
                <a:spLocks noChangeArrowheads="1"/>
              </p:cNvSpPr>
              <p:nvPr/>
            </p:nvSpPr>
            <p:spPr bwMode="auto">
              <a:xfrm>
                <a:off x="614" y="2568"/>
                <a:ext cx="730" cy="19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75" name="AutoShape 180"/>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59" name="Freeform 181"/>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60" name="Group 182"/>
            <p:cNvGrpSpPr/>
            <p:nvPr/>
          </p:nvGrpSpPr>
          <p:grpSpPr bwMode="auto">
            <a:xfrm>
              <a:off x="4739" y="1327"/>
              <a:ext cx="582" cy="139"/>
              <a:chOff x="614" y="2568"/>
              <a:chExt cx="725" cy="139"/>
            </a:xfrm>
          </p:grpSpPr>
          <p:sp>
            <p:nvSpPr>
              <p:cNvPr id="372" name="AutoShape 183"/>
              <p:cNvSpPr>
                <a:spLocks noChangeArrowheads="1"/>
              </p:cNvSpPr>
              <p:nvPr/>
            </p:nvSpPr>
            <p:spPr bwMode="auto">
              <a:xfrm>
                <a:off x="609" y="2566"/>
                <a:ext cx="730" cy="13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73" name="AutoShape 184"/>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61" name="Rectangle 185"/>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2" name="Freeform 186"/>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3" name="Freeform 187"/>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4" name="Oval 188"/>
            <p:cNvSpPr>
              <a:spLocks noChangeArrowheads="1"/>
            </p:cNvSpPr>
            <p:nvPr/>
          </p:nvSpPr>
          <p:spPr bwMode="auto">
            <a:xfrm>
              <a:off x="5516" y="2610"/>
              <a:ext cx="49" cy="95"/>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5" name="Freeform 189"/>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6" name="AutoShape 190"/>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7" name="AutoShape 191"/>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8" name="Oval 192"/>
            <p:cNvSpPr>
              <a:spLocks noChangeArrowheads="1"/>
            </p:cNvSpPr>
            <p:nvPr/>
          </p:nvSpPr>
          <p:spPr bwMode="auto">
            <a:xfrm>
              <a:off x="4306" y="2385"/>
              <a:ext cx="156" cy="13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9" name="Oval 193"/>
            <p:cNvSpPr>
              <a:spLocks noChangeArrowheads="1"/>
            </p:cNvSpPr>
            <p:nvPr/>
          </p:nvSpPr>
          <p:spPr bwMode="auto">
            <a:xfrm>
              <a:off x="4482" y="2385"/>
              <a:ext cx="166" cy="138"/>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70" name="Oval 194"/>
            <p:cNvSpPr>
              <a:spLocks noChangeArrowheads="1"/>
            </p:cNvSpPr>
            <p:nvPr/>
          </p:nvSpPr>
          <p:spPr bwMode="auto">
            <a:xfrm>
              <a:off x="4657" y="2377"/>
              <a:ext cx="166" cy="147"/>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71" name="Rectangle 195"/>
            <p:cNvSpPr>
              <a:spLocks noChangeArrowheads="1"/>
            </p:cNvSpPr>
            <p:nvPr/>
          </p:nvSpPr>
          <p:spPr bwMode="auto">
            <a:xfrm>
              <a:off x="5057" y="1834"/>
              <a:ext cx="88" cy="758"/>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21" name="Line 57"/>
          <p:cNvSpPr>
            <a:spLocks noChangeShapeType="1"/>
          </p:cNvSpPr>
          <p:nvPr/>
        </p:nvSpPr>
        <p:spPr bwMode="auto">
          <a:xfrm flipH="1">
            <a:off x="5155368" y="5988369"/>
            <a:ext cx="100991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22" name="Line 57"/>
          <p:cNvSpPr>
            <a:spLocks noChangeShapeType="1"/>
          </p:cNvSpPr>
          <p:nvPr/>
        </p:nvSpPr>
        <p:spPr bwMode="auto">
          <a:xfrm flipH="1">
            <a:off x="3001196" y="4853221"/>
            <a:ext cx="54013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23" name="Line 57"/>
          <p:cNvSpPr>
            <a:spLocks noChangeShapeType="1"/>
          </p:cNvSpPr>
          <p:nvPr/>
        </p:nvSpPr>
        <p:spPr bwMode="auto">
          <a:xfrm flipH="1">
            <a:off x="1869391" y="5991438"/>
            <a:ext cx="54013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24" name="Group 323"/>
          <p:cNvGrpSpPr/>
          <p:nvPr/>
        </p:nvGrpSpPr>
        <p:grpSpPr>
          <a:xfrm>
            <a:off x="2749090" y="3427413"/>
            <a:ext cx="2851610" cy="946150"/>
            <a:chOff x="2749090" y="3427413"/>
            <a:chExt cx="2851610" cy="946150"/>
          </a:xfrm>
        </p:grpSpPr>
        <p:sp>
          <p:nvSpPr>
            <p:cNvPr id="341" name="Text Box 68"/>
            <p:cNvSpPr txBox="1">
              <a:spLocks noChangeArrowheads="1"/>
            </p:cNvSpPr>
            <p:nvPr/>
          </p:nvSpPr>
          <p:spPr bwMode="auto">
            <a:xfrm>
              <a:off x="3368675" y="3427413"/>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1200" cap="none" spc="0" normalizeH="0" baseline="0" noProof="0" dirty="0" err="1">
                  <a:ln>
                    <a:noFill/>
                  </a:ln>
                  <a:solidFill>
                    <a:srgbClr val="C00000"/>
                  </a:solidFill>
                  <a:effectLst/>
                  <a:uLnTx/>
                  <a:uFillTx/>
                  <a:latin typeface="Symbol" panose="05050102010706020507" pitchFamily="2" charset="2"/>
                  <a:ea typeface="MS PGothic" panose="020B0600070205080204" pitchFamily="34" charset="-128"/>
                  <a:cs typeface="+mn-cs"/>
                </a:rPr>
                <a:t>l</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MS PGothic" panose="020B0600070205080204" pitchFamily="34" charset="-128"/>
                  <a:cs typeface="+mn-cs"/>
                </a:rPr>
                <a:t>in</a:t>
              </a:r>
              <a:r>
                <a:rPr kumimoji="0" lang="en-US" altLang="en-US" sz="1600" b="0" i="0" u="none" strike="noStrike" kern="1200" cap="none" spc="0" normalizeH="0" baseline="-25000" noProof="0" dirty="0">
                  <a:ln>
                    <a:noFill/>
                  </a:ln>
                  <a:solidFill>
                    <a:srgbClr val="C00000"/>
                  </a:solidFill>
                  <a:effectLst/>
                  <a:uLnTx/>
                  <a:uFillTx/>
                  <a:latin typeface="Arial" panose="020B0604020202020204" pitchFamily="34" charset="0"/>
                  <a:ea typeface="MS PGothic"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 original data</a:t>
              </a:r>
              <a:endParaRPr kumimoji="0" lang="en-US" altLang="en-US" sz="1600" b="0" i="0" u="none" strike="noStrike" kern="1200" cap="none" spc="0" normalizeH="0" baseline="0" noProof="0" dirty="0">
                <a:ln>
                  <a:noFill/>
                </a:ln>
                <a:solidFill>
                  <a:srgbClr val="C00000"/>
                </a:solidFill>
                <a:effectLst/>
                <a:uLnTx/>
                <a:uFillTx/>
                <a:latin typeface="Comic Sans MS" panose="030F0702030302020204" pitchFamily="66" charset="0"/>
                <a:ea typeface="MS PGothic" panose="020B0600070205080204" pitchFamily="34" charset="-128"/>
                <a:cs typeface="+mn-cs"/>
              </a:endParaRPr>
            </a:p>
          </p:txBody>
        </p:sp>
        <p:sp>
          <p:nvSpPr>
            <p:cNvPr id="342" name="Oval 217"/>
            <p:cNvSpPr>
              <a:spLocks noChangeArrowheads="1"/>
            </p:cNvSpPr>
            <p:nvPr/>
          </p:nvSpPr>
          <p:spPr bwMode="auto">
            <a:xfrm>
              <a:off x="2749090" y="3616325"/>
              <a:ext cx="112712" cy="115888"/>
            </a:xfrm>
            <a:prstGeom prst="ellipse">
              <a:avLst/>
            </a:prstGeom>
            <a:solidFill>
              <a:srgbClr val="FF0000"/>
            </a:solidFill>
            <a:ln w="9525">
              <a:solidFill>
                <a:srgbClr val="FF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3" name="Line 229"/>
            <p:cNvSpPr>
              <a:spLocks noChangeShapeType="1"/>
            </p:cNvSpPr>
            <p:nvPr/>
          </p:nvSpPr>
          <p:spPr bwMode="auto">
            <a:xfrm>
              <a:off x="4845050" y="3995738"/>
              <a:ext cx="339725" cy="0"/>
            </a:xfrm>
            <a:prstGeom prst="line">
              <a:avLst/>
            </a:prstGeom>
            <a:noFill/>
            <a:ln w="38100">
              <a:solidFill>
                <a:srgbClr val="FFFFFF"/>
              </a:solidFill>
              <a:prstDash val="sysDot"/>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4" name="Oval 232"/>
            <p:cNvSpPr>
              <a:spLocks noChangeArrowheads="1"/>
            </p:cNvSpPr>
            <p:nvPr/>
          </p:nvSpPr>
          <p:spPr bwMode="auto">
            <a:xfrm>
              <a:off x="2749606" y="3849688"/>
              <a:ext cx="112712" cy="115887"/>
            </a:xfrm>
            <a:prstGeom prst="ellipse">
              <a:avLst/>
            </a:prstGeom>
            <a:solidFill>
              <a:srgbClr val="FF0000"/>
            </a:solidFill>
            <a:ln w="9525">
              <a:solidFill>
                <a:srgbClr val="FF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5" name="Text Box 233"/>
            <p:cNvSpPr txBox="1">
              <a:spLocks noChangeArrowheads="1"/>
            </p:cNvSpPr>
            <p:nvPr/>
          </p:nvSpPr>
          <p:spPr bwMode="auto">
            <a:xfrm>
              <a:off x="3251200" y="3756025"/>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1200" cap="none" spc="0" normalizeH="0" baseline="0" noProof="0" dirty="0" err="1">
                  <a:ln>
                    <a:noFill/>
                  </a:ln>
                  <a:solidFill>
                    <a:srgbClr val="C00000"/>
                  </a:solidFill>
                  <a:effectLst/>
                  <a:uLnTx/>
                  <a:uFillTx/>
                  <a:latin typeface="Symbol" panose="05050102010706020507" pitchFamily="2" charset="2"/>
                  <a:ea typeface="MS PGothic" panose="020B0600070205080204" pitchFamily="34" charset="-128"/>
                  <a:cs typeface="+mn-cs"/>
                </a:rPr>
                <a:t>l</a:t>
              </a:r>
              <a:r>
                <a:rPr kumimoji="0" lang="en-US" altLang="en-US" sz="2000" b="0" i="0" u="none" strike="noStrike" kern="1200" cap="none" spc="0" normalizeH="0" baseline="0" noProof="0" dirty="0" err="1">
                  <a:ln>
                    <a:noFill/>
                  </a:ln>
                  <a:solidFill>
                    <a:srgbClr val="C00000"/>
                  </a:solidFill>
                  <a:effectLst/>
                  <a:uLnTx/>
                  <a:uFillTx/>
                  <a:latin typeface="Arial" panose="020B0604020202020204" pitchFamily="34" charset="0"/>
                  <a:ea typeface="MS PGothic" panose="020B0600070205080204" pitchFamily="34" charset="-128"/>
                  <a:cs typeface="+mn-cs"/>
                </a:rPr>
                <a:t>'</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MS PGothic" panose="020B0600070205080204" pitchFamily="34" charset="-128"/>
                  <a:cs typeface="+mn-cs"/>
                </a:rPr>
                <a:t>in</a:t>
              </a: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original data, </a:t>
              </a:r>
              <a:r>
                <a:rPr kumimoji="0" lang="en-US" altLang="en-US" sz="1600" b="0" i="1"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plus</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 retransmitted data</a:t>
              </a:r>
              <a:endParaRPr kumimoji="0" lang="en-US" altLang="en-US" sz="1600" b="0" i="0" u="none" strike="noStrike" kern="1200" cap="none" spc="0" normalizeH="0" baseline="0" noProof="0" dirty="0">
                <a:ln>
                  <a:noFill/>
                </a:ln>
                <a:solidFill>
                  <a:srgbClr val="C00000"/>
                </a:solidFill>
                <a:effectLst/>
                <a:uLnTx/>
                <a:uFillTx/>
                <a:latin typeface="Comic Sans MS" panose="030F0702030302020204" pitchFamily="66" charset="0"/>
                <a:ea typeface="MS PGothic" panose="020B0600070205080204" pitchFamily="34" charset="-128"/>
                <a:cs typeface="+mn-cs"/>
              </a:endParaRPr>
            </a:p>
          </p:txBody>
        </p:sp>
        <p:sp>
          <p:nvSpPr>
            <p:cNvPr id="346" name="Line 234"/>
            <p:cNvSpPr>
              <a:spLocks noChangeShapeType="1"/>
            </p:cNvSpPr>
            <p:nvPr/>
          </p:nvSpPr>
          <p:spPr bwMode="auto">
            <a:xfrm>
              <a:off x="2909888" y="3916363"/>
              <a:ext cx="514350" cy="0"/>
            </a:xfrm>
            <a:prstGeom prst="line">
              <a:avLst/>
            </a:prstGeom>
            <a:noFill/>
            <a:ln w="12700">
              <a:solidFill>
                <a:srgbClr val="000000"/>
              </a:solidFill>
              <a:round/>
              <a:head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7" name="Line 235"/>
            <p:cNvSpPr>
              <a:spLocks noChangeShapeType="1"/>
            </p:cNvSpPr>
            <p:nvPr/>
          </p:nvSpPr>
          <p:spPr bwMode="auto">
            <a:xfrm>
              <a:off x="2905125" y="3683000"/>
              <a:ext cx="514350" cy="0"/>
            </a:xfrm>
            <a:prstGeom prst="line">
              <a:avLst/>
            </a:prstGeom>
            <a:noFill/>
            <a:ln w="12700">
              <a:solidFill>
                <a:srgbClr val="000000"/>
              </a:solidFill>
              <a:round/>
              <a:head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25" name="Group 324"/>
          <p:cNvGrpSpPr/>
          <p:nvPr/>
        </p:nvGrpSpPr>
        <p:grpSpPr>
          <a:xfrm>
            <a:off x="2913490" y="5218953"/>
            <a:ext cx="1938730" cy="1300181"/>
            <a:chOff x="2913490" y="5218953"/>
            <a:chExt cx="1938730" cy="1300181"/>
          </a:xfrm>
        </p:grpSpPr>
        <p:sp>
          <p:nvSpPr>
            <p:cNvPr id="330" name="Text Box 32"/>
            <p:cNvSpPr txBox="1">
              <a:spLocks noChangeArrowheads="1"/>
            </p:cNvSpPr>
            <p:nvPr/>
          </p:nvSpPr>
          <p:spPr bwMode="auto">
            <a:xfrm>
              <a:off x="2913490" y="6001893"/>
              <a:ext cx="1749096" cy="51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1600" b="1" i="1"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finite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shared output link buffers</a:t>
              </a:r>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31" name="Line 77"/>
            <p:cNvSpPr>
              <a:spLocks noChangeShapeType="1"/>
            </p:cNvSpPr>
            <p:nvPr/>
          </p:nvSpPr>
          <p:spPr bwMode="auto">
            <a:xfrm flipH="1">
              <a:off x="4292190" y="5608320"/>
              <a:ext cx="295050" cy="508454"/>
            </a:xfrm>
            <a:prstGeom prst="line">
              <a:avLst/>
            </a:prstGeom>
            <a:noFill/>
            <a:ln w="9525">
              <a:solidFill>
                <a:srgbClr val="000000"/>
              </a:solidFill>
              <a:round/>
              <a:tailEnd type="non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32" name="Group 331"/>
            <p:cNvGrpSpPr/>
            <p:nvPr/>
          </p:nvGrpSpPr>
          <p:grpSpPr>
            <a:xfrm>
              <a:off x="4030362" y="5218953"/>
              <a:ext cx="821858" cy="355937"/>
              <a:chOff x="6859123" y="5156933"/>
              <a:chExt cx="456701" cy="226548"/>
            </a:xfrm>
          </p:grpSpPr>
          <p:sp>
            <p:nvSpPr>
              <p:cNvPr id="333" name="Rectangle 332"/>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4" name="Straight Connector 333"/>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26" name="Freeform 91"/>
          <p:cNvSpPr/>
          <p:nvPr/>
        </p:nvSpPr>
        <p:spPr bwMode="auto">
          <a:xfrm>
            <a:off x="2803354" y="3659588"/>
            <a:ext cx="4211870" cy="1670126"/>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27" name="Group 326"/>
          <p:cNvGrpSpPr/>
          <p:nvPr/>
        </p:nvGrpSpPr>
        <p:grpSpPr>
          <a:xfrm>
            <a:off x="1586591" y="4743924"/>
            <a:ext cx="4913849" cy="1346072"/>
            <a:chOff x="5641439" y="2685215"/>
            <a:chExt cx="4000500" cy="1028700"/>
          </a:xfrm>
        </p:grpSpPr>
        <p:sp>
          <p:nvSpPr>
            <p:cNvPr id="328" name="Oval 73"/>
            <p:cNvSpPr>
              <a:spLocks noChangeArrowheads="1"/>
            </p:cNvSpPr>
            <p:nvPr/>
          </p:nvSpPr>
          <p:spPr bwMode="auto">
            <a:xfrm>
              <a:off x="5641439" y="2685215"/>
              <a:ext cx="92075" cy="90487"/>
            </a:xfrm>
            <a:prstGeom prst="ellipse">
              <a:avLst/>
            </a:prstGeom>
            <a:solidFill>
              <a:srgbClr val="0013A3"/>
            </a:solidFill>
            <a:ln w="9525">
              <a:solidFill>
                <a:srgbClr val="0013A3"/>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29" name="Freeform 90"/>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444" name="Group 443"/>
          <p:cNvGrpSpPr/>
          <p:nvPr/>
        </p:nvGrpSpPr>
        <p:grpSpPr>
          <a:xfrm>
            <a:off x="3289650" y="5336775"/>
            <a:ext cx="2124396" cy="604097"/>
            <a:chOff x="3289650" y="5336775"/>
            <a:chExt cx="2124396" cy="604097"/>
          </a:xfrm>
        </p:grpSpPr>
        <p:sp>
          <p:nvSpPr>
            <p:cNvPr id="445" name="TextBox 444"/>
            <p:cNvSpPr txBox="1"/>
            <p:nvPr/>
          </p:nvSpPr>
          <p:spPr>
            <a:xfrm>
              <a:off x="4982445" y="5336775"/>
              <a:ext cx="431601" cy="6040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6" name="TextBox 445"/>
            <p:cNvSpPr txBox="1"/>
            <p:nvPr/>
          </p:nvSpPr>
          <p:spPr>
            <a:xfrm>
              <a:off x="3289650" y="5351752"/>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 name="Title 1"/>
          <p:cNvSpPr>
            <a:spLocks noGrp="1"/>
          </p:cNvSpPr>
          <p:nvPr>
            <p:ph type="title"/>
          </p:nvPr>
        </p:nvSpPr>
        <p:spPr>
          <a:xfrm>
            <a:off x="798690" y="208643"/>
            <a:ext cx="11393310" cy="894622"/>
          </a:xfrm>
        </p:spPr>
        <p:txBody>
          <a:bodyPr>
            <a:normAutofit/>
          </a:bodyPr>
          <a:lstStyle/>
          <a:p>
            <a:r>
              <a:rPr lang="en-US" sz="4800" dirty="0"/>
              <a:t>Causes/costs of congestion: scenario 2</a:t>
            </a:r>
            <a:endParaRPr lang="en-US" sz="4400" b="0" dirty="0"/>
          </a:p>
        </p:txBody>
      </p:sp>
      <p:sp>
        <p:nvSpPr>
          <p:cNvPr id="230" name="Rectangle 234"/>
          <p:cNvSpPr>
            <a:spLocks noChangeArrowheads="1"/>
          </p:cNvSpPr>
          <p:nvPr/>
        </p:nvSpPr>
        <p:spPr bwMode="auto">
          <a:xfrm>
            <a:off x="2711450" y="3613150"/>
            <a:ext cx="244475" cy="155575"/>
          </a:xfrm>
          <a:prstGeom prst="rect">
            <a:avLst/>
          </a:prstGeom>
          <a:solidFill>
            <a:srgbClr val="00CC99"/>
          </a:solidFill>
          <a:ln w="9525">
            <a:solidFill>
              <a:srgbClr val="0066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1" name="Rectangle 235"/>
          <p:cNvSpPr>
            <a:spLocks noChangeArrowheads="1"/>
          </p:cNvSpPr>
          <p:nvPr/>
        </p:nvSpPr>
        <p:spPr bwMode="auto">
          <a:xfrm>
            <a:off x="2381250" y="3846513"/>
            <a:ext cx="244475" cy="155575"/>
          </a:xfrm>
          <a:prstGeom prst="rect">
            <a:avLst/>
          </a:prstGeom>
          <a:solidFill>
            <a:srgbClr val="00CC99"/>
          </a:solidFill>
          <a:ln w="9525">
            <a:solidFill>
              <a:srgbClr val="0066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2" name="Text Box 236"/>
          <p:cNvSpPr txBox="1">
            <a:spLocks noChangeArrowheads="1"/>
          </p:cNvSpPr>
          <p:nvPr/>
        </p:nvSpPr>
        <p:spPr bwMode="auto">
          <a:xfrm>
            <a:off x="1757363" y="3736975"/>
            <a:ext cx="612775"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6600"/>
                </a:solidFill>
                <a:effectLst/>
                <a:uLnTx/>
                <a:uFillTx/>
                <a:latin typeface="Arial" panose="020B0604020202020204" pitchFamily="34" charset="0"/>
                <a:ea typeface="MS PGothic" panose="020B0600070205080204" pitchFamily="34" charset="-128"/>
                <a:cs typeface="+mn-cs"/>
              </a:rPr>
              <a:t>copy</a:t>
            </a:r>
            <a:endParaRPr kumimoji="0" lang="en-US" sz="1600" b="0" i="0" u="none" strike="noStrike" kern="1200" cap="none" spc="0" normalizeH="0" baseline="0" noProof="0">
              <a:ln>
                <a:noFill/>
              </a:ln>
              <a:solidFill>
                <a:srgbClr val="006600"/>
              </a:solidFill>
              <a:effectLst/>
              <a:uLnTx/>
              <a:uFillTx/>
              <a:latin typeface="Arial" panose="020B0604020202020204" pitchFamily="34" charset="0"/>
              <a:ea typeface="MS PGothic" panose="020B0600070205080204" pitchFamily="34" charset="-128"/>
              <a:cs typeface="+mn-cs"/>
            </a:endParaRPr>
          </a:p>
        </p:txBody>
      </p:sp>
      <p:sp>
        <p:nvSpPr>
          <p:cNvPr id="233" name="Text Box 237"/>
          <p:cNvSpPr txBox="1">
            <a:spLocks noChangeArrowheads="1"/>
          </p:cNvSpPr>
          <p:nvPr/>
        </p:nvSpPr>
        <p:spPr bwMode="auto">
          <a:xfrm>
            <a:off x="3786188" y="4761119"/>
            <a:ext cx="1643062"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1" u="none" strike="noStrike" kern="1200" cap="none" spc="0" normalizeH="0" baseline="0" noProof="0" dirty="0">
                <a:ln>
                  <a:noFill/>
                </a:ln>
                <a:solidFill>
                  <a:srgbClr val="006600"/>
                </a:solidFill>
                <a:effectLst/>
                <a:uLnTx/>
                <a:uFillTx/>
                <a:latin typeface="Arial" panose="020B0604020202020204" pitchFamily="34" charset="0"/>
                <a:ea typeface="MS PGothic" panose="020B0600070205080204" pitchFamily="34" charset="-128"/>
                <a:cs typeface="+mn-cs"/>
              </a:rPr>
              <a:t>no buffer space!</a:t>
            </a:r>
            <a:endParaRPr kumimoji="0" lang="en-US" sz="1600" b="0" i="1" u="none" strike="noStrike" kern="1200" cap="none" spc="0" normalizeH="0" baseline="0" noProof="0" dirty="0">
              <a:ln>
                <a:noFill/>
              </a:ln>
              <a:solidFill>
                <a:srgbClr val="006600"/>
              </a:solidFill>
              <a:effectLst/>
              <a:uLnTx/>
              <a:uFillTx/>
              <a:latin typeface="Arial" panose="020B0604020202020204" pitchFamily="34" charset="0"/>
              <a:ea typeface="MS PGothic" panose="020B0600070205080204" pitchFamily="34" charset="-128"/>
              <a:cs typeface="+mn-cs"/>
            </a:endParaRPr>
          </a:p>
        </p:txBody>
      </p:sp>
      <p:sp>
        <p:nvSpPr>
          <p:cNvPr id="318" name="Rectangle 264"/>
          <p:cNvSpPr txBox="1">
            <a:spLocks noChangeArrowheads="1"/>
          </p:cNvSpPr>
          <p:nvPr/>
        </p:nvSpPr>
        <p:spPr>
          <a:xfrm>
            <a:off x="600313" y="1223059"/>
            <a:ext cx="5915913" cy="2132179"/>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3000" b="0" i="0" u="none" strike="noStrike" kern="1200" cap="none" spc="0" normalizeH="0" baseline="0" noProof="0" dirty="0">
                <a:ln>
                  <a:noFill/>
                </a:ln>
                <a:solidFill>
                  <a:srgbClr val="000099"/>
                </a:solidFill>
                <a:effectLst/>
                <a:uLnTx/>
                <a:uFillTx/>
                <a:latin typeface="Calibri" panose="020F0502020204030204"/>
                <a:ea typeface="+mn-ea"/>
                <a:cs typeface="+mn-cs"/>
              </a:rPr>
              <a:t>Idealization: </a:t>
            </a:r>
            <a:r>
              <a:rPr kumimoji="0" lang="en-US" sz="3000" b="0" i="1" u="none" strike="noStrike" kern="1200" cap="none" spc="0" normalizeH="0" baseline="0" noProof="0" dirty="0">
                <a:ln>
                  <a:noFill/>
                </a:ln>
                <a:solidFill>
                  <a:srgbClr val="C00000"/>
                </a:solidFill>
                <a:effectLst/>
                <a:uLnTx/>
                <a:uFillTx/>
                <a:latin typeface="Calibri" panose="020F0502020204030204"/>
                <a:ea typeface="+mn-ea"/>
                <a:cs typeface="+mn-cs"/>
              </a:rPr>
              <a:t>some </a:t>
            </a: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perfect knowledge</a:t>
            </a:r>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21590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packets can be lost (dropped at router) due  to full buffers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21590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knows when packet has been dropped: only resends if packet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known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to be lost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6"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dissolve">
                                      <p:cBhvr>
                                        <p:cTn id="7" dur="500"/>
                                        <p:tgtEl>
                                          <p:spTgt spid="230"/>
                                        </p:tgtEl>
                                      </p:cBhvr>
                                    </p:animEffect>
                                  </p:childTnLst>
                                </p:cTn>
                              </p:par>
                            </p:childTnLst>
                          </p:cTn>
                        </p:par>
                        <p:par>
                          <p:cTn id="8" fill="hold">
                            <p:stCondLst>
                              <p:cond delay="500"/>
                            </p:stCondLst>
                            <p:childTnLst>
                              <p:par>
                                <p:cTn id="9" presetID="42" presetClass="path" presetSubtype="0" accel="50000" decel="50000" fill="hold" grpId="1" nodeType="afterEffect">
                                  <p:stCondLst>
                                    <p:cond delay="0"/>
                                  </p:stCondLst>
                                  <p:childTnLst>
                                    <p:animMotion origin="layout" path="M -0.00017 0.00255 L -5.55556E-7 0.03542 " pathEditMode="relative" rAng="0" ptsTypes="AA">
                                      <p:cBhvr>
                                        <p:cTn id="10" dur="2000" fill="hold"/>
                                        <p:tgtEl>
                                          <p:spTgt spid="230"/>
                                        </p:tgtEl>
                                        <p:attrNameLst>
                                          <p:attrName>ppt_x</p:attrName>
                                          <p:attrName>ppt_y</p:attrName>
                                        </p:attrNameLst>
                                      </p:cBhvr>
                                      <p:rCtr x="0" y="1644"/>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231"/>
                                        </p:tgtEl>
                                        <p:attrNameLst>
                                          <p:attrName>style.visibility</p:attrName>
                                        </p:attrNameLst>
                                      </p:cBhvr>
                                      <p:to>
                                        <p:strVal val="visible"/>
                                      </p:to>
                                    </p:set>
                                    <p:animEffect transition="in" filter="dissolve">
                                      <p:cBhvr>
                                        <p:cTn id="14" dur="500"/>
                                        <p:tgtEl>
                                          <p:spTgt spid="231"/>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232"/>
                                        </p:tgtEl>
                                        <p:attrNameLst>
                                          <p:attrName>style.visibility</p:attrName>
                                        </p:attrNameLst>
                                      </p:cBhvr>
                                      <p:to>
                                        <p:strVal val="visible"/>
                                      </p:to>
                                    </p:set>
                                    <p:animEffect transition="in" filter="dissolve">
                                      <p:cBhvr>
                                        <p:cTn id="17" dur="500"/>
                                        <p:tgtEl>
                                          <p:spTgt spid="232"/>
                                        </p:tgtEl>
                                      </p:cBhvr>
                                    </p:animEffect>
                                  </p:childTnLst>
                                </p:cTn>
                              </p:par>
                            </p:childTnLst>
                          </p:cTn>
                        </p:par>
                        <p:par>
                          <p:cTn id="18" fill="hold">
                            <p:stCondLst>
                              <p:cond delay="3000"/>
                            </p:stCondLst>
                            <p:childTnLst>
                              <p:par>
                                <p:cTn id="19" presetID="0" presetClass="path" presetSubtype="0" accel="50000" decel="50000" fill="hold" grpId="2" nodeType="afterEffect">
                                  <p:stCondLst>
                                    <p:cond delay="0"/>
                                  </p:stCondLst>
                                  <p:childTnLst>
                                    <p:animMotion origin="layout" path="M -1.875E-6 0.03542 L 0.00026 0.17778 L 0.06328 0.17871 L 0.03451 0.24167 L 0.14323 0.24167 " pathEditMode="relative" rAng="0" ptsTypes="AAAAA">
                                      <p:cBhvr>
                                        <p:cTn id="20" dur="2000" fill="hold"/>
                                        <p:tgtEl>
                                          <p:spTgt spid="230"/>
                                        </p:tgtEl>
                                        <p:attrNameLst>
                                          <p:attrName>ppt_x</p:attrName>
                                          <p:attrName>ppt_y</p:attrName>
                                        </p:attrNameLst>
                                      </p:cBhvr>
                                      <p:rCtr x="7161" y="10301"/>
                                    </p:animMotion>
                                  </p:childTnLst>
                                </p:cTn>
                              </p:par>
                              <p:par>
                                <p:cTn id="21" presetID="9" presetClass="exit" presetSubtype="0" fill="hold" grpId="1" nodeType="withEffect">
                                  <p:stCondLst>
                                    <p:cond delay="0"/>
                                  </p:stCondLst>
                                  <p:childTnLst>
                                    <p:animEffect transition="out" filter="dissolve">
                                      <p:cBhvr>
                                        <p:cTn id="22" dur="500"/>
                                        <p:tgtEl>
                                          <p:spTgt spid="232"/>
                                        </p:tgtEl>
                                      </p:cBhvr>
                                    </p:animEffect>
                                    <p:set>
                                      <p:cBhvr>
                                        <p:cTn id="23" dur="1" fill="hold">
                                          <p:stCondLst>
                                            <p:cond delay="499"/>
                                          </p:stCondLst>
                                        </p:cTn>
                                        <p:tgtEl>
                                          <p:spTgt spid="232"/>
                                        </p:tgtEl>
                                        <p:attrNameLst>
                                          <p:attrName>style.visibility</p:attrName>
                                        </p:attrNameLst>
                                      </p:cBhvr>
                                      <p:to>
                                        <p:strVal val="hidden"/>
                                      </p:to>
                                    </p:set>
                                  </p:childTnLst>
                                </p:cTn>
                              </p:par>
                            </p:childTnLst>
                          </p:cTn>
                        </p:par>
                        <p:par>
                          <p:cTn id="24" fill="hold">
                            <p:stCondLst>
                              <p:cond delay="5000"/>
                            </p:stCondLst>
                            <p:childTnLst>
                              <p:par>
                                <p:cTn id="25" presetID="9" presetClass="entr" presetSubtype="0" fill="hold" grpId="0" nodeType="afterEffect">
                                  <p:stCondLst>
                                    <p:cond delay="0"/>
                                  </p:stCondLst>
                                  <p:childTnLst>
                                    <p:set>
                                      <p:cBhvr>
                                        <p:cTn id="26" dur="1" fill="hold">
                                          <p:stCondLst>
                                            <p:cond delay="0"/>
                                          </p:stCondLst>
                                        </p:cTn>
                                        <p:tgtEl>
                                          <p:spTgt spid="233"/>
                                        </p:tgtEl>
                                        <p:attrNameLst>
                                          <p:attrName>style.visibility</p:attrName>
                                        </p:attrNameLst>
                                      </p:cBhvr>
                                      <p:to>
                                        <p:strVal val="visible"/>
                                      </p:to>
                                    </p:set>
                                    <p:animEffect transition="in" filter="dissolve">
                                      <p:cBhvr>
                                        <p:cTn id="27" dur="500"/>
                                        <p:tgtEl>
                                          <p:spTgt spid="233"/>
                                        </p:tgtEl>
                                      </p:cBhvr>
                                    </p:animEffect>
                                  </p:childTnLst>
                                </p:cTn>
                              </p:par>
                            </p:childTnLst>
                          </p:cTn>
                        </p:par>
                        <p:par>
                          <p:cTn id="28" fill="hold">
                            <p:stCondLst>
                              <p:cond delay="5500"/>
                            </p:stCondLst>
                            <p:childTnLst>
                              <p:par>
                                <p:cTn id="29" presetID="9" presetClass="entr" presetSubtype="0" fill="hold" nodeType="afterEffect">
                                  <p:stCondLst>
                                    <p:cond delay="0"/>
                                  </p:stCondLst>
                                  <p:childTnLst>
                                    <p:set>
                                      <p:cBhvr>
                                        <p:cTn id="30" dur="1" fill="hold">
                                          <p:stCondLst>
                                            <p:cond delay="0"/>
                                          </p:stCondLst>
                                        </p:cTn>
                                        <p:tgtEl>
                                          <p:spTgt spid="160"/>
                                        </p:tgtEl>
                                        <p:attrNameLst>
                                          <p:attrName>style.visibility</p:attrName>
                                        </p:attrNameLst>
                                      </p:cBhvr>
                                      <p:to>
                                        <p:strVal val="visible"/>
                                      </p:to>
                                    </p:set>
                                    <p:animEffect transition="in" filter="dissolve">
                                      <p:cBhvr>
                                        <p:cTn id="31" dur="500"/>
                                        <p:tgtEl>
                                          <p:spTgt spid="160"/>
                                        </p:tgtEl>
                                      </p:cBhvr>
                                    </p:animEffect>
                                  </p:childTnLst>
                                </p:cTn>
                              </p:par>
                            </p:childTnLst>
                          </p:cTn>
                        </p:par>
                        <p:par>
                          <p:cTn id="32" fill="hold">
                            <p:stCondLst>
                              <p:cond delay="6000"/>
                            </p:stCondLst>
                            <p:childTnLst>
                              <p:par>
                                <p:cTn id="33" presetID="0" presetClass="path" presetSubtype="0" accel="50000" decel="50000" fill="hold" grpId="3" nodeType="afterEffect">
                                  <p:stCondLst>
                                    <p:cond delay="0"/>
                                  </p:stCondLst>
                                  <p:childTnLst>
                                    <p:animMotion origin="layout" path="M 0.14323 0.24167 L 0.14544 0.35116 " pathEditMode="relative" rAng="0" ptsTypes="AA">
                                      <p:cBhvr>
                                        <p:cTn id="34" dur="2000" fill="hold"/>
                                        <p:tgtEl>
                                          <p:spTgt spid="230"/>
                                        </p:tgtEl>
                                        <p:attrNameLst>
                                          <p:attrName>ppt_x</p:attrName>
                                          <p:attrName>ppt_y</p:attrName>
                                        </p:attrNameLst>
                                      </p:cBhvr>
                                      <p:rCtr x="104" y="5463"/>
                                    </p:animMotion>
                                  </p:childTnLst>
                                </p:cTn>
                              </p:par>
                              <p:par>
                                <p:cTn id="35" presetID="9" presetClass="exit" presetSubtype="0" fill="hold" grpId="1" nodeType="withEffect">
                                  <p:stCondLst>
                                    <p:cond delay="0"/>
                                  </p:stCondLst>
                                  <p:childTnLst>
                                    <p:animEffect transition="out" filter="dissolve">
                                      <p:cBhvr>
                                        <p:cTn id="36" dur="500"/>
                                        <p:tgtEl>
                                          <p:spTgt spid="233"/>
                                        </p:tgtEl>
                                      </p:cBhvr>
                                    </p:animEffect>
                                    <p:set>
                                      <p:cBhvr>
                                        <p:cTn id="37" dur="1" fill="hold">
                                          <p:stCondLst>
                                            <p:cond delay="499"/>
                                          </p:stCondLst>
                                        </p:cTn>
                                        <p:tgtEl>
                                          <p:spTgt spid="233"/>
                                        </p:tgtEl>
                                        <p:attrNameLst>
                                          <p:attrName>style.visibility</p:attrName>
                                        </p:attrNameLst>
                                      </p:cBhvr>
                                      <p:to>
                                        <p:strVal val="hidden"/>
                                      </p:to>
                                    </p:set>
                                  </p:childTnLst>
                                </p:cTn>
                              </p:par>
                            </p:childTnLst>
                          </p:cTn>
                        </p:par>
                        <p:par>
                          <p:cTn id="38" fill="hold">
                            <p:stCondLst>
                              <p:cond delay="8000"/>
                            </p:stCondLst>
                            <p:childTnLst>
                              <p:par>
                                <p:cTn id="39" presetID="9" presetClass="exit" presetSubtype="0" fill="hold" grpId="4" nodeType="afterEffect">
                                  <p:stCondLst>
                                    <p:cond delay="0"/>
                                  </p:stCondLst>
                                  <p:childTnLst>
                                    <p:animEffect transition="out" filter="dissolve">
                                      <p:cBhvr>
                                        <p:cTn id="40" dur="500"/>
                                        <p:tgtEl>
                                          <p:spTgt spid="230"/>
                                        </p:tgtEl>
                                      </p:cBhvr>
                                    </p:animEffect>
                                    <p:set>
                                      <p:cBhvr>
                                        <p:cTn id="41" dur="1" fill="hold">
                                          <p:stCondLst>
                                            <p:cond delay="499"/>
                                          </p:stCondLst>
                                        </p:cTn>
                                        <p:tgtEl>
                                          <p:spTgt spid="2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 grpId="0" animBg="1"/>
      <p:bldP spid="230" grpId="1" animBg="1"/>
      <p:bldP spid="230" grpId="2" animBg="1"/>
      <p:bldP spid="230" grpId="3" animBg="1"/>
      <p:bldP spid="230" grpId="4" animBg="1"/>
      <p:bldP spid="231" grpId="0" animBg="1"/>
      <p:bldP spid="232" grpId="0"/>
      <p:bldP spid="232" grpId="1"/>
      <p:bldP spid="233" grpId="0"/>
      <p:bldP spid="23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1514" y="827314"/>
            <a:ext cx="11908971" cy="4739615"/>
            <a:chOff x="2511281" y="3262667"/>
            <a:chExt cx="7770812" cy="3121540"/>
          </a:xfrm>
        </p:grpSpPr>
        <p:sp>
          <p:nvSpPr>
            <p:cNvPr id="132" name="Freeform 157"/>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5" name="Rectangle 23"/>
            <p:cNvSpPr>
              <a:spLocks noChangeArrowheads="1"/>
            </p:cNvSpPr>
            <p:nvPr/>
          </p:nvSpPr>
          <p:spPr bwMode="auto">
            <a:xfrm>
              <a:off x="5656118" y="3623544"/>
              <a:ext cx="1497013" cy="1981200"/>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6" name="Rectangle 24"/>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7" name="Line 25"/>
            <p:cNvSpPr>
              <a:spLocks noChangeShapeType="1"/>
            </p:cNvSpPr>
            <p:nvPr/>
          </p:nvSpPr>
          <p:spPr bwMode="auto">
            <a:xfrm>
              <a:off x="5627543" y="4447457"/>
              <a:ext cx="146050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8" name="Text Box 26"/>
            <p:cNvSpPr txBox="1">
              <a:spLocks noChangeArrowheads="1"/>
            </p:cNvSpPr>
            <p:nvPr/>
          </p:nvSpPr>
          <p:spPr bwMode="auto">
            <a:xfrm>
              <a:off x="5698981" y="4480178"/>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9" name="Line 27"/>
            <p:cNvSpPr>
              <a:spLocks noChangeShapeType="1"/>
            </p:cNvSpPr>
            <p:nvPr/>
          </p:nvSpPr>
          <p:spPr bwMode="auto">
            <a:xfrm>
              <a:off x="5629131" y="4764957"/>
              <a:ext cx="1457325"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1" name="Text Box 26"/>
            <p:cNvSpPr txBox="1">
              <a:spLocks noChangeArrowheads="1"/>
            </p:cNvSpPr>
            <p:nvPr/>
          </p:nvSpPr>
          <p:spPr bwMode="auto">
            <a:xfrm>
              <a:off x="5692631" y="5377884"/>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2" name="Text Box 26"/>
            <p:cNvSpPr txBox="1">
              <a:spLocks noChangeArrowheads="1"/>
            </p:cNvSpPr>
            <p:nvPr/>
          </p:nvSpPr>
          <p:spPr bwMode="auto">
            <a:xfrm>
              <a:off x="5692631" y="5084965"/>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3" name="Text Box 26"/>
            <p:cNvSpPr txBox="1">
              <a:spLocks noChangeArrowheads="1"/>
            </p:cNvSpPr>
            <p:nvPr/>
          </p:nvSpPr>
          <p:spPr bwMode="auto">
            <a:xfrm>
              <a:off x="5692631" y="4793686"/>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network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5" name="Line 27"/>
            <p:cNvSpPr>
              <a:spLocks noChangeShapeType="1"/>
            </p:cNvSpPr>
            <p:nvPr/>
          </p:nvSpPr>
          <p:spPr bwMode="auto">
            <a:xfrm>
              <a:off x="5625956" y="5076107"/>
              <a:ext cx="1457325"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6" name="Line 27"/>
            <p:cNvSpPr>
              <a:spLocks noChangeShapeType="1"/>
            </p:cNvSpPr>
            <p:nvPr/>
          </p:nvSpPr>
          <p:spPr bwMode="auto">
            <a:xfrm>
              <a:off x="5622781" y="5374557"/>
              <a:ext cx="1457325"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0" name="Rectangle 23"/>
            <p:cNvSpPr>
              <a:spLocks noChangeArrowheads="1"/>
            </p:cNvSpPr>
            <p:nvPr/>
          </p:nvSpPr>
          <p:spPr bwMode="auto">
            <a:xfrm>
              <a:off x="7918306" y="3993432"/>
              <a:ext cx="1296987" cy="1981200"/>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71" name="Rectangle 24"/>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72" name="Line 25"/>
            <p:cNvSpPr>
              <a:spLocks noChangeShapeType="1"/>
            </p:cNvSpPr>
            <p:nvPr/>
          </p:nvSpPr>
          <p:spPr bwMode="auto">
            <a:xfrm>
              <a:off x="7889731" y="4807819"/>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3" name="Text Box 26"/>
            <p:cNvSpPr txBox="1">
              <a:spLocks noChangeArrowheads="1"/>
            </p:cNvSpPr>
            <p:nvPr/>
          </p:nvSpPr>
          <p:spPr bwMode="auto">
            <a:xfrm>
              <a:off x="7846868" y="4833372"/>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4" name="Line 27"/>
            <p:cNvSpPr>
              <a:spLocks noChangeShapeType="1"/>
            </p:cNvSpPr>
            <p:nvPr/>
          </p:nvSpPr>
          <p:spPr bwMode="auto">
            <a:xfrm>
              <a:off x="7897668" y="5128494"/>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5" name="Line 28"/>
            <p:cNvSpPr>
              <a:spLocks noChangeShapeType="1"/>
            </p:cNvSpPr>
            <p:nvPr/>
          </p:nvSpPr>
          <p:spPr bwMode="auto">
            <a:xfrm>
              <a:off x="7883381" y="5438057"/>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6" name="Line 29"/>
            <p:cNvSpPr>
              <a:spLocks noChangeShapeType="1"/>
            </p:cNvSpPr>
            <p:nvPr/>
          </p:nvSpPr>
          <p:spPr bwMode="auto">
            <a:xfrm>
              <a:off x="7883381" y="5723807"/>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7" name="Text Box 26"/>
            <p:cNvSpPr txBox="1">
              <a:spLocks noChangeArrowheads="1"/>
            </p:cNvSpPr>
            <p:nvPr/>
          </p:nvSpPr>
          <p:spPr bwMode="auto">
            <a:xfrm>
              <a:off x="7881793" y="4037882"/>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8" name="Text Box 26"/>
            <p:cNvSpPr txBox="1">
              <a:spLocks noChangeArrowheads="1"/>
            </p:cNvSpPr>
            <p:nvPr/>
          </p:nvSpPr>
          <p:spPr bwMode="auto">
            <a:xfrm>
              <a:off x="7837343" y="5745416"/>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9" name="Text Box 26"/>
            <p:cNvSpPr txBox="1">
              <a:spLocks noChangeArrowheads="1"/>
            </p:cNvSpPr>
            <p:nvPr/>
          </p:nvSpPr>
          <p:spPr bwMode="auto">
            <a:xfrm>
              <a:off x="7849290" y="5438159"/>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0" name="Text Box 26"/>
            <p:cNvSpPr txBox="1">
              <a:spLocks noChangeArrowheads="1"/>
            </p:cNvSpPr>
            <p:nvPr/>
          </p:nvSpPr>
          <p:spPr bwMode="auto">
            <a:xfrm>
              <a:off x="7846868" y="5150053"/>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network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2" name="Freeform 103"/>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3" name="Freeform 70"/>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4" name="Rectangle 23"/>
            <p:cNvSpPr>
              <a:spLocks noChangeArrowheads="1"/>
            </p:cNvSpPr>
            <p:nvPr/>
          </p:nvSpPr>
          <p:spPr bwMode="auto">
            <a:xfrm>
              <a:off x="3573318" y="4001369"/>
              <a:ext cx="1296988" cy="1981200"/>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5" name="Rectangle 24"/>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6" name="Line 25"/>
            <p:cNvSpPr>
              <a:spLocks noChangeShapeType="1"/>
            </p:cNvSpPr>
            <p:nvPr/>
          </p:nvSpPr>
          <p:spPr bwMode="auto">
            <a:xfrm>
              <a:off x="3544743" y="4815757"/>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7" name="Text Box 26"/>
            <p:cNvSpPr txBox="1">
              <a:spLocks noChangeArrowheads="1"/>
            </p:cNvSpPr>
            <p:nvPr/>
          </p:nvSpPr>
          <p:spPr bwMode="auto">
            <a:xfrm>
              <a:off x="3501881" y="4841309"/>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8" name="Line 27"/>
            <p:cNvSpPr>
              <a:spLocks noChangeShapeType="1"/>
            </p:cNvSpPr>
            <p:nvPr/>
          </p:nvSpPr>
          <p:spPr bwMode="auto">
            <a:xfrm>
              <a:off x="3552681" y="5136432"/>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9" name="Line 28"/>
            <p:cNvSpPr>
              <a:spLocks noChangeShapeType="1"/>
            </p:cNvSpPr>
            <p:nvPr/>
          </p:nvSpPr>
          <p:spPr bwMode="auto">
            <a:xfrm>
              <a:off x="3538393" y="5445994"/>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0" name="Line 29"/>
            <p:cNvSpPr>
              <a:spLocks noChangeShapeType="1"/>
            </p:cNvSpPr>
            <p:nvPr/>
          </p:nvSpPr>
          <p:spPr bwMode="auto">
            <a:xfrm>
              <a:off x="3538393" y="5731744"/>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1" name="Text Box 26"/>
            <p:cNvSpPr txBox="1">
              <a:spLocks noChangeArrowheads="1"/>
            </p:cNvSpPr>
            <p:nvPr/>
          </p:nvSpPr>
          <p:spPr bwMode="auto">
            <a:xfrm>
              <a:off x="3536806" y="4045819"/>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2" name="Text Box 26"/>
            <p:cNvSpPr txBox="1">
              <a:spLocks noChangeArrowheads="1"/>
            </p:cNvSpPr>
            <p:nvPr/>
          </p:nvSpPr>
          <p:spPr bwMode="auto">
            <a:xfrm>
              <a:off x="3492356" y="5746184"/>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3" name="Text Box 26"/>
            <p:cNvSpPr txBox="1">
              <a:spLocks noChangeArrowheads="1"/>
            </p:cNvSpPr>
            <p:nvPr/>
          </p:nvSpPr>
          <p:spPr bwMode="auto">
            <a:xfrm>
              <a:off x="3511406" y="5453266"/>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4" name="Text Box 26"/>
            <p:cNvSpPr txBox="1">
              <a:spLocks noChangeArrowheads="1"/>
            </p:cNvSpPr>
            <p:nvPr/>
          </p:nvSpPr>
          <p:spPr bwMode="auto">
            <a:xfrm>
              <a:off x="3501881" y="5157990"/>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network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16" name="Group 179"/>
            <p:cNvGrpSpPr/>
            <p:nvPr/>
          </p:nvGrpSpPr>
          <p:grpSpPr bwMode="auto">
            <a:xfrm>
              <a:off x="2511281" y="5555532"/>
              <a:ext cx="800100" cy="828675"/>
              <a:chOff x="-44" y="1473"/>
              <a:chExt cx="981" cy="1105"/>
            </a:xfrm>
          </p:grpSpPr>
          <p:pic>
            <p:nvPicPr>
              <p:cNvPr id="217" name="Picture 180"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18" name="Freeform 181"/>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19" name="Group 182"/>
            <p:cNvGrpSpPr/>
            <p:nvPr/>
          </p:nvGrpSpPr>
          <p:grpSpPr bwMode="auto">
            <a:xfrm flipH="1">
              <a:off x="9493106" y="5469807"/>
              <a:ext cx="788987" cy="782637"/>
              <a:chOff x="-44" y="1473"/>
              <a:chExt cx="981" cy="1105"/>
            </a:xfrm>
          </p:grpSpPr>
          <p:pic>
            <p:nvPicPr>
              <p:cNvPr id="220" name="Picture 183"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21" name="Freeform 184"/>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22" name="Group 185"/>
            <p:cNvGrpSpPr/>
            <p:nvPr/>
          </p:nvGrpSpPr>
          <p:grpSpPr bwMode="auto">
            <a:xfrm>
              <a:off x="5083031" y="5055469"/>
              <a:ext cx="358775" cy="704850"/>
              <a:chOff x="4140" y="429"/>
              <a:chExt cx="1425" cy="2396"/>
            </a:xfrm>
          </p:grpSpPr>
          <p:sp>
            <p:nvSpPr>
              <p:cNvPr id="223" name="Freeform 186"/>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4" name="Rectangle 187"/>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5" name="Freeform 188"/>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6" name="Freeform 189"/>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7" name="Rectangle 190"/>
              <p:cNvSpPr>
                <a:spLocks noChangeArrowheads="1"/>
              </p:cNvSpPr>
              <p:nvPr/>
            </p:nvSpPr>
            <p:spPr bwMode="auto">
              <a:xfrm>
                <a:off x="4209" y="693"/>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28" name="Group 191"/>
              <p:cNvGrpSpPr/>
              <p:nvPr/>
            </p:nvGrpSpPr>
            <p:grpSpPr bwMode="auto">
              <a:xfrm>
                <a:off x="4749" y="668"/>
                <a:ext cx="581" cy="145"/>
                <a:chOff x="614" y="2568"/>
                <a:chExt cx="725" cy="139"/>
              </a:xfrm>
            </p:grpSpPr>
            <p:sp>
              <p:nvSpPr>
                <p:cNvPr id="253" name="AutoShape 192"/>
                <p:cNvSpPr>
                  <a:spLocks noChangeArrowheads="1"/>
                </p:cNvSpPr>
                <p:nvPr/>
              </p:nvSpPr>
              <p:spPr bwMode="auto">
                <a:xfrm>
                  <a:off x="617" y="2567"/>
                  <a:ext cx="724"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4" name="AutoShape 193"/>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29" name="Rectangle 194"/>
              <p:cNvSpPr>
                <a:spLocks noChangeArrowheads="1"/>
              </p:cNvSpPr>
              <p:nvPr/>
            </p:nvSpPr>
            <p:spPr bwMode="auto">
              <a:xfrm>
                <a:off x="4222" y="101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0" name="Group 195"/>
              <p:cNvGrpSpPr/>
              <p:nvPr/>
            </p:nvGrpSpPr>
            <p:grpSpPr bwMode="auto">
              <a:xfrm>
                <a:off x="4747" y="994"/>
                <a:ext cx="581" cy="134"/>
                <a:chOff x="614" y="2568"/>
                <a:chExt cx="725" cy="139"/>
              </a:xfrm>
            </p:grpSpPr>
            <p:sp>
              <p:nvSpPr>
                <p:cNvPr id="251" name="AutoShape 196"/>
                <p:cNvSpPr>
                  <a:spLocks noChangeArrowheads="1"/>
                </p:cNvSpPr>
                <p:nvPr/>
              </p:nvSpPr>
              <p:spPr bwMode="auto">
                <a:xfrm>
                  <a:off x="612" y="2570"/>
                  <a:ext cx="724" cy="16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2" name="AutoShape 197"/>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1" name="Rectangle 198"/>
              <p:cNvSpPr>
                <a:spLocks noChangeArrowheads="1"/>
              </p:cNvSpPr>
              <p:nvPr/>
            </p:nvSpPr>
            <p:spPr bwMode="auto">
              <a:xfrm>
                <a:off x="4216" y="135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2" name="Rectangle 199"/>
              <p:cNvSpPr>
                <a:spLocks noChangeArrowheads="1"/>
              </p:cNvSpPr>
              <p:nvPr/>
            </p:nvSpPr>
            <p:spPr bwMode="auto">
              <a:xfrm>
                <a:off x="4228" y="1654"/>
                <a:ext cx="593"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3" name="Group 200"/>
              <p:cNvGrpSpPr/>
              <p:nvPr/>
            </p:nvGrpSpPr>
            <p:grpSpPr bwMode="auto">
              <a:xfrm>
                <a:off x="4735" y="1627"/>
                <a:ext cx="582" cy="151"/>
                <a:chOff x="614" y="2568"/>
                <a:chExt cx="725" cy="139"/>
              </a:xfrm>
            </p:grpSpPr>
            <p:sp>
              <p:nvSpPr>
                <p:cNvPr id="249" name="AutoShape 201"/>
                <p:cNvSpPr>
                  <a:spLocks noChangeArrowheads="1"/>
                </p:cNvSpPr>
                <p:nvPr/>
              </p:nvSpPr>
              <p:spPr bwMode="auto">
                <a:xfrm>
                  <a:off x="611" y="2568"/>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0" name="AutoShape 202"/>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4" name="Freeform 203"/>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5" name="Group 204"/>
              <p:cNvGrpSpPr/>
              <p:nvPr/>
            </p:nvGrpSpPr>
            <p:grpSpPr bwMode="auto">
              <a:xfrm>
                <a:off x="4739" y="1327"/>
                <a:ext cx="582" cy="139"/>
                <a:chOff x="614" y="2568"/>
                <a:chExt cx="725" cy="139"/>
              </a:xfrm>
            </p:grpSpPr>
            <p:sp>
              <p:nvSpPr>
                <p:cNvPr id="247" name="AutoShape 205"/>
                <p:cNvSpPr>
                  <a:spLocks noChangeArrowheads="1"/>
                </p:cNvSpPr>
                <p:nvPr/>
              </p:nvSpPr>
              <p:spPr bwMode="auto">
                <a:xfrm>
                  <a:off x="614" y="2566"/>
                  <a:ext cx="723"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8" name="AutoShape 206"/>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6" name="Rectangle 207"/>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7" name="Freeform 208"/>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8" name="Freeform 209"/>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9" name="Oval 210"/>
              <p:cNvSpPr>
                <a:spLocks noChangeArrowheads="1"/>
              </p:cNvSpPr>
              <p:nvPr/>
            </p:nvSpPr>
            <p:spPr bwMode="auto">
              <a:xfrm>
                <a:off x="5515" y="2609"/>
                <a:ext cx="50"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0" name="Freeform 211"/>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1" name="AutoShape 212"/>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2" name="AutoShape 213"/>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3" name="Oval 214"/>
              <p:cNvSpPr>
                <a:spLocks noChangeArrowheads="1"/>
              </p:cNvSpPr>
              <p:nvPr/>
            </p:nvSpPr>
            <p:spPr bwMode="auto">
              <a:xfrm>
                <a:off x="4310" y="2382"/>
                <a:ext cx="158"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4" name="Oval 215"/>
              <p:cNvSpPr>
                <a:spLocks noChangeArrowheads="1"/>
              </p:cNvSpPr>
              <p:nvPr/>
            </p:nvSpPr>
            <p:spPr bwMode="auto">
              <a:xfrm>
                <a:off x="4487" y="2382"/>
                <a:ext cx="158" cy="146"/>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45" name="Oval 216"/>
              <p:cNvSpPr>
                <a:spLocks noChangeArrowheads="1"/>
              </p:cNvSpPr>
              <p:nvPr/>
            </p:nvSpPr>
            <p:spPr bwMode="auto">
              <a:xfrm>
                <a:off x="4663" y="2382"/>
                <a:ext cx="158" cy="140"/>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6" name="Rectangle 217"/>
              <p:cNvSpPr>
                <a:spLocks noChangeArrowheads="1"/>
              </p:cNvSpPr>
              <p:nvPr/>
            </p:nvSpPr>
            <p:spPr bwMode="auto">
              <a:xfrm>
                <a:off x="5061" y="1837"/>
                <a:ext cx="88" cy="761"/>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pic>
          <p:nvPicPr>
            <p:cNvPr id="261" name="Picture 2" descr="Image result for firefox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p:spPr>
        </p:pic>
        <p:sp>
          <p:nvSpPr>
            <p:cNvPr id="8" name="TextBox 7"/>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HTTP server</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8" name="Picture 4" descr="Image result for apache web serv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p:spPr>
        </p:pic>
        <p:pic>
          <p:nvPicPr>
            <p:cNvPr id="262" name="Picture 2" descr="Image result for firefox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p:spPr>
        </p:pic>
        <p:pic>
          <p:nvPicPr>
            <p:cNvPr id="1032" name="Picture 8" descr="Image result for skyp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p:spPr>
        </p:pic>
        <p:sp>
          <p:nvSpPr>
            <p:cNvPr id="263" name="TextBox 262"/>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client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34" name="Picture 10" descr="Image result for netflix logo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p:spPr>
        </p:pic>
      </p:grpSp>
      <p:sp>
        <p:nvSpPr>
          <p:cNvPr id="271" name="Freeform 296"/>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srgbClr val="000000"/>
              </a:solidFill>
              <a:effectLst/>
              <a:uLnTx/>
              <a:uFillTx/>
              <a:latin typeface="Calibri" panose="020F0502020204030204"/>
              <a:ea typeface="MS PGothic" panose="020B0600070205080204" pitchFamily="34" charset="-128"/>
              <a:cs typeface="Arial" panose="020B0604020202020204"/>
            </a:endParaRPr>
          </a:p>
        </p:txBody>
      </p:sp>
      <p:sp>
        <p:nvSpPr>
          <p:cNvPr id="11" name="Rectangle 10"/>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1" name="Straight Connector 100"/>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a:xfrm>
            <a:off x="5864224" y="2340021"/>
            <a:ext cx="1063879"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TextBox 98"/>
          <p:cNvSpPr txBox="1"/>
          <p:nvPr/>
        </p:nvSpPr>
        <p:spPr>
          <a:xfrm>
            <a:off x="5819897" y="2291365"/>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msg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4" name="Straight Connector 103"/>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91"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Freeform 3"/>
          <p:cNvSpPr/>
          <p:nvPr/>
        </p:nvSpPr>
        <p:spPr bwMode="auto">
          <a:xfrm>
            <a:off x="6946976" y="5009814"/>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74" name="Group 473"/>
          <p:cNvGrpSpPr/>
          <p:nvPr/>
        </p:nvGrpSpPr>
        <p:grpSpPr>
          <a:xfrm>
            <a:off x="6249435" y="5024056"/>
            <a:ext cx="720732" cy="1182930"/>
            <a:chOff x="10910965" y="2513124"/>
            <a:chExt cx="586768" cy="904023"/>
          </a:xfrm>
        </p:grpSpPr>
        <p:sp>
          <p:nvSpPr>
            <p:cNvPr id="475" name="Rectangle 474"/>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6" name="Straight Connector 475"/>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9" name="Freeform 9"/>
          <p:cNvSpPr/>
          <p:nvPr/>
        </p:nvSpPr>
        <p:spPr bwMode="auto">
          <a:xfrm flipH="1">
            <a:off x="1844721" y="3515638"/>
            <a:ext cx="528348" cy="117827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1" fmla="*/ 14206 w 14206"/>
              <a:gd name="connsiteY0-2" fmla="*/ 3611 h 10000"/>
              <a:gd name="connsiteX1-3" fmla="*/ 0 w 14206"/>
              <a:gd name="connsiteY1-4" fmla="*/ 0 h 10000"/>
              <a:gd name="connsiteX2-5" fmla="*/ 386 w 14206"/>
              <a:gd name="connsiteY2-6" fmla="*/ 9506 h 10000"/>
              <a:gd name="connsiteX3-7" fmla="*/ 5272 w 14206"/>
              <a:gd name="connsiteY3-8" fmla="*/ 10000 h 10000"/>
              <a:gd name="connsiteX4-9" fmla="*/ 14206 w 14206"/>
              <a:gd name="connsiteY4-10" fmla="*/ 3611 h 10000"/>
              <a:gd name="connsiteX0-11" fmla="*/ 14206 w 16488"/>
              <a:gd name="connsiteY0-12" fmla="*/ 3611 h 9506"/>
              <a:gd name="connsiteX1-13" fmla="*/ 0 w 16488"/>
              <a:gd name="connsiteY1-14" fmla="*/ 0 h 9506"/>
              <a:gd name="connsiteX2-15" fmla="*/ 386 w 16488"/>
              <a:gd name="connsiteY2-16" fmla="*/ 9506 h 9506"/>
              <a:gd name="connsiteX3-17" fmla="*/ 16488 w 16488"/>
              <a:gd name="connsiteY3-18" fmla="*/ 6207 h 9506"/>
              <a:gd name="connsiteX4-19" fmla="*/ 14206 w 16488"/>
              <a:gd name="connsiteY4-20" fmla="*/ 3611 h 9506"/>
              <a:gd name="connsiteX0-21" fmla="*/ 8616 w 10000"/>
              <a:gd name="connsiteY0-22" fmla="*/ 3799 h 10765"/>
              <a:gd name="connsiteX1-23" fmla="*/ 0 w 10000"/>
              <a:gd name="connsiteY1-24" fmla="*/ 0 h 10765"/>
              <a:gd name="connsiteX2-25" fmla="*/ 128 w 10000"/>
              <a:gd name="connsiteY2-26" fmla="*/ 10765 h 10765"/>
              <a:gd name="connsiteX3-27" fmla="*/ 10000 w 10000"/>
              <a:gd name="connsiteY3-28" fmla="*/ 6530 h 10765"/>
              <a:gd name="connsiteX4-29" fmla="*/ 8616 w 10000"/>
              <a:gd name="connsiteY4-30" fmla="*/ 3799 h 1076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70" name="Group 169"/>
          <p:cNvGrpSpPr/>
          <p:nvPr/>
        </p:nvGrpSpPr>
        <p:grpSpPr>
          <a:xfrm>
            <a:off x="1278678" y="4683698"/>
            <a:ext cx="720732" cy="1182930"/>
            <a:chOff x="10910965" y="2513124"/>
            <a:chExt cx="586768" cy="904023"/>
          </a:xfrm>
        </p:grpSpPr>
        <p:sp>
          <p:nvSpPr>
            <p:cNvPr id="466" name="Rectangle 465"/>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67" name="Straight Connector 466"/>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p:nvGrpSpPr>
        <p:grpSpPr>
          <a:xfrm>
            <a:off x="2355044" y="3521091"/>
            <a:ext cx="720732" cy="1182930"/>
            <a:chOff x="10910965" y="2513124"/>
            <a:chExt cx="586768" cy="904023"/>
          </a:xfrm>
        </p:grpSpPr>
        <p:sp>
          <p:nvSpPr>
            <p:cNvPr id="461" name="Rectangle 460"/>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62" name="Straight Connector 461"/>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Straight Connector 462"/>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Straight Connector 463"/>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5" name="Straight Connector 464"/>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Freeform 6"/>
          <p:cNvSpPr/>
          <p:nvPr/>
        </p:nvSpPr>
        <p:spPr bwMode="auto">
          <a:xfrm>
            <a:off x="7409112" y="3699469"/>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5" name="Group 234"/>
          <p:cNvGrpSpPr/>
          <p:nvPr/>
        </p:nvGrpSpPr>
        <p:grpSpPr>
          <a:xfrm>
            <a:off x="6698918" y="3667889"/>
            <a:ext cx="720732" cy="1182930"/>
            <a:chOff x="10910965" y="2513124"/>
            <a:chExt cx="586768" cy="904023"/>
          </a:xfrm>
        </p:grpSpPr>
        <p:sp>
          <p:nvSpPr>
            <p:cNvPr id="456" name="Rectangle 455"/>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57" name="Straight Connector 456"/>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1" name="Group 330"/>
          <p:cNvGrpSpPr/>
          <p:nvPr/>
        </p:nvGrpSpPr>
        <p:grpSpPr>
          <a:xfrm>
            <a:off x="3770696" y="5033645"/>
            <a:ext cx="1286871" cy="734927"/>
            <a:chOff x="7493876" y="2774731"/>
            <a:chExt cx="1481958" cy="894622"/>
          </a:xfrm>
        </p:grpSpPr>
        <p:sp>
          <p:nvSpPr>
            <p:cNvPr id="449" name="Freeform 448"/>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50" name="Oval 449"/>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51" name="Group 450"/>
            <p:cNvGrpSpPr/>
            <p:nvPr/>
          </p:nvGrpSpPr>
          <p:grpSpPr>
            <a:xfrm>
              <a:off x="7713663" y="2848339"/>
              <a:ext cx="1042107" cy="425543"/>
              <a:chOff x="7786941" y="2884917"/>
              <a:chExt cx="897649" cy="353919"/>
            </a:xfrm>
          </p:grpSpPr>
          <p:sp>
            <p:nvSpPr>
              <p:cNvPr id="452" name="Freeform 451"/>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3" name="Freeform 452"/>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4" name="Freeform 453"/>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5" name="Freeform 454"/>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34" name="Group 124"/>
          <p:cNvGrpSpPr/>
          <p:nvPr/>
        </p:nvGrpSpPr>
        <p:grpSpPr bwMode="auto">
          <a:xfrm>
            <a:off x="1317421" y="3877120"/>
            <a:ext cx="645431" cy="569172"/>
            <a:chOff x="-44" y="1473"/>
            <a:chExt cx="981" cy="1105"/>
          </a:xfrm>
        </p:grpSpPr>
        <p:pic>
          <p:nvPicPr>
            <p:cNvPr id="447" name="Picture 12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8" name="Freeform 12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36" name="Freeform 12"/>
          <p:cNvSpPr/>
          <p:nvPr/>
        </p:nvSpPr>
        <p:spPr bwMode="auto">
          <a:xfrm flipH="1">
            <a:off x="978210" y="4681606"/>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7" name="Line 33"/>
          <p:cNvSpPr>
            <a:spLocks noChangeShapeType="1"/>
          </p:cNvSpPr>
          <p:nvPr/>
        </p:nvSpPr>
        <p:spPr bwMode="auto">
          <a:xfrm flipH="1">
            <a:off x="2405566" y="4856096"/>
            <a:ext cx="1134865" cy="113419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8" name="Text Box 42"/>
          <p:cNvSpPr txBox="1">
            <a:spLocks noChangeArrowheads="1"/>
          </p:cNvSpPr>
          <p:nvPr/>
        </p:nvSpPr>
        <p:spPr bwMode="auto">
          <a:xfrm>
            <a:off x="1088616" y="3529817"/>
            <a:ext cx="1122503"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Host A</a:t>
            </a:r>
            <a:endParaRPr kumimoji="0" lang="en-US" altLang="en-US" sz="4000" b="0" i="0" u="none" strike="noStrike" kern="1200" cap="none" spc="0" normalizeH="0" baseline="0" noProof="0" dirty="0">
              <a:ln>
                <a:noFill/>
              </a:ln>
              <a:solidFill>
                <a:srgbClr val="C00000"/>
              </a:solidFill>
              <a:effectLst/>
              <a:uLnTx/>
              <a:uFillTx/>
              <a:latin typeface="Comic Sans MS" panose="030F0702030302020204" pitchFamily="66" charset="0"/>
              <a:ea typeface="MS PGothic" panose="020B0600070205080204" pitchFamily="34" charset="-128"/>
              <a:cs typeface="+mn-cs"/>
            </a:endParaRPr>
          </a:p>
        </p:txBody>
      </p:sp>
      <p:sp>
        <p:nvSpPr>
          <p:cNvPr id="339" name="Text Box 52"/>
          <p:cNvSpPr txBox="1">
            <a:spLocks noChangeArrowheads="1"/>
          </p:cNvSpPr>
          <p:nvPr/>
        </p:nvSpPr>
        <p:spPr bwMode="auto">
          <a:xfrm>
            <a:off x="1083435" y="6053488"/>
            <a:ext cx="981577"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13A3"/>
                </a:solidFill>
                <a:effectLst/>
                <a:uLnTx/>
                <a:uFillTx/>
                <a:latin typeface="Arial" panose="020B0604020202020204" pitchFamily="34" charset="0"/>
                <a:ea typeface="MS PGothic" panose="020B0600070205080204" pitchFamily="34" charset="-128"/>
                <a:cs typeface="+mn-cs"/>
              </a:rPr>
              <a:t>Host B</a:t>
            </a:r>
            <a:endParaRPr kumimoji="0" lang="en-US" altLang="en-US" sz="4000" b="0" i="0" u="none" strike="noStrike" kern="1200" cap="none" spc="0" normalizeH="0" baseline="0" noProof="0" dirty="0">
              <a:ln>
                <a:noFill/>
              </a:ln>
              <a:solidFill>
                <a:srgbClr val="0013A3"/>
              </a:solidFill>
              <a:effectLst/>
              <a:uLnTx/>
              <a:uFillTx/>
              <a:latin typeface="Comic Sans MS" panose="030F0702030302020204" pitchFamily="66" charset="0"/>
              <a:ea typeface="MS PGothic" panose="020B0600070205080204" pitchFamily="34" charset="-128"/>
              <a:cs typeface="+mn-cs"/>
            </a:endParaRPr>
          </a:p>
        </p:txBody>
      </p:sp>
      <p:sp>
        <p:nvSpPr>
          <p:cNvPr id="340" name="Line 53"/>
          <p:cNvSpPr>
            <a:spLocks noChangeShapeType="1"/>
          </p:cNvSpPr>
          <p:nvPr/>
        </p:nvSpPr>
        <p:spPr bwMode="auto">
          <a:xfrm flipH="1">
            <a:off x="3002248" y="5379569"/>
            <a:ext cx="74877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1" name="Line 54"/>
          <p:cNvSpPr>
            <a:spLocks noChangeShapeType="1"/>
          </p:cNvSpPr>
          <p:nvPr/>
        </p:nvSpPr>
        <p:spPr bwMode="auto">
          <a:xfrm flipH="1">
            <a:off x="4991187" y="5379569"/>
            <a:ext cx="74877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2" name="Line 55"/>
          <p:cNvSpPr>
            <a:spLocks noChangeShapeType="1"/>
          </p:cNvSpPr>
          <p:nvPr/>
        </p:nvSpPr>
        <p:spPr bwMode="auto">
          <a:xfrm flipH="1">
            <a:off x="5143282" y="4856096"/>
            <a:ext cx="1134865" cy="113419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3" name="Line 57"/>
          <p:cNvSpPr>
            <a:spLocks noChangeShapeType="1"/>
          </p:cNvSpPr>
          <p:nvPr/>
        </p:nvSpPr>
        <p:spPr bwMode="auto">
          <a:xfrm flipH="1">
            <a:off x="6275655" y="4856289"/>
            <a:ext cx="54013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45" name="Group 127"/>
          <p:cNvGrpSpPr/>
          <p:nvPr/>
        </p:nvGrpSpPr>
        <p:grpSpPr bwMode="auto">
          <a:xfrm>
            <a:off x="7531958" y="4473878"/>
            <a:ext cx="284691" cy="577481"/>
            <a:chOff x="4140" y="429"/>
            <a:chExt cx="1425" cy="2396"/>
          </a:xfrm>
        </p:grpSpPr>
        <p:sp>
          <p:nvSpPr>
            <p:cNvPr id="409" name="Freeform 128"/>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10" name="Rectangle 129"/>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11" name="Freeform 130"/>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12" name="Freeform 131"/>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13" name="Rectangle 132"/>
            <p:cNvSpPr>
              <a:spLocks noChangeArrowheads="1"/>
            </p:cNvSpPr>
            <p:nvPr/>
          </p:nvSpPr>
          <p:spPr bwMode="auto">
            <a:xfrm>
              <a:off x="4208" y="696"/>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14" name="Group 133"/>
            <p:cNvGrpSpPr/>
            <p:nvPr/>
          </p:nvGrpSpPr>
          <p:grpSpPr bwMode="auto">
            <a:xfrm>
              <a:off x="4749" y="668"/>
              <a:ext cx="581" cy="145"/>
              <a:chOff x="614" y="2568"/>
              <a:chExt cx="725" cy="139"/>
            </a:xfrm>
          </p:grpSpPr>
          <p:sp>
            <p:nvSpPr>
              <p:cNvPr id="439" name="AutoShape 134"/>
              <p:cNvSpPr>
                <a:spLocks noChangeArrowheads="1"/>
              </p:cNvSpPr>
              <p:nvPr/>
            </p:nvSpPr>
            <p:spPr bwMode="auto">
              <a:xfrm>
                <a:off x="609" y="2570"/>
                <a:ext cx="731"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40" name="AutoShape 135"/>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415" name="Rectangle 136"/>
            <p:cNvSpPr>
              <a:spLocks noChangeArrowheads="1"/>
            </p:cNvSpPr>
            <p:nvPr/>
          </p:nvSpPr>
          <p:spPr bwMode="auto">
            <a:xfrm>
              <a:off x="4228" y="1015"/>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16" name="Group 137"/>
            <p:cNvGrpSpPr/>
            <p:nvPr/>
          </p:nvGrpSpPr>
          <p:grpSpPr bwMode="auto">
            <a:xfrm>
              <a:off x="4747" y="994"/>
              <a:ext cx="581" cy="134"/>
              <a:chOff x="614" y="2568"/>
              <a:chExt cx="725" cy="139"/>
            </a:xfrm>
          </p:grpSpPr>
          <p:sp>
            <p:nvSpPr>
              <p:cNvPr id="437" name="AutoShape 138"/>
              <p:cNvSpPr>
                <a:spLocks noChangeArrowheads="1"/>
              </p:cNvSpPr>
              <p:nvPr/>
            </p:nvSpPr>
            <p:spPr bwMode="auto">
              <a:xfrm>
                <a:off x="612" y="2572"/>
                <a:ext cx="731" cy="134"/>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38" name="AutoShape 139"/>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417" name="Rectangle 140"/>
            <p:cNvSpPr>
              <a:spLocks noChangeArrowheads="1"/>
            </p:cNvSpPr>
            <p:nvPr/>
          </p:nvSpPr>
          <p:spPr bwMode="auto">
            <a:xfrm>
              <a:off x="4218" y="1360"/>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18" name="Rectangle 141"/>
            <p:cNvSpPr>
              <a:spLocks noChangeArrowheads="1"/>
            </p:cNvSpPr>
            <p:nvPr/>
          </p:nvSpPr>
          <p:spPr bwMode="auto">
            <a:xfrm>
              <a:off x="4228" y="1653"/>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19" name="Group 142"/>
            <p:cNvGrpSpPr/>
            <p:nvPr/>
          </p:nvGrpSpPr>
          <p:grpSpPr bwMode="auto">
            <a:xfrm>
              <a:off x="4735" y="1627"/>
              <a:ext cx="582" cy="151"/>
              <a:chOff x="614" y="2568"/>
              <a:chExt cx="725" cy="139"/>
            </a:xfrm>
          </p:grpSpPr>
          <p:sp>
            <p:nvSpPr>
              <p:cNvPr id="435" name="AutoShape 143"/>
              <p:cNvSpPr>
                <a:spLocks noChangeArrowheads="1"/>
              </p:cNvSpPr>
              <p:nvPr/>
            </p:nvSpPr>
            <p:spPr bwMode="auto">
              <a:xfrm>
                <a:off x="614" y="2568"/>
                <a:ext cx="730" cy="19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36" name="AutoShape 144"/>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420" name="Freeform 145"/>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21" name="Group 146"/>
            <p:cNvGrpSpPr/>
            <p:nvPr/>
          </p:nvGrpSpPr>
          <p:grpSpPr bwMode="auto">
            <a:xfrm>
              <a:off x="4739" y="1327"/>
              <a:ext cx="582" cy="139"/>
              <a:chOff x="614" y="2568"/>
              <a:chExt cx="725" cy="139"/>
            </a:xfrm>
          </p:grpSpPr>
          <p:sp>
            <p:nvSpPr>
              <p:cNvPr id="433" name="AutoShape 147"/>
              <p:cNvSpPr>
                <a:spLocks noChangeArrowheads="1"/>
              </p:cNvSpPr>
              <p:nvPr/>
            </p:nvSpPr>
            <p:spPr bwMode="auto">
              <a:xfrm>
                <a:off x="609" y="2566"/>
                <a:ext cx="730" cy="13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34" name="AutoShape 148"/>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422" name="Rectangle 149"/>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3" name="Freeform 150"/>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4" name="Freeform 151"/>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5" name="Oval 152"/>
            <p:cNvSpPr>
              <a:spLocks noChangeArrowheads="1"/>
            </p:cNvSpPr>
            <p:nvPr/>
          </p:nvSpPr>
          <p:spPr bwMode="auto">
            <a:xfrm>
              <a:off x="5516" y="2610"/>
              <a:ext cx="49" cy="95"/>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6" name="Freeform 153"/>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7" name="AutoShape 154"/>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8" name="AutoShape 155"/>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9" name="Oval 156"/>
            <p:cNvSpPr>
              <a:spLocks noChangeArrowheads="1"/>
            </p:cNvSpPr>
            <p:nvPr/>
          </p:nvSpPr>
          <p:spPr bwMode="auto">
            <a:xfrm>
              <a:off x="4306" y="2385"/>
              <a:ext cx="156" cy="13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30" name="Oval 157"/>
            <p:cNvSpPr>
              <a:spLocks noChangeArrowheads="1"/>
            </p:cNvSpPr>
            <p:nvPr/>
          </p:nvSpPr>
          <p:spPr bwMode="auto">
            <a:xfrm>
              <a:off x="4482" y="2385"/>
              <a:ext cx="166" cy="138"/>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1" name="Oval 158"/>
            <p:cNvSpPr>
              <a:spLocks noChangeArrowheads="1"/>
            </p:cNvSpPr>
            <p:nvPr/>
          </p:nvSpPr>
          <p:spPr bwMode="auto">
            <a:xfrm>
              <a:off x="4657" y="2377"/>
              <a:ext cx="166" cy="147"/>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32" name="Rectangle 159"/>
            <p:cNvSpPr>
              <a:spLocks noChangeArrowheads="1"/>
            </p:cNvSpPr>
            <p:nvPr/>
          </p:nvSpPr>
          <p:spPr bwMode="auto">
            <a:xfrm>
              <a:off x="5057" y="1834"/>
              <a:ext cx="88" cy="758"/>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46" name="Group 160"/>
          <p:cNvGrpSpPr/>
          <p:nvPr/>
        </p:nvGrpSpPr>
        <p:grpSpPr bwMode="auto">
          <a:xfrm>
            <a:off x="585296" y="5655276"/>
            <a:ext cx="645431" cy="569172"/>
            <a:chOff x="-44" y="1473"/>
            <a:chExt cx="981" cy="1105"/>
          </a:xfrm>
        </p:grpSpPr>
        <p:pic>
          <p:nvPicPr>
            <p:cNvPr id="407" name="Picture 161"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8" name="Freeform 162"/>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47" name="Group 163"/>
          <p:cNvGrpSpPr/>
          <p:nvPr/>
        </p:nvGrpSpPr>
        <p:grpSpPr bwMode="auto">
          <a:xfrm>
            <a:off x="7141970" y="5736859"/>
            <a:ext cx="284691" cy="577481"/>
            <a:chOff x="4140" y="429"/>
            <a:chExt cx="1425" cy="2396"/>
          </a:xfrm>
        </p:grpSpPr>
        <p:sp>
          <p:nvSpPr>
            <p:cNvPr id="375" name="Freeform 164"/>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76" name="Rectangle 165"/>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77" name="Freeform 166"/>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78" name="Freeform 167"/>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79" name="Rectangle 168"/>
            <p:cNvSpPr>
              <a:spLocks noChangeArrowheads="1"/>
            </p:cNvSpPr>
            <p:nvPr/>
          </p:nvSpPr>
          <p:spPr bwMode="auto">
            <a:xfrm>
              <a:off x="4208" y="696"/>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80" name="Group 169"/>
            <p:cNvGrpSpPr/>
            <p:nvPr/>
          </p:nvGrpSpPr>
          <p:grpSpPr bwMode="auto">
            <a:xfrm>
              <a:off x="4749" y="668"/>
              <a:ext cx="581" cy="145"/>
              <a:chOff x="614" y="2568"/>
              <a:chExt cx="725" cy="139"/>
            </a:xfrm>
          </p:grpSpPr>
          <p:sp>
            <p:nvSpPr>
              <p:cNvPr id="405" name="AutoShape 170"/>
              <p:cNvSpPr>
                <a:spLocks noChangeArrowheads="1"/>
              </p:cNvSpPr>
              <p:nvPr/>
            </p:nvSpPr>
            <p:spPr bwMode="auto">
              <a:xfrm>
                <a:off x="609" y="2570"/>
                <a:ext cx="731"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6" name="AutoShape 171"/>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81" name="Rectangle 172"/>
            <p:cNvSpPr>
              <a:spLocks noChangeArrowheads="1"/>
            </p:cNvSpPr>
            <p:nvPr/>
          </p:nvSpPr>
          <p:spPr bwMode="auto">
            <a:xfrm>
              <a:off x="4228" y="1015"/>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82" name="Group 173"/>
            <p:cNvGrpSpPr/>
            <p:nvPr/>
          </p:nvGrpSpPr>
          <p:grpSpPr bwMode="auto">
            <a:xfrm>
              <a:off x="4747" y="994"/>
              <a:ext cx="581" cy="134"/>
              <a:chOff x="614" y="2568"/>
              <a:chExt cx="725" cy="139"/>
            </a:xfrm>
          </p:grpSpPr>
          <p:sp>
            <p:nvSpPr>
              <p:cNvPr id="403" name="AutoShape 174"/>
              <p:cNvSpPr>
                <a:spLocks noChangeArrowheads="1"/>
              </p:cNvSpPr>
              <p:nvPr/>
            </p:nvSpPr>
            <p:spPr bwMode="auto">
              <a:xfrm>
                <a:off x="612" y="2572"/>
                <a:ext cx="731" cy="134"/>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4" name="AutoShape 175"/>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83" name="Rectangle 176"/>
            <p:cNvSpPr>
              <a:spLocks noChangeArrowheads="1"/>
            </p:cNvSpPr>
            <p:nvPr/>
          </p:nvSpPr>
          <p:spPr bwMode="auto">
            <a:xfrm>
              <a:off x="4218" y="1360"/>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4" name="Rectangle 177"/>
            <p:cNvSpPr>
              <a:spLocks noChangeArrowheads="1"/>
            </p:cNvSpPr>
            <p:nvPr/>
          </p:nvSpPr>
          <p:spPr bwMode="auto">
            <a:xfrm>
              <a:off x="4228" y="1653"/>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85" name="Group 178"/>
            <p:cNvGrpSpPr/>
            <p:nvPr/>
          </p:nvGrpSpPr>
          <p:grpSpPr bwMode="auto">
            <a:xfrm>
              <a:off x="4735" y="1627"/>
              <a:ext cx="582" cy="151"/>
              <a:chOff x="614" y="2568"/>
              <a:chExt cx="725" cy="139"/>
            </a:xfrm>
          </p:grpSpPr>
          <p:sp>
            <p:nvSpPr>
              <p:cNvPr id="401" name="AutoShape 179"/>
              <p:cNvSpPr>
                <a:spLocks noChangeArrowheads="1"/>
              </p:cNvSpPr>
              <p:nvPr/>
            </p:nvSpPr>
            <p:spPr bwMode="auto">
              <a:xfrm>
                <a:off x="614" y="2568"/>
                <a:ext cx="730" cy="19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2" name="AutoShape 180"/>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86" name="Freeform 181"/>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87" name="Group 182"/>
            <p:cNvGrpSpPr/>
            <p:nvPr/>
          </p:nvGrpSpPr>
          <p:grpSpPr bwMode="auto">
            <a:xfrm>
              <a:off x="4739" y="1327"/>
              <a:ext cx="582" cy="139"/>
              <a:chOff x="614" y="2568"/>
              <a:chExt cx="725" cy="139"/>
            </a:xfrm>
          </p:grpSpPr>
          <p:sp>
            <p:nvSpPr>
              <p:cNvPr id="399" name="AutoShape 183"/>
              <p:cNvSpPr>
                <a:spLocks noChangeArrowheads="1"/>
              </p:cNvSpPr>
              <p:nvPr/>
            </p:nvSpPr>
            <p:spPr bwMode="auto">
              <a:xfrm>
                <a:off x="609" y="2566"/>
                <a:ext cx="730" cy="13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0" name="AutoShape 184"/>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88" name="Rectangle 185"/>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9" name="Freeform 186"/>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0" name="Freeform 187"/>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1" name="Oval 188"/>
            <p:cNvSpPr>
              <a:spLocks noChangeArrowheads="1"/>
            </p:cNvSpPr>
            <p:nvPr/>
          </p:nvSpPr>
          <p:spPr bwMode="auto">
            <a:xfrm>
              <a:off x="5516" y="2610"/>
              <a:ext cx="49" cy="95"/>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2" name="Freeform 189"/>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3" name="AutoShape 190"/>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4" name="AutoShape 191"/>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5" name="Oval 192"/>
            <p:cNvSpPr>
              <a:spLocks noChangeArrowheads="1"/>
            </p:cNvSpPr>
            <p:nvPr/>
          </p:nvSpPr>
          <p:spPr bwMode="auto">
            <a:xfrm>
              <a:off x="4306" y="2385"/>
              <a:ext cx="156" cy="13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6" name="Oval 193"/>
            <p:cNvSpPr>
              <a:spLocks noChangeArrowheads="1"/>
            </p:cNvSpPr>
            <p:nvPr/>
          </p:nvSpPr>
          <p:spPr bwMode="auto">
            <a:xfrm>
              <a:off x="4482" y="2385"/>
              <a:ext cx="166" cy="138"/>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7" name="Oval 194"/>
            <p:cNvSpPr>
              <a:spLocks noChangeArrowheads="1"/>
            </p:cNvSpPr>
            <p:nvPr/>
          </p:nvSpPr>
          <p:spPr bwMode="auto">
            <a:xfrm>
              <a:off x="4657" y="2377"/>
              <a:ext cx="166" cy="147"/>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8" name="Rectangle 195"/>
            <p:cNvSpPr>
              <a:spLocks noChangeArrowheads="1"/>
            </p:cNvSpPr>
            <p:nvPr/>
          </p:nvSpPr>
          <p:spPr bwMode="auto">
            <a:xfrm>
              <a:off x="5057" y="1834"/>
              <a:ext cx="88" cy="758"/>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48" name="Line 57"/>
          <p:cNvSpPr>
            <a:spLocks noChangeShapeType="1"/>
          </p:cNvSpPr>
          <p:nvPr/>
        </p:nvSpPr>
        <p:spPr bwMode="auto">
          <a:xfrm flipH="1">
            <a:off x="5155368" y="5988369"/>
            <a:ext cx="100991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9" name="Line 57"/>
          <p:cNvSpPr>
            <a:spLocks noChangeShapeType="1"/>
          </p:cNvSpPr>
          <p:nvPr/>
        </p:nvSpPr>
        <p:spPr bwMode="auto">
          <a:xfrm flipH="1">
            <a:off x="3001196" y="4853221"/>
            <a:ext cx="54013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0" name="Line 57"/>
          <p:cNvSpPr>
            <a:spLocks noChangeShapeType="1"/>
          </p:cNvSpPr>
          <p:nvPr/>
        </p:nvSpPr>
        <p:spPr bwMode="auto">
          <a:xfrm flipH="1">
            <a:off x="1869391" y="5991438"/>
            <a:ext cx="54013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51" name="Group 350"/>
          <p:cNvGrpSpPr/>
          <p:nvPr/>
        </p:nvGrpSpPr>
        <p:grpSpPr>
          <a:xfrm>
            <a:off x="2749090" y="3427413"/>
            <a:ext cx="2851610" cy="946150"/>
            <a:chOff x="2749090" y="3427413"/>
            <a:chExt cx="2851610" cy="946150"/>
          </a:xfrm>
        </p:grpSpPr>
        <p:sp>
          <p:nvSpPr>
            <p:cNvPr id="368" name="Text Box 68"/>
            <p:cNvSpPr txBox="1">
              <a:spLocks noChangeArrowheads="1"/>
            </p:cNvSpPr>
            <p:nvPr/>
          </p:nvSpPr>
          <p:spPr bwMode="auto">
            <a:xfrm>
              <a:off x="3368675" y="3427413"/>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1200" cap="none" spc="0" normalizeH="0" baseline="0" noProof="0" dirty="0" err="1">
                  <a:ln>
                    <a:noFill/>
                  </a:ln>
                  <a:solidFill>
                    <a:srgbClr val="C00000"/>
                  </a:solidFill>
                  <a:effectLst/>
                  <a:uLnTx/>
                  <a:uFillTx/>
                  <a:latin typeface="Symbol" panose="05050102010706020507" pitchFamily="2" charset="2"/>
                  <a:ea typeface="MS PGothic" panose="020B0600070205080204" pitchFamily="34" charset="-128"/>
                  <a:cs typeface="+mn-cs"/>
                </a:rPr>
                <a:t>l</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MS PGothic" panose="020B0600070205080204" pitchFamily="34" charset="-128"/>
                  <a:cs typeface="+mn-cs"/>
                </a:rPr>
                <a:t>in</a:t>
              </a:r>
              <a:r>
                <a:rPr kumimoji="0" lang="en-US" altLang="en-US" sz="1600" b="0" i="0" u="none" strike="noStrike" kern="1200" cap="none" spc="0" normalizeH="0" baseline="-25000" noProof="0" dirty="0">
                  <a:ln>
                    <a:noFill/>
                  </a:ln>
                  <a:solidFill>
                    <a:srgbClr val="C00000"/>
                  </a:solidFill>
                  <a:effectLst/>
                  <a:uLnTx/>
                  <a:uFillTx/>
                  <a:latin typeface="Arial" panose="020B0604020202020204" pitchFamily="34" charset="0"/>
                  <a:ea typeface="MS PGothic"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 original data</a:t>
              </a:r>
              <a:endParaRPr kumimoji="0" lang="en-US" altLang="en-US" sz="1600" b="0" i="0" u="none" strike="noStrike" kern="1200" cap="none" spc="0" normalizeH="0" baseline="0" noProof="0" dirty="0">
                <a:ln>
                  <a:noFill/>
                </a:ln>
                <a:solidFill>
                  <a:srgbClr val="C00000"/>
                </a:solidFill>
                <a:effectLst/>
                <a:uLnTx/>
                <a:uFillTx/>
                <a:latin typeface="Comic Sans MS" panose="030F0702030302020204" pitchFamily="66" charset="0"/>
                <a:ea typeface="MS PGothic" panose="020B0600070205080204" pitchFamily="34" charset="-128"/>
                <a:cs typeface="+mn-cs"/>
              </a:endParaRPr>
            </a:p>
          </p:txBody>
        </p:sp>
        <p:sp>
          <p:nvSpPr>
            <p:cNvPr id="369" name="Oval 217"/>
            <p:cNvSpPr>
              <a:spLocks noChangeArrowheads="1"/>
            </p:cNvSpPr>
            <p:nvPr/>
          </p:nvSpPr>
          <p:spPr bwMode="auto">
            <a:xfrm>
              <a:off x="2749090" y="3616325"/>
              <a:ext cx="112712" cy="115888"/>
            </a:xfrm>
            <a:prstGeom prst="ellipse">
              <a:avLst/>
            </a:prstGeom>
            <a:solidFill>
              <a:srgbClr val="FF0000"/>
            </a:solidFill>
            <a:ln w="9525">
              <a:solidFill>
                <a:srgbClr val="FF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70" name="Line 229"/>
            <p:cNvSpPr>
              <a:spLocks noChangeShapeType="1"/>
            </p:cNvSpPr>
            <p:nvPr/>
          </p:nvSpPr>
          <p:spPr bwMode="auto">
            <a:xfrm>
              <a:off x="4845050" y="3995738"/>
              <a:ext cx="339725" cy="0"/>
            </a:xfrm>
            <a:prstGeom prst="line">
              <a:avLst/>
            </a:prstGeom>
            <a:noFill/>
            <a:ln w="38100">
              <a:solidFill>
                <a:srgbClr val="FFFFFF"/>
              </a:solidFill>
              <a:prstDash val="sysDot"/>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71" name="Oval 232"/>
            <p:cNvSpPr>
              <a:spLocks noChangeArrowheads="1"/>
            </p:cNvSpPr>
            <p:nvPr/>
          </p:nvSpPr>
          <p:spPr bwMode="auto">
            <a:xfrm>
              <a:off x="2749606" y="3849688"/>
              <a:ext cx="112712" cy="115887"/>
            </a:xfrm>
            <a:prstGeom prst="ellipse">
              <a:avLst/>
            </a:prstGeom>
            <a:solidFill>
              <a:srgbClr val="FF0000"/>
            </a:solidFill>
            <a:ln w="9525">
              <a:solidFill>
                <a:srgbClr val="FF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72" name="Text Box 233"/>
            <p:cNvSpPr txBox="1">
              <a:spLocks noChangeArrowheads="1"/>
            </p:cNvSpPr>
            <p:nvPr/>
          </p:nvSpPr>
          <p:spPr bwMode="auto">
            <a:xfrm>
              <a:off x="3251200" y="3756025"/>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1200" cap="none" spc="0" normalizeH="0" baseline="0" noProof="0" dirty="0" err="1">
                  <a:ln>
                    <a:noFill/>
                  </a:ln>
                  <a:solidFill>
                    <a:srgbClr val="C00000"/>
                  </a:solidFill>
                  <a:effectLst/>
                  <a:uLnTx/>
                  <a:uFillTx/>
                  <a:latin typeface="Symbol" panose="05050102010706020507" pitchFamily="2" charset="2"/>
                  <a:ea typeface="MS PGothic" panose="020B0600070205080204" pitchFamily="34" charset="-128"/>
                  <a:cs typeface="+mn-cs"/>
                </a:rPr>
                <a:t>l</a:t>
              </a:r>
              <a:r>
                <a:rPr kumimoji="0" lang="en-US" altLang="en-US" sz="2000" b="0" i="0" u="none" strike="noStrike" kern="1200" cap="none" spc="0" normalizeH="0" baseline="0" noProof="0" dirty="0" err="1">
                  <a:ln>
                    <a:noFill/>
                  </a:ln>
                  <a:solidFill>
                    <a:srgbClr val="C00000"/>
                  </a:solidFill>
                  <a:effectLst/>
                  <a:uLnTx/>
                  <a:uFillTx/>
                  <a:latin typeface="Arial" panose="020B0604020202020204" pitchFamily="34" charset="0"/>
                  <a:ea typeface="MS PGothic" panose="020B0600070205080204" pitchFamily="34" charset="-128"/>
                  <a:cs typeface="+mn-cs"/>
                </a:rPr>
                <a:t>'</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MS PGothic" panose="020B0600070205080204" pitchFamily="34" charset="-128"/>
                  <a:cs typeface="+mn-cs"/>
                </a:rPr>
                <a:t>in</a:t>
              </a: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original data, </a:t>
              </a:r>
              <a:r>
                <a:rPr kumimoji="0" lang="en-US" altLang="en-US" sz="1600" b="0" i="1"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plus</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 retransmitted data</a:t>
              </a:r>
              <a:endParaRPr kumimoji="0" lang="en-US" altLang="en-US" sz="1600" b="0" i="0" u="none" strike="noStrike" kern="1200" cap="none" spc="0" normalizeH="0" baseline="0" noProof="0" dirty="0">
                <a:ln>
                  <a:noFill/>
                </a:ln>
                <a:solidFill>
                  <a:srgbClr val="C00000"/>
                </a:solidFill>
                <a:effectLst/>
                <a:uLnTx/>
                <a:uFillTx/>
                <a:latin typeface="Comic Sans MS" panose="030F0702030302020204" pitchFamily="66" charset="0"/>
                <a:ea typeface="MS PGothic" panose="020B0600070205080204" pitchFamily="34" charset="-128"/>
                <a:cs typeface="+mn-cs"/>
              </a:endParaRPr>
            </a:p>
          </p:txBody>
        </p:sp>
        <p:sp>
          <p:nvSpPr>
            <p:cNvPr id="373" name="Line 234"/>
            <p:cNvSpPr>
              <a:spLocks noChangeShapeType="1"/>
            </p:cNvSpPr>
            <p:nvPr/>
          </p:nvSpPr>
          <p:spPr bwMode="auto">
            <a:xfrm>
              <a:off x="2909888" y="3916363"/>
              <a:ext cx="514350" cy="0"/>
            </a:xfrm>
            <a:prstGeom prst="line">
              <a:avLst/>
            </a:prstGeom>
            <a:noFill/>
            <a:ln w="12700">
              <a:solidFill>
                <a:srgbClr val="000000"/>
              </a:solidFill>
              <a:round/>
              <a:head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74" name="Line 235"/>
            <p:cNvSpPr>
              <a:spLocks noChangeShapeType="1"/>
            </p:cNvSpPr>
            <p:nvPr/>
          </p:nvSpPr>
          <p:spPr bwMode="auto">
            <a:xfrm>
              <a:off x="2905125" y="3683000"/>
              <a:ext cx="514350" cy="0"/>
            </a:xfrm>
            <a:prstGeom prst="line">
              <a:avLst/>
            </a:prstGeom>
            <a:noFill/>
            <a:ln w="12700">
              <a:solidFill>
                <a:srgbClr val="000000"/>
              </a:solidFill>
              <a:round/>
              <a:head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52" name="Group 351"/>
          <p:cNvGrpSpPr/>
          <p:nvPr/>
        </p:nvGrpSpPr>
        <p:grpSpPr>
          <a:xfrm>
            <a:off x="2913490" y="5218953"/>
            <a:ext cx="1938730" cy="1300181"/>
            <a:chOff x="2913490" y="5218953"/>
            <a:chExt cx="1938730" cy="1300181"/>
          </a:xfrm>
        </p:grpSpPr>
        <p:sp>
          <p:nvSpPr>
            <p:cNvPr id="357" name="Text Box 32"/>
            <p:cNvSpPr txBox="1">
              <a:spLocks noChangeArrowheads="1"/>
            </p:cNvSpPr>
            <p:nvPr/>
          </p:nvSpPr>
          <p:spPr bwMode="auto">
            <a:xfrm>
              <a:off x="2913490" y="6001893"/>
              <a:ext cx="1749096" cy="51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1600" b="1" i="1"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finite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shared output link buffers</a:t>
              </a:r>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58" name="Line 77"/>
            <p:cNvSpPr>
              <a:spLocks noChangeShapeType="1"/>
            </p:cNvSpPr>
            <p:nvPr/>
          </p:nvSpPr>
          <p:spPr bwMode="auto">
            <a:xfrm flipH="1">
              <a:off x="4292190" y="5608320"/>
              <a:ext cx="295050" cy="508454"/>
            </a:xfrm>
            <a:prstGeom prst="line">
              <a:avLst/>
            </a:prstGeom>
            <a:noFill/>
            <a:ln w="9525">
              <a:solidFill>
                <a:srgbClr val="000000"/>
              </a:solidFill>
              <a:round/>
              <a:tailEnd type="non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59" name="Group 358"/>
            <p:cNvGrpSpPr/>
            <p:nvPr/>
          </p:nvGrpSpPr>
          <p:grpSpPr>
            <a:xfrm>
              <a:off x="4030362" y="5218953"/>
              <a:ext cx="821858" cy="355937"/>
              <a:chOff x="6859123" y="5156933"/>
              <a:chExt cx="456701" cy="226548"/>
            </a:xfrm>
          </p:grpSpPr>
          <p:sp>
            <p:nvSpPr>
              <p:cNvPr id="360" name="Rectangle 359"/>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1" name="Straight Connector 360"/>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53" name="Freeform 91"/>
          <p:cNvSpPr/>
          <p:nvPr/>
        </p:nvSpPr>
        <p:spPr bwMode="auto">
          <a:xfrm>
            <a:off x="2803354" y="3659588"/>
            <a:ext cx="4211870" cy="1670126"/>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54" name="Group 353"/>
          <p:cNvGrpSpPr/>
          <p:nvPr/>
        </p:nvGrpSpPr>
        <p:grpSpPr>
          <a:xfrm>
            <a:off x="1586591" y="4743924"/>
            <a:ext cx="4913849" cy="1346072"/>
            <a:chOff x="5641439" y="2685215"/>
            <a:chExt cx="4000500" cy="1028700"/>
          </a:xfrm>
        </p:grpSpPr>
        <p:sp>
          <p:nvSpPr>
            <p:cNvPr id="355" name="Oval 73"/>
            <p:cNvSpPr>
              <a:spLocks noChangeArrowheads="1"/>
            </p:cNvSpPr>
            <p:nvPr/>
          </p:nvSpPr>
          <p:spPr bwMode="auto">
            <a:xfrm>
              <a:off x="5641439" y="2685215"/>
              <a:ext cx="92075" cy="90487"/>
            </a:xfrm>
            <a:prstGeom prst="ellipse">
              <a:avLst/>
            </a:prstGeom>
            <a:solidFill>
              <a:srgbClr val="0013A3"/>
            </a:solidFill>
            <a:ln w="9525">
              <a:solidFill>
                <a:srgbClr val="0013A3"/>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6" name="Freeform 90"/>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471" name="Group 470"/>
          <p:cNvGrpSpPr/>
          <p:nvPr/>
        </p:nvGrpSpPr>
        <p:grpSpPr>
          <a:xfrm>
            <a:off x="3289650" y="5336775"/>
            <a:ext cx="2124396" cy="604097"/>
            <a:chOff x="3289650" y="5336775"/>
            <a:chExt cx="2124396" cy="604097"/>
          </a:xfrm>
        </p:grpSpPr>
        <p:sp>
          <p:nvSpPr>
            <p:cNvPr id="472" name="TextBox 471"/>
            <p:cNvSpPr txBox="1"/>
            <p:nvPr/>
          </p:nvSpPr>
          <p:spPr>
            <a:xfrm>
              <a:off x="4982445" y="5336775"/>
              <a:ext cx="431601" cy="6040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3" name="TextBox 472"/>
            <p:cNvSpPr txBox="1"/>
            <p:nvPr/>
          </p:nvSpPr>
          <p:spPr>
            <a:xfrm>
              <a:off x="3289650" y="5351752"/>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 name="Title 1"/>
          <p:cNvSpPr>
            <a:spLocks noGrp="1"/>
          </p:cNvSpPr>
          <p:nvPr>
            <p:ph type="title"/>
          </p:nvPr>
        </p:nvSpPr>
        <p:spPr>
          <a:xfrm>
            <a:off x="798690" y="208643"/>
            <a:ext cx="11393310" cy="894622"/>
          </a:xfrm>
        </p:spPr>
        <p:txBody>
          <a:bodyPr>
            <a:normAutofit/>
          </a:bodyPr>
          <a:lstStyle/>
          <a:p>
            <a:r>
              <a:rPr lang="en-US" sz="4800" dirty="0"/>
              <a:t>Causes/costs of congestion: scenario 2</a:t>
            </a:r>
            <a:endParaRPr lang="en-US" sz="4400" b="0" dirty="0"/>
          </a:p>
        </p:txBody>
      </p:sp>
      <p:sp>
        <p:nvSpPr>
          <p:cNvPr id="229" name="Rectangle 235"/>
          <p:cNvSpPr>
            <a:spLocks noChangeArrowheads="1"/>
          </p:cNvSpPr>
          <p:nvPr/>
        </p:nvSpPr>
        <p:spPr bwMode="auto">
          <a:xfrm>
            <a:off x="2381250" y="3846513"/>
            <a:ext cx="244475" cy="155575"/>
          </a:xfrm>
          <a:prstGeom prst="rect">
            <a:avLst/>
          </a:prstGeom>
          <a:solidFill>
            <a:srgbClr val="00CC99"/>
          </a:solidFill>
          <a:ln w="9525">
            <a:solidFill>
              <a:srgbClr val="0066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0" name="Text Box 236"/>
          <p:cNvSpPr txBox="1">
            <a:spLocks noChangeArrowheads="1"/>
          </p:cNvSpPr>
          <p:nvPr/>
        </p:nvSpPr>
        <p:spPr bwMode="auto">
          <a:xfrm>
            <a:off x="3725863" y="4761119"/>
            <a:ext cx="1768475"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1" u="none" strike="noStrike" kern="1200" cap="none" spc="0" normalizeH="0" baseline="0" noProof="0" dirty="0">
                <a:ln>
                  <a:noFill/>
                </a:ln>
                <a:solidFill>
                  <a:srgbClr val="006600"/>
                </a:solidFill>
                <a:effectLst/>
                <a:uLnTx/>
                <a:uFillTx/>
                <a:latin typeface="Arial" panose="020B0604020202020204" pitchFamily="34" charset="0"/>
                <a:ea typeface="MS PGothic" panose="020B0600070205080204" pitchFamily="34" charset="-128"/>
                <a:cs typeface="+mn-cs"/>
              </a:rPr>
              <a:t>free buffer space!</a:t>
            </a:r>
            <a:endParaRPr kumimoji="0" lang="en-US" sz="1600" b="0" i="1" u="none" strike="noStrike" kern="1200" cap="none" spc="0" normalizeH="0" baseline="0" noProof="0" dirty="0">
              <a:ln>
                <a:noFill/>
              </a:ln>
              <a:solidFill>
                <a:srgbClr val="006600"/>
              </a:solidFill>
              <a:effectLst/>
              <a:uLnTx/>
              <a:uFillTx/>
              <a:latin typeface="Arial" panose="020B0604020202020204" pitchFamily="34" charset="0"/>
              <a:ea typeface="MS PGothic" panose="020B0600070205080204" pitchFamily="34" charset="-128"/>
              <a:cs typeface="+mn-cs"/>
            </a:endParaRPr>
          </a:p>
        </p:txBody>
      </p:sp>
      <p:sp>
        <p:nvSpPr>
          <p:cNvPr id="231" name="Rectangle 237"/>
          <p:cNvSpPr>
            <a:spLocks noChangeArrowheads="1"/>
          </p:cNvSpPr>
          <p:nvPr/>
        </p:nvSpPr>
        <p:spPr bwMode="auto">
          <a:xfrm>
            <a:off x="2381250" y="3844925"/>
            <a:ext cx="244475" cy="155575"/>
          </a:xfrm>
          <a:prstGeom prst="rect">
            <a:avLst/>
          </a:prstGeom>
          <a:solidFill>
            <a:srgbClr val="00CC99"/>
          </a:solidFill>
          <a:ln w="9525">
            <a:solidFill>
              <a:srgbClr val="0066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2" name="Rectangle 264"/>
          <p:cNvSpPr txBox="1">
            <a:spLocks noChangeArrowheads="1"/>
          </p:cNvSpPr>
          <p:nvPr/>
        </p:nvSpPr>
        <p:spPr>
          <a:xfrm>
            <a:off x="600313" y="1223059"/>
            <a:ext cx="5915913" cy="2132179"/>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3000" b="0" i="0" u="none" strike="noStrike" kern="1200" cap="none" spc="0" normalizeH="0" baseline="0" noProof="0" dirty="0">
                <a:ln>
                  <a:noFill/>
                </a:ln>
                <a:solidFill>
                  <a:srgbClr val="000099"/>
                </a:solidFill>
                <a:effectLst/>
                <a:uLnTx/>
                <a:uFillTx/>
                <a:latin typeface="Calibri" panose="020F0502020204030204"/>
                <a:ea typeface="+mn-ea"/>
                <a:cs typeface="+mn-cs"/>
              </a:rPr>
              <a:t>Idealization: </a:t>
            </a:r>
            <a:r>
              <a:rPr kumimoji="0" lang="en-US" sz="3000" b="0" i="1" u="none" strike="noStrike" kern="1200" cap="none" spc="0" normalizeH="0" baseline="0" noProof="0" dirty="0">
                <a:ln>
                  <a:noFill/>
                </a:ln>
                <a:solidFill>
                  <a:srgbClr val="C00000"/>
                </a:solidFill>
                <a:effectLst/>
                <a:uLnTx/>
                <a:uFillTx/>
                <a:latin typeface="Calibri" panose="020F0502020204030204"/>
                <a:ea typeface="+mn-ea"/>
                <a:cs typeface="+mn-cs"/>
              </a:rPr>
              <a:t>some </a:t>
            </a:r>
            <a:r>
              <a:rPr kumimoji="0" lang="en-US" sz="3000" b="0" i="0" u="none" strike="noStrike" kern="1200" cap="none" spc="0" normalizeH="0" baseline="0" noProof="0" dirty="0">
                <a:ln>
                  <a:noFill/>
                </a:ln>
                <a:solidFill>
                  <a:srgbClr val="C00000"/>
                </a:solidFill>
                <a:effectLst/>
                <a:uLnTx/>
                <a:uFillTx/>
                <a:latin typeface="Calibri" panose="020F0502020204030204"/>
                <a:ea typeface="+mn-ea"/>
                <a:cs typeface="+mn-cs"/>
              </a:rPr>
              <a:t>perfect knowledge</a:t>
            </a:r>
            <a:endParaRPr kumimoji="0" lang="en-US" sz="3000" b="0"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457200" marR="0" lvl="0" indent="-21590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packets can be lost (dropped at router) due  to full buffers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21590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knows when packet has been dropped: only resends if packet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known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to be lost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 name="Group 7"/>
          <p:cNvGrpSpPr/>
          <p:nvPr/>
        </p:nvGrpSpPr>
        <p:grpSpPr>
          <a:xfrm>
            <a:off x="10039611" y="1993407"/>
            <a:ext cx="1866837" cy="1277498"/>
            <a:chOff x="10039611" y="1800903"/>
            <a:chExt cx="1866837" cy="1277498"/>
          </a:xfrm>
        </p:grpSpPr>
        <p:sp>
          <p:nvSpPr>
            <p:cNvPr id="174" name="Text Box 252"/>
            <p:cNvSpPr txBox="1">
              <a:spLocks noChangeArrowheads="1"/>
            </p:cNvSpPr>
            <p:nvPr/>
          </p:nvSpPr>
          <p:spPr bwMode="auto">
            <a:xfrm>
              <a:off x="10188717" y="2099672"/>
              <a:ext cx="1717731" cy="978729"/>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when sending at R/2, some packets are needed retransmissions</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75" name="Line 253"/>
            <p:cNvSpPr>
              <a:spLocks noChangeShapeType="1"/>
            </p:cNvSpPr>
            <p:nvPr/>
          </p:nvSpPr>
          <p:spPr bwMode="auto">
            <a:xfrm flipH="1" flipV="1">
              <a:off x="10039611" y="1800903"/>
              <a:ext cx="423050" cy="355155"/>
            </a:xfrm>
            <a:prstGeom prst="line">
              <a:avLst/>
            </a:prstGeom>
            <a:noFill/>
            <a:ln w="9525">
              <a:solidFill>
                <a:schemeClr val="tx1"/>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grpSp>
        <p:nvGrpSpPr>
          <p:cNvPr id="176" name="Group 175"/>
          <p:cNvGrpSpPr/>
          <p:nvPr/>
        </p:nvGrpSpPr>
        <p:grpSpPr>
          <a:xfrm>
            <a:off x="7361453" y="1392684"/>
            <a:ext cx="3100386" cy="2791471"/>
            <a:chOff x="10662918" y="1488938"/>
            <a:chExt cx="3100386" cy="2791471"/>
          </a:xfrm>
        </p:grpSpPr>
        <p:sp>
          <p:nvSpPr>
            <p:cNvPr id="177" name="Freeform 245"/>
            <p:cNvSpPr/>
            <p:nvPr/>
          </p:nvSpPr>
          <p:spPr bwMode="auto">
            <a:xfrm>
              <a:off x="11260180" y="2035401"/>
              <a:ext cx="2024019" cy="1604948"/>
            </a:xfrm>
            <a:custGeom>
              <a:avLst/>
              <a:gdLst>
                <a:gd name="T0" fmla="*/ 0 w 1636"/>
                <a:gd name="T1" fmla="*/ 955 h 955"/>
                <a:gd name="T2" fmla="*/ 758 w 1636"/>
                <a:gd name="T3" fmla="*/ 246 h 955"/>
                <a:gd name="T4" fmla="*/ 1636 w 1636"/>
                <a:gd name="T5" fmla="*/ 7 h 955"/>
                <a:gd name="T6" fmla="*/ 0 60000 65536"/>
                <a:gd name="T7" fmla="*/ 0 60000 65536"/>
                <a:gd name="T8" fmla="*/ 0 60000 65536"/>
                <a:gd name="connsiteX0" fmla="*/ 0 w 6072"/>
                <a:gd name="connsiteY0" fmla="*/ 8862 h 8862"/>
                <a:gd name="connsiteX1" fmla="*/ 4633 w 6072"/>
                <a:gd name="connsiteY1" fmla="*/ 1438 h 8862"/>
                <a:gd name="connsiteX2" fmla="*/ 6072 w 6072"/>
                <a:gd name="connsiteY2" fmla="*/ 120 h 8862"/>
                <a:gd name="connsiteX0-1" fmla="*/ 0 w 10000"/>
                <a:gd name="connsiteY0-2" fmla="*/ 9865 h 9865"/>
                <a:gd name="connsiteX1-3" fmla="*/ 7630 w 10000"/>
                <a:gd name="connsiteY1-4" fmla="*/ 1488 h 9865"/>
                <a:gd name="connsiteX2-5" fmla="*/ 10000 w 10000"/>
                <a:gd name="connsiteY2-6" fmla="*/ 0 h 9865"/>
                <a:gd name="connsiteX0-7" fmla="*/ 0 w 10000"/>
                <a:gd name="connsiteY0-8" fmla="*/ 10000 h 10000"/>
                <a:gd name="connsiteX1-9" fmla="*/ 7630 w 10000"/>
                <a:gd name="connsiteY1-10" fmla="*/ 1508 h 10000"/>
                <a:gd name="connsiteX2-11" fmla="*/ 10000 w 10000"/>
                <a:gd name="connsiteY2-12" fmla="*/ 0 h 10000"/>
                <a:gd name="connsiteX0-13" fmla="*/ 0 w 10000"/>
                <a:gd name="connsiteY0-14" fmla="*/ 10000 h 10000"/>
                <a:gd name="connsiteX1-15" fmla="*/ 7630 w 10000"/>
                <a:gd name="connsiteY1-16" fmla="*/ 1508 h 10000"/>
                <a:gd name="connsiteX2-17" fmla="*/ 10000 w 10000"/>
                <a:gd name="connsiteY2-18" fmla="*/ 0 h 10000"/>
                <a:gd name="connsiteX0-19" fmla="*/ 0 w 10000"/>
                <a:gd name="connsiteY0-20" fmla="*/ 10000 h 10000"/>
                <a:gd name="connsiteX1-21" fmla="*/ 7630 w 10000"/>
                <a:gd name="connsiteY1-22" fmla="*/ 1508 h 10000"/>
                <a:gd name="connsiteX2-23" fmla="*/ 10000 w 10000"/>
                <a:gd name="connsiteY2-24" fmla="*/ 0 h 10000"/>
                <a:gd name="connsiteX0-25" fmla="*/ 0 w 10000"/>
                <a:gd name="connsiteY0-26" fmla="*/ 10000 h 10000"/>
                <a:gd name="connsiteX1-27" fmla="*/ 7630 w 10000"/>
                <a:gd name="connsiteY1-28" fmla="*/ 1508 h 10000"/>
                <a:gd name="connsiteX2-29" fmla="*/ 10000 w 10000"/>
                <a:gd name="connsiteY2-30" fmla="*/ 0 h 10000"/>
                <a:gd name="connsiteX0-31" fmla="*/ 0 w 10000"/>
                <a:gd name="connsiteY0-32" fmla="*/ 10000 h 10000"/>
                <a:gd name="connsiteX1-33" fmla="*/ 7233 w 10000"/>
                <a:gd name="connsiteY1-34" fmla="*/ 1532 h 10000"/>
                <a:gd name="connsiteX2-35" fmla="*/ 10000 w 10000"/>
                <a:gd name="connsiteY2-36" fmla="*/ 0 h 10000"/>
                <a:gd name="connsiteX0-37" fmla="*/ 0 w 10000"/>
                <a:gd name="connsiteY0-38" fmla="*/ 10000 h 10000"/>
                <a:gd name="connsiteX1-39" fmla="*/ 7233 w 10000"/>
                <a:gd name="connsiteY1-40" fmla="*/ 1532 h 10000"/>
                <a:gd name="connsiteX2-41" fmla="*/ 10000 w 10000"/>
                <a:gd name="connsiteY2-42" fmla="*/ 0 h 10000"/>
                <a:gd name="connsiteX0-43" fmla="*/ 0 w 10000"/>
                <a:gd name="connsiteY0-44" fmla="*/ 10000 h 10000"/>
                <a:gd name="connsiteX1-45" fmla="*/ 7233 w 10000"/>
                <a:gd name="connsiteY1-46" fmla="*/ 1532 h 10000"/>
                <a:gd name="connsiteX2-47" fmla="*/ 10000 w 10000"/>
                <a:gd name="connsiteY2-48" fmla="*/ 0 h 10000"/>
              </a:gdLst>
              <a:ahLst/>
              <a:cxnLst>
                <a:cxn ang="0">
                  <a:pos x="connsiteX0-1" y="connsiteY0-2"/>
                </a:cxn>
                <a:cxn ang="0">
                  <a:pos x="connsiteX1-3" y="connsiteY1-4"/>
                </a:cxn>
                <a:cxn ang="0">
                  <a:pos x="connsiteX2-5" y="connsiteY2-6"/>
                </a:cxn>
              </a:cxnLst>
              <a:rect l="l" t="t" r="r" b="b"/>
              <a:pathLst>
                <a:path w="10000" h="10000">
                  <a:moveTo>
                    <a:pt x="0" y="10000"/>
                  </a:moveTo>
                  <a:cubicBezTo>
                    <a:pt x="1268" y="8586"/>
                    <a:pt x="-125" y="9688"/>
                    <a:pt x="7233" y="1532"/>
                  </a:cubicBezTo>
                  <a:cubicBezTo>
                    <a:pt x="7865" y="929"/>
                    <a:pt x="8381" y="338"/>
                    <a:pt x="10000" y="0"/>
                  </a:cubicBezTo>
                </a:path>
              </a:pathLst>
            </a:custGeom>
            <a:noFill/>
            <a:ln w="28575" cmpd="sng">
              <a:solidFill>
                <a:srgbClr val="CC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8" name="Group 246"/>
            <p:cNvGrpSpPr/>
            <p:nvPr/>
          </p:nvGrpSpPr>
          <p:grpSpPr bwMode="auto">
            <a:xfrm>
              <a:off x="12077700" y="3606746"/>
              <a:ext cx="458788" cy="400051"/>
              <a:chOff x="3583" y="1761"/>
              <a:chExt cx="289" cy="252"/>
            </a:xfrm>
          </p:grpSpPr>
          <p:sp>
            <p:nvSpPr>
              <p:cNvPr id="192" name="Text Box 247"/>
              <p:cNvSpPr txBox="1">
                <a:spLocks noChangeArrowheads="1"/>
              </p:cNvSpPr>
              <p:nvPr/>
            </p:nvSpPr>
            <p:spPr bwMode="auto">
              <a:xfrm>
                <a:off x="3583" y="1761"/>
                <a:ext cx="289" cy="25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err="1">
                    <a:ln>
                      <a:noFill/>
                    </a:ln>
                    <a:solidFill>
                      <a:prstClr val="black"/>
                    </a:solidFill>
                    <a:effectLst/>
                    <a:uLnTx/>
                    <a:uFillTx/>
                    <a:latin typeface="Symbol" panose="05050102010706020507" charset="0"/>
                    <a:ea typeface="MS PGothic" panose="020B0600070205080204" pitchFamily="34" charset="-128"/>
                    <a:cs typeface="Arial" panose="020B0604020202020204" pitchFamily="34" charset="0"/>
                  </a:rPr>
                  <a:t>l</a:t>
                </a:r>
                <a:r>
                  <a:rPr kumimoji="0" lang="en-US" sz="2000" b="0" i="0" u="none" strike="noStrike" kern="1200" cap="none" spc="0" normalizeH="0" baseline="-25000" noProof="0" dirty="0" err="1">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in</a:t>
                </a:r>
                <a:endParaRPr kumimoji="0" lang="en-US" sz="2000" b="0" i="0" u="none" strike="noStrike" kern="1200" cap="none" spc="0" normalizeH="0" baseline="-2500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3" name="Line 248"/>
              <p:cNvSpPr>
                <a:spLocks noChangeShapeType="1"/>
              </p:cNvSpPr>
              <p:nvPr/>
            </p:nvSpPr>
            <p:spPr bwMode="auto">
              <a:xfrm flipV="1">
                <a:off x="3726" y="1834"/>
                <a:ext cx="24" cy="24"/>
              </a:xfrm>
              <a:prstGeom prst="line">
                <a:avLst/>
              </a:prstGeom>
              <a:noFill/>
              <a:ln w="19050">
                <a:solidFill>
                  <a:schemeClr val="tx1"/>
                </a:solidFill>
                <a:rou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sp>
          <p:nvSpPr>
            <p:cNvPr id="179" name="Line 278"/>
            <p:cNvSpPr>
              <a:spLocks noChangeShapeType="1"/>
            </p:cNvSpPr>
            <p:nvPr/>
          </p:nvSpPr>
          <p:spPr bwMode="auto">
            <a:xfrm>
              <a:off x="11267134" y="1488938"/>
              <a:ext cx="0" cy="2159048"/>
            </a:xfrm>
            <a:prstGeom prst="line">
              <a:avLst/>
            </a:prstGeom>
            <a:noFill/>
            <a:ln w="2540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80" name="Line 280"/>
            <p:cNvSpPr>
              <a:spLocks noChangeShapeType="1"/>
            </p:cNvSpPr>
            <p:nvPr/>
          </p:nvSpPr>
          <p:spPr bwMode="auto">
            <a:xfrm>
              <a:off x="13274022" y="1725252"/>
              <a:ext cx="0" cy="1869027"/>
            </a:xfrm>
            <a:prstGeom prst="line">
              <a:avLst/>
            </a:prstGeom>
            <a:noFill/>
            <a:ln w="12700">
              <a:solidFill>
                <a:schemeClr val="tx1"/>
              </a:solidFill>
              <a:prstDash val="dash"/>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81" name="Freeform 281"/>
            <p:cNvSpPr/>
            <p:nvPr/>
          </p:nvSpPr>
          <p:spPr bwMode="auto">
            <a:xfrm>
              <a:off x="11255891" y="1666173"/>
              <a:ext cx="2023753" cy="1965701"/>
            </a:xfrm>
            <a:custGeom>
              <a:avLst/>
              <a:gdLst>
                <a:gd name="T0" fmla="*/ 0 w 720"/>
                <a:gd name="T1" fmla="*/ 732 h 732"/>
                <a:gd name="T2" fmla="*/ 720 w 720"/>
                <a:gd name="T3" fmla="*/ 0 h 732"/>
                <a:gd name="T4" fmla="*/ 0 60000 65536"/>
                <a:gd name="T5" fmla="*/ 0 60000 65536"/>
              </a:gdLst>
              <a:ahLst/>
              <a:cxnLst>
                <a:cxn ang="T4">
                  <a:pos x="T0" y="T1"/>
                </a:cxn>
                <a:cxn ang="T5">
                  <a:pos x="T2" y="T3"/>
                </a:cxn>
              </a:cxnLst>
              <a:rect l="0" t="0" r="r" b="b"/>
              <a:pathLst>
                <a:path w="720" h="732">
                  <a:moveTo>
                    <a:pt x="0" y="732"/>
                  </a:moveTo>
                  <a:lnTo>
                    <a:pt x="720" y="0"/>
                  </a:lnTo>
                </a:path>
              </a:pathLst>
            </a:custGeom>
            <a:noFill/>
            <a:ln w="28575" cap="flat" cmpd="sng">
              <a:solidFill>
                <a:schemeClr val="tx1"/>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Line 282"/>
            <p:cNvSpPr>
              <a:spLocks noChangeShapeType="1"/>
            </p:cNvSpPr>
            <p:nvPr/>
          </p:nvSpPr>
          <p:spPr bwMode="auto">
            <a:xfrm>
              <a:off x="11120974" y="1666173"/>
              <a:ext cx="140538" cy="0"/>
            </a:xfrm>
            <a:prstGeom prst="line">
              <a:avLst/>
            </a:prstGeom>
            <a:noFill/>
            <a:ln w="1905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83" name="Line 283"/>
            <p:cNvSpPr>
              <a:spLocks noChangeShapeType="1"/>
            </p:cNvSpPr>
            <p:nvPr/>
          </p:nvSpPr>
          <p:spPr bwMode="auto">
            <a:xfrm>
              <a:off x="13268401" y="3647986"/>
              <a:ext cx="0" cy="155752"/>
            </a:xfrm>
            <a:prstGeom prst="line">
              <a:avLst/>
            </a:prstGeom>
            <a:noFill/>
            <a:ln w="1905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84" name="Text Box 284"/>
            <p:cNvSpPr txBox="1">
              <a:spLocks noChangeArrowheads="1"/>
            </p:cNvSpPr>
            <p:nvPr/>
          </p:nvSpPr>
          <p:spPr bwMode="auto">
            <a:xfrm>
              <a:off x="10662918" y="1491652"/>
              <a:ext cx="815123" cy="51559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rPr>
                <a:t>R/2</a:t>
              </a:r>
              <a:endPar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85" name="Text Box 286"/>
            <p:cNvSpPr txBox="1">
              <a:spLocks noChangeArrowheads="1"/>
            </p:cNvSpPr>
            <p:nvPr/>
          </p:nvSpPr>
          <p:spPr bwMode="auto">
            <a:xfrm rot="16200000">
              <a:off x="10693131" y="1620961"/>
              <a:ext cx="937199" cy="7026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Symbol" panose="05050102010706020507" charset="0"/>
                  <a:ea typeface="MS PGothic" panose="020B0600070205080204" pitchFamily="34" charset="-128"/>
                  <a:cs typeface="+mn-cs"/>
                </a:rPr>
                <a:t>l</a:t>
              </a:r>
              <a:r>
                <a:rPr kumimoji="0" lang="en-US" sz="2000" b="0" i="0" u="none" strike="noStrike" kern="1200" cap="none" spc="0" normalizeH="0" baseline="-25000" noProof="0" dirty="0">
                  <a:ln>
                    <a:noFill/>
                  </a:ln>
                  <a:solidFill>
                    <a:prstClr val="black"/>
                  </a:solidFill>
                  <a:effectLst/>
                  <a:uLnTx/>
                  <a:uFillTx/>
                  <a:latin typeface="Arial" panose="020B0604020202020204" pitchFamily="34" charset="0"/>
                  <a:ea typeface="MS PGothic" panose="020B0600070205080204" pitchFamily="34" charset="-128"/>
                  <a:cs typeface="+mn-cs"/>
                </a:rPr>
                <a:t>out</a:t>
              </a:r>
              <a:endParaRPr kumimoji="0" lang="en-US" sz="2000" b="0" i="0" u="none" strike="noStrike" kern="1200" cap="none" spc="0" normalizeH="0" baseline="-2500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186" name="Line 288"/>
            <p:cNvSpPr>
              <a:spLocks noChangeShapeType="1"/>
            </p:cNvSpPr>
            <p:nvPr/>
          </p:nvSpPr>
          <p:spPr bwMode="auto">
            <a:xfrm>
              <a:off x="11300864" y="1668859"/>
              <a:ext cx="1841053" cy="0"/>
            </a:xfrm>
            <a:prstGeom prst="line">
              <a:avLst/>
            </a:prstGeom>
            <a:noFill/>
            <a:ln w="12700">
              <a:solidFill>
                <a:schemeClr val="bg1">
                  <a:lumMod val="75000"/>
                </a:schemeClr>
              </a:solidFill>
              <a:prstDash val="dash"/>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cxnSp>
          <p:nvCxnSpPr>
            <p:cNvPr id="187" name="Straight Connector 186"/>
            <p:cNvCxnSpPr/>
            <p:nvPr/>
          </p:nvCxnSpPr>
          <p:spPr>
            <a:xfrm>
              <a:off x="11277601" y="3626318"/>
              <a:ext cx="21656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8" name="TextBox 187"/>
            <p:cNvSpPr txBox="1"/>
            <p:nvPr/>
          </p:nvSpPr>
          <p:spPr>
            <a:xfrm rot="16200000">
              <a:off x="10440763" y="2708058"/>
              <a:ext cx="123450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throughput: </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9" name="Oval 188"/>
            <p:cNvSpPr/>
            <p:nvPr/>
          </p:nvSpPr>
          <p:spPr>
            <a:xfrm>
              <a:off x="13195300" y="1625600"/>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Text Box 285"/>
            <p:cNvSpPr txBox="1">
              <a:spLocks noChangeArrowheads="1"/>
            </p:cNvSpPr>
            <p:nvPr/>
          </p:nvSpPr>
          <p:spPr bwMode="auto">
            <a:xfrm>
              <a:off x="12948181" y="3764815"/>
              <a:ext cx="815123" cy="51559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rPr>
                <a:t>R/2</a:t>
              </a:r>
              <a:endPar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91" name="Oval 190"/>
            <p:cNvSpPr/>
            <p:nvPr/>
          </p:nvSpPr>
          <p:spPr>
            <a:xfrm>
              <a:off x="13213792" y="1978681"/>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Line 288"/>
            <p:cNvSpPr>
              <a:spLocks noChangeShapeType="1"/>
            </p:cNvSpPr>
            <p:nvPr/>
          </p:nvSpPr>
          <p:spPr bwMode="auto">
            <a:xfrm>
              <a:off x="11261558" y="2061890"/>
              <a:ext cx="1975007" cy="0"/>
            </a:xfrm>
            <a:prstGeom prst="line">
              <a:avLst/>
            </a:prstGeom>
            <a:noFill/>
            <a:ln w="12700">
              <a:solidFill>
                <a:schemeClr val="tx1"/>
              </a:solidFill>
              <a:prstDash val="dash"/>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sp>
        <p:nvSpPr>
          <p:cNvPr id="10" name="Oval 9"/>
          <p:cNvSpPr/>
          <p:nvPr/>
        </p:nvSpPr>
        <p:spPr>
          <a:xfrm rot="19191287">
            <a:off x="7883091" y="2781701"/>
            <a:ext cx="1203158" cy="529390"/>
          </a:xfrm>
          <a:prstGeom prst="ellipse">
            <a:avLst/>
          </a:prstGeom>
          <a:noFill/>
          <a:ln w="25400">
            <a:solidFill>
              <a:srgbClr val="001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p:cNvSpPr/>
          <p:nvPr/>
        </p:nvSpPr>
        <p:spPr>
          <a:xfrm>
            <a:off x="9577137" y="1414913"/>
            <a:ext cx="866274" cy="866274"/>
          </a:xfrm>
          <a:prstGeom prst="ellipse">
            <a:avLst/>
          </a:prstGeom>
          <a:noFill/>
          <a:ln w="28575">
            <a:solidFill>
              <a:srgbClr val="0013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 name="Group 8"/>
          <p:cNvGrpSpPr/>
          <p:nvPr/>
        </p:nvGrpSpPr>
        <p:grpSpPr>
          <a:xfrm>
            <a:off x="10048776" y="1568677"/>
            <a:ext cx="1915427" cy="480131"/>
            <a:chOff x="10048776" y="1376173"/>
            <a:chExt cx="1915427" cy="480131"/>
          </a:xfrm>
          <a:solidFill>
            <a:schemeClr val="bg1"/>
          </a:solidFill>
        </p:grpSpPr>
        <p:sp>
          <p:nvSpPr>
            <p:cNvPr id="7" name="Right Brace 6"/>
            <p:cNvSpPr/>
            <p:nvPr/>
          </p:nvSpPr>
          <p:spPr>
            <a:xfrm>
              <a:off x="10048776" y="1414914"/>
              <a:ext cx="144379" cy="336885"/>
            </a:xfrm>
            <a:prstGeom prst="rightBrac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Text Box 252"/>
            <p:cNvSpPr txBox="1">
              <a:spLocks noChangeArrowheads="1"/>
            </p:cNvSpPr>
            <p:nvPr/>
          </p:nvSpPr>
          <p:spPr bwMode="auto">
            <a:xfrm>
              <a:off x="10148612" y="1376173"/>
              <a:ext cx="1815591" cy="480131"/>
            </a:xfrm>
            <a:prstGeom prst="rect">
              <a:avLst/>
            </a:prstGeom>
            <a:grp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“wasted” capacity due to retransmissions</a:t>
              </a:r>
              <a:endParaRPr kumimoji="0" 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sp>
        <p:nvSpPr>
          <p:cNvPr id="195"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1.45833E-6 -2.22222E-6 L 0.02383 -2.22222E-6 L 0.02383 0.14584 L 0.08542 0.14584 L 0.05716 0.20625 L 0.16237 0.20625 " pathEditMode="relative" rAng="0" ptsTypes="AAAAAA">
                                      <p:cBhvr>
                                        <p:cTn id="6" dur="2000" fill="hold"/>
                                        <p:tgtEl>
                                          <p:spTgt spid="229"/>
                                        </p:tgtEl>
                                        <p:attrNameLst>
                                          <p:attrName>ppt_x</p:attrName>
                                          <p:attrName>ppt_y</p:attrName>
                                        </p:attrNameLst>
                                      </p:cBhvr>
                                      <p:rCtr x="8112" y="10301"/>
                                    </p:animMotion>
                                  </p:childTnLst>
                                </p:cTn>
                              </p:par>
                            </p:childTnLst>
                          </p:cTn>
                        </p:par>
                        <p:par>
                          <p:cTn id="7" fill="hold">
                            <p:stCondLst>
                              <p:cond delay="2000"/>
                            </p:stCondLst>
                            <p:childTnLst>
                              <p:par>
                                <p:cTn id="8" presetID="9" presetClass="entr" presetSubtype="0" fill="hold" grpId="0" nodeType="afterEffect">
                                  <p:stCondLst>
                                    <p:cond delay="0"/>
                                  </p:stCondLst>
                                  <p:childTnLst>
                                    <p:set>
                                      <p:cBhvr>
                                        <p:cTn id="9" dur="1" fill="hold">
                                          <p:stCondLst>
                                            <p:cond delay="0"/>
                                          </p:stCondLst>
                                        </p:cTn>
                                        <p:tgtEl>
                                          <p:spTgt spid="230"/>
                                        </p:tgtEl>
                                        <p:attrNameLst>
                                          <p:attrName>style.visibility</p:attrName>
                                        </p:attrNameLst>
                                      </p:cBhvr>
                                      <p:to>
                                        <p:strVal val="visible"/>
                                      </p:to>
                                    </p:set>
                                    <p:animEffect transition="in" filter="dissolve">
                                      <p:cBhvr>
                                        <p:cTn id="10" dur="500"/>
                                        <p:tgtEl>
                                          <p:spTgt spid="230"/>
                                        </p:tgtEl>
                                      </p:cBhvr>
                                    </p:animEffect>
                                  </p:childTnLst>
                                </p:cTn>
                              </p:par>
                            </p:childTnLst>
                          </p:cTn>
                        </p:par>
                        <p:par>
                          <p:cTn id="11" fill="hold">
                            <p:stCondLst>
                              <p:cond delay="2500"/>
                            </p:stCondLst>
                            <p:childTnLst>
                              <p:par>
                                <p:cTn id="12" presetID="0" presetClass="path" presetSubtype="0" accel="50000" decel="50000" fill="hold" grpId="1" nodeType="afterEffect">
                                  <p:stCondLst>
                                    <p:cond delay="0"/>
                                  </p:stCondLst>
                                  <p:childTnLst>
                                    <p:animMotion origin="layout" path="M 0.16237 0.20625 L 0.19492 0.20648 " pathEditMode="relative" rAng="0" ptsTypes="AA">
                                      <p:cBhvr>
                                        <p:cTn id="13" dur="3000" fill="hold"/>
                                        <p:tgtEl>
                                          <p:spTgt spid="229"/>
                                        </p:tgtEl>
                                        <p:attrNameLst>
                                          <p:attrName>ppt_x</p:attrName>
                                          <p:attrName>ppt_y</p:attrName>
                                        </p:attrNameLst>
                                      </p:cBhvr>
                                      <p:rCtr x="1628" y="0"/>
                                    </p:animMotion>
                                  </p:childTnLst>
                                </p:cTn>
                              </p:par>
                            </p:childTnLst>
                          </p:cTn>
                        </p:par>
                        <p:par>
                          <p:cTn id="14" fill="hold">
                            <p:stCondLst>
                              <p:cond delay="5500"/>
                            </p:stCondLst>
                            <p:childTnLst>
                              <p:par>
                                <p:cTn id="15" presetID="9" presetClass="exit" presetSubtype="0" fill="hold" nodeType="afterEffect">
                                  <p:stCondLst>
                                    <p:cond delay="0"/>
                                  </p:stCondLst>
                                  <p:childTnLst>
                                    <p:animEffect transition="out" filter="dissolve">
                                      <p:cBhvr>
                                        <p:cTn id="16" dur="500"/>
                                        <p:tgtEl>
                                          <p:spTgt spid="230"/>
                                        </p:tgtEl>
                                      </p:cBhvr>
                                    </p:animEffect>
                                    <p:set>
                                      <p:cBhvr>
                                        <p:cTn id="17" dur="1" fill="hold">
                                          <p:stCondLst>
                                            <p:cond delay="499"/>
                                          </p:stCondLst>
                                        </p:cTn>
                                        <p:tgtEl>
                                          <p:spTgt spid="230"/>
                                        </p:tgtEl>
                                        <p:attrNameLst>
                                          <p:attrName>style.visibility</p:attrName>
                                        </p:attrNameLst>
                                      </p:cBhvr>
                                      <p:to>
                                        <p:strVal val="hidden"/>
                                      </p:to>
                                    </p:set>
                                  </p:childTnLst>
                                </p:cTn>
                              </p:par>
                            </p:childTnLst>
                          </p:cTn>
                        </p:par>
                        <p:par>
                          <p:cTn id="18" fill="hold">
                            <p:stCondLst>
                              <p:cond delay="6000"/>
                            </p:stCondLst>
                            <p:childTnLst>
                              <p:par>
                                <p:cTn id="19" presetID="0" presetClass="path" presetSubtype="0" accel="50000" decel="50000" fill="hold" grpId="2" nodeType="afterEffect">
                                  <p:stCondLst>
                                    <p:cond delay="0"/>
                                  </p:stCondLst>
                                  <p:childTnLst>
                                    <p:animMotion origin="layout" path="M 0.20625 0.20648 L 0.25221 0.20648 L 0.29661 0.11597 L 0.35755 0.12084 L 0.35755 -0.01111 " pathEditMode="relative" rAng="0" ptsTypes="AAAAA">
                                      <p:cBhvr>
                                        <p:cTn id="20" dur="2000" fill="hold"/>
                                        <p:tgtEl>
                                          <p:spTgt spid="229"/>
                                        </p:tgtEl>
                                        <p:attrNameLst>
                                          <p:attrName>ppt_x</p:attrName>
                                          <p:attrName>ppt_y</p:attrName>
                                        </p:attrNameLst>
                                      </p:cBhvr>
                                      <p:rCtr x="7565" y="-10880"/>
                                    </p:animMotion>
                                  </p:childTnLst>
                                </p:cTn>
                              </p:par>
                            </p:childTnLst>
                          </p:cTn>
                        </p:par>
                        <p:par>
                          <p:cTn id="21" fill="hold">
                            <p:stCondLst>
                              <p:cond delay="8000"/>
                            </p:stCondLst>
                            <p:childTnLst>
                              <p:par>
                                <p:cTn id="22" presetID="9" presetClass="exit" presetSubtype="0" fill="hold" grpId="3" nodeType="afterEffect">
                                  <p:stCondLst>
                                    <p:cond delay="0"/>
                                  </p:stCondLst>
                                  <p:childTnLst>
                                    <p:animEffect transition="out" filter="dissolve">
                                      <p:cBhvr>
                                        <p:cTn id="23" dur="500"/>
                                        <p:tgtEl>
                                          <p:spTgt spid="229"/>
                                        </p:tgtEl>
                                      </p:cBhvr>
                                    </p:animEffect>
                                    <p:set>
                                      <p:cBhvr>
                                        <p:cTn id="24" dur="1" fill="hold">
                                          <p:stCondLst>
                                            <p:cond delay="499"/>
                                          </p:stCondLst>
                                        </p:cTn>
                                        <p:tgtEl>
                                          <p:spTgt spid="229"/>
                                        </p:tgtEl>
                                        <p:attrNameLst>
                                          <p:attrName>style.visibility</p:attrName>
                                        </p:attrNameLst>
                                      </p:cBhvr>
                                      <p:to>
                                        <p:strVal val="hidden"/>
                                      </p:to>
                                    </p:set>
                                  </p:childTnLst>
                                </p:cTn>
                              </p:par>
                              <p:par>
                                <p:cTn id="25" presetID="9" presetClass="exit" presetSubtype="0" fill="hold" grpId="0" nodeType="withEffect">
                                  <p:stCondLst>
                                    <p:cond delay="0"/>
                                  </p:stCondLst>
                                  <p:childTnLst>
                                    <p:animEffect transition="out" filter="dissolve">
                                      <p:cBhvr>
                                        <p:cTn id="26" dur="500"/>
                                        <p:tgtEl>
                                          <p:spTgt spid="231"/>
                                        </p:tgtEl>
                                      </p:cBhvr>
                                    </p:animEffect>
                                    <p:set>
                                      <p:cBhvr>
                                        <p:cTn id="27" dur="1" fill="hold">
                                          <p:stCondLst>
                                            <p:cond delay="499"/>
                                          </p:stCondLst>
                                        </p:cTn>
                                        <p:tgtEl>
                                          <p:spTgt spid="23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76"/>
                                        </p:tgtEl>
                                        <p:attrNameLst>
                                          <p:attrName>style.visibility</p:attrName>
                                        </p:attrNameLst>
                                      </p:cBhvr>
                                      <p:to>
                                        <p:strVal val="visible"/>
                                      </p:to>
                                    </p:set>
                                    <p:animEffect transition="in" filter="dissolve">
                                      <p:cBhvr>
                                        <p:cTn id="32" dur="500"/>
                                        <p:tgtEl>
                                          <p:spTgt spid="17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dissolv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ssolve">
                                      <p:cBhvr>
                                        <p:cTn id="42" dur="500"/>
                                        <p:tgtEl>
                                          <p:spTgt spid="11"/>
                                        </p:tgtEl>
                                      </p:cBhvr>
                                    </p:animEffect>
                                  </p:childTnLst>
                                </p:cTn>
                              </p:par>
                              <p:par>
                                <p:cTn id="43" presetID="9" presetClass="exit" presetSubtype="0" fill="hold" grpId="1" nodeType="withEffect">
                                  <p:stCondLst>
                                    <p:cond delay="0"/>
                                  </p:stCondLst>
                                  <p:childTnLst>
                                    <p:animEffect transition="out" filter="dissolve">
                                      <p:cBhvr>
                                        <p:cTn id="44" dur="500"/>
                                        <p:tgtEl>
                                          <p:spTgt spid="10"/>
                                        </p:tgtEl>
                                      </p:cBhvr>
                                    </p:animEffect>
                                    <p:set>
                                      <p:cBhvr>
                                        <p:cTn id="45" dur="1" fill="hold">
                                          <p:stCondLst>
                                            <p:cond delay="499"/>
                                          </p:stCondLst>
                                        </p:cTn>
                                        <p:tgtEl>
                                          <p:spTgt spid="1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dissolve">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dissolve">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29" grpId="1" animBg="1"/>
      <p:bldP spid="229" grpId="2" animBg="1"/>
      <p:bldP spid="229" grpId="3" animBg="1"/>
      <p:bldP spid="230" grpId="0"/>
      <p:bldP spid="231" grpId="0" animBg="1"/>
      <p:bldP spid="10" grpId="0" animBg="1"/>
      <p:bldP spid="10" grpId="1" animBg="1"/>
      <p:bldP spid="11"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Freeform 3"/>
          <p:cNvSpPr/>
          <p:nvPr/>
        </p:nvSpPr>
        <p:spPr bwMode="auto">
          <a:xfrm>
            <a:off x="6946976" y="5009814"/>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91" name="Group 490"/>
          <p:cNvGrpSpPr/>
          <p:nvPr/>
        </p:nvGrpSpPr>
        <p:grpSpPr>
          <a:xfrm>
            <a:off x="6249435" y="5024056"/>
            <a:ext cx="720732" cy="1182930"/>
            <a:chOff x="10910965" y="2513124"/>
            <a:chExt cx="586768" cy="904023"/>
          </a:xfrm>
        </p:grpSpPr>
        <p:sp>
          <p:nvSpPr>
            <p:cNvPr id="492" name="Rectangle 491"/>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93" name="Straight Connector 492"/>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4" name="Freeform 9"/>
          <p:cNvSpPr/>
          <p:nvPr/>
        </p:nvSpPr>
        <p:spPr bwMode="auto">
          <a:xfrm flipH="1">
            <a:off x="1844721" y="3515638"/>
            <a:ext cx="528348" cy="1178279"/>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401 w 10401"/>
              <a:gd name="connsiteY0" fmla="*/ 9412 h 9459"/>
              <a:gd name="connsiteX1" fmla="*/ 0 w 10401"/>
              <a:gd name="connsiteY1" fmla="*/ 0 h 9459"/>
              <a:gd name="connsiteX2" fmla="*/ 401 w 10401"/>
              <a:gd name="connsiteY2" fmla="*/ 8992 h 9459"/>
              <a:gd name="connsiteX3" fmla="*/ 5483 w 10401"/>
              <a:gd name="connsiteY3" fmla="*/ 9459 h 9459"/>
              <a:gd name="connsiteX4" fmla="*/ 10401 w 10401"/>
              <a:gd name="connsiteY4" fmla="*/ 9412 h 9459"/>
              <a:gd name="connsiteX0-1" fmla="*/ 14206 w 14206"/>
              <a:gd name="connsiteY0-2" fmla="*/ 3611 h 10000"/>
              <a:gd name="connsiteX1-3" fmla="*/ 0 w 14206"/>
              <a:gd name="connsiteY1-4" fmla="*/ 0 h 10000"/>
              <a:gd name="connsiteX2-5" fmla="*/ 386 w 14206"/>
              <a:gd name="connsiteY2-6" fmla="*/ 9506 h 10000"/>
              <a:gd name="connsiteX3-7" fmla="*/ 5272 w 14206"/>
              <a:gd name="connsiteY3-8" fmla="*/ 10000 h 10000"/>
              <a:gd name="connsiteX4-9" fmla="*/ 14206 w 14206"/>
              <a:gd name="connsiteY4-10" fmla="*/ 3611 h 10000"/>
              <a:gd name="connsiteX0-11" fmla="*/ 14206 w 16488"/>
              <a:gd name="connsiteY0-12" fmla="*/ 3611 h 9506"/>
              <a:gd name="connsiteX1-13" fmla="*/ 0 w 16488"/>
              <a:gd name="connsiteY1-14" fmla="*/ 0 h 9506"/>
              <a:gd name="connsiteX2-15" fmla="*/ 386 w 16488"/>
              <a:gd name="connsiteY2-16" fmla="*/ 9506 h 9506"/>
              <a:gd name="connsiteX3-17" fmla="*/ 16488 w 16488"/>
              <a:gd name="connsiteY3-18" fmla="*/ 6207 h 9506"/>
              <a:gd name="connsiteX4-19" fmla="*/ 14206 w 16488"/>
              <a:gd name="connsiteY4-20" fmla="*/ 3611 h 9506"/>
              <a:gd name="connsiteX0-21" fmla="*/ 8616 w 10000"/>
              <a:gd name="connsiteY0-22" fmla="*/ 3799 h 10765"/>
              <a:gd name="connsiteX1-23" fmla="*/ 0 w 10000"/>
              <a:gd name="connsiteY1-24" fmla="*/ 0 h 10765"/>
              <a:gd name="connsiteX2-25" fmla="*/ 128 w 10000"/>
              <a:gd name="connsiteY2-26" fmla="*/ 10765 h 10765"/>
              <a:gd name="connsiteX3-27" fmla="*/ 10000 w 10000"/>
              <a:gd name="connsiteY3-28" fmla="*/ 6530 h 10765"/>
              <a:gd name="connsiteX4-29" fmla="*/ 8616 w 10000"/>
              <a:gd name="connsiteY4-30" fmla="*/ 3799 h 1076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0765">
                <a:moveTo>
                  <a:pt x="8616" y="3799"/>
                </a:moveTo>
                <a:lnTo>
                  <a:pt x="0" y="0"/>
                </a:lnTo>
                <a:cubicBezTo>
                  <a:pt x="78" y="3333"/>
                  <a:pt x="50" y="7432"/>
                  <a:pt x="128" y="10765"/>
                </a:cubicBezTo>
                <a:lnTo>
                  <a:pt x="10000" y="6530"/>
                </a:lnTo>
                <a:lnTo>
                  <a:pt x="8616" y="3799"/>
                </a:lnTo>
                <a:close/>
              </a:path>
            </a:pathLst>
          </a:custGeom>
          <a:gradFill rotWithShape="1">
            <a:gsLst>
              <a:gs pos="0">
                <a:srgbClr val="B2B2B2"/>
              </a:gs>
              <a:gs pos="100000">
                <a:srgbClr val="FFFFFF"/>
              </a:gs>
            </a:gsLst>
            <a:lin ang="0" scaled="1"/>
          </a:gradFill>
          <a:ln>
            <a:noFill/>
          </a:ln>
          <a:effectLst/>
          <a:extLst>
            <a:ext uri="{91240B29-F687-4F45-9708-019B960494DF}">
              <a14:hiddenLine xmlns:a14="http://schemas.microsoft.com/office/drawing/2010/main" w="9525">
                <a:solidFill>
                  <a:srgbClr val="DDDDDD"/>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75" name="Group 174"/>
          <p:cNvGrpSpPr/>
          <p:nvPr/>
        </p:nvGrpSpPr>
        <p:grpSpPr>
          <a:xfrm>
            <a:off x="1278678" y="4683698"/>
            <a:ext cx="720732" cy="1182930"/>
            <a:chOff x="10910965" y="2513124"/>
            <a:chExt cx="586768" cy="904023"/>
          </a:xfrm>
        </p:grpSpPr>
        <p:sp>
          <p:nvSpPr>
            <p:cNvPr id="477" name="Rectangle 476"/>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8" name="Straight Connector 477"/>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p:nvGrpSpPr>
        <p:grpSpPr>
          <a:xfrm>
            <a:off x="2355044" y="3521091"/>
            <a:ext cx="720732" cy="1182930"/>
            <a:chOff x="10910965" y="2513124"/>
            <a:chExt cx="586768" cy="904023"/>
          </a:xfrm>
        </p:grpSpPr>
        <p:sp>
          <p:nvSpPr>
            <p:cNvPr id="472" name="Rectangle 471"/>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3" name="Straight Connector 472"/>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7" name="Freeform 6"/>
          <p:cNvSpPr/>
          <p:nvPr/>
        </p:nvSpPr>
        <p:spPr bwMode="auto">
          <a:xfrm>
            <a:off x="7409112" y="3699469"/>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87" name="Group 186"/>
          <p:cNvGrpSpPr/>
          <p:nvPr/>
        </p:nvGrpSpPr>
        <p:grpSpPr>
          <a:xfrm>
            <a:off x="6698918" y="3667889"/>
            <a:ext cx="720732" cy="1182930"/>
            <a:chOff x="10910965" y="2513124"/>
            <a:chExt cx="586768" cy="904023"/>
          </a:xfrm>
        </p:grpSpPr>
        <p:sp>
          <p:nvSpPr>
            <p:cNvPr id="467" name="Rectangle 466"/>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68" name="Straight Connector 467"/>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4" name="Group 343"/>
          <p:cNvGrpSpPr/>
          <p:nvPr/>
        </p:nvGrpSpPr>
        <p:grpSpPr>
          <a:xfrm>
            <a:off x="3770696" y="5033645"/>
            <a:ext cx="1286871" cy="734927"/>
            <a:chOff x="7493876" y="2774731"/>
            <a:chExt cx="1481958" cy="894622"/>
          </a:xfrm>
        </p:grpSpPr>
        <p:sp>
          <p:nvSpPr>
            <p:cNvPr id="460" name="Freeform 459"/>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1" name="Oval 460"/>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462" name="Group 461"/>
            <p:cNvGrpSpPr/>
            <p:nvPr/>
          </p:nvGrpSpPr>
          <p:grpSpPr>
            <a:xfrm>
              <a:off x="7713663" y="2848339"/>
              <a:ext cx="1042107" cy="425543"/>
              <a:chOff x="7786941" y="2884917"/>
              <a:chExt cx="897649" cy="353919"/>
            </a:xfrm>
          </p:grpSpPr>
          <p:sp>
            <p:nvSpPr>
              <p:cNvPr id="463" name="Freeform 462"/>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4" name="Freeform 463"/>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5" name="Freeform 464"/>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6" name="Freeform 465"/>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45" name="Group 124"/>
          <p:cNvGrpSpPr/>
          <p:nvPr/>
        </p:nvGrpSpPr>
        <p:grpSpPr bwMode="auto">
          <a:xfrm>
            <a:off x="1317421" y="3877120"/>
            <a:ext cx="645431" cy="569172"/>
            <a:chOff x="-44" y="1473"/>
            <a:chExt cx="981" cy="1105"/>
          </a:xfrm>
        </p:grpSpPr>
        <p:pic>
          <p:nvPicPr>
            <p:cNvPr id="458" name="Picture 12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9" name="Freeform 12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47" name="Freeform 12"/>
          <p:cNvSpPr/>
          <p:nvPr/>
        </p:nvSpPr>
        <p:spPr bwMode="auto">
          <a:xfrm flipH="1">
            <a:off x="978210" y="4681606"/>
            <a:ext cx="308091" cy="121728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8" name="Line 33"/>
          <p:cNvSpPr>
            <a:spLocks noChangeShapeType="1"/>
          </p:cNvSpPr>
          <p:nvPr/>
        </p:nvSpPr>
        <p:spPr bwMode="auto">
          <a:xfrm flipH="1">
            <a:off x="2405566" y="4856096"/>
            <a:ext cx="1134865" cy="113419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9" name="Text Box 42"/>
          <p:cNvSpPr txBox="1">
            <a:spLocks noChangeArrowheads="1"/>
          </p:cNvSpPr>
          <p:nvPr/>
        </p:nvSpPr>
        <p:spPr bwMode="auto">
          <a:xfrm>
            <a:off x="1088616" y="3529817"/>
            <a:ext cx="1122503"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Host A</a:t>
            </a:r>
            <a:endParaRPr kumimoji="0" lang="en-US" altLang="en-US" sz="4000" b="0" i="0" u="none" strike="noStrike" kern="1200" cap="none" spc="0" normalizeH="0" baseline="0" noProof="0" dirty="0">
              <a:ln>
                <a:noFill/>
              </a:ln>
              <a:solidFill>
                <a:srgbClr val="C00000"/>
              </a:solidFill>
              <a:effectLst/>
              <a:uLnTx/>
              <a:uFillTx/>
              <a:latin typeface="Comic Sans MS" panose="030F0702030302020204" pitchFamily="66" charset="0"/>
              <a:ea typeface="MS PGothic" panose="020B0600070205080204" pitchFamily="34" charset="-128"/>
              <a:cs typeface="+mn-cs"/>
            </a:endParaRPr>
          </a:p>
        </p:txBody>
      </p:sp>
      <p:sp>
        <p:nvSpPr>
          <p:cNvPr id="350" name="Text Box 52"/>
          <p:cNvSpPr txBox="1">
            <a:spLocks noChangeArrowheads="1"/>
          </p:cNvSpPr>
          <p:nvPr/>
        </p:nvSpPr>
        <p:spPr bwMode="auto">
          <a:xfrm>
            <a:off x="1083435" y="6053488"/>
            <a:ext cx="981577" cy="31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13A3"/>
                </a:solidFill>
                <a:effectLst/>
                <a:uLnTx/>
                <a:uFillTx/>
                <a:latin typeface="Arial" panose="020B0604020202020204" pitchFamily="34" charset="0"/>
                <a:ea typeface="MS PGothic" panose="020B0600070205080204" pitchFamily="34" charset="-128"/>
                <a:cs typeface="+mn-cs"/>
              </a:rPr>
              <a:t>Host B</a:t>
            </a:r>
            <a:endParaRPr kumimoji="0" lang="en-US" altLang="en-US" sz="4000" b="0" i="0" u="none" strike="noStrike" kern="1200" cap="none" spc="0" normalizeH="0" baseline="0" noProof="0" dirty="0">
              <a:ln>
                <a:noFill/>
              </a:ln>
              <a:solidFill>
                <a:srgbClr val="0013A3"/>
              </a:solidFill>
              <a:effectLst/>
              <a:uLnTx/>
              <a:uFillTx/>
              <a:latin typeface="Comic Sans MS" panose="030F0702030302020204" pitchFamily="66" charset="0"/>
              <a:ea typeface="MS PGothic" panose="020B0600070205080204" pitchFamily="34" charset="-128"/>
              <a:cs typeface="+mn-cs"/>
            </a:endParaRPr>
          </a:p>
        </p:txBody>
      </p:sp>
      <p:sp>
        <p:nvSpPr>
          <p:cNvPr id="351" name="Line 53"/>
          <p:cNvSpPr>
            <a:spLocks noChangeShapeType="1"/>
          </p:cNvSpPr>
          <p:nvPr/>
        </p:nvSpPr>
        <p:spPr bwMode="auto">
          <a:xfrm flipH="1">
            <a:off x="3002248" y="5379569"/>
            <a:ext cx="74877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2" name="Line 54"/>
          <p:cNvSpPr>
            <a:spLocks noChangeShapeType="1"/>
          </p:cNvSpPr>
          <p:nvPr/>
        </p:nvSpPr>
        <p:spPr bwMode="auto">
          <a:xfrm flipH="1">
            <a:off x="4991187" y="5379569"/>
            <a:ext cx="74877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3" name="Line 55"/>
          <p:cNvSpPr>
            <a:spLocks noChangeShapeType="1"/>
          </p:cNvSpPr>
          <p:nvPr/>
        </p:nvSpPr>
        <p:spPr bwMode="auto">
          <a:xfrm flipH="1">
            <a:off x="5143282" y="4856096"/>
            <a:ext cx="1134865" cy="113419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4" name="Line 57"/>
          <p:cNvSpPr>
            <a:spLocks noChangeShapeType="1"/>
          </p:cNvSpPr>
          <p:nvPr/>
        </p:nvSpPr>
        <p:spPr bwMode="auto">
          <a:xfrm flipH="1">
            <a:off x="6275655" y="4856289"/>
            <a:ext cx="54013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56" name="Group 127"/>
          <p:cNvGrpSpPr/>
          <p:nvPr/>
        </p:nvGrpSpPr>
        <p:grpSpPr bwMode="auto">
          <a:xfrm>
            <a:off x="7531958" y="4473878"/>
            <a:ext cx="284691" cy="577481"/>
            <a:chOff x="4140" y="429"/>
            <a:chExt cx="1425" cy="2396"/>
          </a:xfrm>
        </p:grpSpPr>
        <p:sp>
          <p:nvSpPr>
            <p:cNvPr id="420" name="Freeform 128"/>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1" name="Rectangle 129"/>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2" name="Freeform 130"/>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3" name="Freeform 131"/>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4" name="Rectangle 132"/>
            <p:cNvSpPr>
              <a:spLocks noChangeArrowheads="1"/>
            </p:cNvSpPr>
            <p:nvPr/>
          </p:nvSpPr>
          <p:spPr bwMode="auto">
            <a:xfrm>
              <a:off x="4208" y="696"/>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25" name="Group 133"/>
            <p:cNvGrpSpPr/>
            <p:nvPr/>
          </p:nvGrpSpPr>
          <p:grpSpPr bwMode="auto">
            <a:xfrm>
              <a:off x="4749" y="668"/>
              <a:ext cx="581" cy="145"/>
              <a:chOff x="614" y="2568"/>
              <a:chExt cx="725" cy="139"/>
            </a:xfrm>
          </p:grpSpPr>
          <p:sp>
            <p:nvSpPr>
              <p:cNvPr id="450" name="AutoShape 134"/>
              <p:cNvSpPr>
                <a:spLocks noChangeArrowheads="1"/>
              </p:cNvSpPr>
              <p:nvPr/>
            </p:nvSpPr>
            <p:spPr bwMode="auto">
              <a:xfrm>
                <a:off x="609" y="2570"/>
                <a:ext cx="731"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51" name="AutoShape 135"/>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426" name="Rectangle 136"/>
            <p:cNvSpPr>
              <a:spLocks noChangeArrowheads="1"/>
            </p:cNvSpPr>
            <p:nvPr/>
          </p:nvSpPr>
          <p:spPr bwMode="auto">
            <a:xfrm>
              <a:off x="4228" y="1015"/>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27" name="Group 137"/>
            <p:cNvGrpSpPr/>
            <p:nvPr/>
          </p:nvGrpSpPr>
          <p:grpSpPr bwMode="auto">
            <a:xfrm>
              <a:off x="4747" y="994"/>
              <a:ext cx="581" cy="134"/>
              <a:chOff x="614" y="2568"/>
              <a:chExt cx="725" cy="139"/>
            </a:xfrm>
          </p:grpSpPr>
          <p:sp>
            <p:nvSpPr>
              <p:cNvPr id="448" name="AutoShape 138"/>
              <p:cNvSpPr>
                <a:spLocks noChangeArrowheads="1"/>
              </p:cNvSpPr>
              <p:nvPr/>
            </p:nvSpPr>
            <p:spPr bwMode="auto">
              <a:xfrm>
                <a:off x="612" y="2572"/>
                <a:ext cx="731" cy="134"/>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49" name="AutoShape 139"/>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428" name="Rectangle 140"/>
            <p:cNvSpPr>
              <a:spLocks noChangeArrowheads="1"/>
            </p:cNvSpPr>
            <p:nvPr/>
          </p:nvSpPr>
          <p:spPr bwMode="auto">
            <a:xfrm>
              <a:off x="4218" y="1360"/>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9" name="Rectangle 141"/>
            <p:cNvSpPr>
              <a:spLocks noChangeArrowheads="1"/>
            </p:cNvSpPr>
            <p:nvPr/>
          </p:nvSpPr>
          <p:spPr bwMode="auto">
            <a:xfrm>
              <a:off x="4228" y="1653"/>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30" name="Group 142"/>
            <p:cNvGrpSpPr/>
            <p:nvPr/>
          </p:nvGrpSpPr>
          <p:grpSpPr bwMode="auto">
            <a:xfrm>
              <a:off x="4735" y="1627"/>
              <a:ext cx="582" cy="151"/>
              <a:chOff x="614" y="2568"/>
              <a:chExt cx="725" cy="139"/>
            </a:xfrm>
          </p:grpSpPr>
          <p:sp>
            <p:nvSpPr>
              <p:cNvPr id="446" name="AutoShape 143"/>
              <p:cNvSpPr>
                <a:spLocks noChangeArrowheads="1"/>
              </p:cNvSpPr>
              <p:nvPr/>
            </p:nvSpPr>
            <p:spPr bwMode="auto">
              <a:xfrm>
                <a:off x="614" y="2568"/>
                <a:ext cx="730" cy="19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47" name="AutoShape 144"/>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431" name="Freeform 145"/>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32" name="Group 146"/>
            <p:cNvGrpSpPr/>
            <p:nvPr/>
          </p:nvGrpSpPr>
          <p:grpSpPr bwMode="auto">
            <a:xfrm>
              <a:off x="4739" y="1327"/>
              <a:ext cx="582" cy="139"/>
              <a:chOff x="614" y="2568"/>
              <a:chExt cx="725" cy="139"/>
            </a:xfrm>
          </p:grpSpPr>
          <p:sp>
            <p:nvSpPr>
              <p:cNvPr id="444" name="AutoShape 147"/>
              <p:cNvSpPr>
                <a:spLocks noChangeArrowheads="1"/>
              </p:cNvSpPr>
              <p:nvPr/>
            </p:nvSpPr>
            <p:spPr bwMode="auto">
              <a:xfrm>
                <a:off x="609" y="2566"/>
                <a:ext cx="730" cy="13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45" name="AutoShape 148"/>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433" name="Rectangle 149"/>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34" name="Freeform 150"/>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35" name="Freeform 151"/>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36" name="Oval 152"/>
            <p:cNvSpPr>
              <a:spLocks noChangeArrowheads="1"/>
            </p:cNvSpPr>
            <p:nvPr/>
          </p:nvSpPr>
          <p:spPr bwMode="auto">
            <a:xfrm>
              <a:off x="5516" y="2610"/>
              <a:ext cx="49" cy="95"/>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37" name="Freeform 153"/>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38" name="AutoShape 154"/>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39" name="AutoShape 155"/>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40" name="Oval 156"/>
            <p:cNvSpPr>
              <a:spLocks noChangeArrowheads="1"/>
            </p:cNvSpPr>
            <p:nvPr/>
          </p:nvSpPr>
          <p:spPr bwMode="auto">
            <a:xfrm>
              <a:off x="4306" y="2385"/>
              <a:ext cx="156" cy="13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41" name="Oval 157"/>
            <p:cNvSpPr>
              <a:spLocks noChangeArrowheads="1"/>
            </p:cNvSpPr>
            <p:nvPr/>
          </p:nvSpPr>
          <p:spPr bwMode="auto">
            <a:xfrm>
              <a:off x="4482" y="2385"/>
              <a:ext cx="166" cy="138"/>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Oval 158"/>
            <p:cNvSpPr>
              <a:spLocks noChangeArrowheads="1"/>
            </p:cNvSpPr>
            <p:nvPr/>
          </p:nvSpPr>
          <p:spPr bwMode="auto">
            <a:xfrm>
              <a:off x="4657" y="2377"/>
              <a:ext cx="166" cy="147"/>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43" name="Rectangle 159"/>
            <p:cNvSpPr>
              <a:spLocks noChangeArrowheads="1"/>
            </p:cNvSpPr>
            <p:nvPr/>
          </p:nvSpPr>
          <p:spPr bwMode="auto">
            <a:xfrm>
              <a:off x="5057" y="1834"/>
              <a:ext cx="88" cy="758"/>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57" name="Group 160"/>
          <p:cNvGrpSpPr/>
          <p:nvPr/>
        </p:nvGrpSpPr>
        <p:grpSpPr bwMode="auto">
          <a:xfrm>
            <a:off x="585296" y="5655276"/>
            <a:ext cx="645431" cy="569172"/>
            <a:chOff x="-44" y="1473"/>
            <a:chExt cx="981" cy="1105"/>
          </a:xfrm>
        </p:grpSpPr>
        <p:pic>
          <p:nvPicPr>
            <p:cNvPr id="418" name="Picture 161"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 name="Freeform 162"/>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58" name="Group 163"/>
          <p:cNvGrpSpPr/>
          <p:nvPr/>
        </p:nvGrpSpPr>
        <p:grpSpPr bwMode="auto">
          <a:xfrm>
            <a:off x="7141970" y="5736859"/>
            <a:ext cx="284691" cy="577481"/>
            <a:chOff x="4140" y="429"/>
            <a:chExt cx="1425" cy="2396"/>
          </a:xfrm>
        </p:grpSpPr>
        <p:sp>
          <p:nvSpPr>
            <p:cNvPr id="386" name="Freeform 164"/>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7" name="Rectangle 165"/>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8" name="Freeform 166"/>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9" name="Freeform 167"/>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0" name="Rectangle 168"/>
            <p:cNvSpPr>
              <a:spLocks noChangeArrowheads="1"/>
            </p:cNvSpPr>
            <p:nvPr/>
          </p:nvSpPr>
          <p:spPr bwMode="auto">
            <a:xfrm>
              <a:off x="4208" y="696"/>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91" name="Group 169"/>
            <p:cNvGrpSpPr/>
            <p:nvPr/>
          </p:nvGrpSpPr>
          <p:grpSpPr bwMode="auto">
            <a:xfrm>
              <a:off x="4749" y="668"/>
              <a:ext cx="581" cy="145"/>
              <a:chOff x="614" y="2568"/>
              <a:chExt cx="725" cy="139"/>
            </a:xfrm>
          </p:grpSpPr>
          <p:sp>
            <p:nvSpPr>
              <p:cNvPr id="416" name="AutoShape 170"/>
              <p:cNvSpPr>
                <a:spLocks noChangeArrowheads="1"/>
              </p:cNvSpPr>
              <p:nvPr/>
            </p:nvSpPr>
            <p:spPr bwMode="auto">
              <a:xfrm>
                <a:off x="609" y="2570"/>
                <a:ext cx="731"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17" name="AutoShape 171"/>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92" name="Rectangle 172"/>
            <p:cNvSpPr>
              <a:spLocks noChangeArrowheads="1"/>
            </p:cNvSpPr>
            <p:nvPr/>
          </p:nvSpPr>
          <p:spPr bwMode="auto">
            <a:xfrm>
              <a:off x="4228" y="1015"/>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93" name="Group 173"/>
            <p:cNvGrpSpPr/>
            <p:nvPr/>
          </p:nvGrpSpPr>
          <p:grpSpPr bwMode="auto">
            <a:xfrm>
              <a:off x="4747" y="994"/>
              <a:ext cx="581" cy="134"/>
              <a:chOff x="614" y="2568"/>
              <a:chExt cx="725" cy="139"/>
            </a:xfrm>
          </p:grpSpPr>
          <p:sp>
            <p:nvSpPr>
              <p:cNvPr id="414" name="AutoShape 174"/>
              <p:cNvSpPr>
                <a:spLocks noChangeArrowheads="1"/>
              </p:cNvSpPr>
              <p:nvPr/>
            </p:nvSpPr>
            <p:spPr bwMode="auto">
              <a:xfrm>
                <a:off x="612" y="2572"/>
                <a:ext cx="731" cy="134"/>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15" name="AutoShape 175"/>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94" name="Rectangle 176"/>
            <p:cNvSpPr>
              <a:spLocks noChangeArrowheads="1"/>
            </p:cNvSpPr>
            <p:nvPr/>
          </p:nvSpPr>
          <p:spPr bwMode="auto">
            <a:xfrm>
              <a:off x="4218" y="1360"/>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5" name="Rectangle 177"/>
            <p:cNvSpPr>
              <a:spLocks noChangeArrowheads="1"/>
            </p:cNvSpPr>
            <p:nvPr/>
          </p:nvSpPr>
          <p:spPr bwMode="auto">
            <a:xfrm>
              <a:off x="4228" y="1653"/>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96" name="Group 178"/>
            <p:cNvGrpSpPr/>
            <p:nvPr/>
          </p:nvGrpSpPr>
          <p:grpSpPr bwMode="auto">
            <a:xfrm>
              <a:off x="4735" y="1627"/>
              <a:ext cx="582" cy="151"/>
              <a:chOff x="614" y="2568"/>
              <a:chExt cx="725" cy="139"/>
            </a:xfrm>
          </p:grpSpPr>
          <p:sp>
            <p:nvSpPr>
              <p:cNvPr id="412" name="AutoShape 179"/>
              <p:cNvSpPr>
                <a:spLocks noChangeArrowheads="1"/>
              </p:cNvSpPr>
              <p:nvPr/>
            </p:nvSpPr>
            <p:spPr bwMode="auto">
              <a:xfrm>
                <a:off x="614" y="2568"/>
                <a:ext cx="730" cy="19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13" name="AutoShape 180"/>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97" name="Freeform 181"/>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98" name="Group 182"/>
            <p:cNvGrpSpPr/>
            <p:nvPr/>
          </p:nvGrpSpPr>
          <p:grpSpPr bwMode="auto">
            <a:xfrm>
              <a:off x="4739" y="1327"/>
              <a:ext cx="582" cy="139"/>
              <a:chOff x="614" y="2568"/>
              <a:chExt cx="725" cy="139"/>
            </a:xfrm>
          </p:grpSpPr>
          <p:sp>
            <p:nvSpPr>
              <p:cNvPr id="410" name="AutoShape 183"/>
              <p:cNvSpPr>
                <a:spLocks noChangeArrowheads="1"/>
              </p:cNvSpPr>
              <p:nvPr/>
            </p:nvSpPr>
            <p:spPr bwMode="auto">
              <a:xfrm>
                <a:off x="609" y="2566"/>
                <a:ext cx="730" cy="13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11" name="AutoShape 184"/>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99" name="Rectangle 185"/>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0" name="Freeform 186"/>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1" name="Freeform 187"/>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2" name="Oval 188"/>
            <p:cNvSpPr>
              <a:spLocks noChangeArrowheads="1"/>
            </p:cNvSpPr>
            <p:nvPr/>
          </p:nvSpPr>
          <p:spPr bwMode="auto">
            <a:xfrm>
              <a:off x="5516" y="2610"/>
              <a:ext cx="49" cy="95"/>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3" name="Freeform 189"/>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4" name="AutoShape 190"/>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5" name="AutoShape 191"/>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6" name="Oval 192"/>
            <p:cNvSpPr>
              <a:spLocks noChangeArrowheads="1"/>
            </p:cNvSpPr>
            <p:nvPr/>
          </p:nvSpPr>
          <p:spPr bwMode="auto">
            <a:xfrm>
              <a:off x="4306" y="2385"/>
              <a:ext cx="156" cy="13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7" name="Oval 193"/>
            <p:cNvSpPr>
              <a:spLocks noChangeArrowheads="1"/>
            </p:cNvSpPr>
            <p:nvPr/>
          </p:nvSpPr>
          <p:spPr bwMode="auto">
            <a:xfrm>
              <a:off x="4482" y="2385"/>
              <a:ext cx="166" cy="138"/>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08" name="Oval 194"/>
            <p:cNvSpPr>
              <a:spLocks noChangeArrowheads="1"/>
            </p:cNvSpPr>
            <p:nvPr/>
          </p:nvSpPr>
          <p:spPr bwMode="auto">
            <a:xfrm>
              <a:off x="4657" y="2377"/>
              <a:ext cx="166" cy="147"/>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9" name="Rectangle 195"/>
            <p:cNvSpPr>
              <a:spLocks noChangeArrowheads="1"/>
            </p:cNvSpPr>
            <p:nvPr/>
          </p:nvSpPr>
          <p:spPr bwMode="auto">
            <a:xfrm>
              <a:off x="5057" y="1834"/>
              <a:ext cx="88" cy="758"/>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59" name="Line 57"/>
          <p:cNvSpPr>
            <a:spLocks noChangeShapeType="1"/>
          </p:cNvSpPr>
          <p:nvPr/>
        </p:nvSpPr>
        <p:spPr bwMode="auto">
          <a:xfrm flipH="1">
            <a:off x="5155368" y="5988369"/>
            <a:ext cx="1009919"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0" name="Line 57"/>
          <p:cNvSpPr>
            <a:spLocks noChangeShapeType="1"/>
          </p:cNvSpPr>
          <p:nvPr/>
        </p:nvSpPr>
        <p:spPr bwMode="auto">
          <a:xfrm flipH="1">
            <a:off x="3001196" y="4853221"/>
            <a:ext cx="54013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1" name="Line 57"/>
          <p:cNvSpPr>
            <a:spLocks noChangeShapeType="1"/>
          </p:cNvSpPr>
          <p:nvPr/>
        </p:nvSpPr>
        <p:spPr bwMode="auto">
          <a:xfrm flipH="1">
            <a:off x="1869391" y="5991438"/>
            <a:ext cx="54013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62" name="Group 361"/>
          <p:cNvGrpSpPr/>
          <p:nvPr/>
        </p:nvGrpSpPr>
        <p:grpSpPr>
          <a:xfrm>
            <a:off x="2749090" y="3427413"/>
            <a:ext cx="2851610" cy="946150"/>
            <a:chOff x="2749090" y="3427413"/>
            <a:chExt cx="2851610" cy="946150"/>
          </a:xfrm>
        </p:grpSpPr>
        <p:sp>
          <p:nvSpPr>
            <p:cNvPr id="379" name="Text Box 68"/>
            <p:cNvSpPr txBox="1">
              <a:spLocks noChangeArrowheads="1"/>
            </p:cNvSpPr>
            <p:nvPr/>
          </p:nvSpPr>
          <p:spPr bwMode="auto">
            <a:xfrm>
              <a:off x="3368675" y="3427413"/>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1200" cap="none" spc="0" normalizeH="0" baseline="0" noProof="0" dirty="0" err="1">
                  <a:ln>
                    <a:noFill/>
                  </a:ln>
                  <a:solidFill>
                    <a:srgbClr val="C00000"/>
                  </a:solidFill>
                  <a:effectLst/>
                  <a:uLnTx/>
                  <a:uFillTx/>
                  <a:latin typeface="Symbol" panose="05050102010706020507" pitchFamily="2" charset="2"/>
                  <a:ea typeface="MS PGothic" panose="020B0600070205080204" pitchFamily="34" charset="-128"/>
                  <a:cs typeface="+mn-cs"/>
                </a:rPr>
                <a:t>l</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MS PGothic" panose="020B0600070205080204" pitchFamily="34" charset="-128"/>
                  <a:cs typeface="+mn-cs"/>
                </a:rPr>
                <a:t>in</a:t>
              </a:r>
              <a:r>
                <a:rPr kumimoji="0" lang="en-US" altLang="en-US" sz="1600" b="0" i="0" u="none" strike="noStrike" kern="1200" cap="none" spc="0" normalizeH="0" baseline="-25000" noProof="0" dirty="0">
                  <a:ln>
                    <a:noFill/>
                  </a:ln>
                  <a:solidFill>
                    <a:srgbClr val="C00000"/>
                  </a:solidFill>
                  <a:effectLst/>
                  <a:uLnTx/>
                  <a:uFillTx/>
                  <a:latin typeface="Arial" panose="020B0604020202020204" pitchFamily="34" charset="0"/>
                  <a:ea typeface="MS PGothic"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 original data</a:t>
              </a:r>
              <a:endParaRPr kumimoji="0" lang="en-US" altLang="en-US" sz="1600" b="0" i="0" u="none" strike="noStrike" kern="1200" cap="none" spc="0" normalizeH="0" baseline="0" noProof="0" dirty="0">
                <a:ln>
                  <a:noFill/>
                </a:ln>
                <a:solidFill>
                  <a:srgbClr val="C00000"/>
                </a:solidFill>
                <a:effectLst/>
                <a:uLnTx/>
                <a:uFillTx/>
                <a:latin typeface="Comic Sans MS" panose="030F0702030302020204" pitchFamily="66" charset="0"/>
                <a:ea typeface="MS PGothic" panose="020B0600070205080204" pitchFamily="34" charset="-128"/>
                <a:cs typeface="+mn-cs"/>
              </a:endParaRPr>
            </a:p>
          </p:txBody>
        </p:sp>
        <p:sp>
          <p:nvSpPr>
            <p:cNvPr id="380" name="Oval 217"/>
            <p:cNvSpPr>
              <a:spLocks noChangeArrowheads="1"/>
            </p:cNvSpPr>
            <p:nvPr/>
          </p:nvSpPr>
          <p:spPr bwMode="auto">
            <a:xfrm>
              <a:off x="2749090" y="3616325"/>
              <a:ext cx="112712" cy="115888"/>
            </a:xfrm>
            <a:prstGeom prst="ellipse">
              <a:avLst/>
            </a:prstGeom>
            <a:solidFill>
              <a:srgbClr val="FF0000"/>
            </a:solidFill>
            <a:ln w="9525">
              <a:solidFill>
                <a:srgbClr val="FF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1" name="Line 229"/>
            <p:cNvSpPr>
              <a:spLocks noChangeShapeType="1"/>
            </p:cNvSpPr>
            <p:nvPr/>
          </p:nvSpPr>
          <p:spPr bwMode="auto">
            <a:xfrm>
              <a:off x="4845050" y="3995738"/>
              <a:ext cx="339725" cy="0"/>
            </a:xfrm>
            <a:prstGeom prst="line">
              <a:avLst/>
            </a:prstGeom>
            <a:noFill/>
            <a:ln w="38100">
              <a:solidFill>
                <a:srgbClr val="FFFFFF"/>
              </a:solidFill>
              <a:prstDash val="sysDot"/>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2" name="Oval 232"/>
            <p:cNvSpPr>
              <a:spLocks noChangeArrowheads="1"/>
            </p:cNvSpPr>
            <p:nvPr/>
          </p:nvSpPr>
          <p:spPr bwMode="auto">
            <a:xfrm>
              <a:off x="2749606" y="3849688"/>
              <a:ext cx="112712" cy="115887"/>
            </a:xfrm>
            <a:prstGeom prst="ellipse">
              <a:avLst/>
            </a:prstGeom>
            <a:solidFill>
              <a:srgbClr val="FF0000"/>
            </a:solidFill>
            <a:ln w="9525">
              <a:solidFill>
                <a:srgbClr val="FF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3" name="Text Box 233"/>
            <p:cNvSpPr txBox="1">
              <a:spLocks noChangeArrowheads="1"/>
            </p:cNvSpPr>
            <p:nvPr/>
          </p:nvSpPr>
          <p:spPr bwMode="auto">
            <a:xfrm>
              <a:off x="3251200" y="3756025"/>
              <a:ext cx="2349500" cy="61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1200" cap="none" spc="0" normalizeH="0" baseline="0" noProof="0" dirty="0" err="1">
                  <a:ln>
                    <a:noFill/>
                  </a:ln>
                  <a:solidFill>
                    <a:srgbClr val="C00000"/>
                  </a:solidFill>
                  <a:effectLst/>
                  <a:uLnTx/>
                  <a:uFillTx/>
                  <a:latin typeface="Symbol" panose="05050102010706020507" pitchFamily="2" charset="2"/>
                  <a:ea typeface="MS PGothic" panose="020B0600070205080204" pitchFamily="34" charset="-128"/>
                  <a:cs typeface="+mn-cs"/>
                </a:rPr>
                <a:t>l</a:t>
              </a:r>
              <a:r>
                <a:rPr kumimoji="0" lang="en-US" altLang="en-US" sz="2000" b="0" i="0" u="none" strike="noStrike" kern="1200" cap="none" spc="0" normalizeH="0" baseline="0" noProof="0" dirty="0" err="1">
                  <a:ln>
                    <a:noFill/>
                  </a:ln>
                  <a:solidFill>
                    <a:srgbClr val="C00000"/>
                  </a:solidFill>
                  <a:effectLst/>
                  <a:uLnTx/>
                  <a:uFillTx/>
                  <a:latin typeface="Arial" panose="020B0604020202020204" pitchFamily="34" charset="0"/>
                  <a:ea typeface="MS PGothic" panose="020B0600070205080204" pitchFamily="34" charset="-128"/>
                  <a:cs typeface="+mn-cs"/>
                </a:rPr>
                <a:t>'</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MS PGothic" panose="020B0600070205080204" pitchFamily="34" charset="-128"/>
                  <a:cs typeface="+mn-cs"/>
                </a:rPr>
                <a:t>in</a:t>
              </a: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original data, </a:t>
              </a:r>
              <a:r>
                <a:rPr kumimoji="0" lang="en-US" altLang="en-US" sz="1600" b="0" i="1"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plus</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 retransmitted data</a:t>
              </a:r>
              <a:endParaRPr kumimoji="0" lang="en-US" altLang="en-US" sz="1600" b="0" i="0" u="none" strike="noStrike" kern="1200" cap="none" spc="0" normalizeH="0" baseline="0" noProof="0" dirty="0">
                <a:ln>
                  <a:noFill/>
                </a:ln>
                <a:solidFill>
                  <a:srgbClr val="C00000"/>
                </a:solidFill>
                <a:effectLst/>
                <a:uLnTx/>
                <a:uFillTx/>
                <a:latin typeface="Comic Sans MS" panose="030F0702030302020204" pitchFamily="66" charset="0"/>
                <a:ea typeface="MS PGothic" panose="020B0600070205080204" pitchFamily="34" charset="-128"/>
                <a:cs typeface="+mn-cs"/>
              </a:endParaRPr>
            </a:p>
          </p:txBody>
        </p:sp>
        <p:sp>
          <p:nvSpPr>
            <p:cNvPr id="384" name="Line 234"/>
            <p:cNvSpPr>
              <a:spLocks noChangeShapeType="1"/>
            </p:cNvSpPr>
            <p:nvPr/>
          </p:nvSpPr>
          <p:spPr bwMode="auto">
            <a:xfrm>
              <a:off x="2909888" y="3916363"/>
              <a:ext cx="514350" cy="0"/>
            </a:xfrm>
            <a:prstGeom prst="line">
              <a:avLst/>
            </a:prstGeom>
            <a:noFill/>
            <a:ln w="12700">
              <a:solidFill>
                <a:srgbClr val="000000"/>
              </a:solidFill>
              <a:round/>
              <a:head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5" name="Line 235"/>
            <p:cNvSpPr>
              <a:spLocks noChangeShapeType="1"/>
            </p:cNvSpPr>
            <p:nvPr/>
          </p:nvSpPr>
          <p:spPr bwMode="auto">
            <a:xfrm>
              <a:off x="2905125" y="3683000"/>
              <a:ext cx="514350" cy="0"/>
            </a:xfrm>
            <a:prstGeom prst="line">
              <a:avLst/>
            </a:prstGeom>
            <a:noFill/>
            <a:ln w="12700">
              <a:solidFill>
                <a:srgbClr val="000000"/>
              </a:solidFill>
              <a:round/>
              <a:head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63" name="Group 362"/>
          <p:cNvGrpSpPr/>
          <p:nvPr/>
        </p:nvGrpSpPr>
        <p:grpSpPr>
          <a:xfrm>
            <a:off x="2913490" y="5218953"/>
            <a:ext cx="1938730" cy="1300181"/>
            <a:chOff x="2913490" y="5218953"/>
            <a:chExt cx="1938730" cy="1300181"/>
          </a:xfrm>
        </p:grpSpPr>
        <p:sp>
          <p:nvSpPr>
            <p:cNvPr id="368" name="Text Box 32"/>
            <p:cNvSpPr txBox="1">
              <a:spLocks noChangeArrowheads="1"/>
            </p:cNvSpPr>
            <p:nvPr/>
          </p:nvSpPr>
          <p:spPr bwMode="auto">
            <a:xfrm>
              <a:off x="2913490" y="6001893"/>
              <a:ext cx="1749096" cy="51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altLang="en-US" sz="1600" b="1" i="1"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finite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shared output link buffers</a:t>
              </a:r>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69" name="Line 77"/>
            <p:cNvSpPr>
              <a:spLocks noChangeShapeType="1"/>
            </p:cNvSpPr>
            <p:nvPr/>
          </p:nvSpPr>
          <p:spPr bwMode="auto">
            <a:xfrm flipH="1">
              <a:off x="4292190" y="5608320"/>
              <a:ext cx="295050" cy="508454"/>
            </a:xfrm>
            <a:prstGeom prst="line">
              <a:avLst/>
            </a:prstGeom>
            <a:noFill/>
            <a:ln w="9525">
              <a:solidFill>
                <a:srgbClr val="000000"/>
              </a:solidFill>
              <a:round/>
              <a:tailEnd type="non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70" name="Group 369"/>
            <p:cNvGrpSpPr/>
            <p:nvPr/>
          </p:nvGrpSpPr>
          <p:grpSpPr>
            <a:xfrm>
              <a:off x="4030362" y="5218953"/>
              <a:ext cx="821858" cy="355937"/>
              <a:chOff x="6859123" y="5156933"/>
              <a:chExt cx="456701" cy="226548"/>
            </a:xfrm>
          </p:grpSpPr>
          <p:sp>
            <p:nvSpPr>
              <p:cNvPr id="371" name="Rectangle 370"/>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72" name="Straight Connector 371"/>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364" name="Freeform 91"/>
          <p:cNvSpPr/>
          <p:nvPr/>
        </p:nvSpPr>
        <p:spPr bwMode="auto">
          <a:xfrm>
            <a:off x="2803354" y="3659588"/>
            <a:ext cx="4211870" cy="1670126"/>
          </a:xfrm>
          <a:custGeom>
            <a:avLst/>
            <a:gdLst>
              <a:gd name="T0" fmla="*/ 0 w 2160"/>
              <a:gd name="T1" fmla="*/ 0 h 804"/>
              <a:gd name="T2" fmla="*/ 0 w 2160"/>
              <a:gd name="T3" fmla="*/ 2147483647 h 804"/>
              <a:gd name="T4" fmla="*/ 2147483647 w 2160"/>
              <a:gd name="T5" fmla="*/ 2147483647 h 804"/>
              <a:gd name="T6" fmla="*/ 2147483647 w 2160"/>
              <a:gd name="T7" fmla="*/ 2147483647 h 804"/>
              <a:gd name="T8" fmla="*/ 2147483647 w 2160"/>
              <a:gd name="T9" fmla="*/ 2147483647 h 804"/>
              <a:gd name="T10" fmla="*/ 2147483647 w 2160"/>
              <a:gd name="T11" fmla="*/ 2147483647 h 804"/>
              <a:gd name="T12" fmla="*/ 2147483647 w 2160"/>
              <a:gd name="T13" fmla="*/ 2147483647 h 804"/>
              <a:gd name="T14" fmla="*/ 2147483647 w 2160"/>
              <a:gd name="T15" fmla="*/ 2147483647 h 8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 h="804">
                <a:moveTo>
                  <a:pt x="0" y="0"/>
                </a:moveTo>
                <a:lnTo>
                  <a:pt x="0" y="594"/>
                </a:lnTo>
                <a:lnTo>
                  <a:pt x="402" y="600"/>
                </a:lnTo>
                <a:lnTo>
                  <a:pt x="216" y="804"/>
                </a:lnTo>
                <a:lnTo>
                  <a:pt x="1446" y="804"/>
                </a:lnTo>
                <a:lnTo>
                  <a:pt x="1770" y="524"/>
                </a:lnTo>
                <a:lnTo>
                  <a:pt x="2160" y="516"/>
                </a:lnTo>
                <a:lnTo>
                  <a:pt x="2160" y="48"/>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65" name="Group 364"/>
          <p:cNvGrpSpPr/>
          <p:nvPr/>
        </p:nvGrpSpPr>
        <p:grpSpPr>
          <a:xfrm>
            <a:off x="1586591" y="4743924"/>
            <a:ext cx="4913849" cy="1346072"/>
            <a:chOff x="5641439" y="2685215"/>
            <a:chExt cx="4000500" cy="1028700"/>
          </a:xfrm>
        </p:grpSpPr>
        <p:sp>
          <p:nvSpPr>
            <p:cNvPr id="366" name="Oval 73"/>
            <p:cNvSpPr>
              <a:spLocks noChangeArrowheads="1"/>
            </p:cNvSpPr>
            <p:nvPr/>
          </p:nvSpPr>
          <p:spPr bwMode="auto">
            <a:xfrm>
              <a:off x="5641439" y="2685215"/>
              <a:ext cx="92075" cy="90487"/>
            </a:xfrm>
            <a:prstGeom prst="ellipse">
              <a:avLst/>
            </a:prstGeom>
            <a:solidFill>
              <a:srgbClr val="0013A3"/>
            </a:solidFill>
            <a:ln w="9525">
              <a:solidFill>
                <a:srgbClr val="0013A3"/>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7" name="Freeform 90"/>
            <p:cNvSpPr/>
            <p:nvPr/>
          </p:nvSpPr>
          <p:spPr bwMode="auto">
            <a:xfrm>
              <a:off x="5689064" y="2761415"/>
              <a:ext cx="3952875" cy="952500"/>
            </a:xfrm>
            <a:custGeom>
              <a:avLst/>
              <a:gdLst>
                <a:gd name="T0" fmla="*/ 0 w 6225"/>
                <a:gd name="T1" fmla="*/ 0 h 1501"/>
                <a:gd name="T2" fmla="*/ 0 w 6225"/>
                <a:gd name="T3" fmla="*/ 2147483647 h 1501"/>
                <a:gd name="T4" fmla="*/ 2147483647 w 6225"/>
                <a:gd name="T5" fmla="*/ 2147483647 h 1501"/>
                <a:gd name="T6" fmla="*/ 2147483647 w 6225"/>
                <a:gd name="T7" fmla="*/ 2147483647 h 1501"/>
                <a:gd name="T8" fmla="*/ 2147483647 w 6225"/>
                <a:gd name="T9" fmla="*/ 2147483647 h 1501"/>
                <a:gd name="T10" fmla="*/ 2147483647 w 6225"/>
                <a:gd name="T11" fmla="*/ 2147483647 h 1501"/>
                <a:gd name="T12" fmla="*/ 2147483647 w 6225"/>
                <a:gd name="T13" fmla="*/ 2147483647 h 1501"/>
                <a:gd name="T14" fmla="*/ 2147483647 w 6225"/>
                <a:gd name="T15" fmla="*/ 2147483647 h 15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225" h="1501">
                  <a:moveTo>
                    <a:pt x="0" y="0"/>
                  </a:moveTo>
                  <a:lnTo>
                    <a:pt x="0" y="1486"/>
                  </a:lnTo>
                  <a:lnTo>
                    <a:pt x="1005" y="1501"/>
                  </a:lnTo>
                  <a:lnTo>
                    <a:pt x="1860" y="706"/>
                  </a:lnTo>
                  <a:lnTo>
                    <a:pt x="5085" y="721"/>
                  </a:lnTo>
                  <a:lnTo>
                    <a:pt x="4305" y="1456"/>
                  </a:lnTo>
                  <a:lnTo>
                    <a:pt x="6225" y="1456"/>
                  </a:lnTo>
                  <a:lnTo>
                    <a:pt x="6220" y="391"/>
                  </a:lnTo>
                </a:path>
              </a:pathLst>
            </a:custGeom>
            <a:noFill/>
            <a:ln w="38100" cmpd="sng">
              <a:solidFill>
                <a:srgbClr val="0013A3"/>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482" name="Group 481"/>
          <p:cNvGrpSpPr/>
          <p:nvPr/>
        </p:nvGrpSpPr>
        <p:grpSpPr>
          <a:xfrm>
            <a:off x="3289650" y="5336775"/>
            <a:ext cx="2124396" cy="604097"/>
            <a:chOff x="3289650" y="5336775"/>
            <a:chExt cx="2124396" cy="604097"/>
          </a:xfrm>
        </p:grpSpPr>
        <p:sp>
          <p:nvSpPr>
            <p:cNvPr id="483" name="TextBox 482"/>
            <p:cNvSpPr txBox="1"/>
            <p:nvPr/>
          </p:nvSpPr>
          <p:spPr>
            <a:xfrm>
              <a:off x="4982445" y="5336775"/>
              <a:ext cx="431601" cy="60409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4" name="TextBox 483"/>
            <p:cNvSpPr txBox="1"/>
            <p:nvPr/>
          </p:nvSpPr>
          <p:spPr>
            <a:xfrm>
              <a:off x="3289650" y="5351752"/>
              <a:ext cx="351378"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 name="Title 1"/>
          <p:cNvSpPr>
            <a:spLocks noGrp="1"/>
          </p:cNvSpPr>
          <p:nvPr>
            <p:ph type="title"/>
          </p:nvPr>
        </p:nvSpPr>
        <p:spPr>
          <a:xfrm>
            <a:off x="798690" y="208643"/>
            <a:ext cx="11393310" cy="894622"/>
          </a:xfrm>
        </p:spPr>
        <p:txBody>
          <a:bodyPr>
            <a:normAutofit/>
          </a:bodyPr>
          <a:lstStyle/>
          <a:p>
            <a:r>
              <a:rPr lang="en-US" sz="4800" dirty="0"/>
              <a:t>Causes/costs of congestion: scenario 2</a:t>
            </a:r>
            <a:endParaRPr lang="en-US" sz="4400" b="0" dirty="0"/>
          </a:p>
        </p:txBody>
      </p:sp>
      <p:sp>
        <p:nvSpPr>
          <p:cNvPr id="179" name="Line 17"/>
          <p:cNvSpPr>
            <a:spLocks noChangeShapeType="1"/>
          </p:cNvSpPr>
          <p:nvPr/>
        </p:nvSpPr>
        <p:spPr bwMode="auto">
          <a:xfrm flipH="1">
            <a:off x="3021013" y="4878388"/>
            <a:ext cx="538162" cy="158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6" name="Oval 215"/>
          <p:cNvSpPr>
            <a:spLocks noChangeArrowheads="1"/>
          </p:cNvSpPr>
          <p:nvPr/>
        </p:nvSpPr>
        <p:spPr bwMode="auto">
          <a:xfrm>
            <a:off x="2763838" y="3638550"/>
            <a:ext cx="112712" cy="115888"/>
          </a:xfrm>
          <a:prstGeom prst="ellipse">
            <a:avLst/>
          </a:prstGeom>
          <a:solidFill>
            <a:srgbClr val="FF0000"/>
          </a:solidFill>
          <a:ln w="9525">
            <a:solidFill>
              <a:srgbClr val="FF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9" name="Freeform 228"/>
          <p:cNvSpPr/>
          <p:nvPr/>
        </p:nvSpPr>
        <p:spPr bwMode="auto">
          <a:xfrm>
            <a:off x="2822575" y="3698875"/>
            <a:ext cx="4210050" cy="1646238"/>
          </a:xfrm>
          <a:custGeom>
            <a:avLst/>
            <a:gdLst>
              <a:gd name="T0" fmla="*/ 0 w 5400"/>
              <a:gd name="T1" fmla="*/ 0 h 2010"/>
              <a:gd name="T2" fmla="*/ 0 w 5400"/>
              <a:gd name="T3" fmla="*/ 2147483647 h 2010"/>
              <a:gd name="T4" fmla="*/ 2147483647 w 5400"/>
              <a:gd name="T5" fmla="*/ 2147483647 h 2010"/>
              <a:gd name="T6" fmla="*/ 2147483647 w 5400"/>
              <a:gd name="T7" fmla="*/ 2147483647 h 2010"/>
              <a:gd name="T8" fmla="*/ 2147483647 w 5400"/>
              <a:gd name="T9" fmla="*/ 2147483647 h 2010"/>
              <a:gd name="T10" fmla="*/ 2147483647 w 5400"/>
              <a:gd name="T11" fmla="*/ 2147483647 h 2010"/>
              <a:gd name="T12" fmla="*/ 2147483647 w 5400"/>
              <a:gd name="T13" fmla="*/ 2147483647 h 2010"/>
              <a:gd name="T14" fmla="*/ 2147483647 w 5400"/>
              <a:gd name="T15" fmla="*/ 2147483647 h 201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400" h="2010">
                <a:moveTo>
                  <a:pt x="0" y="0"/>
                </a:moveTo>
                <a:lnTo>
                  <a:pt x="0" y="1485"/>
                </a:lnTo>
                <a:lnTo>
                  <a:pt x="1005" y="1500"/>
                </a:lnTo>
                <a:lnTo>
                  <a:pt x="540" y="2010"/>
                </a:lnTo>
                <a:lnTo>
                  <a:pt x="3615" y="2010"/>
                </a:lnTo>
                <a:lnTo>
                  <a:pt x="4350" y="1275"/>
                </a:lnTo>
                <a:lnTo>
                  <a:pt x="5400" y="1290"/>
                </a:lnTo>
                <a:lnTo>
                  <a:pt x="5400" y="120"/>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0" name="Oval 229"/>
          <p:cNvSpPr>
            <a:spLocks noChangeArrowheads="1"/>
          </p:cNvSpPr>
          <p:nvPr/>
        </p:nvSpPr>
        <p:spPr bwMode="auto">
          <a:xfrm>
            <a:off x="2763838" y="3871913"/>
            <a:ext cx="112712" cy="115887"/>
          </a:xfrm>
          <a:prstGeom prst="ellipse">
            <a:avLst/>
          </a:prstGeom>
          <a:solidFill>
            <a:srgbClr val="FF0000"/>
          </a:solidFill>
          <a:ln w="9525">
            <a:solidFill>
              <a:srgbClr val="FF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5" name="Rectangle 234"/>
          <p:cNvSpPr>
            <a:spLocks noChangeArrowheads="1"/>
          </p:cNvSpPr>
          <p:nvPr/>
        </p:nvSpPr>
        <p:spPr bwMode="auto">
          <a:xfrm>
            <a:off x="2711450" y="3613150"/>
            <a:ext cx="244475" cy="155575"/>
          </a:xfrm>
          <a:prstGeom prst="rect">
            <a:avLst/>
          </a:prstGeom>
          <a:solidFill>
            <a:srgbClr val="00CC99"/>
          </a:solidFill>
          <a:ln w="9525">
            <a:solidFill>
              <a:srgbClr val="0066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6" name="Rectangle 235"/>
          <p:cNvSpPr>
            <a:spLocks noChangeArrowheads="1"/>
          </p:cNvSpPr>
          <p:nvPr/>
        </p:nvSpPr>
        <p:spPr bwMode="auto">
          <a:xfrm>
            <a:off x="2381250" y="3846513"/>
            <a:ext cx="244475" cy="155575"/>
          </a:xfrm>
          <a:prstGeom prst="rect">
            <a:avLst/>
          </a:prstGeom>
          <a:solidFill>
            <a:srgbClr val="00CC99"/>
          </a:solidFill>
          <a:ln w="9525">
            <a:solidFill>
              <a:srgbClr val="0066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7" name="Text Box 236"/>
          <p:cNvSpPr txBox="1">
            <a:spLocks noChangeArrowheads="1"/>
          </p:cNvSpPr>
          <p:nvPr/>
        </p:nvSpPr>
        <p:spPr bwMode="auto">
          <a:xfrm>
            <a:off x="1757363" y="3736975"/>
            <a:ext cx="612775"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6600"/>
                </a:solidFill>
                <a:effectLst/>
                <a:uLnTx/>
                <a:uFillTx/>
                <a:latin typeface="Arial" panose="020B0604020202020204" pitchFamily="34" charset="0"/>
                <a:ea typeface="MS PGothic" panose="020B0600070205080204" pitchFamily="34" charset="-128"/>
                <a:cs typeface="+mn-cs"/>
              </a:rPr>
              <a:t>copy</a:t>
            </a:r>
            <a:endParaRPr kumimoji="0" lang="en-US" sz="1600" b="0" i="0" u="none" strike="noStrike" kern="1200" cap="none" spc="0" normalizeH="0" baseline="0" noProof="0">
              <a:ln>
                <a:noFill/>
              </a:ln>
              <a:solidFill>
                <a:srgbClr val="006600"/>
              </a:solidFill>
              <a:effectLst/>
              <a:uLnTx/>
              <a:uFillTx/>
              <a:latin typeface="Arial" panose="020B0604020202020204" pitchFamily="34" charset="0"/>
              <a:ea typeface="MS PGothic" panose="020B0600070205080204" pitchFamily="34" charset="-128"/>
              <a:cs typeface="+mn-cs"/>
            </a:endParaRPr>
          </a:p>
        </p:txBody>
      </p:sp>
      <p:grpSp>
        <p:nvGrpSpPr>
          <p:cNvPr id="239" name="Group 240"/>
          <p:cNvGrpSpPr/>
          <p:nvPr/>
        </p:nvGrpSpPr>
        <p:grpSpPr bwMode="auto">
          <a:xfrm>
            <a:off x="1376363" y="3300413"/>
            <a:ext cx="947737" cy="869950"/>
            <a:chOff x="3283" y="2142"/>
            <a:chExt cx="597" cy="548"/>
          </a:xfrm>
        </p:grpSpPr>
        <p:grpSp>
          <p:nvGrpSpPr>
            <p:cNvPr id="240" name="Group 241"/>
            <p:cNvGrpSpPr/>
            <p:nvPr/>
          </p:nvGrpSpPr>
          <p:grpSpPr bwMode="auto">
            <a:xfrm>
              <a:off x="3283" y="2387"/>
              <a:ext cx="597" cy="303"/>
              <a:chOff x="990" y="4570"/>
              <a:chExt cx="597" cy="380"/>
            </a:xfrm>
          </p:grpSpPr>
          <p:pic>
            <p:nvPicPr>
              <p:cNvPr id="243" name="Picture 2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p:spPr>
          </p:pic>
          <p:sp>
            <p:nvSpPr>
              <p:cNvPr id="244" name="Rectangle 243"/>
              <p:cNvSpPr>
                <a:spLocks noChangeArrowheads="1"/>
              </p:cNvSpPr>
              <p:nvPr/>
            </p:nvSpPr>
            <p:spPr bwMode="auto">
              <a:xfrm>
                <a:off x="1124" y="4679"/>
                <a:ext cx="360" cy="148"/>
              </a:xfrm>
              <a:prstGeom prst="rect">
                <a:avLst/>
              </a:prstGeom>
              <a:solidFill>
                <a:srgbClr val="FFFF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41" name="Text Box 244"/>
            <p:cNvSpPr txBox="1">
              <a:spLocks noChangeArrowheads="1"/>
            </p:cNvSpPr>
            <p:nvPr/>
          </p:nvSpPr>
          <p:spPr bwMode="auto">
            <a:xfrm>
              <a:off x="3343" y="2461"/>
              <a:ext cx="479" cy="150"/>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defRPr/>
              </a:pPr>
              <a:r>
                <a:rPr kumimoji="0" lang="en-US" sz="1200" b="1" i="1" u="none" strike="noStrike" kern="1200" cap="none" spc="0" normalizeH="0" baseline="0" noProof="0" dirty="0">
                  <a:ln>
                    <a:noFill/>
                  </a:ln>
                  <a:solidFill>
                    <a:srgbClr val="3333CC"/>
                  </a:solidFill>
                  <a:effectLst/>
                  <a:uLnTx/>
                  <a:uFillTx/>
                  <a:latin typeface="Comic Sans MS" panose="030F0702030302020204" pitchFamily="66" charset="0"/>
                  <a:ea typeface="MS PGothic" panose="020B0600070205080204" pitchFamily="34" charset="-128"/>
                  <a:cs typeface="+mn-cs"/>
                </a:rPr>
                <a:t>timeout</a:t>
              </a:r>
              <a:endParaRPr kumimoji="0" lang="en-US" sz="1200" b="1" i="1" u="none" strike="noStrike" kern="1200" cap="none" spc="0" normalizeH="0" baseline="0" noProof="0" dirty="0">
                <a:ln>
                  <a:noFill/>
                </a:ln>
                <a:solidFill>
                  <a:srgbClr val="3333CC"/>
                </a:solidFill>
                <a:effectLst/>
                <a:uLnTx/>
                <a:uFillTx/>
                <a:latin typeface="Comic Sans MS" panose="030F0702030302020204" pitchFamily="66" charset="0"/>
                <a:ea typeface="MS PGothic" panose="020B0600070205080204" pitchFamily="34" charset="-128"/>
                <a:cs typeface="+mn-cs"/>
              </a:endParaRPr>
            </a:p>
          </p:txBody>
        </p:sp>
        <p:pic>
          <p:nvPicPr>
            <p:cNvPr id="242" name="Picture 2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419" y="2142"/>
              <a:ext cx="262" cy="245"/>
            </a:xfrm>
            <a:prstGeom prst="rect">
              <a:avLst/>
            </a:prstGeom>
            <a:noFill/>
            <a:ln>
              <a:noFill/>
            </a:ln>
            <a:effectLst/>
          </p:spPr>
        </p:pic>
      </p:grpSp>
      <p:sp>
        <p:nvSpPr>
          <p:cNvPr id="342" name="Rectangle 281"/>
          <p:cNvSpPr>
            <a:spLocks noChangeArrowheads="1"/>
          </p:cNvSpPr>
          <p:nvPr/>
        </p:nvSpPr>
        <p:spPr bwMode="auto">
          <a:xfrm>
            <a:off x="768350" y="1252512"/>
            <a:ext cx="5939840" cy="2087453"/>
          </a:xfrm>
          <a:prstGeom prst="rect">
            <a:avLst/>
          </a:prstGeom>
          <a:noFill/>
          <a:ln>
            <a:noFill/>
          </a:ln>
          <a:effectLst/>
        </p:spPr>
        <p:txBody>
          <a:body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anose="05000000000000000000" charset="0"/>
              <a:buNone/>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rPr>
              <a:t>Realistic scenario: </a:t>
            </a:r>
            <a:r>
              <a:rPr kumimoji="0" lang="en-US" sz="2800" b="0" i="1"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un-needed</a:t>
            </a:r>
            <a:r>
              <a:rPr kumimoji="0" lang="en-US" sz="2800" b="0" i="0" u="none" strike="noStrike" kern="120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rPr>
              <a:t> </a:t>
            </a:r>
            <a:r>
              <a:rPr kumimoji="0" lang="en-US" sz="28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duplicates</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292100" marR="0" lvl="0" indent="-241300" algn="l" defTabSz="914400" rtl="0" eaLnBrk="1" fontAlgn="auto" latinLnBrk="0" hangingPunct="1">
              <a:lnSpc>
                <a:spcPct val="85000"/>
              </a:lnSpc>
              <a:spcBef>
                <a:spcPct val="20000"/>
              </a:spcBef>
              <a:spcAft>
                <a:spcPts val="0"/>
              </a:spcAft>
              <a:buClr>
                <a:srgbClr val="000099"/>
              </a:buClr>
              <a:buSzPct val="100000"/>
              <a:buFont typeface="Wingdings" panose="05000000000000000000" pitchFamily="2" charset="2"/>
              <a:buChar char="§"/>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packets can be lost, dropped at router due  to full buffers – requiring retransmissions</a:t>
            </a:r>
            <a:endParaRPr kumimoji="0" lang="en-US" sz="2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292100" marR="0" lvl="0" indent="-241300" algn="l" defTabSz="914400" rtl="0" eaLnBrk="1" fontAlgn="auto" latinLnBrk="0" hangingPunct="1">
              <a:lnSpc>
                <a:spcPct val="85000"/>
              </a:lnSpc>
              <a:spcBef>
                <a:spcPct val="20000"/>
              </a:spcBef>
              <a:spcAft>
                <a:spcPts val="0"/>
              </a:spcAft>
              <a:buClr>
                <a:srgbClr val="000099"/>
              </a:buClr>
              <a:buSzPct val="100000"/>
              <a:buFont typeface="Wingdings" panose="05000000000000000000" pitchFamily="2" charset="2"/>
              <a:buChar char="§"/>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but sender times can time out prematurely, sending </a:t>
            </a:r>
            <a:r>
              <a:rPr kumimoji="0" lang="en-US" sz="2200" b="0" i="1" u="none" strike="noStrike" kern="120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rPr>
              <a:t>two</a:t>
            </a:r>
            <a:r>
              <a:rPr kumimoji="0" lang="en-US" sz="22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a:t>
            </a:r>
            <a:r>
              <a:rPr kumimoji="0" lang="en-US" sz="2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copies, </a:t>
            </a:r>
            <a:r>
              <a:rPr kumimoji="0" lang="en-US" sz="2200" b="0" i="1" u="none" strike="noStrike" kern="1200" cap="none" spc="0" normalizeH="0" baseline="0" noProof="0" dirty="0">
                <a:ln>
                  <a:noFill/>
                </a:ln>
                <a:solidFill>
                  <a:srgbClr val="0013A3"/>
                </a:solidFill>
                <a:effectLst/>
                <a:uLnTx/>
                <a:uFillTx/>
                <a:latin typeface="Calibri" panose="020F0502020204030204"/>
                <a:ea typeface="MS PGothic" panose="020B0600070205080204" pitchFamily="34" charset="-128"/>
                <a:cs typeface="+mn-cs"/>
              </a:rPr>
              <a:t>both</a:t>
            </a:r>
            <a:r>
              <a:rPr kumimoji="0" lang="en-US" sz="2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of which are delivered</a:t>
            </a:r>
            <a:endParaRPr kumimoji="0" lang="en-US" sz="2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anose="05000000000000000000" charset="0"/>
              <a:buChar char="v"/>
              <a:defRPr/>
            </a:pPr>
            <a:endPar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S PGothic" panose="020B0600070205080204" pitchFamily="34" charset="-128"/>
              <a:cs typeface="+mn-cs"/>
            </a:endParaRPr>
          </a:p>
        </p:txBody>
      </p:sp>
      <p:sp>
        <p:nvSpPr>
          <p:cNvPr id="238" name="Text Box 237"/>
          <p:cNvSpPr txBox="1">
            <a:spLocks noChangeArrowheads="1"/>
          </p:cNvSpPr>
          <p:nvPr/>
        </p:nvSpPr>
        <p:spPr bwMode="auto">
          <a:xfrm>
            <a:off x="3724275" y="4761119"/>
            <a:ext cx="1768475"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1" u="none" strike="noStrike" kern="1200" cap="none" spc="0" normalizeH="0" baseline="0" noProof="0" dirty="0">
                <a:ln>
                  <a:noFill/>
                </a:ln>
                <a:solidFill>
                  <a:srgbClr val="006600"/>
                </a:solidFill>
                <a:effectLst/>
                <a:uLnTx/>
                <a:uFillTx/>
                <a:latin typeface="Arial" panose="020B0604020202020204" pitchFamily="34" charset="0"/>
                <a:ea typeface="MS PGothic" panose="020B0600070205080204" pitchFamily="34" charset="-128"/>
                <a:cs typeface="+mn-cs"/>
              </a:rPr>
              <a:t>free buffer space!</a:t>
            </a:r>
            <a:endParaRPr kumimoji="0" lang="en-US" sz="1600" b="0" i="1" u="none" strike="noStrike" kern="1200" cap="none" spc="0" normalizeH="0" baseline="0" noProof="0" dirty="0">
              <a:ln>
                <a:noFill/>
              </a:ln>
              <a:solidFill>
                <a:srgbClr val="006600"/>
              </a:solidFill>
              <a:effectLst/>
              <a:uLnTx/>
              <a:uFillTx/>
              <a:latin typeface="Arial" panose="020B0604020202020204" pitchFamily="34" charset="0"/>
              <a:ea typeface="MS PGothic" panose="020B0600070205080204" pitchFamily="34" charset="-128"/>
              <a:cs typeface="+mn-cs"/>
            </a:endParaRPr>
          </a:p>
        </p:txBody>
      </p:sp>
      <p:grpSp>
        <p:nvGrpSpPr>
          <p:cNvPr id="7" name="Group 6"/>
          <p:cNvGrpSpPr/>
          <p:nvPr/>
        </p:nvGrpSpPr>
        <p:grpSpPr>
          <a:xfrm>
            <a:off x="10022277" y="2256302"/>
            <a:ext cx="2018927" cy="1905034"/>
            <a:chOff x="10022277" y="2034920"/>
            <a:chExt cx="2018927" cy="1905034"/>
          </a:xfrm>
        </p:grpSpPr>
        <p:sp>
          <p:nvSpPr>
            <p:cNvPr id="198" name="Text Box 259"/>
            <p:cNvSpPr txBox="1">
              <a:spLocks noChangeArrowheads="1"/>
            </p:cNvSpPr>
            <p:nvPr/>
          </p:nvSpPr>
          <p:spPr bwMode="auto">
            <a:xfrm>
              <a:off x="10241280" y="2339516"/>
              <a:ext cx="1799924" cy="1600438"/>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when sending at R/2, some packets are retransmissions, including needed and </a:t>
              </a:r>
              <a:r>
                <a:rPr kumimoji="0" lang="en-US" sz="1400" b="0" i="1"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un-needed</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duplicates, that are delivered!</a:t>
              </a: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202" name="Line 253"/>
            <p:cNvSpPr>
              <a:spLocks noChangeShapeType="1"/>
            </p:cNvSpPr>
            <p:nvPr/>
          </p:nvSpPr>
          <p:spPr bwMode="auto">
            <a:xfrm flipH="1" flipV="1">
              <a:off x="10022277" y="2034920"/>
              <a:ext cx="423050" cy="355155"/>
            </a:xfrm>
            <a:prstGeom prst="line">
              <a:avLst/>
            </a:prstGeom>
            <a:noFill/>
            <a:ln w="9525">
              <a:solidFill>
                <a:schemeClr val="tx1"/>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grpSp>
        <p:nvGrpSpPr>
          <p:cNvPr id="6" name="Group 5"/>
          <p:cNvGrpSpPr/>
          <p:nvPr/>
        </p:nvGrpSpPr>
        <p:grpSpPr>
          <a:xfrm>
            <a:off x="10040109" y="1751513"/>
            <a:ext cx="1904433" cy="674031"/>
            <a:chOff x="10040109" y="1530131"/>
            <a:chExt cx="1904433" cy="674031"/>
          </a:xfrm>
        </p:grpSpPr>
        <p:sp>
          <p:nvSpPr>
            <p:cNvPr id="224" name="Text Box 252"/>
            <p:cNvSpPr txBox="1">
              <a:spLocks noChangeArrowheads="1"/>
            </p:cNvSpPr>
            <p:nvPr/>
          </p:nvSpPr>
          <p:spPr bwMode="auto">
            <a:xfrm>
              <a:off x="10128951" y="1530131"/>
              <a:ext cx="1815591" cy="674031"/>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“wasted” capacity due to un-needed retransmissions</a:t>
              </a:r>
              <a:endParaRPr kumimoji="0" 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225" name="Right Brace 224"/>
            <p:cNvSpPr/>
            <p:nvPr/>
          </p:nvSpPr>
          <p:spPr>
            <a:xfrm>
              <a:off x="10040109" y="1765940"/>
              <a:ext cx="144379" cy="2232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7"/>
          <p:cNvGrpSpPr/>
          <p:nvPr/>
        </p:nvGrpSpPr>
        <p:grpSpPr>
          <a:xfrm>
            <a:off x="7361453" y="1421562"/>
            <a:ext cx="3100386" cy="2791471"/>
            <a:chOff x="7361453" y="1200180"/>
            <a:chExt cx="3100386" cy="2791471"/>
          </a:xfrm>
        </p:grpSpPr>
        <p:sp>
          <p:nvSpPr>
            <p:cNvPr id="204" name="Freeform 245"/>
            <p:cNvSpPr/>
            <p:nvPr/>
          </p:nvSpPr>
          <p:spPr bwMode="auto">
            <a:xfrm>
              <a:off x="7958715" y="1967477"/>
              <a:ext cx="2024019" cy="1384114"/>
            </a:xfrm>
            <a:custGeom>
              <a:avLst/>
              <a:gdLst>
                <a:gd name="T0" fmla="*/ 0 w 1636"/>
                <a:gd name="T1" fmla="*/ 955 h 955"/>
                <a:gd name="T2" fmla="*/ 758 w 1636"/>
                <a:gd name="T3" fmla="*/ 246 h 955"/>
                <a:gd name="T4" fmla="*/ 1636 w 1636"/>
                <a:gd name="T5" fmla="*/ 7 h 955"/>
                <a:gd name="T6" fmla="*/ 0 60000 65536"/>
                <a:gd name="T7" fmla="*/ 0 60000 65536"/>
                <a:gd name="T8" fmla="*/ 0 60000 65536"/>
                <a:gd name="connsiteX0" fmla="*/ 0 w 6072"/>
                <a:gd name="connsiteY0" fmla="*/ 8862 h 8862"/>
                <a:gd name="connsiteX1" fmla="*/ 4633 w 6072"/>
                <a:gd name="connsiteY1" fmla="*/ 1438 h 8862"/>
                <a:gd name="connsiteX2" fmla="*/ 6072 w 6072"/>
                <a:gd name="connsiteY2" fmla="*/ 120 h 8862"/>
                <a:gd name="connsiteX0-1" fmla="*/ 0 w 10000"/>
                <a:gd name="connsiteY0-2" fmla="*/ 9865 h 9865"/>
                <a:gd name="connsiteX1-3" fmla="*/ 7630 w 10000"/>
                <a:gd name="connsiteY1-4" fmla="*/ 1488 h 9865"/>
                <a:gd name="connsiteX2-5" fmla="*/ 10000 w 10000"/>
                <a:gd name="connsiteY2-6" fmla="*/ 0 h 9865"/>
                <a:gd name="connsiteX0-7" fmla="*/ 0 w 10000"/>
                <a:gd name="connsiteY0-8" fmla="*/ 10000 h 10000"/>
                <a:gd name="connsiteX1-9" fmla="*/ 7630 w 10000"/>
                <a:gd name="connsiteY1-10" fmla="*/ 1508 h 10000"/>
                <a:gd name="connsiteX2-11" fmla="*/ 10000 w 10000"/>
                <a:gd name="connsiteY2-12" fmla="*/ 0 h 10000"/>
                <a:gd name="connsiteX0-13" fmla="*/ 0 w 10000"/>
                <a:gd name="connsiteY0-14" fmla="*/ 10000 h 10000"/>
                <a:gd name="connsiteX1-15" fmla="*/ 7630 w 10000"/>
                <a:gd name="connsiteY1-16" fmla="*/ 1508 h 10000"/>
                <a:gd name="connsiteX2-17" fmla="*/ 10000 w 10000"/>
                <a:gd name="connsiteY2-18" fmla="*/ 0 h 10000"/>
                <a:gd name="connsiteX0-19" fmla="*/ 0 w 10000"/>
                <a:gd name="connsiteY0-20" fmla="*/ 10000 h 10000"/>
                <a:gd name="connsiteX1-21" fmla="*/ 7630 w 10000"/>
                <a:gd name="connsiteY1-22" fmla="*/ 1508 h 10000"/>
                <a:gd name="connsiteX2-23" fmla="*/ 10000 w 10000"/>
                <a:gd name="connsiteY2-24" fmla="*/ 0 h 10000"/>
                <a:gd name="connsiteX0-25" fmla="*/ 0 w 10000"/>
                <a:gd name="connsiteY0-26" fmla="*/ 10000 h 10000"/>
                <a:gd name="connsiteX1-27" fmla="*/ 7630 w 10000"/>
                <a:gd name="connsiteY1-28" fmla="*/ 1508 h 10000"/>
                <a:gd name="connsiteX2-29" fmla="*/ 10000 w 10000"/>
                <a:gd name="connsiteY2-30" fmla="*/ 0 h 10000"/>
                <a:gd name="connsiteX0-31" fmla="*/ 0 w 10000"/>
                <a:gd name="connsiteY0-32" fmla="*/ 10000 h 10000"/>
                <a:gd name="connsiteX1-33" fmla="*/ 7233 w 10000"/>
                <a:gd name="connsiteY1-34" fmla="*/ 1532 h 10000"/>
                <a:gd name="connsiteX2-35" fmla="*/ 10000 w 10000"/>
                <a:gd name="connsiteY2-36" fmla="*/ 0 h 10000"/>
                <a:gd name="connsiteX0-37" fmla="*/ 0 w 10000"/>
                <a:gd name="connsiteY0-38" fmla="*/ 10000 h 10000"/>
                <a:gd name="connsiteX1-39" fmla="*/ 7233 w 10000"/>
                <a:gd name="connsiteY1-40" fmla="*/ 1532 h 10000"/>
                <a:gd name="connsiteX2-41" fmla="*/ 10000 w 10000"/>
                <a:gd name="connsiteY2-42" fmla="*/ 0 h 10000"/>
                <a:gd name="connsiteX0-43" fmla="*/ 0 w 10000"/>
                <a:gd name="connsiteY0-44" fmla="*/ 10000 h 10000"/>
                <a:gd name="connsiteX1-45" fmla="*/ 7233 w 10000"/>
                <a:gd name="connsiteY1-46" fmla="*/ 1532 h 10000"/>
                <a:gd name="connsiteX2-47" fmla="*/ 10000 w 10000"/>
                <a:gd name="connsiteY2-48" fmla="*/ 0 h 10000"/>
                <a:gd name="connsiteX0-49" fmla="*/ 0 w 10000"/>
                <a:gd name="connsiteY0-50" fmla="*/ 10000 h 10000"/>
                <a:gd name="connsiteX1-51" fmla="*/ 6900 w 10000"/>
                <a:gd name="connsiteY1-52" fmla="*/ 753 h 10000"/>
                <a:gd name="connsiteX2-53" fmla="*/ 10000 w 10000"/>
                <a:gd name="connsiteY2-54" fmla="*/ 0 h 10000"/>
                <a:gd name="connsiteX0-55" fmla="*/ 0 w 10000"/>
                <a:gd name="connsiteY0-56" fmla="*/ 10000 h 10000"/>
                <a:gd name="connsiteX1-57" fmla="*/ 6900 w 10000"/>
                <a:gd name="connsiteY1-58" fmla="*/ 753 h 10000"/>
                <a:gd name="connsiteX2-59" fmla="*/ 10000 w 10000"/>
                <a:gd name="connsiteY2-60" fmla="*/ 0 h 10000"/>
                <a:gd name="connsiteX0-61" fmla="*/ 0 w 10000"/>
                <a:gd name="connsiteY0-62" fmla="*/ 10000 h 10000"/>
                <a:gd name="connsiteX1-63" fmla="*/ 6900 w 10000"/>
                <a:gd name="connsiteY1-64" fmla="*/ 753 h 10000"/>
                <a:gd name="connsiteX2-65" fmla="*/ 10000 w 10000"/>
                <a:gd name="connsiteY2-66" fmla="*/ 0 h 10000"/>
                <a:gd name="connsiteX0-67" fmla="*/ 0 w 10000"/>
                <a:gd name="connsiteY0-68" fmla="*/ 10000 h 10000"/>
                <a:gd name="connsiteX1-69" fmla="*/ 6900 w 10000"/>
                <a:gd name="connsiteY1-70" fmla="*/ 753 h 10000"/>
                <a:gd name="connsiteX2-71" fmla="*/ 10000 w 10000"/>
                <a:gd name="connsiteY2-72" fmla="*/ 0 h 10000"/>
                <a:gd name="connsiteX0-73" fmla="*/ 0 w 10000"/>
                <a:gd name="connsiteY0-74" fmla="*/ 10000 h 10000"/>
                <a:gd name="connsiteX1-75" fmla="*/ 6900 w 10000"/>
                <a:gd name="connsiteY1-76" fmla="*/ 753 h 10000"/>
                <a:gd name="connsiteX2-77" fmla="*/ 10000 w 10000"/>
                <a:gd name="connsiteY2-78" fmla="*/ 0 h 10000"/>
                <a:gd name="connsiteX0-79" fmla="*/ 0 w 10000"/>
                <a:gd name="connsiteY0-80" fmla="*/ 10000 h 10000"/>
                <a:gd name="connsiteX1-81" fmla="*/ 6536 w 10000"/>
                <a:gd name="connsiteY1-82" fmla="*/ 1223 h 10000"/>
                <a:gd name="connsiteX2-83" fmla="*/ 10000 w 10000"/>
                <a:gd name="connsiteY2-84" fmla="*/ 0 h 10000"/>
              </a:gdLst>
              <a:ahLst/>
              <a:cxnLst>
                <a:cxn ang="0">
                  <a:pos x="connsiteX0-1" y="connsiteY0-2"/>
                </a:cxn>
                <a:cxn ang="0">
                  <a:pos x="connsiteX1-3" y="connsiteY1-4"/>
                </a:cxn>
                <a:cxn ang="0">
                  <a:pos x="connsiteX2-5" y="connsiteY2-6"/>
                </a:cxn>
              </a:cxnLst>
              <a:rect l="l" t="t" r="r" b="b"/>
              <a:pathLst>
                <a:path w="10000" h="10000">
                  <a:moveTo>
                    <a:pt x="0" y="10000"/>
                  </a:moveTo>
                  <a:cubicBezTo>
                    <a:pt x="1268" y="8586"/>
                    <a:pt x="4789" y="3077"/>
                    <a:pt x="6536" y="1223"/>
                  </a:cubicBezTo>
                  <a:cubicBezTo>
                    <a:pt x="7406" y="549"/>
                    <a:pt x="8333" y="126"/>
                    <a:pt x="10000" y="0"/>
                  </a:cubicBezTo>
                </a:path>
              </a:pathLst>
            </a:custGeom>
            <a:noFill/>
            <a:ln w="28575" cmpd="sng">
              <a:solidFill>
                <a:srgbClr val="CC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05" name="Group 246"/>
            <p:cNvGrpSpPr/>
            <p:nvPr/>
          </p:nvGrpSpPr>
          <p:grpSpPr bwMode="auto">
            <a:xfrm>
              <a:off x="8776235" y="3317988"/>
              <a:ext cx="458788" cy="400051"/>
              <a:chOff x="3583" y="1761"/>
              <a:chExt cx="289" cy="252"/>
            </a:xfrm>
          </p:grpSpPr>
          <p:sp>
            <p:nvSpPr>
              <p:cNvPr id="221" name="Text Box 247"/>
              <p:cNvSpPr txBox="1">
                <a:spLocks noChangeArrowheads="1"/>
              </p:cNvSpPr>
              <p:nvPr/>
            </p:nvSpPr>
            <p:spPr bwMode="auto">
              <a:xfrm>
                <a:off x="3583" y="1761"/>
                <a:ext cx="289" cy="25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err="1">
                    <a:ln>
                      <a:noFill/>
                    </a:ln>
                    <a:solidFill>
                      <a:prstClr val="black"/>
                    </a:solidFill>
                    <a:effectLst/>
                    <a:uLnTx/>
                    <a:uFillTx/>
                    <a:latin typeface="Symbol" panose="05050102010706020507" charset="0"/>
                    <a:ea typeface="MS PGothic" panose="020B0600070205080204" pitchFamily="34" charset="-128"/>
                    <a:cs typeface="Arial" panose="020B0604020202020204" pitchFamily="34" charset="0"/>
                  </a:rPr>
                  <a:t>l</a:t>
                </a:r>
                <a:r>
                  <a:rPr kumimoji="0" lang="en-US" sz="2000" b="0" i="0" u="none" strike="noStrike" kern="1200" cap="none" spc="0" normalizeH="0" baseline="-25000" noProof="0" dirty="0" err="1">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in</a:t>
                </a:r>
                <a:endParaRPr kumimoji="0" lang="en-US" sz="2000" b="0" i="0" u="none" strike="noStrike" kern="1200" cap="none" spc="0" normalizeH="0" baseline="-2500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2" name="Line 248"/>
              <p:cNvSpPr>
                <a:spLocks noChangeShapeType="1"/>
              </p:cNvSpPr>
              <p:nvPr/>
            </p:nvSpPr>
            <p:spPr bwMode="auto">
              <a:xfrm flipV="1">
                <a:off x="3726" y="1834"/>
                <a:ext cx="24" cy="24"/>
              </a:xfrm>
              <a:prstGeom prst="line">
                <a:avLst/>
              </a:prstGeom>
              <a:noFill/>
              <a:ln w="19050">
                <a:solidFill>
                  <a:schemeClr val="tx1"/>
                </a:solidFill>
                <a:rou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sp>
          <p:nvSpPr>
            <p:cNvPr id="206" name="Line 278"/>
            <p:cNvSpPr>
              <a:spLocks noChangeShapeType="1"/>
            </p:cNvSpPr>
            <p:nvPr/>
          </p:nvSpPr>
          <p:spPr bwMode="auto">
            <a:xfrm>
              <a:off x="7965669" y="1200180"/>
              <a:ext cx="0" cy="2159048"/>
            </a:xfrm>
            <a:prstGeom prst="line">
              <a:avLst/>
            </a:prstGeom>
            <a:noFill/>
            <a:ln w="2540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207" name="Line 280"/>
            <p:cNvSpPr>
              <a:spLocks noChangeShapeType="1"/>
            </p:cNvSpPr>
            <p:nvPr/>
          </p:nvSpPr>
          <p:spPr bwMode="auto">
            <a:xfrm>
              <a:off x="9972557" y="1436494"/>
              <a:ext cx="0" cy="1869027"/>
            </a:xfrm>
            <a:prstGeom prst="line">
              <a:avLst/>
            </a:prstGeom>
            <a:noFill/>
            <a:ln w="12700">
              <a:solidFill>
                <a:schemeClr val="tx1"/>
              </a:solidFill>
              <a:prstDash val="dash"/>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208" name="Freeform 281"/>
            <p:cNvSpPr/>
            <p:nvPr/>
          </p:nvSpPr>
          <p:spPr bwMode="auto">
            <a:xfrm>
              <a:off x="7954426" y="1377415"/>
              <a:ext cx="2023753" cy="1965701"/>
            </a:xfrm>
            <a:custGeom>
              <a:avLst/>
              <a:gdLst>
                <a:gd name="T0" fmla="*/ 0 w 720"/>
                <a:gd name="T1" fmla="*/ 732 h 732"/>
                <a:gd name="T2" fmla="*/ 720 w 720"/>
                <a:gd name="T3" fmla="*/ 0 h 732"/>
                <a:gd name="T4" fmla="*/ 0 60000 65536"/>
                <a:gd name="T5" fmla="*/ 0 60000 65536"/>
              </a:gdLst>
              <a:ahLst/>
              <a:cxnLst>
                <a:cxn ang="T4">
                  <a:pos x="T0" y="T1"/>
                </a:cxn>
                <a:cxn ang="T5">
                  <a:pos x="T2" y="T3"/>
                </a:cxn>
              </a:cxnLst>
              <a:rect l="0" t="0" r="r" b="b"/>
              <a:pathLst>
                <a:path w="720" h="732">
                  <a:moveTo>
                    <a:pt x="0" y="732"/>
                  </a:moveTo>
                  <a:lnTo>
                    <a:pt x="720" y="0"/>
                  </a:lnTo>
                </a:path>
              </a:pathLst>
            </a:custGeom>
            <a:noFill/>
            <a:ln w="28575" cap="flat" cmpd="sng">
              <a:solidFill>
                <a:schemeClr val="tx1"/>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 name="Line 282"/>
            <p:cNvSpPr>
              <a:spLocks noChangeShapeType="1"/>
            </p:cNvSpPr>
            <p:nvPr/>
          </p:nvSpPr>
          <p:spPr bwMode="auto">
            <a:xfrm>
              <a:off x="7819509" y="1377415"/>
              <a:ext cx="140538" cy="0"/>
            </a:xfrm>
            <a:prstGeom prst="line">
              <a:avLst/>
            </a:prstGeom>
            <a:noFill/>
            <a:ln w="1905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210" name="Line 283"/>
            <p:cNvSpPr>
              <a:spLocks noChangeShapeType="1"/>
            </p:cNvSpPr>
            <p:nvPr/>
          </p:nvSpPr>
          <p:spPr bwMode="auto">
            <a:xfrm>
              <a:off x="9966936" y="3359228"/>
              <a:ext cx="0" cy="155752"/>
            </a:xfrm>
            <a:prstGeom prst="line">
              <a:avLst/>
            </a:prstGeom>
            <a:noFill/>
            <a:ln w="1905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211" name="Text Box 284"/>
            <p:cNvSpPr txBox="1">
              <a:spLocks noChangeArrowheads="1"/>
            </p:cNvSpPr>
            <p:nvPr/>
          </p:nvSpPr>
          <p:spPr bwMode="auto">
            <a:xfrm>
              <a:off x="7361453" y="1202894"/>
              <a:ext cx="815123" cy="51559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rPr>
                <a:t>R/2</a:t>
              </a:r>
              <a:endPar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212" name="Text Box 286"/>
            <p:cNvSpPr txBox="1">
              <a:spLocks noChangeArrowheads="1"/>
            </p:cNvSpPr>
            <p:nvPr/>
          </p:nvSpPr>
          <p:spPr bwMode="auto">
            <a:xfrm rot="16200000">
              <a:off x="7391666" y="1332203"/>
              <a:ext cx="937199" cy="7026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Symbol" panose="05050102010706020507" charset="0"/>
                  <a:ea typeface="MS PGothic" panose="020B0600070205080204" pitchFamily="34" charset="-128"/>
                  <a:cs typeface="+mn-cs"/>
                </a:rPr>
                <a:t>l</a:t>
              </a:r>
              <a:r>
                <a:rPr kumimoji="0" lang="en-US" sz="2000" b="0" i="0" u="none" strike="noStrike" kern="1200" cap="none" spc="0" normalizeH="0" baseline="-25000" noProof="0" dirty="0">
                  <a:ln>
                    <a:noFill/>
                  </a:ln>
                  <a:solidFill>
                    <a:prstClr val="black"/>
                  </a:solidFill>
                  <a:effectLst/>
                  <a:uLnTx/>
                  <a:uFillTx/>
                  <a:latin typeface="Arial" panose="020B0604020202020204" pitchFamily="34" charset="0"/>
                  <a:ea typeface="MS PGothic" panose="020B0600070205080204" pitchFamily="34" charset="-128"/>
                  <a:cs typeface="+mn-cs"/>
                </a:rPr>
                <a:t>out</a:t>
              </a:r>
              <a:endParaRPr kumimoji="0" lang="en-US" sz="2000" b="0" i="0" u="none" strike="noStrike" kern="1200" cap="none" spc="0" normalizeH="0" baseline="-2500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213" name="Line 288"/>
            <p:cNvSpPr>
              <a:spLocks noChangeShapeType="1"/>
            </p:cNvSpPr>
            <p:nvPr/>
          </p:nvSpPr>
          <p:spPr bwMode="auto">
            <a:xfrm>
              <a:off x="7999399" y="1380101"/>
              <a:ext cx="1841053" cy="0"/>
            </a:xfrm>
            <a:prstGeom prst="line">
              <a:avLst/>
            </a:prstGeom>
            <a:noFill/>
            <a:ln w="12700">
              <a:solidFill>
                <a:schemeClr val="bg1">
                  <a:lumMod val="75000"/>
                </a:schemeClr>
              </a:solidFill>
              <a:prstDash val="dash"/>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cxnSp>
          <p:nvCxnSpPr>
            <p:cNvPr id="214" name="Straight Connector 213"/>
            <p:cNvCxnSpPr/>
            <p:nvPr/>
          </p:nvCxnSpPr>
          <p:spPr>
            <a:xfrm>
              <a:off x="7976136" y="3337560"/>
              <a:ext cx="21656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5" name="TextBox 214"/>
            <p:cNvSpPr txBox="1"/>
            <p:nvPr/>
          </p:nvSpPr>
          <p:spPr>
            <a:xfrm rot="16200000">
              <a:off x="7139298" y="2419300"/>
              <a:ext cx="123450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throughput: </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7" name="Oval 216"/>
            <p:cNvSpPr/>
            <p:nvPr/>
          </p:nvSpPr>
          <p:spPr>
            <a:xfrm>
              <a:off x="9893835" y="1336842"/>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8" name="Text Box 285"/>
            <p:cNvSpPr txBox="1">
              <a:spLocks noChangeArrowheads="1"/>
            </p:cNvSpPr>
            <p:nvPr/>
          </p:nvSpPr>
          <p:spPr bwMode="auto">
            <a:xfrm>
              <a:off x="9646716" y="3476057"/>
              <a:ext cx="815123" cy="51559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rPr>
                <a:t>R/2</a:t>
              </a:r>
              <a:endPar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219" name="Oval 218"/>
            <p:cNvSpPr/>
            <p:nvPr/>
          </p:nvSpPr>
          <p:spPr>
            <a:xfrm>
              <a:off x="9912327" y="1689923"/>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Line 288"/>
            <p:cNvSpPr>
              <a:spLocks noChangeShapeType="1"/>
            </p:cNvSpPr>
            <p:nvPr/>
          </p:nvSpPr>
          <p:spPr bwMode="auto">
            <a:xfrm>
              <a:off x="7960093" y="1773132"/>
              <a:ext cx="1975007" cy="0"/>
            </a:xfrm>
            <a:prstGeom prst="line">
              <a:avLst/>
            </a:prstGeom>
            <a:noFill/>
            <a:ln w="12700">
              <a:solidFill>
                <a:schemeClr val="bg1">
                  <a:lumMod val="75000"/>
                </a:schemeClr>
              </a:solidFill>
              <a:prstDash val="dash"/>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226" name="Oval 225"/>
            <p:cNvSpPr/>
            <p:nvPr/>
          </p:nvSpPr>
          <p:spPr>
            <a:xfrm>
              <a:off x="9908716" y="1920329"/>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Line 288"/>
            <p:cNvSpPr>
              <a:spLocks noChangeShapeType="1"/>
            </p:cNvSpPr>
            <p:nvPr/>
          </p:nvSpPr>
          <p:spPr bwMode="auto">
            <a:xfrm>
              <a:off x="7995485" y="1986203"/>
              <a:ext cx="1975007" cy="0"/>
            </a:xfrm>
            <a:prstGeom prst="line">
              <a:avLst/>
            </a:prstGeom>
            <a:noFill/>
            <a:ln w="12700">
              <a:solidFill>
                <a:schemeClr val="tx1"/>
              </a:solidFill>
              <a:prstDash val="dash"/>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sp>
        <p:nvSpPr>
          <p:cNvPr id="190"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5"/>
                                        </p:tgtEl>
                                        <p:attrNameLst>
                                          <p:attrName>style.visibility</p:attrName>
                                        </p:attrNameLst>
                                      </p:cBhvr>
                                      <p:to>
                                        <p:strVal val="visible"/>
                                      </p:to>
                                    </p:set>
                                    <p:animEffect transition="in" filter="dissolve">
                                      <p:cBhvr>
                                        <p:cTn id="7" dur="500"/>
                                        <p:tgtEl>
                                          <p:spTgt spid="235"/>
                                        </p:tgtEl>
                                      </p:cBhvr>
                                    </p:animEffect>
                                  </p:childTnLst>
                                </p:cTn>
                              </p:par>
                            </p:childTnLst>
                          </p:cTn>
                        </p:par>
                        <p:par>
                          <p:cTn id="8" fill="hold">
                            <p:stCondLst>
                              <p:cond delay="500"/>
                            </p:stCondLst>
                            <p:childTnLst>
                              <p:par>
                                <p:cTn id="9" presetID="42" presetClass="path" presetSubtype="0" accel="50000" decel="50000" fill="hold" grpId="1" nodeType="afterEffect">
                                  <p:stCondLst>
                                    <p:cond delay="0"/>
                                  </p:stCondLst>
                                  <p:childTnLst>
                                    <p:animMotion origin="layout" path="M -0.00017 0.00255 L -5.55556E-7 0.03542 " pathEditMode="relative" rAng="0" ptsTypes="AA">
                                      <p:cBhvr>
                                        <p:cTn id="10" dur="2000" fill="hold"/>
                                        <p:tgtEl>
                                          <p:spTgt spid="235"/>
                                        </p:tgtEl>
                                        <p:attrNameLst>
                                          <p:attrName>ppt_x</p:attrName>
                                          <p:attrName>ppt_y</p:attrName>
                                        </p:attrNameLst>
                                      </p:cBhvr>
                                      <p:rCtr x="0" y="1644"/>
                                    </p:animMotion>
                                  </p:childTnLst>
                                </p:cTn>
                              </p:par>
                            </p:childTnLst>
                          </p:cTn>
                        </p:par>
                        <p:par>
                          <p:cTn id="11" fill="hold">
                            <p:stCondLst>
                              <p:cond delay="2500"/>
                            </p:stCondLst>
                            <p:childTnLst>
                              <p:par>
                                <p:cTn id="12" presetID="9" presetClass="entr" presetSubtype="0" fill="hold" grpId="0" nodeType="afterEffect">
                                  <p:stCondLst>
                                    <p:cond delay="0"/>
                                  </p:stCondLst>
                                  <p:childTnLst>
                                    <p:set>
                                      <p:cBhvr>
                                        <p:cTn id="13" dur="1" fill="hold">
                                          <p:stCondLst>
                                            <p:cond delay="0"/>
                                          </p:stCondLst>
                                        </p:cTn>
                                        <p:tgtEl>
                                          <p:spTgt spid="236"/>
                                        </p:tgtEl>
                                        <p:attrNameLst>
                                          <p:attrName>style.visibility</p:attrName>
                                        </p:attrNameLst>
                                      </p:cBhvr>
                                      <p:to>
                                        <p:strVal val="visible"/>
                                      </p:to>
                                    </p:set>
                                    <p:animEffect transition="in" filter="dissolve">
                                      <p:cBhvr>
                                        <p:cTn id="14" dur="500"/>
                                        <p:tgtEl>
                                          <p:spTgt spid="236"/>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237"/>
                                        </p:tgtEl>
                                        <p:attrNameLst>
                                          <p:attrName>style.visibility</p:attrName>
                                        </p:attrNameLst>
                                      </p:cBhvr>
                                      <p:to>
                                        <p:strVal val="visible"/>
                                      </p:to>
                                    </p:set>
                                    <p:animEffect transition="in" filter="dissolve">
                                      <p:cBhvr>
                                        <p:cTn id="17" dur="500"/>
                                        <p:tgtEl>
                                          <p:spTgt spid="237"/>
                                        </p:tgtEl>
                                      </p:cBhvr>
                                    </p:animEffect>
                                  </p:childTnLst>
                                </p:cTn>
                              </p:par>
                            </p:childTnLst>
                          </p:cTn>
                        </p:par>
                        <p:par>
                          <p:cTn id="18" fill="hold">
                            <p:stCondLst>
                              <p:cond delay="3000"/>
                            </p:stCondLst>
                            <p:childTnLst>
                              <p:par>
                                <p:cTn id="19" presetID="0" presetClass="path" presetSubtype="0" accel="50000" decel="50000" fill="hold" grpId="2" nodeType="afterEffect">
                                  <p:stCondLst>
                                    <p:cond delay="0"/>
                                  </p:stCondLst>
                                  <p:childTnLst>
                                    <p:animMotion origin="layout" path="M -1.875E-6 0.03542 L 0.00039 0.17732 L 0.06446 0.17825 L 0.03503 0.24121 L 0.14544 0.24121 " pathEditMode="relative" rAng="0" ptsTypes="AAAAA">
                                      <p:cBhvr>
                                        <p:cTn id="20" dur="2000" fill="hold"/>
                                        <p:tgtEl>
                                          <p:spTgt spid="235"/>
                                        </p:tgtEl>
                                        <p:attrNameLst>
                                          <p:attrName>ppt_x</p:attrName>
                                          <p:attrName>ppt_y</p:attrName>
                                        </p:attrNameLst>
                                      </p:cBhvr>
                                      <p:rCtr x="7266" y="10278"/>
                                    </p:animMotion>
                                  </p:childTnLst>
                                </p:cTn>
                              </p:par>
                              <p:par>
                                <p:cTn id="21" presetID="9" presetClass="exit" presetSubtype="0" fill="hold" grpId="1" nodeType="withEffect">
                                  <p:stCondLst>
                                    <p:cond delay="0"/>
                                  </p:stCondLst>
                                  <p:childTnLst>
                                    <p:animEffect transition="out" filter="dissolve">
                                      <p:cBhvr>
                                        <p:cTn id="22" dur="500"/>
                                        <p:tgtEl>
                                          <p:spTgt spid="237"/>
                                        </p:tgtEl>
                                      </p:cBhvr>
                                    </p:animEffect>
                                    <p:set>
                                      <p:cBhvr>
                                        <p:cTn id="23" dur="1" fill="hold">
                                          <p:stCondLst>
                                            <p:cond delay="499"/>
                                          </p:stCondLst>
                                        </p:cTn>
                                        <p:tgtEl>
                                          <p:spTgt spid="237"/>
                                        </p:tgtEl>
                                        <p:attrNameLst>
                                          <p:attrName>style.visibility</p:attrName>
                                        </p:attrNameLst>
                                      </p:cBhvr>
                                      <p:to>
                                        <p:strVal val="hidden"/>
                                      </p:to>
                                    </p:set>
                                  </p:childTnLst>
                                </p:cTn>
                              </p:par>
                            </p:childTnLst>
                          </p:cTn>
                        </p:par>
                        <p:par>
                          <p:cTn id="24" fill="hold">
                            <p:stCondLst>
                              <p:cond delay="5000"/>
                            </p:stCondLst>
                            <p:childTnLst>
                              <p:par>
                                <p:cTn id="25" presetID="9" presetClass="entr" presetSubtype="0" fill="hold" grpId="0" nodeType="afterEffect">
                                  <p:stCondLst>
                                    <p:cond delay="0"/>
                                  </p:stCondLst>
                                  <p:childTnLst>
                                    <p:set>
                                      <p:cBhvr>
                                        <p:cTn id="26" dur="1" fill="hold">
                                          <p:stCondLst>
                                            <p:cond delay="0"/>
                                          </p:stCondLst>
                                        </p:cTn>
                                        <p:tgtEl>
                                          <p:spTgt spid="238"/>
                                        </p:tgtEl>
                                        <p:attrNameLst>
                                          <p:attrName>style.visibility</p:attrName>
                                        </p:attrNameLst>
                                      </p:cBhvr>
                                      <p:to>
                                        <p:strVal val="visible"/>
                                      </p:to>
                                    </p:set>
                                    <p:animEffect transition="in" filter="dissolve">
                                      <p:cBhvr>
                                        <p:cTn id="27" dur="500"/>
                                        <p:tgtEl>
                                          <p:spTgt spid="238"/>
                                        </p:tgtEl>
                                      </p:cBhvr>
                                    </p:animEffect>
                                  </p:childTnLst>
                                </p:cTn>
                              </p:par>
                            </p:childTnLst>
                          </p:cTn>
                        </p:par>
                        <p:par>
                          <p:cTn id="28" fill="hold">
                            <p:stCondLst>
                              <p:cond delay="5500"/>
                            </p:stCondLst>
                            <p:childTnLst>
                              <p:par>
                                <p:cTn id="29" presetID="0" presetClass="path" presetSubtype="0" accel="50000" decel="50000" fill="hold" grpId="3" nodeType="afterEffect">
                                  <p:stCondLst>
                                    <p:cond delay="0"/>
                                  </p:stCondLst>
                                  <p:childTnLst>
                                    <p:animMotion origin="layout" path="M 0.14544 0.24121 L 0.16641 0.24121 " pathEditMode="relative" rAng="0" ptsTypes="AA">
                                      <p:cBhvr>
                                        <p:cTn id="30" dur="3000" fill="hold"/>
                                        <p:tgtEl>
                                          <p:spTgt spid="235"/>
                                        </p:tgtEl>
                                        <p:attrNameLst>
                                          <p:attrName>ppt_x</p:attrName>
                                          <p:attrName>ppt_y</p:attrName>
                                        </p:attrNameLst>
                                      </p:cBhvr>
                                      <p:rCtr x="1042" y="0"/>
                                    </p:animMotion>
                                  </p:childTnLst>
                                </p:cTn>
                              </p:par>
                            </p:childTnLst>
                          </p:cTn>
                        </p:par>
                        <p:par>
                          <p:cTn id="31" fill="hold">
                            <p:stCondLst>
                              <p:cond delay="8500"/>
                            </p:stCondLst>
                            <p:childTnLst>
                              <p:par>
                                <p:cTn id="32" presetID="0" presetClass="path" presetSubtype="0" accel="50000" decel="50000" fill="hold" grpId="4" nodeType="afterEffect">
                                  <p:stCondLst>
                                    <p:cond delay="0"/>
                                  </p:stCondLst>
                                  <p:childTnLst>
                                    <p:animMotion origin="layout" path="M 0.18086 0.24051 L 0.23542 0.24051 L 0.26641 0.18125 " pathEditMode="relative" rAng="0" ptsTypes="AAA">
                                      <p:cBhvr>
                                        <p:cTn id="33" dur="2000" fill="hold"/>
                                        <p:tgtEl>
                                          <p:spTgt spid="235"/>
                                        </p:tgtEl>
                                        <p:attrNameLst>
                                          <p:attrName>ppt_x</p:attrName>
                                          <p:attrName>ppt_y</p:attrName>
                                        </p:attrNameLst>
                                      </p:cBhvr>
                                      <p:rCtr x="4271" y="-2963"/>
                                    </p:animMotion>
                                  </p:childTnLst>
                                </p:cTn>
                              </p:par>
                              <p:par>
                                <p:cTn id="34" presetID="9" presetClass="exit" presetSubtype="0" fill="hold" grpId="1" nodeType="withEffect">
                                  <p:stCondLst>
                                    <p:cond delay="0"/>
                                  </p:stCondLst>
                                  <p:childTnLst>
                                    <p:animEffect transition="out" filter="dissolve">
                                      <p:cBhvr>
                                        <p:cTn id="35" dur="500"/>
                                        <p:tgtEl>
                                          <p:spTgt spid="238"/>
                                        </p:tgtEl>
                                      </p:cBhvr>
                                    </p:animEffect>
                                    <p:set>
                                      <p:cBhvr>
                                        <p:cTn id="36" dur="1" fill="hold">
                                          <p:stCondLst>
                                            <p:cond delay="499"/>
                                          </p:stCondLst>
                                        </p:cTn>
                                        <p:tgtEl>
                                          <p:spTgt spid="238"/>
                                        </p:tgtEl>
                                        <p:attrNameLst>
                                          <p:attrName>style.visibility</p:attrName>
                                        </p:attrNameLst>
                                      </p:cBhvr>
                                      <p:to>
                                        <p:strVal val="hidden"/>
                                      </p:to>
                                    </p:set>
                                  </p:childTnLst>
                                </p:cTn>
                              </p:par>
                            </p:childTnLst>
                          </p:cTn>
                        </p:par>
                        <p:par>
                          <p:cTn id="37" fill="hold">
                            <p:stCondLst>
                              <p:cond delay="10500"/>
                            </p:stCondLst>
                            <p:childTnLst>
                              <p:par>
                                <p:cTn id="38" presetID="9" presetClass="entr" presetSubtype="0" fill="hold" nodeType="afterEffect">
                                  <p:stCondLst>
                                    <p:cond delay="0"/>
                                  </p:stCondLst>
                                  <p:childTnLst>
                                    <p:set>
                                      <p:cBhvr>
                                        <p:cTn id="39" dur="1" fill="hold">
                                          <p:stCondLst>
                                            <p:cond delay="0"/>
                                          </p:stCondLst>
                                        </p:cTn>
                                        <p:tgtEl>
                                          <p:spTgt spid="239"/>
                                        </p:tgtEl>
                                        <p:attrNameLst>
                                          <p:attrName>style.visibility</p:attrName>
                                        </p:attrNameLst>
                                      </p:cBhvr>
                                      <p:to>
                                        <p:strVal val="visible"/>
                                      </p:to>
                                    </p:set>
                                    <p:animEffect transition="in" filter="dissolve">
                                      <p:cBhvr>
                                        <p:cTn id="40" dur="500"/>
                                        <p:tgtEl>
                                          <p:spTgt spid="239"/>
                                        </p:tgtEl>
                                      </p:cBhvr>
                                    </p:animEffect>
                                  </p:childTnLst>
                                </p:cTn>
                              </p:par>
                            </p:childTnLst>
                          </p:cTn>
                        </p:par>
                        <p:par>
                          <p:cTn id="41" fill="hold">
                            <p:stCondLst>
                              <p:cond delay="11000"/>
                            </p:stCondLst>
                            <p:childTnLst>
                              <p:par>
                                <p:cTn id="42" presetID="0" presetClass="path" presetSubtype="0" accel="50000" decel="50000" fill="hold" grpId="5" nodeType="afterEffect">
                                  <p:stCondLst>
                                    <p:cond delay="0"/>
                                  </p:stCondLst>
                                  <p:childTnLst>
                                    <p:animMotion origin="layout" path="M 0.26641 0.18125 L 0.2806 0.15348 L 0.33229 0.15348 L 0.33138 0.0169 " pathEditMode="relative" rAng="0" ptsTypes="AAAA">
                                      <p:cBhvr>
                                        <p:cTn id="43" dur="2000" fill="hold"/>
                                        <p:tgtEl>
                                          <p:spTgt spid="235"/>
                                        </p:tgtEl>
                                        <p:attrNameLst>
                                          <p:attrName>ppt_x</p:attrName>
                                          <p:attrName>ppt_y</p:attrName>
                                        </p:attrNameLst>
                                      </p:cBhvr>
                                      <p:rCtr x="3294" y="-8218"/>
                                    </p:animMotion>
                                  </p:childTnLst>
                                </p:cTn>
                              </p:par>
                              <p:par>
                                <p:cTn id="44" presetID="9" presetClass="exit" presetSubtype="0" fill="hold" nodeType="withEffect">
                                  <p:stCondLst>
                                    <p:cond delay="0"/>
                                  </p:stCondLst>
                                  <p:childTnLst>
                                    <p:animEffect transition="out" filter="dissolve">
                                      <p:cBhvr>
                                        <p:cTn id="45" dur="500"/>
                                        <p:tgtEl>
                                          <p:spTgt spid="239"/>
                                        </p:tgtEl>
                                      </p:cBhvr>
                                    </p:animEffect>
                                    <p:set>
                                      <p:cBhvr>
                                        <p:cTn id="46" dur="1" fill="hold">
                                          <p:stCondLst>
                                            <p:cond delay="499"/>
                                          </p:stCondLst>
                                        </p:cTn>
                                        <p:tgtEl>
                                          <p:spTgt spid="239"/>
                                        </p:tgtEl>
                                        <p:attrNameLst>
                                          <p:attrName>style.visibility</p:attrName>
                                        </p:attrNameLst>
                                      </p:cBhvr>
                                      <p:to>
                                        <p:strVal val="hidden"/>
                                      </p:to>
                                    </p:set>
                                  </p:childTnLst>
                                </p:cTn>
                              </p:par>
                              <p:par>
                                <p:cTn id="47" presetID="0" presetClass="path" presetSubtype="0" accel="50000" decel="50000" fill="hold" grpId="1" nodeType="withEffect">
                                  <p:stCondLst>
                                    <p:cond delay="0"/>
                                  </p:stCondLst>
                                  <p:childTnLst>
                                    <p:animMotion origin="layout" path="M 1.45833E-6 -2.22222E-6 L 0.02565 -2.22222E-6 L 0.02734 0.14306 L 0.08476 0.14468 L 0.06094 0.20648 L 0.24844 0.20648 L 0.297 0.1169 L 0.35989 0.11852 L 0.35989 -0.01805 " pathEditMode="relative" rAng="0" ptsTypes="AAAAAAAAA">
                                      <p:cBhvr>
                                        <p:cTn id="48" dur="2000" fill="hold"/>
                                        <p:tgtEl>
                                          <p:spTgt spid="236"/>
                                        </p:tgtEl>
                                        <p:attrNameLst>
                                          <p:attrName>ppt_x</p:attrName>
                                          <p:attrName>ppt_y</p:attrName>
                                        </p:attrNameLst>
                                      </p:cBhvr>
                                      <p:rCtr x="17995" y="9421"/>
                                    </p:animMotion>
                                  </p:childTnLst>
                                </p:cTn>
                              </p:par>
                            </p:childTnLst>
                          </p:cTn>
                        </p:par>
                        <p:par>
                          <p:cTn id="49" fill="hold">
                            <p:stCondLst>
                              <p:cond delay="13000"/>
                            </p:stCondLst>
                            <p:childTnLst>
                              <p:par>
                                <p:cTn id="50" presetID="9" presetClass="exit" presetSubtype="0" fill="hold" grpId="6" nodeType="afterEffect">
                                  <p:stCondLst>
                                    <p:cond delay="0"/>
                                  </p:stCondLst>
                                  <p:childTnLst>
                                    <p:animEffect transition="out" filter="dissolve">
                                      <p:cBhvr>
                                        <p:cTn id="51" dur="500"/>
                                        <p:tgtEl>
                                          <p:spTgt spid="235"/>
                                        </p:tgtEl>
                                      </p:cBhvr>
                                    </p:animEffect>
                                    <p:set>
                                      <p:cBhvr>
                                        <p:cTn id="52" dur="1" fill="hold">
                                          <p:stCondLst>
                                            <p:cond delay="499"/>
                                          </p:stCondLst>
                                        </p:cTn>
                                        <p:tgtEl>
                                          <p:spTgt spid="23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dissolve">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dissolve">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dissolve">
                                      <p:cBhvr>
                                        <p:cTn id="6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P spid="235" grpId="1" animBg="1"/>
      <p:bldP spid="235" grpId="2" animBg="1"/>
      <p:bldP spid="235" grpId="3" animBg="1"/>
      <p:bldP spid="235" grpId="4" animBg="1"/>
      <p:bldP spid="235" grpId="5" animBg="1"/>
      <p:bldP spid="235" grpId="6" animBg="1"/>
      <p:bldP spid="236" grpId="0" animBg="1"/>
      <p:bldP spid="236" grpId="1" animBg="1"/>
      <p:bldP spid="237" grpId="0"/>
      <p:bldP spid="237" grpId="1"/>
      <p:bldP spid="238" grpId="0"/>
      <p:bldP spid="238" grpId="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08643"/>
            <a:ext cx="11393310" cy="894622"/>
          </a:xfrm>
        </p:spPr>
        <p:txBody>
          <a:bodyPr>
            <a:normAutofit/>
          </a:bodyPr>
          <a:lstStyle/>
          <a:p>
            <a:r>
              <a:rPr lang="en-US" sz="4800" dirty="0"/>
              <a:t>Causes/costs of congestion: scenario 2</a:t>
            </a:r>
            <a:endParaRPr lang="en-US" sz="4400" b="0" dirty="0"/>
          </a:p>
        </p:txBody>
      </p:sp>
      <p:sp>
        <p:nvSpPr>
          <p:cNvPr id="173" name="Rectangle 261"/>
          <p:cNvSpPr>
            <a:spLocks noChangeArrowheads="1"/>
          </p:cNvSpPr>
          <p:nvPr/>
        </p:nvSpPr>
        <p:spPr bwMode="auto">
          <a:xfrm>
            <a:off x="1474555" y="3993105"/>
            <a:ext cx="9386733" cy="2159366"/>
          </a:xfrm>
          <a:prstGeom prst="rect">
            <a:avLst/>
          </a:prstGeom>
          <a:noFill/>
          <a:ln>
            <a:noFill/>
          </a:ln>
          <a:effectLst/>
        </p:spPr>
        <p:txBody>
          <a:bodyPr/>
          <a:lstStyle>
            <a:lvl1pPr marL="342900" indent="-342900">
              <a:defRPr sz="1600">
                <a:solidFill>
                  <a:schemeClr val="tx1"/>
                </a:solidFill>
                <a:latin typeface="Tahoma" panose="020B0604030504040204" charset="0"/>
                <a:ea typeface="MS PGothic" panose="020B0600070205080204" pitchFamily="34" charset="-128"/>
              </a:defRPr>
            </a:lvl1pPr>
            <a:lvl2pPr marL="685800" indent="-22860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anose="05000000000000000000" pitchFamily="2" charset="2"/>
              <a:buNone/>
              <a:defRPr/>
            </a:pPr>
            <a:r>
              <a:rPr kumimoji="0" lang="en-US" altLang="ja-JP" sz="28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“costs” of congestion: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100000"/>
              <a:buFont typeface="Wingdings" panose="05000000000000000000" pitchFamily="2" charset="2"/>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more work (retransmission) for given receiver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throughput</a:t>
            </a:r>
            <a:endParaRPr kumimoji="0" lang="en-US" altLang="ja-JP"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100000"/>
              <a:buFont typeface="Wingdings" panose="05000000000000000000" pitchFamily="2" charset="2"/>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unneeded retransmissions: link carries multiple copies of a packet</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85800" marR="0" lvl="1" indent="-228600" algn="l" defTabSz="914400" rtl="0" eaLnBrk="1" fontAlgn="auto" latinLnBrk="0" hangingPunct="1">
              <a:lnSpc>
                <a:spcPct val="85000"/>
              </a:lnSpc>
              <a:spcBef>
                <a:spcPct val="20000"/>
              </a:spcBef>
              <a:spcAft>
                <a:spcPts val="0"/>
              </a:spcAft>
              <a:buClr>
                <a:srgbClr val="000099"/>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decreasing maximum achievable throughput</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anose="05000000000000000000" pitchFamily="2" charset="2"/>
              <a:buChar char="v"/>
              <a:defRPr/>
            </a:pPr>
            <a:endParaRPr kumimoji="0" lang="en-US" altLang="en-US" sz="2400" b="0" i="0" u="none" strike="noStrike" kern="1200" cap="none" spc="0" normalizeH="0" baseline="0" noProof="0" dirty="0">
              <a:ln>
                <a:noFill/>
              </a:ln>
              <a:solidFill>
                <a:prstClr val="black"/>
              </a:solidFill>
              <a:effectLst/>
              <a:uLnTx/>
              <a:uFillTx/>
              <a:latin typeface="Gill Sans MT" panose="020B0502020104020203" pitchFamily="34" charset="77"/>
              <a:ea typeface="MS PGothic" panose="020B0600070205080204" pitchFamily="34" charset="-128"/>
              <a:cs typeface="+mn-cs"/>
            </a:endParaRPr>
          </a:p>
        </p:txBody>
      </p:sp>
      <p:sp>
        <p:nvSpPr>
          <p:cNvPr id="40" name="Rectangle 281"/>
          <p:cNvSpPr>
            <a:spLocks noChangeArrowheads="1"/>
          </p:cNvSpPr>
          <p:nvPr/>
        </p:nvSpPr>
        <p:spPr bwMode="auto">
          <a:xfrm>
            <a:off x="768350" y="1252512"/>
            <a:ext cx="5939840" cy="2087453"/>
          </a:xfrm>
          <a:prstGeom prst="rect">
            <a:avLst/>
          </a:prstGeom>
          <a:noFill/>
          <a:ln>
            <a:noFill/>
          </a:ln>
          <a:effectLst/>
        </p:spPr>
        <p:txBody>
          <a:body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anose="05000000000000000000" charset="0"/>
              <a:buNone/>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rPr>
              <a:t>Realistic scenario: </a:t>
            </a:r>
            <a:r>
              <a:rPr kumimoji="0" lang="en-US" sz="2800" b="0" i="1"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un-needed</a:t>
            </a:r>
            <a:r>
              <a:rPr kumimoji="0" lang="en-US" sz="2800" b="0" i="0" u="none" strike="noStrike" kern="120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rPr>
              <a:t> </a:t>
            </a:r>
            <a:r>
              <a:rPr kumimoji="0" lang="en-US" sz="28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duplicates</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292100" marR="0" lvl="0" indent="-241300" algn="l" defTabSz="914400" rtl="0" eaLnBrk="1" fontAlgn="auto" latinLnBrk="0" hangingPunct="1">
              <a:lnSpc>
                <a:spcPct val="85000"/>
              </a:lnSpc>
              <a:spcBef>
                <a:spcPct val="20000"/>
              </a:spcBef>
              <a:spcAft>
                <a:spcPts val="0"/>
              </a:spcAft>
              <a:buClr>
                <a:srgbClr val="000099"/>
              </a:buClr>
              <a:buSzPct val="100000"/>
              <a:buFont typeface="Wingdings" panose="05000000000000000000" pitchFamily="2" charset="2"/>
              <a:buChar char="§"/>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packets can be lost, dropped at router due  to full buffers – requiring retransmissions</a:t>
            </a:r>
            <a:endParaRPr kumimoji="0" lang="en-US" sz="2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292100" marR="0" lvl="0" indent="-241300" algn="l" defTabSz="914400" rtl="0" eaLnBrk="1" fontAlgn="auto" latinLnBrk="0" hangingPunct="1">
              <a:lnSpc>
                <a:spcPct val="85000"/>
              </a:lnSpc>
              <a:spcBef>
                <a:spcPct val="20000"/>
              </a:spcBef>
              <a:spcAft>
                <a:spcPts val="0"/>
              </a:spcAft>
              <a:buClr>
                <a:srgbClr val="000099"/>
              </a:buClr>
              <a:buSzPct val="100000"/>
              <a:buFont typeface="Wingdings" panose="05000000000000000000" pitchFamily="2" charset="2"/>
              <a:buChar char="§"/>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but sender times can time out prematurely, sending </a:t>
            </a:r>
            <a:r>
              <a:rPr kumimoji="0" lang="en-US" sz="2200" b="0" i="1" u="none" strike="noStrike" kern="120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rPr>
              <a:t>two</a:t>
            </a:r>
            <a:r>
              <a:rPr kumimoji="0" lang="en-US" sz="22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a:t>
            </a:r>
            <a:r>
              <a:rPr kumimoji="0" lang="en-US" sz="2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copies, </a:t>
            </a:r>
            <a:r>
              <a:rPr kumimoji="0" lang="en-US" sz="2200" b="0" i="1" u="none" strike="noStrike" kern="1200" cap="none" spc="0" normalizeH="0" baseline="0" noProof="0" dirty="0">
                <a:ln>
                  <a:noFill/>
                </a:ln>
                <a:solidFill>
                  <a:srgbClr val="0013A3"/>
                </a:solidFill>
                <a:effectLst/>
                <a:uLnTx/>
                <a:uFillTx/>
                <a:latin typeface="Calibri" panose="020F0502020204030204"/>
                <a:ea typeface="MS PGothic" panose="020B0600070205080204" pitchFamily="34" charset="-128"/>
                <a:cs typeface="+mn-cs"/>
              </a:rPr>
              <a:t>both</a:t>
            </a:r>
            <a:r>
              <a:rPr kumimoji="0" lang="en-US" sz="2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of which are delivered</a:t>
            </a:r>
            <a:endParaRPr kumimoji="0" lang="en-US" sz="2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anose="05000000000000000000" charset="0"/>
              <a:buChar char="v"/>
              <a:defRPr/>
            </a:pPr>
            <a:endPar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S PGothic" panose="020B0600070205080204" pitchFamily="34" charset="-128"/>
              <a:cs typeface="+mn-cs"/>
            </a:endParaRPr>
          </a:p>
        </p:txBody>
      </p:sp>
      <p:grpSp>
        <p:nvGrpSpPr>
          <p:cNvPr id="41" name="Group 40"/>
          <p:cNvGrpSpPr/>
          <p:nvPr/>
        </p:nvGrpSpPr>
        <p:grpSpPr>
          <a:xfrm>
            <a:off x="10022277" y="2256302"/>
            <a:ext cx="2018927" cy="1905034"/>
            <a:chOff x="10022277" y="2034920"/>
            <a:chExt cx="2018927" cy="1905034"/>
          </a:xfrm>
        </p:grpSpPr>
        <p:sp>
          <p:nvSpPr>
            <p:cNvPr id="42" name="Text Box 259"/>
            <p:cNvSpPr txBox="1">
              <a:spLocks noChangeArrowheads="1"/>
            </p:cNvSpPr>
            <p:nvPr/>
          </p:nvSpPr>
          <p:spPr bwMode="auto">
            <a:xfrm>
              <a:off x="10241280" y="2339516"/>
              <a:ext cx="1799924" cy="1600438"/>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when sending at R/2, some packets are retransmissions, including needed and </a:t>
              </a:r>
              <a:r>
                <a:rPr kumimoji="0" lang="en-US" sz="1400" b="0" i="1"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un-needed</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duplicates, that are delivered!</a:t>
              </a: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43" name="Line 253"/>
            <p:cNvSpPr>
              <a:spLocks noChangeShapeType="1"/>
            </p:cNvSpPr>
            <p:nvPr/>
          </p:nvSpPr>
          <p:spPr bwMode="auto">
            <a:xfrm flipH="1" flipV="1">
              <a:off x="10022277" y="2034920"/>
              <a:ext cx="423050" cy="355155"/>
            </a:xfrm>
            <a:prstGeom prst="line">
              <a:avLst/>
            </a:prstGeom>
            <a:noFill/>
            <a:ln w="9525">
              <a:solidFill>
                <a:schemeClr val="tx1"/>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grpSp>
        <p:nvGrpSpPr>
          <p:cNvPr id="44" name="Group 43"/>
          <p:cNvGrpSpPr/>
          <p:nvPr/>
        </p:nvGrpSpPr>
        <p:grpSpPr>
          <a:xfrm>
            <a:off x="10040109" y="1751513"/>
            <a:ext cx="1904433" cy="674031"/>
            <a:chOff x="10040109" y="1530131"/>
            <a:chExt cx="1904433" cy="674031"/>
          </a:xfrm>
        </p:grpSpPr>
        <p:sp>
          <p:nvSpPr>
            <p:cNvPr id="45" name="Text Box 252"/>
            <p:cNvSpPr txBox="1">
              <a:spLocks noChangeArrowheads="1"/>
            </p:cNvSpPr>
            <p:nvPr/>
          </p:nvSpPr>
          <p:spPr bwMode="auto">
            <a:xfrm>
              <a:off x="10128951" y="1530131"/>
              <a:ext cx="1815591" cy="674031"/>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“wasted” capacity due to un-needed retransmissions</a:t>
              </a:r>
              <a:endParaRPr kumimoji="0" 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46" name="Right Brace 45"/>
            <p:cNvSpPr/>
            <p:nvPr/>
          </p:nvSpPr>
          <p:spPr>
            <a:xfrm>
              <a:off x="10040109" y="1765940"/>
              <a:ext cx="144379" cy="22320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7" name="Group 46"/>
          <p:cNvGrpSpPr/>
          <p:nvPr/>
        </p:nvGrpSpPr>
        <p:grpSpPr>
          <a:xfrm>
            <a:off x="7361453" y="1421562"/>
            <a:ext cx="3100386" cy="2791471"/>
            <a:chOff x="7361453" y="1200180"/>
            <a:chExt cx="3100386" cy="2791471"/>
          </a:xfrm>
        </p:grpSpPr>
        <p:sp>
          <p:nvSpPr>
            <p:cNvPr id="48" name="Freeform 245"/>
            <p:cNvSpPr/>
            <p:nvPr/>
          </p:nvSpPr>
          <p:spPr bwMode="auto">
            <a:xfrm>
              <a:off x="7958715" y="1967477"/>
              <a:ext cx="2024019" cy="1384114"/>
            </a:xfrm>
            <a:custGeom>
              <a:avLst/>
              <a:gdLst>
                <a:gd name="T0" fmla="*/ 0 w 1636"/>
                <a:gd name="T1" fmla="*/ 955 h 955"/>
                <a:gd name="T2" fmla="*/ 758 w 1636"/>
                <a:gd name="T3" fmla="*/ 246 h 955"/>
                <a:gd name="T4" fmla="*/ 1636 w 1636"/>
                <a:gd name="T5" fmla="*/ 7 h 955"/>
                <a:gd name="T6" fmla="*/ 0 60000 65536"/>
                <a:gd name="T7" fmla="*/ 0 60000 65536"/>
                <a:gd name="T8" fmla="*/ 0 60000 65536"/>
                <a:gd name="connsiteX0" fmla="*/ 0 w 6072"/>
                <a:gd name="connsiteY0" fmla="*/ 8862 h 8862"/>
                <a:gd name="connsiteX1" fmla="*/ 4633 w 6072"/>
                <a:gd name="connsiteY1" fmla="*/ 1438 h 8862"/>
                <a:gd name="connsiteX2" fmla="*/ 6072 w 6072"/>
                <a:gd name="connsiteY2" fmla="*/ 120 h 8862"/>
                <a:gd name="connsiteX0-1" fmla="*/ 0 w 10000"/>
                <a:gd name="connsiteY0-2" fmla="*/ 9865 h 9865"/>
                <a:gd name="connsiteX1-3" fmla="*/ 7630 w 10000"/>
                <a:gd name="connsiteY1-4" fmla="*/ 1488 h 9865"/>
                <a:gd name="connsiteX2-5" fmla="*/ 10000 w 10000"/>
                <a:gd name="connsiteY2-6" fmla="*/ 0 h 9865"/>
                <a:gd name="connsiteX0-7" fmla="*/ 0 w 10000"/>
                <a:gd name="connsiteY0-8" fmla="*/ 10000 h 10000"/>
                <a:gd name="connsiteX1-9" fmla="*/ 7630 w 10000"/>
                <a:gd name="connsiteY1-10" fmla="*/ 1508 h 10000"/>
                <a:gd name="connsiteX2-11" fmla="*/ 10000 w 10000"/>
                <a:gd name="connsiteY2-12" fmla="*/ 0 h 10000"/>
                <a:gd name="connsiteX0-13" fmla="*/ 0 w 10000"/>
                <a:gd name="connsiteY0-14" fmla="*/ 10000 h 10000"/>
                <a:gd name="connsiteX1-15" fmla="*/ 7630 w 10000"/>
                <a:gd name="connsiteY1-16" fmla="*/ 1508 h 10000"/>
                <a:gd name="connsiteX2-17" fmla="*/ 10000 w 10000"/>
                <a:gd name="connsiteY2-18" fmla="*/ 0 h 10000"/>
                <a:gd name="connsiteX0-19" fmla="*/ 0 w 10000"/>
                <a:gd name="connsiteY0-20" fmla="*/ 10000 h 10000"/>
                <a:gd name="connsiteX1-21" fmla="*/ 7630 w 10000"/>
                <a:gd name="connsiteY1-22" fmla="*/ 1508 h 10000"/>
                <a:gd name="connsiteX2-23" fmla="*/ 10000 w 10000"/>
                <a:gd name="connsiteY2-24" fmla="*/ 0 h 10000"/>
                <a:gd name="connsiteX0-25" fmla="*/ 0 w 10000"/>
                <a:gd name="connsiteY0-26" fmla="*/ 10000 h 10000"/>
                <a:gd name="connsiteX1-27" fmla="*/ 7630 w 10000"/>
                <a:gd name="connsiteY1-28" fmla="*/ 1508 h 10000"/>
                <a:gd name="connsiteX2-29" fmla="*/ 10000 w 10000"/>
                <a:gd name="connsiteY2-30" fmla="*/ 0 h 10000"/>
                <a:gd name="connsiteX0-31" fmla="*/ 0 w 10000"/>
                <a:gd name="connsiteY0-32" fmla="*/ 10000 h 10000"/>
                <a:gd name="connsiteX1-33" fmla="*/ 7233 w 10000"/>
                <a:gd name="connsiteY1-34" fmla="*/ 1532 h 10000"/>
                <a:gd name="connsiteX2-35" fmla="*/ 10000 w 10000"/>
                <a:gd name="connsiteY2-36" fmla="*/ 0 h 10000"/>
                <a:gd name="connsiteX0-37" fmla="*/ 0 w 10000"/>
                <a:gd name="connsiteY0-38" fmla="*/ 10000 h 10000"/>
                <a:gd name="connsiteX1-39" fmla="*/ 7233 w 10000"/>
                <a:gd name="connsiteY1-40" fmla="*/ 1532 h 10000"/>
                <a:gd name="connsiteX2-41" fmla="*/ 10000 w 10000"/>
                <a:gd name="connsiteY2-42" fmla="*/ 0 h 10000"/>
                <a:gd name="connsiteX0-43" fmla="*/ 0 w 10000"/>
                <a:gd name="connsiteY0-44" fmla="*/ 10000 h 10000"/>
                <a:gd name="connsiteX1-45" fmla="*/ 7233 w 10000"/>
                <a:gd name="connsiteY1-46" fmla="*/ 1532 h 10000"/>
                <a:gd name="connsiteX2-47" fmla="*/ 10000 w 10000"/>
                <a:gd name="connsiteY2-48" fmla="*/ 0 h 10000"/>
                <a:gd name="connsiteX0-49" fmla="*/ 0 w 10000"/>
                <a:gd name="connsiteY0-50" fmla="*/ 10000 h 10000"/>
                <a:gd name="connsiteX1-51" fmla="*/ 6900 w 10000"/>
                <a:gd name="connsiteY1-52" fmla="*/ 753 h 10000"/>
                <a:gd name="connsiteX2-53" fmla="*/ 10000 w 10000"/>
                <a:gd name="connsiteY2-54" fmla="*/ 0 h 10000"/>
                <a:gd name="connsiteX0-55" fmla="*/ 0 w 10000"/>
                <a:gd name="connsiteY0-56" fmla="*/ 10000 h 10000"/>
                <a:gd name="connsiteX1-57" fmla="*/ 6900 w 10000"/>
                <a:gd name="connsiteY1-58" fmla="*/ 753 h 10000"/>
                <a:gd name="connsiteX2-59" fmla="*/ 10000 w 10000"/>
                <a:gd name="connsiteY2-60" fmla="*/ 0 h 10000"/>
                <a:gd name="connsiteX0-61" fmla="*/ 0 w 10000"/>
                <a:gd name="connsiteY0-62" fmla="*/ 10000 h 10000"/>
                <a:gd name="connsiteX1-63" fmla="*/ 6900 w 10000"/>
                <a:gd name="connsiteY1-64" fmla="*/ 753 h 10000"/>
                <a:gd name="connsiteX2-65" fmla="*/ 10000 w 10000"/>
                <a:gd name="connsiteY2-66" fmla="*/ 0 h 10000"/>
                <a:gd name="connsiteX0-67" fmla="*/ 0 w 10000"/>
                <a:gd name="connsiteY0-68" fmla="*/ 10000 h 10000"/>
                <a:gd name="connsiteX1-69" fmla="*/ 6900 w 10000"/>
                <a:gd name="connsiteY1-70" fmla="*/ 753 h 10000"/>
                <a:gd name="connsiteX2-71" fmla="*/ 10000 w 10000"/>
                <a:gd name="connsiteY2-72" fmla="*/ 0 h 10000"/>
                <a:gd name="connsiteX0-73" fmla="*/ 0 w 10000"/>
                <a:gd name="connsiteY0-74" fmla="*/ 10000 h 10000"/>
                <a:gd name="connsiteX1-75" fmla="*/ 6900 w 10000"/>
                <a:gd name="connsiteY1-76" fmla="*/ 753 h 10000"/>
                <a:gd name="connsiteX2-77" fmla="*/ 10000 w 10000"/>
                <a:gd name="connsiteY2-78" fmla="*/ 0 h 10000"/>
                <a:gd name="connsiteX0-79" fmla="*/ 0 w 10000"/>
                <a:gd name="connsiteY0-80" fmla="*/ 10000 h 10000"/>
                <a:gd name="connsiteX1-81" fmla="*/ 6536 w 10000"/>
                <a:gd name="connsiteY1-82" fmla="*/ 1223 h 10000"/>
                <a:gd name="connsiteX2-83" fmla="*/ 10000 w 10000"/>
                <a:gd name="connsiteY2-84" fmla="*/ 0 h 10000"/>
              </a:gdLst>
              <a:ahLst/>
              <a:cxnLst>
                <a:cxn ang="0">
                  <a:pos x="connsiteX0-1" y="connsiteY0-2"/>
                </a:cxn>
                <a:cxn ang="0">
                  <a:pos x="connsiteX1-3" y="connsiteY1-4"/>
                </a:cxn>
                <a:cxn ang="0">
                  <a:pos x="connsiteX2-5" y="connsiteY2-6"/>
                </a:cxn>
              </a:cxnLst>
              <a:rect l="l" t="t" r="r" b="b"/>
              <a:pathLst>
                <a:path w="10000" h="10000">
                  <a:moveTo>
                    <a:pt x="0" y="10000"/>
                  </a:moveTo>
                  <a:cubicBezTo>
                    <a:pt x="1268" y="8586"/>
                    <a:pt x="4789" y="3077"/>
                    <a:pt x="6536" y="1223"/>
                  </a:cubicBezTo>
                  <a:cubicBezTo>
                    <a:pt x="7406" y="549"/>
                    <a:pt x="8333" y="126"/>
                    <a:pt x="10000" y="0"/>
                  </a:cubicBezTo>
                </a:path>
              </a:pathLst>
            </a:custGeom>
            <a:noFill/>
            <a:ln w="28575" cmpd="sng">
              <a:solidFill>
                <a:srgbClr val="CC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9" name="Group 246"/>
            <p:cNvGrpSpPr/>
            <p:nvPr/>
          </p:nvGrpSpPr>
          <p:grpSpPr bwMode="auto">
            <a:xfrm>
              <a:off x="8776235" y="3317988"/>
              <a:ext cx="458788" cy="400051"/>
              <a:chOff x="3583" y="1761"/>
              <a:chExt cx="289" cy="252"/>
            </a:xfrm>
          </p:grpSpPr>
          <p:sp>
            <p:nvSpPr>
              <p:cNvPr id="66" name="Text Box 247"/>
              <p:cNvSpPr txBox="1">
                <a:spLocks noChangeArrowheads="1"/>
              </p:cNvSpPr>
              <p:nvPr/>
            </p:nvSpPr>
            <p:spPr bwMode="auto">
              <a:xfrm>
                <a:off x="3583" y="1761"/>
                <a:ext cx="289" cy="25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err="1">
                    <a:ln>
                      <a:noFill/>
                    </a:ln>
                    <a:solidFill>
                      <a:prstClr val="black"/>
                    </a:solidFill>
                    <a:effectLst/>
                    <a:uLnTx/>
                    <a:uFillTx/>
                    <a:latin typeface="Symbol" panose="05050102010706020507" charset="0"/>
                    <a:ea typeface="MS PGothic" panose="020B0600070205080204" pitchFamily="34" charset="-128"/>
                    <a:cs typeface="Arial" panose="020B0604020202020204" pitchFamily="34" charset="0"/>
                  </a:rPr>
                  <a:t>l</a:t>
                </a:r>
                <a:r>
                  <a:rPr kumimoji="0" lang="en-US" sz="2000" b="0" i="0" u="none" strike="noStrike" kern="1200" cap="none" spc="0" normalizeH="0" baseline="-25000" noProof="0" dirty="0" err="1">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in</a:t>
                </a:r>
                <a:endParaRPr kumimoji="0" lang="en-US" sz="2000" b="0" i="0" u="none" strike="noStrike" kern="1200" cap="none" spc="0" normalizeH="0" baseline="-2500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 name="Line 248"/>
              <p:cNvSpPr>
                <a:spLocks noChangeShapeType="1"/>
              </p:cNvSpPr>
              <p:nvPr/>
            </p:nvSpPr>
            <p:spPr bwMode="auto">
              <a:xfrm flipV="1">
                <a:off x="3726" y="1834"/>
                <a:ext cx="24" cy="24"/>
              </a:xfrm>
              <a:prstGeom prst="line">
                <a:avLst/>
              </a:prstGeom>
              <a:noFill/>
              <a:ln w="19050">
                <a:solidFill>
                  <a:schemeClr val="tx1"/>
                </a:solidFill>
                <a:rou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sp>
          <p:nvSpPr>
            <p:cNvPr id="50" name="Line 278"/>
            <p:cNvSpPr>
              <a:spLocks noChangeShapeType="1"/>
            </p:cNvSpPr>
            <p:nvPr/>
          </p:nvSpPr>
          <p:spPr bwMode="auto">
            <a:xfrm>
              <a:off x="7965669" y="1200180"/>
              <a:ext cx="0" cy="2159048"/>
            </a:xfrm>
            <a:prstGeom prst="line">
              <a:avLst/>
            </a:prstGeom>
            <a:noFill/>
            <a:ln w="2540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51" name="Line 280"/>
            <p:cNvSpPr>
              <a:spLocks noChangeShapeType="1"/>
            </p:cNvSpPr>
            <p:nvPr/>
          </p:nvSpPr>
          <p:spPr bwMode="auto">
            <a:xfrm>
              <a:off x="9972557" y="1436494"/>
              <a:ext cx="0" cy="1869027"/>
            </a:xfrm>
            <a:prstGeom prst="line">
              <a:avLst/>
            </a:prstGeom>
            <a:noFill/>
            <a:ln w="12700">
              <a:solidFill>
                <a:schemeClr val="tx1"/>
              </a:solidFill>
              <a:prstDash val="dash"/>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52" name="Freeform 281"/>
            <p:cNvSpPr/>
            <p:nvPr/>
          </p:nvSpPr>
          <p:spPr bwMode="auto">
            <a:xfrm>
              <a:off x="7954426" y="1377415"/>
              <a:ext cx="2023753" cy="1965701"/>
            </a:xfrm>
            <a:custGeom>
              <a:avLst/>
              <a:gdLst>
                <a:gd name="T0" fmla="*/ 0 w 720"/>
                <a:gd name="T1" fmla="*/ 732 h 732"/>
                <a:gd name="T2" fmla="*/ 720 w 720"/>
                <a:gd name="T3" fmla="*/ 0 h 732"/>
                <a:gd name="T4" fmla="*/ 0 60000 65536"/>
                <a:gd name="T5" fmla="*/ 0 60000 65536"/>
              </a:gdLst>
              <a:ahLst/>
              <a:cxnLst>
                <a:cxn ang="T4">
                  <a:pos x="T0" y="T1"/>
                </a:cxn>
                <a:cxn ang="T5">
                  <a:pos x="T2" y="T3"/>
                </a:cxn>
              </a:cxnLst>
              <a:rect l="0" t="0" r="r" b="b"/>
              <a:pathLst>
                <a:path w="720" h="732">
                  <a:moveTo>
                    <a:pt x="0" y="732"/>
                  </a:moveTo>
                  <a:lnTo>
                    <a:pt x="720" y="0"/>
                  </a:lnTo>
                </a:path>
              </a:pathLst>
            </a:custGeom>
            <a:noFill/>
            <a:ln w="28575" cap="flat" cmpd="sng">
              <a:solidFill>
                <a:schemeClr val="tx1"/>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Line 282"/>
            <p:cNvSpPr>
              <a:spLocks noChangeShapeType="1"/>
            </p:cNvSpPr>
            <p:nvPr/>
          </p:nvSpPr>
          <p:spPr bwMode="auto">
            <a:xfrm>
              <a:off x="7819509" y="1377415"/>
              <a:ext cx="140538" cy="0"/>
            </a:xfrm>
            <a:prstGeom prst="line">
              <a:avLst/>
            </a:prstGeom>
            <a:noFill/>
            <a:ln w="1905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54" name="Line 283"/>
            <p:cNvSpPr>
              <a:spLocks noChangeShapeType="1"/>
            </p:cNvSpPr>
            <p:nvPr/>
          </p:nvSpPr>
          <p:spPr bwMode="auto">
            <a:xfrm>
              <a:off x="9966936" y="3359228"/>
              <a:ext cx="0" cy="155752"/>
            </a:xfrm>
            <a:prstGeom prst="line">
              <a:avLst/>
            </a:prstGeom>
            <a:noFill/>
            <a:ln w="1905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55" name="Text Box 284"/>
            <p:cNvSpPr txBox="1">
              <a:spLocks noChangeArrowheads="1"/>
            </p:cNvSpPr>
            <p:nvPr/>
          </p:nvSpPr>
          <p:spPr bwMode="auto">
            <a:xfrm>
              <a:off x="7361453" y="1202894"/>
              <a:ext cx="815123" cy="51559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rPr>
                <a:t>R/2</a:t>
              </a:r>
              <a:endPar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56" name="Text Box 286"/>
            <p:cNvSpPr txBox="1">
              <a:spLocks noChangeArrowheads="1"/>
            </p:cNvSpPr>
            <p:nvPr/>
          </p:nvSpPr>
          <p:spPr bwMode="auto">
            <a:xfrm rot="16200000">
              <a:off x="7391666" y="1332203"/>
              <a:ext cx="937199" cy="7026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Symbol" panose="05050102010706020507" charset="0"/>
                  <a:ea typeface="MS PGothic" panose="020B0600070205080204" pitchFamily="34" charset="-128"/>
                  <a:cs typeface="+mn-cs"/>
                </a:rPr>
                <a:t>l</a:t>
              </a:r>
              <a:r>
                <a:rPr kumimoji="0" lang="en-US" sz="2000" b="0" i="0" u="none" strike="noStrike" kern="1200" cap="none" spc="0" normalizeH="0" baseline="-25000" noProof="0" dirty="0">
                  <a:ln>
                    <a:noFill/>
                  </a:ln>
                  <a:solidFill>
                    <a:prstClr val="black"/>
                  </a:solidFill>
                  <a:effectLst/>
                  <a:uLnTx/>
                  <a:uFillTx/>
                  <a:latin typeface="Arial" panose="020B0604020202020204" pitchFamily="34" charset="0"/>
                  <a:ea typeface="MS PGothic" panose="020B0600070205080204" pitchFamily="34" charset="-128"/>
                  <a:cs typeface="+mn-cs"/>
                </a:rPr>
                <a:t>out</a:t>
              </a:r>
              <a:endParaRPr kumimoji="0" lang="en-US" sz="2000" b="0" i="0" u="none" strike="noStrike" kern="1200" cap="none" spc="0" normalizeH="0" baseline="-2500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7" name="Line 288"/>
            <p:cNvSpPr>
              <a:spLocks noChangeShapeType="1"/>
            </p:cNvSpPr>
            <p:nvPr/>
          </p:nvSpPr>
          <p:spPr bwMode="auto">
            <a:xfrm>
              <a:off x="7999399" y="1380101"/>
              <a:ext cx="1841053" cy="0"/>
            </a:xfrm>
            <a:prstGeom prst="line">
              <a:avLst/>
            </a:prstGeom>
            <a:noFill/>
            <a:ln w="12700">
              <a:solidFill>
                <a:schemeClr val="bg1">
                  <a:lumMod val="75000"/>
                </a:schemeClr>
              </a:solidFill>
              <a:prstDash val="dash"/>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cxnSp>
          <p:nvCxnSpPr>
            <p:cNvPr id="58" name="Straight Connector 57"/>
            <p:cNvCxnSpPr/>
            <p:nvPr/>
          </p:nvCxnSpPr>
          <p:spPr>
            <a:xfrm>
              <a:off x="7976136" y="3337560"/>
              <a:ext cx="21656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rot="16200000">
              <a:off x="7139298" y="2419300"/>
              <a:ext cx="123450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throughput: </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Oval 59"/>
            <p:cNvSpPr/>
            <p:nvPr/>
          </p:nvSpPr>
          <p:spPr>
            <a:xfrm>
              <a:off x="9893835" y="1336842"/>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Text Box 285"/>
            <p:cNvSpPr txBox="1">
              <a:spLocks noChangeArrowheads="1"/>
            </p:cNvSpPr>
            <p:nvPr/>
          </p:nvSpPr>
          <p:spPr bwMode="auto">
            <a:xfrm>
              <a:off x="9646716" y="3476057"/>
              <a:ext cx="815123" cy="51559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rPr>
                <a:t>R/2</a:t>
              </a:r>
              <a:endPar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62" name="Oval 61"/>
            <p:cNvSpPr/>
            <p:nvPr/>
          </p:nvSpPr>
          <p:spPr>
            <a:xfrm>
              <a:off x="9912327" y="1689923"/>
              <a:ext cx="127000" cy="127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Line 288"/>
            <p:cNvSpPr>
              <a:spLocks noChangeShapeType="1"/>
            </p:cNvSpPr>
            <p:nvPr/>
          </p:nvSpPr>
          <p:spPr bwMode="auto">
            <a:xfrm>
              <a:off x="7960093" y="1773132"/>
              <a:ext cx="1975007" cy="0"/>
            </a:xfrm>
            <a:prstGeom prst="line">
              <a:avLst/>
            </a:prstGeom>
            <a:noFill/>
            <a:ln w="12700">
              <a:solidFill>
                <a:schemeClr val="bg1">
                  <a:lumMod val="75000"/>
                </a:schemeClr>
              </a:solidFill>
              <a:prstDash val="dash"/>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64" name="Oval 63"/>
            <p:cNvSpPr/>
            <p:nvPr/>
          </p:nvSpPr>
          <p:spPr>
            <a:xfrm>
              <a:off x="9908716" y="1920329"/>
              <a:ext cx="12700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Line 288"/>
            <p:cNvSpPr>
              <a:spLocks noChangeShapeType="1"/>
            </p:cNvSpPr>
            <p:nvPr/>
          </p:nvSpPr>
          <p:spPr bwMode="auto">
            <a:xfrm>
              <a:off x="7995485" y="1986203"/>
              <a:ext cx="1975007" cy="0"/>
            </a:xfrm>
            <a:prstGeom prst="line">
              <a:avLst/>
            </a:prstGeom>
            <a:noFill/>
            <a:ln w="12700">
              <a:solidFill>
                <a:schemeClr val="tx1"/>
              </a:solidFill>
              <a:prstDash val="dash"/>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sp>
        <p:nvSpPr>
          <p:cNvPr id="32"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Freeform 354"/>
          <p:cNvSpPr/>
          <p:nvPr/>
        </p:nvSpPr>
        <p:spPr bwMode="auto">
          <a:xfrm flipH="1">
            <a:off x="3903164" y="3127613"/>
            <a:ext cx="169456" cy="104273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000 w 10000"/>
              <a:gd name="connsiteY0" fmla="*/ 9153 h 9200"/>
              <a:gd name="connsiteX1" fmla="*/ 1373 w 10000"/>
              <a:gd name="connsiteY1" fmla="*/ 0 h 9200"/>
              <a:gd name="connsiteX2" fmla="*/ 0 w 10000"/>
              <a:gd name="connsiteY2" fmla="*/ 8733 h 9200"/>
              <a:gd name="connsiteX3" fmla="*/ 5082 w 10000"/>
              <a:gd name="connsiteY3" fmla="*/ 9200 h 9200"/>
              <a:gd name="connsiteX4" fmla="*/ 10000 w 10000"/>
              <a:gd name="connsiteY4" fmla="*/ 9153 h 9200"/>
              <a:gd name="connsiteX0-1" fmla="*/ 8955 w 8955"/>
              <a:gd name="connsiteY0-2" fmla="*/ 9949 h 10000"/>
              <a:gd name="connsiteX1-3" fmla="*/ 328 w 8955"/>
              <a:gd name="connsiteY1-4" fmla="*/ 0 h 10000"/>
              <a:gd name="connsiteX2-5" fmla="*/ 0 w 8955"/>
              <a:gd name="connsiteY2-6" fmla="*/ 9416 h 10000"/>
              <a:gd name="connsiteX3-7" fmla="*/ 4037 w 8955"/>
              <a:gd name="connsiteY3-8" fmla="*/ 10000 h 10000"/>
              <a:gd name="connsiteX4-9" fmla="*/ 8955 w 8955"/>
              <a:gd name="connsiteY4-10" fmla="*/ 9949 h 10000"/>
              <a:gd name="connsiteX0-11" fmla="*/ 8000 w 8000"/>
              <a:gd name="connsiteY0-12" fmla="*/ 6998 h 10000"/>
              <a:gd name="connsiteX1-13" fmla="*/ 366 w 8000"/>
              <a:gd name="connsiteY1-14" fmla="*/ 0 h 10000"/>
              <a:gd name="connsiteX2-15" fmla="*/ 0 w 8000"/>
              <a:gd name="connsiteY2-16" fmla="*/ 9416 h 10000"/>
              <a:gd name="connsiteX3-17" fmla="*/ 4508 w 8000"/>
              <a:gd name="connsiteY3-18" fmla="*/ 10000 h 10000"/>
              <a:gd name="connsiteX4-19" fmla="*/ 8000 w 8000"/>
              <a:gd name="connsiteY4-20" fmla="*/ 6998 h 10000"/>
              <a:gd name="connsiteX0-21" fmla="*/ 10000 w 10000"/>
              <a:gd name="connsiteY0-22" fmla="*/ 6998 h 11173"/>
              <a:gd name="connsiteX1-23" fmla="*/ 458 w 10000"/>
              <a:gd name="connsiteY1-24" fmla="*/ 0 h 11173"/>
              <a:gd name="connsiteX2-25" fmla="*/ 0 w 10000"/>
              <a:gd name="connsiteY2-26" fmla="*/ 9416 h 11173"/>
              <a:gd name="connsiteX3-27" fmla="*/ 9177 w 10000"/>
              <a:gd name="connsiteY3-28" fmla="*/ 11173 h 11173"/>
              <a:gd name="connsiteX4-29" fmla="*/ 10000 w 10000"/>
              <a:gd name="connsiteY4-30" fmla="*/ 6998 h 1117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1173">
                <a:moveTo>
                  <a:pt x="10000" y="6998"/>
                </a:moveTo>
                <a:lnTo>
                  <a:pt x="458" y="0"/>
                </a:lnTo>
                <a:cubicBezTo>
                  <a:pt x="306" y="3139"/>
                  <a:pt x="153" y="6277"/>
                  <a:pt x="0" y="9416"/>
                </a:cubicBezTo>
                <a:lnTo>
                  <a:pt x="9177" y="11173"/>
                </a:lnTo>
                <a:lnTo>
                  <a:pt x="10000" y="6998"/>
                </a:lnTo>
                <a:close/>
              </a:path>
            </a:pathLst>
          </a:custGeom>
          <a:gradFill rotWithShape="1">
            <a:gsLst>
              <a:gs pos="0">
                <a:srgbClr val="B2B2B2"/>
              </a:gs>
              <a:gs pos="100000">
                <a:srgbClr val="FFFFFF"/>
              </a:gs>
            </a:gsLst>
            <a:lin ang="0" scaled="1"/>
          </a:gra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35" name="Group 334"/>
          <p:cNvGrpSpPr/>
          <p:nvPr/>
        </p:nvGrpSpPr>
        <p:grpSpPr>
          <a:xfrm>
            <a:off x="4058150" y="3125879"/>
            <a:ext cx="616282" cy="869387"/>
            <a:chOff x="10910964" y="2513124"/>
            <a:chExt cx="586769" cy="904023"/>
          </a:xfrm>
        </p:grpSpPr>
        <p:sp>
          <p:nvSpPr>
            <p:cNvPr id="336" name="Rectangle 335"/>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7" name="Straight Connector 336"/>
            <p:cNvCxnSpPr/>
            <p:nvPr/>
          </p:nvCxnSpPr>
          <p:spPr>
            <a:xfrm>
              <a:off x="10910964"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4" name="Freeform 350"/>
          <p:cNvSpPr/>
          <p:nvPr/>
        </p:nvSpPr>
        <p:spPr bwMode="auto">
          <a:xfrm flipH="1">
            <a:off x="1898724" y="5081691"/>
            <a:ext cx="195993" cy="1005421"/>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000 w 10000"/>
              <a:gd name="connsiteY0" fmla="*/ 9953 h 10444"/>
              <a:gd name="connsiteX1" fmla="*/ 328 w 10000"/>
              <a:gd name="connsiteY1" fmla="*/ 0 h 10444"/>
              <a:gd name="connsiteX2" fmla="*/ 0 w 10000"/>
              <a:gd name="connsiteY2" fmla="*/ 9533 h 10444"/>
              <a:gd name="connsiteX3" fmla="*/ 7177 w 10000"/>
              <a:gd name="connsiteY3" fmla="*/ 10444 h 10444"/>
              <a:gd name="connsiteX4" fmla="*/ 10000 w 10000"/>
              <a:gd name="connsiteY4" fmla="*/ 9953 h 10444"/>
              <a:gd name="connsiteX0-1" fmla="*/ 7715 w 7715"/>
              <a:gd name="connsiteY0-2" fmla="*/ 7822 h 10444"/>
              <a:gd name="connsiteX1-3" fmla="*/ 328 w 7715"/>
              <a:gd name="connsiteY1-4" fmla="*/ 0 h 10444"/>
              <a:gd name="connsiteX2-5" fmla="*/ 0 w 7715"/>
              <a:gd name="connsiteY2-6" fmla="*/ 9533 h 10444"/>
              <a:gd name="connsiteX3-7" fmla="*/ 7177 w 7715"/>
              <a:gd name="connsiteY3-8" fmla="*/ 10444 h 10444"/>
              <a:gd name="connsiteX4-9" fmla="*/ 7715 w 7715"/>
              <a:gd name="connsiteY4-10" fmla="*/ 7822 h 10444"/>
              <a:gd name="connsiteX0-11" fmla="*/ 10740 w 10740"/>
              <a:gd name="connsiteY0-12" fmla="*/ 7489 h 10000"/>
              <a:gd name="connsiteX1-13" fmla="*/ 1165 w 10740"/>
              <a:gd name="connsiteY1-14" fmla="*/ 0 h 10000"/>
              <a:gd name="connsiteX2-15" fmla="*/ 0 w 10740"/>
              <a:gd name="connsiteY2-16" fmla="*/ 8788 h 10000"/>
              <a:gd name="connsiteX3-17" fmla="*/ 10043 w 10740"/>
              <a:gd name="connsiteY3-18" fmla="*/ 10000 h 10000"/>
              <a:gd name="connsiteX4-19" fmla="*/ 10740 w 10740"/>
              <a:gd name="connsiteY4-20" fmla="*/ 7489 h 10000"/>
              <a:gd name="connsiteX0-21" fmla="*/ 10740 w 10740"/>
              <a:gd name="connsiteY0-22" fmla="*/ 6979 h 9490"/>
              <a:gd name="connsiteX1-23" fmla="*/ 424 w 10740"/>
              <a:gd name="connsiteY1-24" fmla="*/ 0 h 9490"/>
              <a:gd name="connsiteX2-25" fmla="*/ 0 w 10740"/>
              <a:gd name="connsiteY2-26" fmla="*/ 8278 h 9490"/>
              <a:gd name="connsiteX3-27" fmla="*/ 10043 w 10740"/>
              <a:gd name="connsiteY3-28" fmla="*/ 9490 h 9490"/>
              <a:gd name="connsiteX4-29" fmla="*/ 10740 w 10740"/>
              <a:gd name="connsiteY4-30" fmla="*/ 6979 h 94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740" h="9490">
                <a:moveTo>
                  <a:pt x="10740" y="6979"/>
                </a:moveTo>
                <a:lnTo>
                  <a:pt x="424" y="0"/>
                </a:lnTo>
                <a:cubicBezTo>
                  <a:pt x="283" y="3043"/>
                  <a:pt x="141" y="5235"/>
                  <a:pt x="0" y="8278"/>
                </a:cubicBezTo>
                <a:lnTo>
                  <a:pt x="10043" y="9490"/>
                </a:lnTo>
                <a:lnTo>
                  <a:pt x="10740" y="6979"/>
                </a:lnTo>
                <a:close/>
              </a:path>
            </a:pathLst>
          </a:custGeom>
          <a:gradFill rotWithShape="1">
            <a:gsLst>
              <a:gs pos="0">
                <a:srgbClr val="B2B2B2"/>
              </a:gs>
              <a:gs pos="100000">
                <a:srgbClr val="FFFFFF"/>
              </a:gs>
            </a:gsLst>
            <a:lin ang="0" scaled="1"/>
          </a:gra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29" name="Group 328"/>
          <p:cNvGrpSpPr/>
          <p:nvPr/>
        </p:nvGrpSpPr>
        <p:grpSpPr>
          <a:xfrm>
            <a:off x="2080082" y="5084889"/>
            <a:ext cx="616282" cy="869387"/>
            <a:chOff x="10910964" y="2513124"/>
            <a:chExt cx="586769" cy="904023"/>
          </a:xfrm>
        </p:grpSpPr>
        <p:sp>
          <p:nvSpPr>
            <p:cNvPr id="330" name="Rectangle 329"/>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1" name="Straight Connector 330"/>
            <p:cNvCxnSpPr/>
            <p:nvPr/>
          </p:nvCxnSpPr>
          <p:spPr>
            <a:xfrm>
              <a:off x="10910964"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5" name="Freeform 347"/>
          <p:cNvSpPr/>
          <p:nvPr/>
        </p:nvSpPr>
        <p:spPr bwMode="auto">
          <a:xfrm>
            <a:off x="8102599" y="5226097"/>
            <a:ext cx="168983" cy="112254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10000 w 10000"/>
              <a:gd name="connsiteY0" fmla="*/ 9953 h 11066"/>
              <a:gd name="connsiteX1" fmla="*/ 328 w 10000"/>
              <a:gd name="connsiteY1" fmla="*/ 0 h 11066"/>
              <a:gd name="connsiteX2" fmla="*/ 0 w 10000"/>
              <a:gd name="connsiteY2" fmla="*/ 9533 h 11066"/>
              <a:gd name="connsiteX3" fmla="*/ 6605 w 10000"/>
              <a:gd name="connsiteY3" fmla="*/ 11066 h 11066"/>
              <a:gd name="connsiteX4" fmla="*/ 10000 w 10000"/>
              <a:gd name="connsiteY4" fmla="*/ 9953 h 11066"/>
              <a:gd name="connsiteX0-1" fmla="*/ 7144 w 7144"/>
              <a:gd name="connsiteY0-2" fmla="*/ 7022 h 11066"/>
              <a:gd name="connsiteX1-3" fmla="*/ 328 w 7144"/>
              <a:gd name="connsiteY1-4" fmla="*/ 0 h 11066"/>
              <a:gd name="connsiteX2-5" fmla="*/ 0 w 7144"/>
              <a:gd name="connsiteY2-6" fmla="*/ 9533 h 11066"/>
              <a:gd name="connsiteX3-7" fmla="*/ 6605 w 7144"/>
              <a:gd name="connsiteY3-8" fmla="*/ 11066 h 11066"/>
              <a:gd name="connsiteX4-9" fmla="*/ 7144 w 7144"/>
              <a:gd name="connsiteY4-10" fmla="*/ 7022 h 110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44" h="11066">
                <a:moveTo>
                  <a:pt x="7144" y="7022"/>
                </a:moveTo>
                <a:lnTo>
                  <a:pt x="328" y="0"/>
                </a:lnTo>
                <a:cubicBezTo>
                  <a:pt x="219" y="3178"/>
                  <a:pt x="109" y="6355"/>
                  <a:pt x="0" y="9533"/>
                </a:cubicBezTo>
                <a:lnTo>
                  <a:pt x="6605" y="11066"/>
                </a:lnTo>
                <a:cubicBezTo>
                  <a:pt x="6785" y="9718"/>
                  <a:pt x="6964" y="8370"/>
                  <a:pt x="7144" y="7022"/>
                </a:cubicBezTo>
                <a:close/>
              </a:path>
            </a:pathLst>
          </a:custGeom>
          <a:gradFill rotWithShape="1">
            <a:gsLst>
              <a:gs pos="0">
                <a:srgbClr val="B2B2B2"/>
              </a:gs>
              <a:gs pos="100000">
                <a:srgbClr val="FFFFFF"/>
              </a:gs>
            </a:gsLst>
            <a:lin ang="0" scaled="1"/>
          </a:gra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23" name="Group 322"/>
          <p:cNvGrpSpPr/>
          <p:nvPr/>
        </p:nvGrpSpPr>
        <p:grpSpPr>
          <a:xfrm>
            <a:off x="7504175" y="5297345"/>
            <a:ext cx="616281" cy="869387"/>
            <a:chOff x="10910965" y="2513124"/>
            <a:chExt cx="586768" cy="904023"/>
          </a:xfrm>
        </p:grpSpPr>
        <p:sp>
          <p:nvSpPr>
            <p:cNvPr id="324" name="Rectangle 323"/>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25" name="Straight Connector 324"/>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76" name="Freeform 344"/>
          <p:cNvSpPr/>
          <p:nvPr/>
        </p:nvSpPr>
        <p:spPr bwMode="auto">
          <a:xfrm>
            <a:off x="8572023" y="3216064"/>
            <a:ext cx="223031" cy="124417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 name="connsiteX0" fmla="*/ 9429 w 9429"/>
              <a:gd name="connsiteY0" fmla="*/ 8488 h 10000"/>
              <a:gd name="connsiteX1" fmla="*/ 328 w 9429"/>
              <a:gd name="connsiteY1" fmla="*/ 0 h 10000"/>
              <a:gd name="connsiteX2" fmla="*/ 0 w 9429"/>
              <a:gd name="connsiteY2" fmla="*/ 9533 h 10000"/>
              <a:gd name="connsiteX3" fmla="*/ 5082 w 9429"/>
              <a:gd name="connsiteY3" fmla="*/ 10000 h 10000"/>
              <a:gd name="connsiteX4" fmla="*/ 9429 w 9429"/>
              <a:gd name="connsiteY4" fmla="*/ 8488 h 10000"/>
              <a:gd name="connsiteX0-1" fmla="*/ 10000 w 10000"/>
              <a:gd name="connsiteY0-2" fmla="*/ 8488 h 12265"/>
              <a:gd name="connsiteX1-3" fmla="*/ 348 w 10000"/>
              <a:gd name="connsiteY1-4" fmla="*/ 0 h 12265"/>
              <a:gd name="connsiteX2-5" fmla="*/ 0 w 10000"/>
              <a:gd name="connsiteY2-6" fmla="*/ 9533 h 12265"/>
              <a:gd name="connsiteX3-7" fmla="*/ 9025 w 10000"/>
              <a:gd name="connsiteY3-8" fmla="*/ 12265 h 12265"/>
              <a:gd name="connsiteX4-9" fmla="*/ 10000 w 10000"/>
              <a:gd name="connsiteY4-10" fmla="*/ 8488 h 1226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12265">
                <a:moveTo>
                  <a:pt x="10000" y="8488"/>
                </a:moveTo>
                <a:lnTo>
                  <a:pt x="348" y="0"/>
                </a:lnTo>
                <a:lnTo>
                  <a:pt x="0" y="9533"/>
                </a:lnTo>
                <a:lnTo>
                  <a:pt x="9025" y="12265"/>
                </a:lnTo>
                <a:lnTo>
                  <a:pt x="10000" y="8488"/>
                </a:lnTo>
                <a:close/>
              </a:path>
            </a:pathLst>
          </a:custGeom>
          <a:gradFill rotWithShape="1">
            <a:gsLst>
              <a:gs pos="0">
                <a:srgbClr val="B2B2B2"/>
              </a:gs>
              <a:gs pos="100000">
                <a:srgbClr val="FFFFFF"/>
              </a:gs>
            </a:gsLst>
            <a:lin ang="0" scaled="1"/>
          </a:gra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 name="Title 1"/>
          <p:cNvSpPr>
            <a:spLocks noGrp="1"/>
          </p:cNvSpPr>
          <p:nvPr>
            <p:ph type="title"/>
          </p:nvPr>
        </p:nvSpPr>
        <p:spPr>
          <a:xfrm>
            <a:off x="798690" y="208643"/>
            <a:ext cx="11393310" cy="894622"/>
          </a:xfrm>
        </p:spPr>
        <p:txBody>
          <a:bodyPr>
            <a:normAutofit/>
          </a:bodyPr>
          <a:lstStyle/>
          <a:p>
            <a:r>
              <a:rPr lang="en-US" sz="4800" dirty="0"/>
              <a:t>Causes/costs of congestion: scenario 3</a:t>
            </a:r>
            <a:endParaRPr lang="en-US" sz="4400" b="0" dirty="0"/>
          </a:p>
        </p:txBody>
      </p:sp>
      <p:sp>
        <p:nvSpPr>
          <p:cNvPr id="173" name="Rectangle 3"/>
          <p:cNvSpPr txBox="1">
            <a:spLocks noChangeArrowheads="1"/>
          </p:cNvSpPr>
          <p:nvPr/>
        </p:nvSpPr>
        <p:spPr>
          <a:xfrm>
            <a:off x="936625" y="1320799"/>
            <a:ext cx="3787775" cy="124777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four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multi-hop</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paths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timeout/retransmit</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Rectangle 7"/>
          <p:cNvSpPr>
            <a:spLocks noChangeArrowheads="1"/>
          </p:cNvSpPr>
          <p:nvPr/>
        </p:nvSpPr>
        <p:spPr bwMode="auto">
          <a:xfrm>
            <a:off x="4733925" y="1273175"/>
            <a:ext cx="6264275" cy="526128"/>
          </a:xfrm>
          <a:prstGeom prst="rect">
            <a:avLst/>
          </a:prstGeom>
          <a:noFill/>
          <a:ln>
            <a:noFill/>
          </a:ln>
          <a:effectLst/>
        </p:spPr>
        <p:txBody>
          <a:bodyPr/>
          <a:lstStyle>
            <a:lvl1pPr marL="342900" indent="-342900">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anose="05000000000000000000" pitchFamily="2" charset="2"/>
              <a:buNone/>
              <a:defRPr/>
            </a:pPr>
            <a:r>
              <a:rPr kumimoji="0" lang="en-US" altLang="en-US" sz="2800" b="0" i="0" u="sng"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Q:</a:t>
            </a:r>
            <a:r>
              <a:rPr kumimoji="0" lang="en-US" altLang="en-US" sz="2400" b="0" i="0" u="none" strike="noStrike" kern="1200" cap="none" spc="0" normalizeH="0" baseline="0" noProof="0" dirty="0">
                <a:ln>
                  <a:noFill/>
                </a:ln>
                <a:solidFill>
                  <a:srgbClr val="FF0000"/>
                </a:solidFill>
                <a:effectLst/>
                <a:uLnTx/>
                <a:uFillTx/>
                <a:latin typeface="Calibri" panose="020F0502020204030204"/>
                <a:ea typeface="MS PGothic"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what happens as </a:t>
            </a:r>
            <a:r>
              <a:rPr kumimoji="0" lang="en-US" altLang="en-US" sz="2400" b="0" i="0" u="none" strike="noStrike" kern="1200" cap="none" spc="0" normalizeH="0" baseline="0" noProof="0" dirty="0" err="1">
                <a:ln>
                  <a:noFill/>
                </a:ln>
                <a:solidFill>
                  <a:srgbClr val="CC0000"/>
                </a:solidFill>
                <a:effectLst/>
                <a:uLnTx/>
                <a:uFillTx/>
                <a:latin typeface="Symbol" panose="05050102010706020507" pitchFamily="2" charset="2"/>
                <a:ea typeface="MS PGothic" panose="020B0600070205080204" pitchFamily="34" charset="-128"/>
                <a:cs typeface="+mn-cs"/>
              </a:rPr>
              <a:t>l</a:t>
            </a:r>
            <a:r>
              <a:rPr kumimoji="0" lang="en-US" altLang="en-US" sz="2400" b="0" i="0" u="none" strike="noStrike" kern="1200" cap="none" spc="0" normalizeH="0" baseline="-25000" noProof="0" dirty="0" err="1">
                <a:ln>
                  <a:noFill/>
                </a:ln>
                <a:solidFill>
                  <a:srgbClr val="CC0000"/>
                </a:solidFill>
                <a:effectLst/>
                <a:uLnTx/>
                <a:uFillTx/>
                <a:latin typeface="Gill Sans MT" panose="020B0502020104020203" pitchFamily="34" charset="77"/>
                <a:ea typeface="MS PGothic" panose="020B0600070205080204" pitchFamily="34" charset="-128"/>
                <a:cs typeface="+mn-cs"/>
              </a:rPr>
              <a:t>in</a:t>
            </a:r>
            <a:r>
              <a:rPr kumimoji="0" lang="en-US" altLang="en-US" sz="2400" b="0" i="0" u="none" strike="noStrike" kern="1200" cap="none" spc="0" normalizeH="0" baseline="0" noProof="0" dirty="0">
                <a:ln>
                  <a:noFill/>
                </a:ln>
                <a:solidFill>
                  <a:srgbClr val="CC0000"/>
                </a:solidFill>
                <a:effectLst/>
                <a:uLnTx/>
                <a:uFillTx/>
                <a:latin typeface="Gill Sans MT" panose="020B0502020104020203" pitchFamily="34" charset="77"/>
                <a:ea typeface="MS PGothic"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and</a:t>
            </a:r>
            <a:r>
              <a:rPr kumimoji="0" lang="en-US" altLang="en-US" sz="2400" b="0" i="0" u="none" strike="noStrike" kern="1200" cap="none" spc="0" normalizeH="0" baseline="0" noProof="0" dirty="0">
                <a:ln>
                  <a:noFill/>
                </a:ln>
                <a:solidFill>
                  <a:prstClr val="black"/>
                </a:solidFill>
                <a:effectLst/>
                <a:uLnTx/>
                <a:uFillTx/>
                <a:latin typeface="Gill Sans MT" panose="020B0502020104020203" pitchFamily="34" charset="77"/>
                <a:ea typeface="MS PGothic" panose="020B0600070205080204" pitchFamily="34" charset="-128"/>
                <a:cs typeface="+mn-cs"/>
              </a:rPr>
              <a:t> </a:t>
            </a:r>
            <a:r>
              <a:rPr kumimoji="0" lang="en-US" altLang="en-US" sz="2400" b="0" i="0" u="none" strike="noStrike" kern="1200" cap="none" spc="0" normalizeH="0" baseline="0" noProof="0" dirty="0" err="1">
                <a:ln>
                  <a:noFill/>
                </a:ln>
                <a:solidFill>
                  <a:srgbClr val="CC0000"/>
                </a:solidFill>
                <a:effectLst/>
                <a:uLnTx/>
                <a:uFillTx/>
                <a:latin typeface="Symbol" panose="05050102010706020507" pitchFamily="2" charset="2"/>
                <a:ea typeface="MS PGothic" panose="020B0600070205080204" pitchFamily="34" charset="-128"/>
                <a:cs typeface="+mn-cs"/>
              </a:rPr>
              <a:t>l</a:t>
            </a:r>
            <a:r>
              <a:rPr kumimoji="0" lang="en-US" altLang="en-US" sz="2400" b="0" i="0" u="none" strike="noStrike" kern="1200" cap="none" spc="0" normalizeH="0" baseline="-25000" noProof="0" dirty="0" err="1">
                <a:ln>
                  <a:noFill/>
                </a:ln>
                <a:solidFill>
                  <a:srgbClr val="CC0000"/>
                </a:solidFill>
                <a:effectLst/>
                <a:uLnTx/>
                <a:uFillTx/>
                <a:latin typeface="Gill Sans MT" panose="020B0502020104020203" pitchFamily="34" charset="77"/>
                <a:ea typeface="MS PGothic" panose="020B0600070205080204" pitchFamily="34" charset="-128"/>
                <a:cs typeface="+mn-cs"/>
              </a:rPr>
              <a:t>in</a:t>
            </a:r>
            <a:r>
              <a:rPr kumimoji="0" lang="ja-JP" altLang="en-US" sz="2400" b="1" i="0" u="none" strike="noStrike" kern="1200" cap="none" spc="0" normalizeH="0" baseline="30000" noProof="0">
                <a:ln>
                  <a:noFill/>
                </a:ln>
                <a:solidFill>
                  <a:srgbClr val="CC0000"/>
                </a:solidFill>
                <a:effectLst/>
                <a:uLnTx/>
                <a:uFillTx/>
                <a:latin typeface="Arial" panose="020B0604020202020204" pitchFamily="34" charset="0"/>
                <a:ea typeface="MS PGothic" panose="020B0600070205080204" pitchFamily="34" charset="-128"/>
                <a:cs typeface="Arial" panose="020B0604020202020204" pitchFamily="34" charset="0"/>
              </a:rPr>
              <a:t>’</a:t>
            </a:r>
            <a:r>
              <a:rPr kumimoji="0" lang="en-US" altLang="ja-JP" sz="2400" b="0" i="0" u="none" strike="noStrike" kern="1200" cap="none" spc="0" normalizeH="0" baseline="0" noProof="0" dirty="0">
                <a:ln>
                  <a:noFill/>
                </a:ln>
                <a:solidFill>
                  <a:prstClr val="black"/>
                </a:solidFill>
                <a:effectLst/>
                <a:uLnTx/>
                <a:uFillTx/>
                <a:latin typeface="Gill Sans MT" panose="020B0502020104020203" pitchFamily="34" charset="77"/>
                <a:ea typeface="MS PGothic" panose="020B0600070205080204" pitchFamily="34" charset="-128"/>
                <a:cs typeface="+mn-cs"/>
              </a:rPr>
              <a:t>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increase ?</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76" name="Rectangle 356"/>
          <p:cNvSpPr>
            <a:spLocks noChangeArrowheads="1"/>
          </p:cNvSpPr>
          <p:nvPr/>
        </p:nvSpPr>
        <p:spPr bwMode="auto">
          <a:xfrm>
            <a:off x="4764261" y="1804940"/>
            <a:ext cx="6994525" cy="1066800"/>
          </a:xfrm>
          <a:prstGeom prst="rect">
            <a:avLst/>
          </a:prstGeom>
          <a:noFill/>
          <a:ln>
            <a:noFill/>
          </a:ln>
          <a:effectLst/>
        </p:spPr>
        <p:txBody>
          <a:bodyPr/>
          <a:lstStyle>
            <a:lvl1pPr marL="342900" indent="-342900">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anose="05000000000000000000" pitchFamily="2" charset="2"/>
              <a:buNone/>
              <a:defRPr/>
            </a:pPr>
            <a:r>
              <a:rPr kumimoji="0" lang="en-US" altLang="en-US" sz="2800" b="0" i="0" u="sng"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A:</a:t>
            </a:r>
            <a:r>
              <a:rPr kumimoji="0" lang="en-US" altLang="en-US" sz="2400" b="0" i="0" u="none" strike="noStrike" kern="1200" cap="none" spc="0" normalizeH="0" baseline="0" noProof="0" dirty="0">
                <a:ln>
                  <a:noFill/>
                </a:ln>
                <a:solidFill>
                  <a:srgbClr val="FF0000"/>
                </a:solidFill>
                <a:effectLst/>
                <a:uLnTx/>
                <a:uFillTx/>
                <a:latin typeface="Calibri" panose="020F0502020204030204"/>
                <a:ea typeface="MS PGothic"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as red  </a:t>
            </a:r>
            <a:r>
              <a:rPr kumimoji="0" lang="en-US" altLang="en-US" sz="2400" b="0" i="0" u="none" strike="noStrike" kern="1200" cap="none" spc="0" normalizeH="0" baseline="0" noProof="0" dirty="0" err="1">
                <a:ln>
                  <a:noFill/>
                </a:ln>
                <a:solidFill>
                  <a:srgbClr val="CC0000"/>
                </a:solidFill>
                <a:effectLst/>
                <a:uLnTx/>
                <a:uFillTx/>
                <a:latin typeface="Symbol" panose="05050102010706020507" pitchFamily="2" charset="2"/>
                <a:ea typeface="MS PGothic" panose="020B0600070205080204" pitchFamily="34" charset="-128"/>
                <a:cs typeface="+mn-cs"/>
              </a:rPr>
              <a:t>l</a:t>
            </a:r>
            <a:r>
              <a:rPr kumimoji="0" lang="en-US" altLang="en-US" sz="2400" b="0" i="0" u="none" strike="noStrike" kern="1200" cap="none" spc="0" normalizeH="0" baseline="-25000" noProof="0" dirty="0" err="1">
                <a:ln>
                  <a:noFill/>
                </a:ln>
                <a:solidFill>
                  <a:srgbClr val="CC0000"/>
                </a:solidFill>
                <a:effectLst/>
                <a:uLnTx/>
                <a:uFillTx/>
                <a:latin typeface="Gill Sans MT" panose="020B0502020104020203" pitchFamily="34" charset="77"/>
                <a:ea typeface="MS PGothic" panose="020B0600070205080204" pitchFamily="34" charset="-128"/>
                <a:cs typeface="+mn-cs"/>
              </a:rPr>
              <a:t>in</a:t>
            </a:r>
            <a:r>
              <a:rPr kumimoji="0" lang="ja-JP" altLang="en-US" sz="2400" b="0" i="0" u="none" strike="noStrike" kern="1200" cap="none" spc="0" normalizeH="0" baseline="30000" noProof="0">
                <a:ln>
                  <a:noFill/>
                </a:ln>
                <a:solidFill>
                  <a:srgbClr val="CC0000"/>
                </a:solidFill>
                <a:effectLst/>
                <a:uLnTx/>
                <a:uFillTx/>
                <a:latin typeface="Arial" panose="020B0604020202020204" pitchFamily="34" charset="0"/>
                <a:ea typeface="MS PGothic" panose="020B0600070205080204" pitchFamily="34" charset="-128"/>
                <a:cs typeface="Arial" panose="020B0604020202020204" pitchFamily="34" charset="0"/>
              </a:rPr>
              <a:t>’</a:t>
            </a:r>
            <a:r>
              <a:rPr kumimoji="0" lang="en-US" altLang="ja-JP"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increases, all arriving blue pkts at upper queue are dropped, blue throughput </a:t>
            </a:r>
            <a:r>
              <a:rPr kumimoji="0" lang="en-US" altLang="ja-JP" sz="2400" b="0" i="0" u="none" strike="noStrike" kern="1200" cap="none" spc="0" normalizeH="0" baseline="0" noProof="0" dirty="0">
                <a:ln>
                  <a:noFill/>
                </a:ln>
                <a:solidFill>
                  <a:prstClr val="black"/>
                </a:solidFill>
                <a:effectLst/>
                <a:uLnTx/>
                <a:uFillTx/>
                <a:latin typeface="Wingdings 3" pitchFamily="2" charset="2"/>
                <a:ea typeface="MS PGothic" panose="020B0600070205080204" pitchFamily="34" charset="-128"/>
                <a:cs typeface="+mn-cs"/>
              </a:rPr>
              <a:t>g</a:t>
            </a:r>
            <a:r>
              <a:rPr kumimoji="0" lang="en-US" altLang="ja-JP" sz="2400" b="0" i="0" u="none" strike="noStrike" kern="1200" cap="none" spc="0" normalizeH="0" baseline="0" noProof="0" dirty="0">
                <a:ln>
                  <a:noFill/>
                </a:ln>
                <a:solidFill>
                  <a:prstClr val="black"/>
                </a:solidFill>
                <a:effectLst/>
                <a:uLnTx/>
                <a:uFillTx/>
                <a:latin typeface="Gill Sans MT" panose="020B0502020104020203" pitchFamily="34" charset="77"/>
                <a:ea typeface="MS PGothic" panose="020B0600070205080204" pitchFamily="34" charset="-128"/>
                <a:cs typeface="+mn-cs"/>
              </a:rPr>
              <a:t>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0</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1036" name="Group 1035"/>
          <p:cNvGrpSpPr/>
          <p:nvPr/>
        </p:nvGrpSpPr>
        <p:grpSpPr>
          <a:xfrm>
            <a:off x="5682185" y="4389943"/>
            <a:ext cx="1015652" cy="456281"/>
            <a:chOff x="7493876" y="2774731"/>
            <a:chExt cx="1481958" cy="894622"/>
          </a:xfrm>
        </p:grpSpPr>
        <p:sp>
          <p:nvSpPr>
            <p:cNvPr id="1037" name="Freeform 1036"/>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8" name="Oval 1037"/>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39" name="Group 1038"/>
            <p:cNvGrpSpPr/>
            <p:nvPr/>
          </p:nvGrpSpPr>
          <p:grpSpPr>
            <a:xfrm>
              <a:off x="7713663" y="2848339"/>
              <a:ext cx="1042107" cy="425543"/>
              <a:chOff x="7786941" y="2884917"/>
              <a:chExt cx="897649" cy="353919"/>
            </a:xfrm>
          </p:grpSpPr>
          <p:sp>
            <p:nvSpPr>
              <p:cNvPr id="1040" name="Freeform 103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1" name="Freeform 104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2" name="Freeform 104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3" name="Freeform 104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028" name="Group 1027"/>
          <p:cNvGrpSpPr/>
          <p:nvPr/>
        </p:nvGrpSpPr>
        <p:grpSpPr>
          <a:xfrm>
            <a:off x="5962825" y="5123116"/>
            <a:ext cx="1015652" cy="456281"/>
            <a:chOff x="7493876" y="2774731"/>
            <a:chExt cx="1481958" cy="894622"/>
          </a:xfrm>
        </p:grpSpPr>
        <p:sp>
          <p:nvSpPr>
            <p:cNvPr id="1029" name="Freeform 1028"/>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30" name="Oval 1029"/>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31" name="Group 1030"/>
            <p:cNvGrpSpPr/>
            <p:nvPr/>
          </p:nvGrpSpPr>
          <p:grpSpPr>
            <a:xfrm>
              <a:off x="7713663" y="2848339"/>
              <a:ext cx="1042107" cy="425543"/>
              <a:chOff x="7786941" y="2884917"/>
              <a:chExt cx="897649" cy="353919"/>
            </a:xfrm>
          </p:grpSpPr>
          <p:sp>
            <p:nvSpPr>
              <p:cNvPr id="1032" name="Freeform 1031"/>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3" name="Freeform 1032"/>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4" name="Freeform 1033"/>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Freeform 1034"/>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004" name="Group 1003"/>
          <p:cNvGrpSpPr/>
          <p:nvPr/>
        </p:nvGrpSpPr>
        <p:grpSpPr>
          <a:xfrm>
            <a:off x="3583956" y="4844264"/>
            <a:ext cx="1015652" cy="456281"/>
            <a:chOff x="7493876" y="2774731"/>
            <a:chExt cx="1481958" cy="894622"/>
          </a:xfrm>
        </p:grpSpPr>
        <p:sp>
          <p:nvSpPr>
            <p:cNvPr id="1005" name="Freeform 1004"/>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6" name="Oval 1005"/>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07" name="Group 1006"/>
            <p:cNvGrpSpPr/>
            <p:nvPr/>
          </p:nvGrpSpPr>
          <p:grpSpPr>
            <a:xfrm>
              <a:off x="7713663" y="2848339"/>
              <a:ext cx="1042107" cy="425543"/>
              <a:chOff x="7786941" y="2884917"/>
              <a:chExt cx="897649" cy="353919"/>
            </a:xfrm>
          </p:grpSpPr>
          <p:sp>
            <p:nvSpPr>
              <p:cNvPr id="1008" name="Freeform 1007"/>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9" name="Freeform 1008"/>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0" name="Freeform 1009"/>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1" name="Freeform 1010"/>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677" name="Text Box 14"/>
          <p:cNvSpPr txBox="1">
            <a:spLocks noChangeArrowheads="1"/>
          </p:cNvSpPr>
          <p:nvPr/>
        </p:nvSpPr>
        <p:spPr bwMode="auto">
          <a:xfrm>
            <a:off x="5310361" y="3661938"/>
            <a:ext cx="1912938"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1" fontAlgn="base" latinLnBrk="0" hangingPunct="1">
              <a:lnSpc>
                <a:spcPct val="9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finite shared output link buffers</a:t>
            </a:r>
            <a:endParaRPr kumimoji="0" lang="en-US" altLang="en-US" sz="1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678" name="Line 15"/>
          <p:cNvSpPr>
            <a:spLocks noChangeShapeType="1"/>
          </p:cNvSpPr>
          <p:nvPr/>
        </p:nvSpPr>
        <p:spPr bwMode="auto">
          <a:xfrm flipH="1">
            <a:off x="4151313" y="4113259"/>
            <a:ext cx="923925" cy="86677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87" name="Text Box 65"/>
          <p:cNvSpPr txBox="1">
            <a:spLocks noChangeArrowheads="1"/>
          </p:cNvSpPr>
          <p:nvPr/>
        </p:nvSpPr>
        <p:spPr bwMode="auto">
          <a:xfrm>
            <a:off x="3992563" y="2779759"/>
            <a:ext cx="7350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Host A</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88" name="Line 67"/>
          <p:cNvSpPr>
            <a:spLocks noChangeShapeType="1"/>
          </p:cNvSpPr>
          <p:nvPr/>
        </p:nvSpPr>
        <p:spPr bwMode="auto">
          <a:xfrm flipH="1">
            <a:off x="1868129" y="6103982"/>
            <a:ext cx="2462570"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96" name="Line 117"/>
          <p:cNvSpPr>
            <a:spLocks noChangeShapeType="1"/>
          </p:cNvSpPr>
          <p:nvPr/>
        </p:nvSpPr>
        <p:spPr bwMode="auto">
          <a:xfrm flipH="1" flipV="1">
            <a:off x="4637088" y="4543472"/>
            <a:ext cx="1357312" cy="17462"/>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97" name="Line 118"/>
          <p:cNvSpPr>
            <a:spLocks noChangeShapeType="1"/>
          </p:cNvSpPr>
          <p:nvPr/>
        </p:nvSpPr>
        <p:spPr bwMode="auto">
          <a:xfrm flipH="1" flipV="1">
            <a:off x="6302375" y="4560933"/>
            <a:ext cx="895350" cy="952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98" name="Line 119"/>
          <p:cNvSpPr>
            <a:spLocks noChangeShapeType="1"/>
          </p:cNvSpPr>
          <p:nvPr/>
        </p:nvSpPr>
        <p:spPr bwMode="auto">
          <a:xfrm flipH="1">
            <a:off x="6361112" y="4073832"/>
            <a:ext cx="1337545" cy="135387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99" name="Line 120"/>
          <p:cNvSpPr>
            <a:spLocks noChangeShapeType="1"/>
          </p:cNvSpPr>
          <p:nvPr/>
        </p:nvSpPr>
        <p:spPr bwMode="auto">
          <a:xfrm flipH="1">
            <a:off x="7687685" y="4077626"/>
            <a:ext cx="439738"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6" name="Group 5"/>
          <p:cNvGrpSpPr/>
          <p:nvPr/>
        </p:nvGrpSpPr>
        <p:grpSpPr>
          <a:xfrm>
            <a:off x="7027073" y="4812231"/>
            <a:ext cx="637943" cy="602421"/>
            <a:chOff x="7027073" y="4812231"/>
            <a:chExt cx="637943" cy="602421"/>
          </a:xfrm>
        </p:grpSpPr>
        <p:sp>
          <p:nvSpPr>
            <p:cNvPr id="753" name="Text Box 216"/>
            <p:cNvSpPr txBox="1">
              <a:spLocks noChangeArrowheads="1"/>
            </p:cNvSpPr>
            <p:nvPr/>
          </p:nvSpPr>
          <p:spPr bwMode="auto">
            <a:xfrm>
              <a:off x="7027073" y="4812231"/>
              <a:ext cx="6175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1200" cap="none" spc="0" normalizeH="0" baseline="0" noProof="0" dirty="0">
                  <a:ln>
                    <a:noFill/>
                  </a:ln>
                  <a:solidFill>
                    <a:srgbClr val="C00000"/>
                  </a:solidFill>
                  <a:effectLst/>
                  <a:uLnTx/>
                  <a:uFillTx/>
                  <a:latin typeface="Symbol" panose="05050102010706020507" pitchFamily="2" charset="2"/>
                  <a:ea typeface="MS PGothic" panose="020B0600070205080204" pitchFamily="34" charset="-128"/>
                  <a:cs typeface="+mn-cs"/>
                </a:rPr>
                <a:t>l</a:t>
              </a:r>
              <a:r>
                <a:rPr kumimoji="0" lang="en-US" altLang="en-US" sz="2000" b="0" i="0" u="none" strike="noStrike" kern="1200" cap="none" spc="0" normalizeH="0" baseline="-25000" noProof="0" dirty="0">
                  <a:ln>
                    <a:noFill/>
                  </a:ln>
                  <a:solidFill>
                    <a:srgbClr val="C00000"/>
                  </a:solidFill>
                  <a:effectLst/>
                  <a:uLnTx/>
                  <a:uFillTx/>
                  <a:latin typeface="Arial" panose="020B0604020202020204" pitchFamily="34" charset="0"/>
                  <a:ea typeface="MS PGothic" panose="020B0600070205080204" pitchFamily="34" charset="-128"/>
                  <a:cs typeface="+mn-cs"/>
                </a:rPr>
                <a:t>out</a:t>
              </a:r>
              <a:endParaRPr kumimoji="0" lang="en-US" altLang="en-US" sz="2000" b="0" i="0" u="none" strike="noStrike" kern="1200" cap="none" spc="0" normalizeH="0" baseline="0" noProof="0" dirty="0">
                <a:ln>
                  <a:noFill/>
                </a:ln>
                <a:solidFill>
                  <a:srgbClr val="C00000"/>
                </a:solidFill>
                <a:effectLst/>
                <a:uLnTx/>
                <a:uFillTx/>
                <a:latin typeface="Comic Sans MS" panose="030F0702030302020204" pitchFamily="66" charset="0"/>
                <a:ea typeface="MS PGothic" panose="020B0600070205080204" pitchFamily="34" charset="-128"/>
                <a:cs typeface="+mn-cs"/>
              </a:endParaRPr>
            </a:p>
          </p:txBody>
        </p:sp>
        <p:sp>
          <p:nvSpPr>
            <p:cNvPr id="754" name="Line 217"/>
            <p:cNvSpPr>
              <a:spLocks noChangeShapeType="1"/>
            </p:cNvSpPr>
            <p:nvPr/>
          </p:nvSpPr>
          <p:spPr bwMode="auto">
            <a:xfrm>
              <a:off x="7464991" y="5195577"/>
              <a:ext cx="200025" cy="21907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755" name="Line 218"/>
          <p:cNvSpPr>
            <a:spLocks noChangeShapeType="1"/>
          </p:cNvSpPr>
          <p:nvPr/>
        </p:nvSpPr>
        <p:spPr bwMode="auto">
          <a:xfrm flipH="1">
            <a:off x="6249988" y="4162002"/>
            <a:ext cx="7937" cy="24335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79" name="Line 242"/>
          <p:cNvSpPr>
            <a:spLocks noChangeShapeType="1"/>
          </p:cNvSpPr>
          <p:nvPr/>
        </p:nvSpPr>
        <p:spPr bwMode="auto">
          <a:xfrm>
            <a:off x="6465888" y="3475084"/>
            <a:ext cx="276225" cy="1588"/>
          </a:xfrm>
          <a:prstGeom prst="line">
            <a:avLst/>
          </a:prstGeom>
          <a:noFill/>
          <a:ln w="38100">
            <a:solidFill>
              <a:srgbClr val="FFFFFF"/>
            </a:solidFill>
            <a:prstDash val="sysDot"/>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06" name="Line 270"/>
          <p:cNvSpPr>
            <a:spLocks noChangeShapeType="1"/>
          </p:cNvSpPr>
          <p:nvPr/>
        </p:nvSpPr>
        <p:spPr bwMode="auto">
          <a:xfrm flipH="1" flipV="1">
            <a:off x="4637087" y="6084932"/>
            <a:ext cx="2876307" cy="2248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07" name="Line 271"/>
          <p:cNvSpPr>
            <a:spLocks noChangeShapeType="1"/>
          </p:cNvSpPr>
          <p:nvPr/>
        </p:nvSpPr>
        <p:spPr bwMode="auto">
          <a:xfrm flipH="1">
            <a:off x="5711825" y="5461837"/>
            <a:ext cx="604176" cy="632622"/>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020" name="Group 1019"/>
          <p:cNvGrpSpPr/>
          <p:nvPr/>
        </p:nvGrpSpPr>
        <p:grpSpPr>
          <a:xfrm>
            <a:off x="4115809" y="5911519"/>
            <a:ext cx="923925" cy="426578"/>
            <a:chOff x="7493876" y="2774731"/>
            <a:chExt cx="1481958" cy="894622"/>
          </a:xfrm>
        </p:grpSpPr>
        <p:sp>
          <p:nvSpPr>
            <p:cNvPr id="1021" name="Freeform 1020"/>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2" name="Oval 1021"/>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23" name="Group 1022"/>
            <p:cNvGrpSpPr/>
            <p:nvPr/>
          </p:nvGrpSpPr>
          <p:grpSpPr>
            <a:xfrm>
              <a:off x="7713663" y="2848339"/>
              <a:ext cx="1042107" cy="425543"/>
              <a:chOff x="7786941" y="2884917"/>
              <a:chExt cx="897649" cy="353919"/>
            </a:xfrm>
          </p:grpSpPr>
          <p:sp>
            <p:nvSpPr>
              <p:cNvPr id="1024" name="Freeform 1023"/>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5" name="Freeform 1024"/>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6" name="Freeform 1025"/>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7" name="Freeform 1026"/>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844" name="Line 308"/>
          <p:cNvSpPr>
            <a:spLocks noChangeShapeType="1"/>
          </p:cNvSpPr>
          <p:nvPr/>
        </p:nvSpPr>
        <p:spPr bwMode="auto">
          <a:xfrm flipV="1">
            <a:off x="4047728" y="4957809"/>
            <a:ext cx="195171" cy="155510"/>
          </a:xfrm>
          <a:prstGeom prst="line">
            <a:avLst/>
          </a:prstGeom>
          <a:noFill/>
          <a:ln w="28575">
            <a:solidFill>
              <a:srgbClr val="969696"/>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45" name="Line 309"/>
          <p:cNvSpPr>
            <a:spLocks noChangeShapeType="1"/>
          </p:cNvSpPr>
          <p:nvPr/>
        </p:nvSpPr>
        <p:spPr bwMode="auto">
          <a:xfrm flipH="1">
            <a:off x="2987674" y="5113320"/>
            <a:ext cx="1031875" cy="98272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66" name="Text Box 335"/>
          <p:cNvSpPr txBox="1">
            <a:spLocks noChangeArrowheads="1"/>
          </p:cNvSpPr>
          <p:nvPr/>
        </p:nvSpPr>
        <p:spPr bwMode="auto">
          <a:xfrm>
            <a:off x="8027988" y="2965497"/>
            <a:ext cx="7350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Host B</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67" name="Text Box 336"/>
          <p:cNvSpPr txBox="1">
            <a:spLocks noChangeArrowheads="1"/>
          </p:cNvSpPr>
          <p:nvPr/>
        </p:nvSpPr>
        <p:spPr bwMode="auto">
          <a:xfrm>
            <a:off x="7480300" y="5026072"/>
            <a:ext cx="735013"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Host C</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868" name="Text Box 337"/>
          <p:cNvSpPr txBox="1">
            <a:spLocks noChangeArrowheads="1"/>
          </p:cNvSpPr>
          <p:nvPr/>
        </p:nvSpPr>
        <p:spPr bwMode="auto">
          <a:xfrm>
            <a:off x="2043113" y="4783184"/>
            <a:ext cx="73501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Host D</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4" name="Group 3"/>
          <p:cNvGrpSpPr/>
          <p:nvPr/>
        </p:nvGrpSpPr>
        <p:grpSpPr>
          <a:xfrm>
            <a:off x="4409092" y="2741055"/>
            <a:ext cx="2272505" cy="510248"/>
            <a:chOff x="4418013" y="2732134"/>
            <a:chExt cx="2272505" cy="510248"/>
          </a:xfrm>
        </p:grpSpPr>
        <p:sp>
          <p:nvSpPr>
            <p:cNvPr id="752" name="Line 215"/>
            <p:cNvSpPr>
              <a:spLocks noChangeShapeType="1"/>
            </p:cNvSpPr>
            <p:nvPr/>
          </p:nvSpPr>
          <p:spPr bwMode="auto">
            <a:xfrm flipH="1">
              <a:off x="4541838" y="3055984"/>
              <a:ext cx="295275" cy="10477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C00000"/>
                </a:solidFill>
                <a:effectLst/>
                <a:uLnTx/>
                <a:uFillTx/>
                <a:latin typeface="Tahoma" panose="020B0604030504040204" charset="0"/>
                <a:ea typeface="MS PGothic" panose="020B0600070205080204" pitchFamily="34" charset="-128"/>
                <a:cs typeface="+mn-cs"/>
              </a:endParaRPr>
            </a:p>
          </p:txBody>
        </p:sp>
        <p:sp>
          <p:nvSpPr>
            <p:cNvPr id="781" name="Oval 244"/>
            <p:cNvSpPr>
              <a:spLocks noChangeArrowheads="1"/>
            </p:cNvSpPr>
            <p:nvPr/>
          </p:nvSpPr>
          <p:spPr bwMode="auto">
            <a:xfrm>
              <a:off x="4418013" y="3151234"/>
              <a:ext cx="90487" cy="91148"/>
            </a:xfrm>
            <a:prstGeom prst="ellipse">
              <a:avLst/>
            </a:prstGeom>
            <a:solidFill>
              <a:srgbClr val="FF0000"/>
            </a:solidFill>
            <a:ln w="9525">
              <a:solidFill>
                <a:srgbClr val="FF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C00000"/>
                </a:solidFill>
                <a:effectLst/>
                <a:uLnTx/>
                <a:uFillTx/>
                <a:latin typeface="Tahoma" panose="020B0604030504040204" charset="0"/>
                <a:ea typeface="MS PGothic" panose="020B0600070205080204" pitchFamily="34" charset="-128"/>
                <a:cs typeface="+mn-cs"/>
              </a:endParaRPr>
            </a:p>
          </p:txBody>
        </p:sp>
        <p:sp>
          <p:nvSpPr>
            <p:cNvPr id="869" name="Text Box 338"/>
            <p:cNvSpPr txBox="1">
              <a:spLocks noChangeArrowheads="1"/>
            </p:cNvSpPr>
            <p:nvPr/>
          </p:nvSpPr>
          <p:spPr bwMode="auto">
            <a:xfrm>
              <a:off x="4809330" y="2732134"/>
              <a:ext cx="18811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en-US" sz="2000" b="0" i="0" u="none" strike="noStrike" kern="1200" cap="none" spc="0" normalizeH="0" baseline="0" noProof="0" dirty="0" err="1">
                  <a:ln>
                    <a:noFill/>
                  </a:ln>
                  <a:solidFill>
                    <a:srgbClr val="C00000"/>
                  </a:solidFill>
                  <a:effectLst/>
                  <a:uLnTx/>
                  <a:uFillTx/>
                  <a:latin typeface="Symbol" panose="05050102010706020507" pitchFamily="2" charset="2"/>
                  <a:ea typeface="MS PGothic" panose="020B0600070205080204" pitchFamily="34" charset="-128"/>
                  <a:cs typeface="+mn-cs"/>
                </a:rPr>
                <a:t>l</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MS PGothic" panose="020B0600070205080204" pitchFamily="34" charset="-128"/>
                  <a:cs typeface="+mn-cs"/>
                </a:rPr>
                <a:t>in</a:t>
              </a:r>
              <a:r>
                <a:rPr kumimoji="0" lang="en-US" altLang="en-US" sz="1600" b="0" i="0" u="none" strike="noStrike" kern="1200" cap="none" spc="0" normalizeH="0" baseline="-25000" noProof="0" dirty="0">
                  <a:ln>
                    <a:noFill/>
                  </a:ln>
                  <a:solidFill>
                    <a:srgbClr val="C00000"/>
                  </a:solidFill>
                  <a:effectLst/>
                  <a:uLnTx/>
                  <a:uFillTx/>
                  <a:latin typeface="Arial" panose="020B0604020202020204" pitchFamily="34" charset="0"/>
                  <a:ea typeface="MS PGothic"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original data</a:t>
              </a:r>
              <a:endParaRPr kumimoji="0" lang="en-US" altLang="en-US" sz="16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endParaRPr>
            </a:p>
          </p:txBody>
        </p:sp>
      </p:grpSp>
      <p:sp>
        <p:nvSpPr>
          <p:cNvPr id="870" name="Line 340"/>
          <p:cNvSpPr>
            <a:spLocks noChangeShapeType="1"/>
          </p:cNvSpPr>
          <p:nvPr/>
        </p:nvSpPr>
        <p:spPr bwMode="auto">
          <a:xfrm>
            <a:off x="6305550" y="3389359"/>
            <a:ext cx="339725" cy="0"/>
          </a:xfrm>
          <a:prstGeom prst="line">
            <a:avLst/>
          </a:prstGeom>
          <a:noFill/>
          <a:ln w="38100">
            <a:solidFill>
              <a:srgbClr val="FFFFFF"/>
            </a:solidFill>
            <a:prstDash val="sysDot"/>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5" name="Group 4"/>
          <p:cNvGrpSpPr/>
          <p:nvPr/>
        </p:nvGrpSpPr>
        <p:grpSpPr>
          <a:xfrm>
            <a:off x="4413552" y="3083161"/>
            <a:ext cx="2482850" cy="617537"/>
            <a:chOff x="4418013" y="3074240"/>
            <a:chExt cx="2482850" cy="617537"/>
          </a:xfrm>
        </p:grpSpPr>
        <p:sp>
          <p:nvSpPr>
            <p:cNvPr id="782" name="Oval 245"/>
            <p:cNvSpPr>
              <a:spLocks noChangeArrowheads="1"/>
            </p:cNvSpPr>
            <p:nvPr/>
          </p:nvSpPr>
          <p:spPr bwMode="auto">
            <a:xfrm>
              <a:off x="4418013" y="3331549"/>
              <a:ext cx="90487" cy="91148"/>
            </a:xfrm>
            <a:prstGeom prst="ellipse">
              <a:avLst/>
            </a:prstGeom>
            <a:solidFill>
              <a:srgbClr val="FF0000"/>
            </a:solidFill>
            <a:ln w="9525">
              <a:solidFill>
                <a:srgbClr val="FF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83" name="Line 247"/>
            <p:cNvSpPr>
              <a:spLocks noChangeShapeType="1"/>
            </p:cNvSpPr>
            <p:nvPr/>
          </p:nvSpPr>
          <p:spPr bwMode="auto">
            <a:xfrm flipH="1">
              <a:off x="4551363" y="3322684"/>
              <a:ext cx="304800" cy="3810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71" name="Text Box 341"/>
            <p:cNvSpPr txBox="1">
              <a:spLocks noChangeArrowheads="1"/>
            </p:cNvSpPr>
            <p:nvPr/>
          </p:nvSpPr>
          <p:spPr bwMode="auto">
            <a:xfrm>
              <a:off x="4551363" y="3074240"/>
              <a:ext cx="2349500"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1" fontAlgn="base" latinLnBrk="0" hangingPunct="1">
                <a:lnSpc>
                  <a:spcPct val="90000"/>
                </a:lnSpc>
                <a:spcBef>
                  <a:spcPct val="0"/>
                </a:spcBef>
                <a:spcAft>
                  <a:spcPct val="0"/>
                </a:spcAft>
                <a:buClrTx/>
                <a:buSzTx/>
                <a:buFontTx/>
                <a:buNone/>
                <a:defRPr/>
              </a:pPr>
              <a:r>
                <a:rPr kumimoji="0" lang="en-US" altLang="en-US" sz="2000" b="0" i="0" u="none" strike="noStrike" kern="1200" cap="none" spc="0" normalizeH="0" baseline="0" noProof="0" dirty="0" err="1">
                  <a:ln>
                    <a:noFill/>
                  </a:ln>
                  <a:solidFill>
                    <a:srgbClr val="C00000"/>
                  </a:solidFill>
                  <a:effectLst/>
                  <a:uLnTx/>
                  <a:uFillTx/>
                  <a:latin typeface="Symbol" panose="05050102010706020507" pitchFamily="2" charset="2"/>
                  <a:ea typeface="MS PGothic" panose="020B0600070205080204" pitchFamily="34" charset="-128"/>
                  <a:cs typeface="+mn-cs"/>
                </a:rPr>
                <a:t>l</a:t>
              </a:r>
              <a:r>
                <a:rPr kumimoji="0" lang="en-US" altLang="en-US" sz="2000" b="0" i="0" u="none" strike="noStrike" kern="1200" cap="none" spc="0" normalizeH="0" baseline="0" noProof="0" dirty="0" err="1">
                  <a:ln>
                    <a:noFill/>
                  </a:ln>
                  <a:solidFill>
                    <a:srgbClr val="C00000"/>
                  </a:solidFill>
                  <a:effectLst/>
                  <a:uLnTx/>
                  <a:uFillTx/>
                  <a:latin typeface="Arial" panose="020B0604020202020204" pitchFamily="34" charset="0"/>
                  <a:ea typeface="MS PGothic" panose="020B0600070205080204" pitchFamily="34" charset="-128"/>
                  <a:cs typeface="+mn-cs"/>
                </a:rPr>
                <a:t>'</a:t>
              </a:r>
              <a:r>
                <a:rPr kumimoji="0" lang="en-US" altLang="en-US" sz="2000" b="0" i="0" u="none" strike="noStrike" kern="1200" cap="none" spc="0" normalizeH="0" baseline="-25000" noProof="0" dirty="0" err="1">
                  <a:ln>
                    <a:noFill/>
                  </a:ln>
                  <a:solidFill>
                    <a:srgbClr val="C00000"/>
                  </a:solidFill>
                  <a:effectLst/>
                  <a:uLnTx/>
                  <a:uFillTx/>
                  <a:latin typeface="Arial" panose="020B0604020202020204" pitchFamily="34" charset="0"/>
                  <a:ea typeface="MS PGothic" panose="020B0600070205080204" pitchFamily="34" charset="-128"/>
                  <a:cs typeface="+mn-cs"/>
                </a:rPr>
                <a:t>in</a:t>
              </a: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a:ln>
                    <a:noFill/>
                  </a:ln>
                  <a:solidFill>
                    <a:srgbClr val="C00000"/>
                  </a:solidFill>
                  <a:effectLst/>
                  <a:uLnTx/>
                  <a:uFillTx/>
                  <a:latin typeface="Arial" panose="020B0604020202020204" pitchFamily="34" charset="0"/>
                  <a:ea typeface="MS PGothic" panose="020B0600070205080204" pitchFamily="34" charset="-128"/>
                  <a:cs typeface="+mn-cs"/>
                </a:rPr>
                <a:t> </a:t>
              </a:r>
              <a:r>
                <a:rPr kumimoji="0" lang="en-US" altLang="en-US" sz="16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original data, </a:t>
              </a:r>
              <a:r>
                <a:rPr kumimoji="0" lang="en-US" altLang="en-US" sz="1600" b="0" i="1"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plus</a:t>
              </a:r>
              <a:r>
                <a:rPr kumimoji="0" lang="en-US" altLang="en-US" sz="16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 retransmitted data</a:t>
              </a:r>
              <a:endParaRPr kumimoji="0" lang="en-US" altLang="en-US" sz="16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endParaRPr>
            </a:p>
          </p:txBody>
        </p:sp>
      </p:grpSp>
      <p:grpSp>
        <p:nvGrpSpPr>
          <p:cNvPr id="872" name="Group 358"/>
          <p:cNvGrpSpPr/>
          <p:nvPr/>
        </p:nvGrpSpPr>
        <p:grpSpPr bwMode="auto">
          <a:xfrm>
            <a:off x="8721725" y="4056109"/>
            <a:ext cx="231775" cy="441325"/>
            <a:chOff x="4140" y="429"/>
            <a:chExt cx="1425" cy="2396"/>
          </a:xfrm>
        </p:grpSpPr>
        <p:sp>
          <p:nvSpPr>
            <p:cNvPr id="873" name="Freeform 359"/>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74" name="Rectangle 360"/>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75" name="Freeform 361"/>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76" name="Freeform 362"/>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77" name="Rectangle 363"/>
            <p:cNvSpPr>
              <a:spLocks noChangeArrowheads="1"/>
            </p:cNvSpPr>
            <p:nvPr/>
          </p:nvSpPr>
          <p:spPr bwMode="auto">
            <a:xfrm>
              <a:off x="4208" y="696"/>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878" name="Group 364"/>
            <p:cNvGrpSpPr/>
            <p:nvPr/>
          </p:nvGrpSpPr>
          <p:grpSpPr bwMode="auto">
            <a:xfrm>
              <a:off x="4749" y="668"/>
              <a:ext cx="581" cy="145"/>
              <a:chOff x="614" y="2568"/>
              <a:chExt cx="725" cy="139"/>
            </a:xfrm>
          </p:grpSpPr>
          <p:sp>
            <p:nvSpPr>
              <p:cNvPr id="903" name="AutoShape 365"/>
              <p:cNvSpPr>
                <a:spLocks noChangeArrowheads="1"/>
              </p:cNvSpPr>
              <p:nvPr/>
            </p:nvSpPr>
            <p:spPr bwMode="auto">
              <a:xfrm>
                <a:off x="609" y="2570"/>
                <a:ext cx="731"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04" name="AutoShape 366"/>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879" name="Rectangle 367"/>
            <p:cNvSpPr>
              <a:spLocks noChangeArrowheads="1"/>
            </p:cNvSpPr>
            <p:nvPr/>
          </p:nvSpPr>
          <p:spPr bwMode="auto">
            <a:xfrm>
              <a:off x="4228" y="1015"/>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880" name="Group 368"/>
            <p:cNvGrpSpPr/>
            <p:nvPr/>
          </p:nvGrpSpPr>
          <p:grpSpPr bwMode="auto">
            <a:xfrm>
              <a:off x="4747" y="994"/>
              <a:ext cx="581" cy="134"/>
              <a:chOff x="614" y="2568"/>
              <a:chExt cx="725" cy="139"/>
            </a:xfrm>
          </p:grpSpPr>
          <p:sp>
            <p:nvSpPr>
              <p:cNvPr id="901" name="AutoShape 369"/>
              <p:cNvSpPr>
                <a:spLocks noChangeArrowheads="1"/>
              </p:cNvSpPr>
              <p:nvPr/>
            </p:nvSpPr>
            <p:spPr bwMode="auto">
              <a:xfrm>
                <a:off x="612" y="2572"/>
                <a:ext cx="731" cy="134"/>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02" name="AutoShape 370"/>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881" name="Rectangle 371"/>
            <p:cNvSpPr>
              <a:spLocks noChangeArrowheads="1"/>
            </p:cNvSpPr>
            <p:nvPr/>
          </p:nvSpPr>
          <p:spPr bwMode="auto">
            <a:xfrm>
              <a:off x="4218" y="1360"/>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82" name="Rectangle 372"/>
            <p:cNvSpPr>
              <a:spLocks noChangeArrowheads="1"/>
            </p:cNvSpPr>
            <p:nvPr/>
          </p:nvSpPr>
          <p:spPr bwMode="auto">
            <a:xfrm>
              <a:off x="4228" y="1653"/>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883" name="Group 373"/>
            <p:cNvGrpSpPr/>
            <p:nvPr/>
          </p:nvGrpSpPr>
          <p:grpSpPr bwMode="auto">
            <a:xfrm>
              <a:off x="4735" y="1627"/>
              <a:ext cx="582" cy="151"/>
              <a:chOff x="614" y="2568"/>
              <a:chExt cx="725" cy="139"/>
            </a:xfrm>
          </p:grpSpPr>
          <p:sp>
            <p:nvSpPr>
              <p:cNvPr id="899" name="AutoShape 374"/>
              <p:cNvSpPr>
                <a:spLocks noChangeArrowheads="1"/>
              </p:cNvSpPr>
              <p:nvPr/>
            </p:nvSpPr>
            <p:spPr bwMode="auto">
              <a:xfrm>
                <a:off x="614" y="2568"/>
                <a:ext cx="730" cy="19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00" name="AutoShape 375"/>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884" name="Freeform 376"/>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885" name="Group 377"/>
            <p:cNvGrpSpPr/>
            <p:nvPr/>
          </p:nvGrpSpPr>
          <p:grpSpPr bwMode="auto">
            <a:xfrm>
              <a:off x="4739" y="1327"/>
              <a:ext cx="582" cy="139"/>
              <a:chOff x="614" y="2568"/>
              <a:chExt cx="725" cy="139"/>
            </a:xfrm>
          </p:grpSpPr>
          <p:sp>
            <p:nvSpPr>
              <p:cNvPr id="897" name="AutoShape 378"/>
              <p:cNvSpPr>
                <a:spLocks noChangeArrowheads="1"/>
              </p:cNvSpPr>
              <p:nvPr/>
            </p:nvSpPr>
            <p:spPr bwMode="auto">
              <a:xfrm>
                <a:off x="609" y="2566"/>
                <a:ext cx="730" cy="13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98" name="AutoShape 379"/>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886" name="Rectangle 380"/>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87" name="Freeform 381"/>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88" name="Freeform 382"/>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89" name="Oval 383"/>
            <p:cNvSpPr>
              <a:spLocks noChangeArrowheads="1"/>
            </p:cNvSpPr>
            <p:nvPr/>
          </p:nvSpPr>
          <p:spPr bwMode="auto">
            <a:xfrm>
              <a:off x="5516" y="2610"/>
              <a:ext cx="49" cy="95"/>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90" name="Freeform 384"/>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91" name="AutoShape 385"/>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92" name="AutoShape 386"/>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93" name="Oval 387"/>
            <p:cNvSpPr>
              <a:spLocks noChangeArrowheads="1"/>
            </p:cNvSpPr>
            <p:nvPr/>
          </p:nvSpPr>
          <p:spPr bwMode="auto">
            <a:xfrm>
              <a:off x="4306" y="2385"/>
              <a:ext cx="156" cy="13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94" name="Oval 388"/>
            <p:cNvSpPr>
              <a:spLocks noChangeArrowheads="1"/>
            </p:cNvSpPr>
            <p:nvPr/>
          </p:nvSpPr>
          <p:spPr bwMode="auto">
            <a:xfrm>
              <a:off x="4482" y="2385"/>
              <a:ext cx="166" cy="138"/>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95" name="Oval 389"/>
            <p:cNvSpPr>
              <a:spLocks noChangeArrowheads="1"/>
            </p:cNvSpPr>
            <p:nvPr/>
          </p:nvSpPr>
          <p:spPr bwMode="auto">
            <a:xfrm>
              <a:off x="4657" y="2377"/>
              <a:ext cx="166" cy="147"/>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96" name="Rectangle 390"/>
            <p:cNvSpPr>
              <a:spLocks noChangeArrowheads="1"/>
            </p:cNvSpPr>
            <p:nvPr/>
          </p:nvSpPr>
          <p:spPr bwMode="auto">
            <a:xfrm>
              <a:off x="5057" y="1834"/>
              <a:ext cx="88" cy="758"/>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905" name="Group 391"/>
          <p:cNvGrpSpPr/>
          <p:nvPr/>
        </p:nvGrpSpPr>
        <p:grpSpPr bwMode="auto">
          <a:xfrm>
            <a:off x="8242300" y="5913484"/>
            <a:ext cx="231775" cy="441325"/>
            <a:chOff x="4140" y="429"/>
            <a:chExt cx="1425" cy="2396"/>
          </a:xfrm>
        </p:grpSpPr>
        <p:sp>
          <p:nvSpPr>
            <p:cNvPr id="906" name="Freeform 392"/>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07" name="Rectangle 393"/>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08" name="Freeform 394"/>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09" name="Freeform 395"/>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10" name="Rectangle 396"/>
            <p:cNvSpPr>
              <a:spLocks noChangeArrowheads="1"/>
            </p:cNvSpPr>
            <p:nvPr/>
          </p:nvSpPr>
          <p:spPr bwMode="auto">
            <a:xfrm>
              <a:off x="4208" y="696"/>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911" name="Group 397"/>
            <p:cNvGrpSpPr/>
            <p:nvPr/>
          </p:nvGrpSpPr>
          <p:grpSpPr bwMode="auto">
            <a:xfrm>
              <a:off x="4749" y="668"/>
              <a:ext cx="581" cy="145"/>
              <a:chOff x="614" y="2568"/>
              <a:chExt cx="725" cy="139"/>
            </a:xfrm>
          </p:grpSpPr>
          <p:sp>
            <p:nvSpPr>
              <p:cNvPr id="936" name="AutoShape 398"/>
              <p:cNvSpPr>
                <a:spLocks noChangeArrowheads="1"/>
              </p:cNvSpPr>
              <p:nvPr/>
            </p:nvSpPr>
            <p:spPr bwMode="auto">
              <a:xfrm>
                <a:off x="609" y="2570"/>
                <a:ext cx="731"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37" name="AutoShape 399"/>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912" name="Rectangle 400"/>
            <p:cNvSpPr>
              <a:spLocks noChangeArrowheads="1"/>
            </p:cNvSpPr>
            <p:nvPr/>
          </p:nvSpPr>
          <p:spPr bwMode="auto">
            <a:xfrm>
              <a:off x="4228" y="1015"/>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913" name="Group 401"/>
            <p:cNvGrpSpPr/>
            <p:nvPr/>
          </p:nvGrpSpPr>
          <p:grpSpPr bwMode="auto">
            <a:xfrm>
              <a:off x="4747" y="994"/>
              <a:ext cx="581" cy="134"/>
              <a:chOff x="614" y="2568"/>
              <a:chExt cx="725" cy="139"/>
            </a:xfrm>
          </p:grpSpPr>
          <p:sp>
            <p:nvSpPr>
              <p:cNvPr id="934" name="AutoShape 402"/>
              <p:cNvSpPr>
                <a:spLocks noChangeArrowheads="1"/>
              </p:cNvSpPr>
              <p:nvPr/>
            </p:nvSpPr>
            <p:spPr bwMode="auto">
              <a:xfrm>
                <a:off x="612" y="2572"/>
                <a:ext cx="731" cy="134"/>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35" name="AutoShape 403"/>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914" name="Rectangle 404"/>
            <p:cNvSpPr>
              <a:spLocks noChangeArrowheads="1"/>
            </p:cNvSpPr>
            <p:nvPr/>
          </p:nvSpPr>
          <p:spPr bwMode="auto">
            <a:xfrm>
              <a:off x="4218" y="1360"/>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15" name="Rectangle 405"/>
            <p:cNvSpPr>
              <a:spLocks noChangeArrowheads="1"/>
            </p:cNvSpPr>
            <p:nvPr/>
          </p:nvSpPr>
          <p:spPr bwMode="auto">
            <a:xfrm>
              <a:off x="4228" y="1653"/>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916" name="Group 406"/>
            <p:cNvGrpSpPr/>
            <p:nvPr/>
          </p:nvGrpSpPr>
          <p:grpSpPr bwMode="auto">
            <a:xfrm>
              <a:off x="4735" y="1627"/>
              <a:ext cx="582" cy="151"/>
              <a:chOff x="614" y="2568"/>
              <a:chExt cx="725" cy="139"/>
            </a:xfrm>
          </p:grpSpPr>
          <p:sp>
            <p:nvSpPr>
              <p:cNvPr id="932" name="AutoShape 407"/>
              <p:cNvSpPr>
                <a:spLocks noChangeArrowheads="1"/>
              </p:cNvSpPr>
              <p:nvPr/>
            </p:nvSpPr>
            <p:spPr bwMode="auto">
              <a:xfrm>
                <a:off x="614" y="2568"/>
                <a:ext cx="730" cy="19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33" name="AutoShape 408"/>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917" name="Freeform 409"/>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918" name="Group 410"/>
            <p:cNvGrpSpPr/>
            <p:nvPr/>
          </p:nvGrpSpPr>
          <p:grpSpPr bwMode="auto">
            <a:xfrm>
              <a:off x="4739" y="1327"/>
              <a:ext cx="582" cy="139"/>
              <a:chOff x="614" y="2568"/>
              <a:chExt cx="725" cy="139"/>
            </a:xfrm>
          </p:grpSpPr>
          <p:sp>
            <p:nvSpPr>
              <p:cNvPr id="930" name="AutoShape 411"/>
              <p:cNvSpPr>
                <a:spLocks noChangeArrowheads="1"/>
              </p:cNvSpPr>
              <p:nvPr/>
            </p:nvSpPr>
            <p:spPr bwMode="auto">
              <a:xfrm>
                <a:off x="609" y="2566"/>
                <a:ext cx="730" cy="13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31" name="AutoShape 412"/>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919" name="Rectangle 413"/>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20" name="Freeform 414"/>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21" name="Freeform 415"/>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22" name="Oval 416"/>
            <p:cNvSpPr>
              <a:spLocks noChangeArrowheads="1"/>
            </p:cNvSpPr>
            <p:nvPr/>
          </p:nvSpPr>
          <p:spPr bwMode="auto">
            <a:xfrm>
              <a:off x="5516" y="2610"/>
              <a:ext cx="49" cy="95"/>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23" name="Freeform 417"/>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24" name="AutoShape 418"/>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25" name="AutoShape 419"/>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26" name="Oval 420"/>
            <p:cNvSpPr>
              <a:spLocks noChangeArrowheads="1"/>
            </p:cNvSpPr>
            <p:nvPr/>
          </p:nvSpPr>
          <p:spPr bwMode="auto">
            <a:xfrm>
              <a:off x="4306" y="2385"/>
              <a:ext cx="156" cy="13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27" name="Oval 421"/>
            <p:cNvSpPr>
              <a:spLocks noChangeArrowheads="1"/>
            </p:cNvSpPr>
            <p:nvPr/>
          </p:nvSpPr>
          <p:spPr bwMode="auto">
            <a:xfrm>
              <a:off x="4482" y="2385"/>
              <a:ext cx="166" cy="138"/>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28" name="Oval 422"/>
            <p:cNvSpPr>
              <a:spLocks noChangeArrowheads="1"/>
            </p:cNvSpPr>
            <p:nvPr/>
          </p:nvSpPr>
          <p:spPr bwMode="auto">
            <a:xfrm>
              <a:off x="4657" y="2377"/>
              <a:ext cx="166" cy="147"/>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29" name="Rectangle 423"/>
            <p:cNvSpPr>
              <a:spLocks noChangeArrowheads="1"/>
            </p:cNvSpPr>
            <p:nvPr/>
          </p:nvSpPr>
          <p:spPr bwMode="auto">
            <a:xfrm>
              <a:off x="5057" y="1834"/>
              <a:ext cx="88" cy="758"/>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938" name="Group 424"/>
          <p:cNvGrpSpPr/>
          <p:nvPr/>
        </p:nvGrpSpPr>
        <p:grpSpPr bwMode="auto">
          <a:xfrm>
            <a:off x="1689100" y="5749972"/>
            <a:ext cx="231775" cy="441325"/>
            <a:chOff x="4140" y="429"/>
            <a:chExt cx="1425" cy="2396"/>
          </a:xfrm>
        </p:grpSpPr>
        <p:sp>
          <p:nvSpPr>
            <p:cNvPr id="939" name="Freeform 425"/>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40" name="Rectangle 426"/>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41" name="Freeform 427"/>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42" name="Freeform 428"/>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43" name="Rectangle 429"/>
            <p:cNvSpPr>
              <a:spLocks noChangeArrowheads="1"/>
            </p:cNvSpPr>
            <p:nvPr/>
          </p:nvSpPr>
          <p:spPr bwMode="auto">
            <a:xfrm>
              <a:off x="4208" y="696"/>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944" name="Group 430"/>
            <p:cNvGrpSpPr/>
            <p:nvPr/>
          </p:nvGrpSpPr>
          <p:grpSpPr bwMode="auto">
            <a:xfrm>
              <a:off x="4749" y="668"/>
              <a:ext cx="581" cy="145"/>
              <a:chOff x="614" y="2568"/>
              <a:chExt cx="725" cy="139"/>
            </a:xfrm>
          </p:grpSpPr>
          <p:sp>
            <p:nvSpPr>
              <p:cNvPr id="969" name="AutoShape 431"/>
              <p:cNvSpPr>
                <a:spLocks noChangeArrowheads="1"/>
              </p:cNvSpPr>
              <p:nvPr/>
            </p:nvSpPr>
            <p:spPr bwMode="auto">
              <a:xfrm>
                <a:off x="609" y="2570"/>
                <a:ext cx="731"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70" name="AutoShape 432"/>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945" name="Rectangle 433"/>
            <p:cNvSpPr>
              <a:spLocks noChangeArrowheads="1"/>
            </p:cNvSpPr>
            <p:nvPr/>
          </p:nvSpPr>
          <p:spPr bwMode="auto">
            <a:xfrm>
              <a:off x="4228" y="1015"/>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946" name="Group 434"/>
            <p:cNvGrpSpPr/>
            <p:nvPr/>
          </p:nvGrpSpPr>
          <p:grpSpPr bwMode="auto">
            <a:xfrm>
              <a:off x="4747" y="994"/>
              <a:ext cx="581" cy="134"/>
              <a:chOff x="614" y="2568"/>
              <a:chExt cx="725" cy="139"/>
            </a:xfrm>
          </p:grpSpPr>
          <p:sp>
            <p:nvSpPr>
              <p:cNvPr id="967" name="AutoShape 435"/>
              <p:cNvSpPr>
                <a:spLocks noChangeArrowheads="1"/>
              </p:cNvSpPr>
              <p:nvPr/>
            </p:nvSpPr>
            <p:spPr bwMode="auto">
              <a:xfrm>
                <a:off x="612" y="2572"/>
                <a:ext cx="731" cy="134"/>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68" name="AutoShape 436"/>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947" name="Rectangle 437"/>
            <p:cNvSpPr>
              <a:spLocks noChangeArrowheads="1"/>
            </p:cNvSpPr>
            <p:nvPr/>
          </p:nvSpPr>
          <p:spPr bwMode="auto">
            <a:xfrm>
              <a:off x="4218" y="1360"/>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48" name="Rectangle 438"/>
            <p:cNvSpPr>
              <a:spLocks noChangeArrowheads="1"/>
            </p:cNvSpPr>
            <p:nvPr/>
          </p:nvSpPr>
          <p:spPr bwMode="auto">
            <a:xfrm>
              <a:off x="4228" y="1653"/>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949" name="Group 439"/>
            <p:cNvGrpSpPr/>
            <p:nvPr/>
          </p:nvGrpSpPr>
          <p:grpSpPr bwMode="auto">
            <a:xfrm>
              <a:off x="4735" y="1627"/>
              <a:ext cx="582" cy="151"/>
              <a:chOff x="614" y="2568"/>
              <a:chExt cx="725" cy="139"/>
            </a:xfrm>
          </p:grpSpPr>
          <p:sp>
            <p:nvSpPr>
              <p:cNvPr id="965" name="AutoShape 440"/>
              <p:cNvSpPr>
                <a:spLocks noChangeArrowheads="1"/>
              </p:cNvSpPr>
              <p:nvPr/>
            </p:nvSpPr>
            <p:spPr bwMode="auto">
              <a:xfrm>
                <a:off x="614" y="2568"/>
                <a:ext cx="730" cy="19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66" name="AutoShape 441"/>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950" name="Freeform 442"/>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951" name="Group 443"/>
            <p:cNvGrpSpPr/>
            <p:nvPr/>
          </p:nvGrpSpPr>
          <p:grpSpPr bwMode="auto">
            <a:xfrm>
              <a:off x="4739" y="1327"/>
              <a:ext cx="582" cy="139"/>
              <a:chOff x="614" y="2568"/>
              <a:chExt cx="725" cy="139"/>
            </a:xfrm>
          </p:grpSpPr>
          <p:sp>
            <p:nvSpPr>
              <p:cNvPr id="963" name="AutoShape 444"/>
              <p:cNvSpPr>
                <a:spLocks noChangeArrowheads="1"/>
              </p:cNvSpPr>
              <p:nvPr/>
            </p:nvSpPr>
            <p:spPr bwMode="auto">
              <a:xfrm>
                <a:off x="609" y="2566"/>
                <a:ext cx="730" cy="13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64" name="AutoShape 445"/>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952" name="Rectangle 446"/>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53" name="Freeform 447"/>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54" name="Freeform 448"/>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55" name="Oval 449"/>
            <p:cNvSpPr>
              <a:spLocks noChangeArrowheads="1"/>
            </p:cNvSpPr>
            <p:nvPr/>
          </p:nvSpPr>
          <p:spPr bwMode="auto">
            <a:xfrm>
              <a:off x="5516" y="2610"/>
              <a:ext cx="49" cy="95"/>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56" name="Freeform 450"/>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57" name="AutoShape 451"/>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58" name="AutoShape 452"/>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59" name="Oval 453"/>
            <p:cNvSpPr>
              <a:spLocks noChangeArrowheads="1"/>
            </p:cNvSpPr>
            <p:nvPr/>
          </p:nvSpPr>
          <p:spPr bwMode="auto">
            <a:xfrm>
              <a:off x="4306" y="2385"/>
              <a:ext cx="156" cy="13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60" name="Oval 454"/>
            <p:cNvSpPr>
              <a:spLocks noChangeArrowheads="1"/>
            </p:cNvSpPr>
            <p:nvPr/>
          </p:nvSpPr>
          <p:spPr bwMode="auto">
            <a:xfrm>
              <a:off x="4482" y="2385"/>
              <a:ext cx="166" cy="138"/>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61" name="Oval 455"/>
            <p:cNvSpPr>
              <a:spLocks noChangeArrowheads="1"/>
            </p:cNvSpPr>
            <p:nvPr/>
          </p:nvSpPr>
          <p:spPr bwMode="auto">
            <a:xfrm>
              <a:off x="4657" y="2377"/>
              <a:ext cx="166" cy="147"/>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62" name="Rectangle 456"/>
            <p:cNvSpPr>
              <a:spLocks noChangeArrowheads="1"/>
            </p:cNvSpPr>
            <p:nvPr/>
          </p:nvSpPr>
          <p:spPr bwMode="auto">
            <a:xfrm>
              <a:off x="5057" y="1834"/>
              <a:ext cx="88" cy="758"/>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17" name="Group 316"/>
          <p:cNvGrpSpPr/>
          <p:nvPr/>
        </p:nvGrpSpPr>
        <p:grpSpPr>
          <a:xfrm>
            <a:off x="7928343" y="3253082"/>
            <a:ext cx="616281" cy="869387"/>
            <a:chOff x="10910965" y="2513124"/>
            <a:chExt cx="586768" cy="904023"/>
          </a:xfrm>
        </p:grpSpPr>
        <p:sp>
          <p:nvSpPr>
            <p:cNvPr id="318" name="Rectangle 317"/>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19" name="Straight Connector 318"/>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 name="Straight Connector 7"/>
          <p:cNvCxnSpPr/>
          <p:nvPr/>
        </p:nvCxnSpPr>
        <p:spPr>
          <a:xfrm>
            <a:off x="3769031" y="4119717"/>
            <a:ext cx="13076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1" name="Group 457"/>
          <p:cNvGrpSpPr/>
          <p:nvPr/>
        </p:nvGrpSpPr>
        <p:grpSpPr bwMode="auto">
          <a:xfrm>
            <a:off x="3703638" y="3744959"/>
            <a:ext cx="231775" cy="441325"/>
            <a:chOff x="4140" y="429"/>
            <a:chExt cx="1425" cy="2396"/>
          </a:xfrm>
        </p:grpSpPr>
        <p:sp>
          <p:nvSpPr>
            <p:cNvPr id="972" name="Freeform 458"/>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73" name="Rectangle 459"/>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74" name="Freeform 460"/>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75" name="Freeform 461"/>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76" name="Rectangle 462"/>
            <p:cNvSpPr>
              <a:spLocks noChangeArrowheads="1"/>
            </p:cNvSpPr>
            <p:nvPr/>
          </p:nvSpPr>
          <p:spPr bwMode="auto">
            <a:xfrm>
              <a:off x="4208" y="696"/>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977" name="Group 463"/>
            <p:cNvGrpSpPr/>
            <p:nvPr/>
          </p:nvGrpSpPr>
          <p:grpSpPr bwMode="auto">
            <a:xfrm>
              <a:off x="4749" y="668"/>
              <a:ext cx="581" cy="145"/>
              <a:chOff x="614" y="2568"/>
              <a:chExt cx="725" cy="139"/>
            </a:xfrm>
          </p:grpSpPr>
          <p:sp>
            <p:nvSpPr>
              <p:cNvPr id="1002" name="AutoShape 464"/>
              <p:cNvSpPr>
                <a:spLocks noChangeArrowheads="1"/>
              </p:cNvSpPr>
              <p:nvPr/>
            </p:nvSpPr>
            <p:spPr bwMode="auto">
              <a:xfrm>
                <a:off x="609" y="2570"/>
                <a:ext cx="731"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003" name="AutoShape 465"/>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978" name="Rectangle 466"/>
            <p:cNvSpPr>
              <a:spLocks noChangeArrowheads="1"/>
            </p:cNvSpPr>
            <p:nvPr/>
          </p:nvSpPr>
          <p:spPr bwMode="auto">
            <a:xfrm>
              <a:off x="4228" y="1015"/>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979" name="Group 467"/>
            <p:cNvGrpSpPr/>
            <p:nvPr/>
          </p:nvGrpSpPr>
          <p:grpSpPr bwMode="auto">
            <a:xfrm>
              <a:off x="4747" y="994"/>
              <a:ext cx="581" cy="134"/>
              <a:chOff x="614" y="2568"/>
              <a:chExt cx="725" cy="139"/>
            </a:xfrm>
          </p:grpSpPr>
          <p:sp>
            <p:nvSpPr>
              <p:cNvPr id="1000" name="AutoShape 468"/>
              <p:cNvSpPr>
                <a:spLocks noChangeArrowheads="1"/>
              </p:cNvSpPr>
              <p:nvPr/>
            </p:nvSpPr>
            <p:spPr bwMode="auto">
              <a:xfrm>
                <a:off x="612" y="2572"/>
                <a:ext cx="731" cy="134"/>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001" name="AutoShape 469"/>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980" name="Rectangle 470"/>
            <p:cNvSpPr>
              <a:spLocks noChangeArrowheads="1"/>
            </p:cNvSpPr>
            <p:nvPr/>
          </p:nvSpPr>
          <p:spPr bwMode="auto">
            <a:xfrm>
              <a:off x="4218" y="1360"/>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81" name="Rectangle 471"/>
            <p:cNvSpPr>
              <a:spLocks noChangeArrowheads="1"/>
            </p:cNvSpPr>
            <p:nvPr/>
          </p:nvSpPr>
          <p:spPr bwMode="auto">
            <a:xfrm>
              <a:off x="4228" y="1653"/>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982" name="Group 472"/>
            <p:cNvGrpSpPr/>
            <p:nvPr/>
          </p:nvGrpSpPr>
          <p:grpSpPr bwMode="auto">
            <a:xfrm>
              <a:off x="4735" y="1627"/>
              <a:ext cx="582" cy="151"/>
              <a:chOff x="614" y="2568"/>
              <a:chExt cx="725" cy="139"/>
            </a:xfrm>
          </p:grpSpPr>
          <p:sp>
            <p:nvSpPr>
              <p:cNvPr id="998" name="AutoShape 473"/>
              <p:cNvSpPr>
                <a:spLocks noChangeArrowheads="1"/>
              </p:cNvSpPr>
              <p:nvPr/>
            </p:nvSpPr>
            <p:spPr bwMode="auto">
              <a:xfrm>
                <a:off x="614" y="2568"/>
                <a:ext cx="730" cy="19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99" name="AutoShape 474"/>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983" name="Freeform 475"/>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984" name="Group 476"/>
            <p:cNvGrpSpPr/>
            <p:nvPr/>
          </p:nvGrpSpPr>
          <p:grpSpPr bwMode="auto">
            <a:xfrm>
              <a:off x="4739" y="1327"/>
              <a:ext cx="582" cy="139"/>
              <a:chOff x="614" y="2568"/>
              <a:chExt cx="725" cy="139"/>
            </a:xfrm>
          </p:grpSpPr>
          <p:sp>
            <p:nvSpPr>
              <p:cNvPr id="996" name="AutoShape 477"/>
              <p:cNvSpPr>
                <a:spLocks noChangeArrowheads="1"/>
              </p:cNvSpPr>
              <p:nvPr/>
            </p:nvSpPr>
            <p:spPr bwMode="auto">
              <a:xfrm>
                <a:off x="609" y="2566"/>
                <a:ext cx="730" cy="13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97" name="AutoShape 478"/>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985" name="Rectangle 479"/>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86" name="Freeform 480"/>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87" name="Freeform 481"/>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88" name="Oval 482"/>
            <p:cNvSpPr>
              <a:spLocks noChangeArrowheads="1"/>
            </p:cNvSpPr>
            <p:nvPr/>
          </p:nvSpPr>
          <p:spPr bwMode="auto">
            <a:xfrm>
              <a:off x="5516" y="2610"/>
              <a:ext cx="49" cy="95"/>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89" name="Freeform 483"/>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90" name="AutoShape 484"/>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91" name="AutoShape 485"/>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92" name="Oval 486"/>
            <p:cNvSpPr>
              <a:spLocks noChangeArrowheads="1"/>
            </p:cNvSpPr>
            <p:nvPr/>
          </p:nvSpPr>
          <p:spPr bwMode="auto">
            <a:xfrm>
              <a:off x="4306" y="2385"/>
              <a:ext cx="156" cy="13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93" name="Oval 487"/>
            <p:cNvSpPr>
              <a:spLocks noChangeArrowheads="1"/>
            </p:cNvSpPr>
            <p:nvPr/>
          </p:nvSpPr>
          <p:spPr bwMode="auto">
            <a:xfrm>
              <a:off x="4482" y="2385"/>
              <a:ext cx="166" cy="138"/>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94" name="Oval 488"/>
            <p:cNvSpPr>
              <a:spLocks noChangeArrowheads="1"/>
            </p:cNvSpPr>
            <p:nvPr/>
          </p:nvSpPr>
          <p:spPr bwMode="auto">
            <a:xfrm>
              <a:off x="4657" y="2377"/>
              <a:ext cx="166" cy="147"/>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95" name="Rectangle 489"/>
            <p:cNvSpPr>
              <a:spLocks noChangeArrowheads="1"/>
            </p:cNvSpPr>
            <p:nvPr/>
          </p:nvSpPr>
          <p:spPr bwMode="auto">
            <a:xfrm>
              <a:off x="5057" y="1834"/>
              <a:ext cx="88" cy="758"/>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45" name="Group 344"/>
          <p:cNvGrpSpPr/>
          <p:nvPr/>
        </p:nvGrpSpPr>
        <p:grpSpPr>
          <a:xfrm>
            <a:off x="4258034" y="5968846"/>
            <a:ext cx="476864" cy="255639"/>
            <a:chOff x="6859123" y="5156933"/>
            <a:chExt cx="456701" cy="226548"/>
          </a:xfrm>
        </p:grpSpPr>
        <p:sp>
          <p:nvSpPr>
            <p:cNvPr id="346" name="Rectangle 345"/>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47" name="Straight Connector 346"/>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4" name="Group 353"/>
          <p:cNvGrpSpPr/>
          <p:nvPr/>
        </p:nvGrpSpPr>
        <p:grpSpPr>
          <a:xfrm rot="18977820">
            <a:off x="3960984" y="4842636"/>
            <a:ext cx="476864" cy="255639"/>
            <a:chOff x="6859123" y="5156933"/>
            <a:chExt cx="456701" cy="226548"/>
          </a:xfrm>
        </p:grpSpPr>
        <p:sp>
          <p:nvSpPr>
            <p:cNvPr id="355" name="Rectangle 354"/>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56" name="Straight Connector 355"/>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63" name="Group 362"/>
          <p:cNvGrpSpPr/>
          <p:nvPr/>
        </p:nvGrpSpPr>
        <p:grpSpPr>
          <a:xfrm>
            <a:off x="6120416" y="4464220"/>
            <a:ext cx="476864" cy="255639"/>
            <a:chOff x="6859123" y="5156933"/>
            <a:chExt cx="456701" cy="226548"/>
          </a:xfrm>
        </p:grpSpPr>
        <p:sp>
          <p:nvSpPr>
            <p:cNvPr id="364" name="Rectangle 363"/>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5" name="Straight Connector 364"/>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72" name="Group 371"/>
          <p:cNvGrpSpPr/>
          <p:nvPr/>
        </p:nvGrpSpPr>
        <p:grpSpPr>
          <a:xfrm rot="18857641">
            <a:off x="6110083" y="5317919"/>
            <a:ext cx="476864" cy="255639"/>
            <a:chOff x="6859123" y="5156933"/>
            <a:chExt cx="456701" cy="226548"/>
          </a:xfrm>
        </p:grpSpPr>
        <p:sp>
          <p:nvSpPr>
            <p:cNvPr id="373" name="Rectangle 372"/>
            <p:cNvSpPr/>
            <p:nvPr/>
          </p:nvSpPr>
          <p:spPr>
            <a:xfrm>
              <a:off x="6859123" y="5156933"/>
              <a:ext cx="456701" cy="226548"/>
            </a:xfrm>
            <a:prstGeom prst="rect">
              <a:avLst/>
            </a:prstGeom>
            <a:solidFill>
              <a:srgbClr val="F989B2"/>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74" name="Straight Connector 373"/>
            <p:cNvCxnSpPr/>
            <p:nvPr/>
          </p:nvCxnSpPr>
          <p:spPr>
            <a:xfrm flipV="1">
              <a:off x="724911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V="1">
              <a:off x="7197800"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flipV="1">
              <a:off x="7146485"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flipV="1">
              <a:off x="709517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flipV="1">
              <a:off x="7043856"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flipV="1">
              <a:off x="6992541"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V="1">
              <a:off x="6941227" y="5189971"/>
              <a:ext cx="0" cy="155752"/>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08" name="Freeform 272"/>
          <p:cNvSpPr/>
          <p:nvPr/>
        </p:nvSpPr>
        <p:spPr bwMode="auto">
          <a:xfrm>
            <a:off x="4455129" y="3198255"/>
            <a:ext cx="3305175" cy="2857500"/>
          </a:xfrm>
          <a:custGeom>
            <a:avLst/>
            <a:gdLst>
              <a:gd name="T0" fmla="*/ 0 w 5205"/>
              <a:gd name="T1" fmla="*/ 0 h 4500"/>
              <a:gd name="T2" fmla="*/ 0 w 5205"/>
              <a:gd name="T3" fmla="*/ 2147483647 h 4500"/>
              <a:gd name="T4" fmla="*/ 2147483647 w 5205"/>
              <a:gd name="T5" fmla="*/ 2147483647 h 4500"/>
              <a:gd name="T6" fmla="*/ 2147483647 w 5205"/>
              <a:gd name="T7" fmla="*/ 2147483647 h 4500"/>
              <a:gd name="T8" fmla="*/ 2147483647 w 5205"/>
              <a:gd name="T9" fmla="*/ 2147483647 h 4500"/>
              <a:gd name="T10" fmla="*/ 2147483647 w 5205"/>
              <a:gd name="T11" fmla="*/ 2147483647 h 4500"/>
              <a:gd name="T12" fmla="*/ 2147483647 w 5205"/>
              <a:gd name="T13" fmla="*/ 2147483647 h 4500"/>
              <a:gd name="T14" fmla="*/ 2147483647 w 5205"/>
              <a:gd name="T15" fmla="*/ 2147483647 h 4500"/>
              <a:gd name="T16" fmla="*/ 0 60000 65536"/>
              <a:gd name="T17" fmla="*/ 0 60000 65536"/>
              <a:gd name="T18" fmla="*/ 0 60000 65536"/>
              <a:gd name="T19" fmla="*/ 0 60000 65536"/>
              <a:gd name="T20" fmla="*/ 0 60000 65536"/>
              <a:gd name="T21" fmla="*/ 0 60000 65536"/>
              <a:gd name="T22" fmla="*/ 0 60000 65536"/>
              <a:gd name="T23" fmla="*/ 0 60000 65536"/>
              <a:gd name="connsiteX0" fmla="*/ 0 w 10000"/>
              <a:gd name="connsiteY0" fmla="*/ 0 h 10000"/>
              <a:gd name="connsiteX1" fmla="*/ 0 w 10000"/>
              <a:gd name="connsiteY1" fmla="*/ 2933 h 10000"/>
              <a:gd name="connsiteX2" fmla="*/ 2374 w 10000"/>
              <a:gd name="connsiteY2" fmla="*/ 2938 h 10000"/>
              <a:gd name="connsiteX3" fmla="*/ 951 w 10000"/>
              <a:gd name="connsiteY3" fmla="*/ 4533 h 10000"/>
              <a:gd name="connsiteX4" fmla="*/ 8674 w 10000"/>
              <a:gd name="connsiteY4" fmla="*/ 4700 h 10000"/>
              <a:gd name="connsiteX5" fmla="*/ 4265 w 10000"/>
              <a:gd name="connsiteY5" fmla="*/ 10000 h 10000"/>
              <a:gd name="connsiteX6" fmla="*/ 10000 w 10000"/>
              <a:gd name="connsiteY6" fmla="*/ 10000 h 10000"/>
              <a:gd name="connsiteX7" fmla="*/ 10000 w 10000"/>
              <a:gd name="connsiteY7" fmla="*/ 7567 h 10000"/>
              <a:gd name="connsiteX0-1" fmla="*/ 0 w 10000"/>
              <a:gd name="connsiteY0-2" fmla="*/ 0 h 10000"/>
              <a:gd name="connsiteX1-3" fmla="*/ 11 w 10000"/>
              <a:gd name="connsiteY1-4" fmla="*/ 2958 h 10000"/>
              <a:gd name="connsiteX2-5" fmla="*/ 2374 w 10000"/>
              <a:gd name="connsiteY2-6" fmla="*/ 2938 h 10000"/>
              <a:gd name="connsiteX3-7" fmla="*/ 951 w 10000"/>
              <a:gd name="connsiteY3-8" fmla="*/ 4533 h 10000"/>
              <a:gd name="connsiteX4-9" fmla="*/ 8674 w 10000"/>
              <a:gd name="connsiteY4-10" fmla="*/ 4700 h 10000"/>
              <a:gd name="connsiteX5-11" fmla="*/ 4265 w 10000"/>
              <a:gd name="connsiteY5-12" fmla="*/ 10000 h 10000"/>
              <a:gd name="connsiteX6-13" fmla="*/ 10000 w 10000"/>
              <a:gd name="connsiteY6-14" fmla="*/ 10000 h 10000"/>
              <a:gd name="connsiteX7-15" fmla="*/ 10000 w 10000"/>
              <a:gd name="connsiteY7-16" fmla="*/ 7567 h 10000"/>
              <a:gd name="connsiteX0-17" fmla="*/ 0 w 10000"/>
              <a:gd name="connsiteY0-18" fmla="*/ 0 h 10000"/>
              <a:gd name="connsiteX1-19" fmla="*/ 11 w 10000"/>
              <a:gd name="connsiteY1-20" fmla="*/ 2958 h 10000"/>
              <a:gd name="connsiteX2-21" fmla="*/ 2299 w 10000"/>
              <a:gd name="connsiteY2-22" fmla="*/ 2963 h 10000"/>
              <a:gd name="connsiteX3-23" fmla="*/ 951 w 10000"/>
              <a:gd name="connsiteY3-24" fmla="*/ 4533 h 10000"/>
              <a:gd name="connsiteX4-25" fmla="*/ 8674 w 10000"/>
              <a:gd name="connsiteY4-26" fmla="*/ 4700 h 10000"/>
              <a:gd name="connsiteX5-27" fmla="*/ 4265 w 10000"/>
              <a:gd name="connsiteY5-28" fmla="*/ 10000 h 10000"/>
              <a:gd name="connsiteX6-29" fmla="*/ 10000 w 10000"/>
              <a:gd name="connsiteY6-30" fmla="*/ 10000 h 10000"/>
              <a:gd name="connsiteX7-31" fmla="*/ 10000 w 10000"/>
              <a:gd name="connsiteY7-32" fmla="*/ 7567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00" h="10000">
                <a:moveTo>
                  <a:pt x="0" y="0"/>
                </a:moveTo>
                <a:cubicBezTo>
                  <a:pt x="4" y="986"/>
                  <a:pt x="7" y="1972"/>
                  <a:pt x="11" y="2958"/>
                </a:cubicBezTo>
                <a:lnTo>
                  <a:pt x="2299" y="2963"/>
                </a:lnTo>
                <a:lnTo>
                  <a:pt x="951" y="4533"/>
                </a:lnTo>
                <a:lnTo>
                  <a:pt x="8674" y="4700"/>
                </a:lnTo>
                <a:lnTo>
                  <a:pt x="4265" y="10000"/>
                </a:lnTo>
                <a:lnTo>
                  <a:pt x="10000" y="10000"/>
                </a:lnTo>
                <a:lnTo>
                  <a:pt x="10000" y="7567"/>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1" name="Group 10"/>
          <p:cNvGrpSpPr/>
          <p:nvPr/>
        </p:nvGrpSpPr>
        <p:grpSpPr>
          <a:xfrm>
            <a:off x="2825750" y="3227434"/>
            <a:ext cx="5111145" cy="2933700"/>
            <a:chOff x="2825750" y="3227434"/>
            <a:chExt cx="5111145" cy="2933700"/>
          </a:xfrm>
        </p:grpSpPr>
        <p:grpSp>
          <p:nvGrpSpPr>
            <p:cNvPr id="860" name="Group 324"/>
            <p:cNvGrpSpPr/>
            <p:nvPr/>
          </p:nvGrpSpPr>
          <p:grpSpPr bwMode="auto">
            <a:xfrm>
              <a:off x="7844820" y="5350527"/>
              <a:ext cx="92075" cy="271462"/>
              <a:chOff x="10104" y="10005"/>
              <a:chExt cx="137" cy="411"/>
            </a:xfrm>
          </p:grpSpPr>
          <p:sp>
            <p:nvSpPr>
              <p:cNvPr id="861" name="Oval 325"/>
              <p:cNvSpPr>
                <a:spLocks noChangeArrowheads="1"/>
              </p:cNvSpPr>
              <p:nvPr/>
            </p:nvSpPr>
            <p:spPr bwMode="auto">
              <a:xfrm>
                <a:off x="10104" y="10005"/>
                <a:ext cx="137" cy="138"/>
              </a:xfrm>
              <a:prstGeom prst="ellipse">
                <a:avLst/>
              </a:prstGeom>
              <a:solidFill>
                <a:srgbClr val="FF00FF"/>
              </a:solidFill>
              <a:ln>
                <a:noFill/>
              </a:ln>
              <a:extLst>
                <a:ext uri="{91240B29-F687-4F45-9708-019B960494DF}">
                  <a14:hiddenLine xmlns:a14="http://schemas.microsoft.com/office/drawing/2010/main" w="9525">
                    <a:solidFill>
                      <a:srgbClr val="FF0000"/>
                    </a:solidFill>
                    <a:rou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62" name="Oval 326"/>
              <p:cNvSpPr>
                <a:spLocks noChangeArrowheads="1"/>
              </p:cNvSpPr>
              <p:nvPr/>
            </p:nvSpPr>
            <p:spPr bwMode="auto">
              <a:xfrm>
                <a:off x="10104" y="10278"/>
                <a:ext cx="137" cy="138"/>
              </a:xfrm>
              <a:prstGeom prst="ellipse">
                <a:avLst/>
              </a:prstGeom>
              <a:solidFill>
                <a:srgbClr val="FF00FF"/>
              </a:solidFill>
              <a:ln>
                <a:noFill/>
              </a:ln>
              <a:extLst>
                <a:ext uri="{91240B29-F687-4F45-9708-019B960494DF}">
                  <a14:hiddenLine xmlns:a14="http://schemas.microsoft.com/office/drawing/2010/main" w="9525">
                    <a:solidFill>
                      <a:srgbClr val="FF0000"/>
                    </a:solidFill>
                    <a:rou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854" name="Freeform 318"/>
            <p:cNvSpPr/>
            <p:nvPr/>
          </p:nvSpPr>
          <p:spPr bwMode="auto">
            <a:xfrm>
              <a:off x="2825750" y="3227434"/>
              <a:ext cx="5067300" cy="2933700"/>
            </a:xfrm>
            <a:custGeom>
              <a:avLst/>
              <a:gdLst>
                <a:gd name="T0" fmla="*/ 2147483647 w 7980"/>
                <a:gd name="T1" fmla="*/ 2147483647 h 4620"/>
                <a:gd name="T2" fmla="*/ 2147483647 w 7980"/>
                <a:gd name="T3" fmla="*/ 2147483647 h 4620"/>
                <a:gd name="T4" fmla="*/ 0 w 7980"/>
                <a:gd name="T5" fmla="*/ 2147483647 h 4620"/>
                <a:gd name="T6" fmla="*/ 2147483647 w 7980"/>
                <a:gd name="T7" fmla="*/ 2147483647 h 4620"/>
                <a:gd name="T8" fmla="*/ 2147483647 w 7980"/>
                <a:gd name="T9" fmla="*/ 2147483647 h 4620"/>
                <a:gd name="T10" fmla="*/ 2147483647 w 7980"/>
                <a:gd name="T11" fmla="*/ 0 h 4620"/>
                <a:gd name="T12" fmla="*/ 0 60000 65536"/>
                <a:gd name="T13" fmla="*/ 0 60000 65536"/>
                <a:gd name="T14" fmla="*/ 0 60000 65536"/>
                <a:gd name="T15" fmla="*/ 0 60000 65536"/>
                <a:gd name="T16" fmla="*/ 0 60000 65536"/>
                <a:gd name="T17" fmla="*/ 0 60000 65536"/>
                <a:gd name="connsiteX0" fmla="*/ 9981 w 10000"/>
                <a:gd name="connsiteY0" fmla="*/ 7403 h 10000"/>
                <a:gd name="connsiteX1" fmla="*/ 10000 w 10000"/>
                <a:gd name="connsiteY1" fmla="*/ 10000 h 10000"/>
                <a:gd name="connsiteX2" fmla="*/ 0 w 10000"/>
                <a:gd name="connsiteY2" fmla="*/ 9968 h 10000"/>
                <a:gd name="connsiteX3" fmla="*/ 4154 w 10000"/>
                <a:gd name="connsiteY3" fmla="*/ 3214 h 10000"/>
                <a:gd name="connsiteX4" fmla="*/ 2965 w 10000"/>
                <a:gd name="connsiteY4" fmla="*/ 3221 h 10000"/>
                <a:gd name="connsiteX5" fmla="*/ 2951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9981" y="7403"/>
                  </a:moveTo>
                  <a:cubicBezTo>
                    <a:pt x="9987" y="8269"/>
                    <a:pt x="9994" y="9134"/>
                    <a:pt x="10000" y="10000"/>
                  </a:cubicBezTo>
                  <a:lnTo>
                    <a:pt x="0" y="9968"/>
                  </a:lnTo>
                  <a:lnTo>
                    <a:pt x="4154" y="3214"/>
                  </a:lnTo>
                  <a:lnTo>
                    <a:pt x="2965" y="3221"/>
                  </a:lnTo>
                  <a:cubicBezTo>
                    <a:pt x="2965" y="2171"/>
                    <a:pt x="2951" y="1050"/>
                    <a:pt x="2951" y="0"/>
                  </a:cubicBezTo>
                </a:path>
              </a:pathLst>
            </a:custGeom>
            <a:noFill/>
            <a:ln w="38100" cmpd="sng">
              <a:solidFill>
                <a:srgbClr val="FF00FF"/>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2" name="Group 11"/>
          <p:cNvGrpSpPr/>
          <p:nvPr/>
        </p:nvGrpSpPr>
        <p:grpSpPr>
          <a:xfrm>
            <a:off x="2352785" y="3322684"/>
            <a:ext cx="5785267" cy="2890693"/>
            <a:chOff x="2437534" y="3327145"/>
            <a:chExt cx="5785267" cy="2890693"/>
          </a:xfrm>
        </p:grpSpPr>
        <p:grpSp>
          <p:nvGrpSpPr>
            <p:cNvPr id="857" name="Group 321"/>
            <p:cNvGrpSpPr/>
            <p:nvPr/>
          </p:nvGrpSpPr>
          <p:grpSpPr bwMode="auto">
            <a:xfrm>
              <a:off x="2437534" y="5122909"/>
              <a:ext cx="92465" cy="271463"/>
              <a:chOff x="10192" y="10005"/>
              <a:chExt cx="140" cy="411"/>
            </a:xfrm>
          </p:grpSpPr>
          <p:sp>
            <p:nvSpPr>
              <p:cNvPr id="858" name="Oval 322"/>
              <p:cNvSpPr>
                <a:spLocks noChangeArrowheads="1"/>
              </p:cNvSpPr>
              <p:nvPr/>
            </p:nvSpPr>
            <p:spPr bwMode="auto">
              <a:xfrm>
                <a:off x="10195" y="10005"/>
                <a:ext cx="137" cy="138"/>
              </a:xfrm>
              <a:prstGeom prst="ellipse">
                <a:avLst/>
              </a:prstGeom>
              <a:solidFill>
                <a:srgbClr val="0000FF"/>
              </a:solidFill>
              <a:ln>
                <a:noFill/>
              </a:ln>
              <a:extLst>
                <a:ext uri="{91240B29-F687-4F45-9708-019B960494DF}">
                  <a14:hiddenLine xmlns:a14="http://schemas.microsoft.com/office/drawing/2010/main" w="9525">
                    <a:solidFill>
                      <a:srgbClr val="FF0000"/>
                    </a:solidFill>
                    <a:rou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59" name="Oval 323"/>
              <p:cNvSpPr>
                <a:spLocks noChangeArrowheads="1"/>
              </p:cNvSpPr>
              <p:nvPr/>
            </p:nvSpPr>
            <p:spPr bwMode="auto">
              <a:xfrm>
                <a:off x="10192" y="10278"/>
                <a:ext cx="137" cy="138"/>
              </a:xfrm>
              <a:prstGeom prst="ellipse">
                <a:avLst/>
              </a:prstGeom>
              <a:solidFill>
                <a:srgbClr val="0000FF"/>
              </a:solidFill>
              <a:ln>
                <a:noFill/>
              </a:ln>
              <a:extLst>
                <a:ext uri="{91240B29-F687-4F45-9708-019B960494DF}">
                  <a14:hiddenLine xmlns:a14="http://schemas.microsoft.com/office/drawing/2010/main" w="9525">
                    <a:solidFill>
                      <a:srgbClr val="FF0000"/>
                    </a:solidFill>
                    <a:rou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855" name="Freeform 319"/>
            <p:cNvSpPr/>
            <p:nvPr/>
          </p:nvSpPr>
          <p:spPr bwMode="auto">
            <a:xfrm>
              <a:off x="2479226" y="3327145"/>
              <a:ext cx="5743575" cy="2890693"/>
            </a:xfrm>
            <a:custGeom>
              <a:avLst/>
              <a:gdLst>
                <a:gd name="T0" fmla="*/ 0 w 9045"/>
                <a:gd name="T1" fmla="*/ 2147483647 h 4545"/>
                <a:gd name="T2" fmla="*/ 0 w 9045"/>
                <a:gd name="T3" fmla="*/ 2147483647 h 4545"/>
                <a:gd name="T4" fmla="*/ 2147483647 w 9045"/>
                <a:gd name="T5" fmla="*/ 2147483647 h 4545"/>
                <a:gd name="T6" fmla="*/ 2147483647 w 9045"/>
                <a:gd name="T7" fmla="*/ 2147483647 h 4545"/>
                <a:gd name="T8" fmla="*/ 2147483647 w 9045"/>
                <a:gd name="T9" fmla="*/ 2147483647 h 4545"/>
                <a:gd name="T10" fmla="*/ 2147483647 w 9045"/>
                <a:gd name="T11" fmla="*/ 2147483647 h 4545"/>
                <a:gd name="T12" fmla="*/ 2147483647 w 9045"/>
                <a:gd name="T13" fmla="*/ 2147483647 h 4545"/>
                <a:gd name="T14" fmla="*/ 2147483647 w 9045"/>
                <a:gd name="T15" fmla="*/ 0 h 4545"/>
                <a:gd name="T16" fmla="*/ 0 60000 65536"/>
                <a:gd name="T17" fmla="*/ 0 60000 65536"/>
                <a:gd name="T18" fmla="*/ 0 60000 65536"/>
                <a:gd name="T19" fmla="*/ 0 60000 65536"/>
                <a:gd name="T20" fmla="*/ 0 60000 65536"/>
                <a:gd name="T21" fmla="*/ 0 60000 65536"/>
                <a:gd name="T22" fmla="*/ 0 60000 65536"/>
                <a:gd name="T23" fmla="*/ 0 60000 65536"/>
                <a:gd name="connsiteX0" fmla="*/ 0 w 10000"/>
                <a:gd name="connsiteY0" fmla="*/ 6337 h 10028"/>
                <a:gd name="connsiteX1" fmla="*/ 0 w 10000"/>
                <a:gd name="connsiteY1" fmla="*/ 10028 h 10028"/>
                <a:gd name="connsiteX2" fmla="*/ 978 w 10000"/>
                <a:gd name="connsiteY2" fmla="*/ 10000 h 10028"/>
                <a:gd name="connsiteX3" fmla="*/ 3881 w 10000"/>
                <a:gd name="connsiteY3" fmla="*/ 4422 h 10028"/>
                <a:gd name="connsiteX4" fmla="*/ 7894 w 10000"/>
                <a:gd name="connsiteY4" fmla="*/ 4521 h 10028"/>
                <a:gd name="connsiteX5" fmla="*/ 9005 w 10000"/>
                <a:gd name="connsiteY5" fmla="*/ 2244 h 10028"/>
                <a:gd name="connsiteX6" fmla="*/ 10000 w 10000"/>
                <a:gd name="connsiteY6" fmla="*/ 2244 h 10028"/>
                <a:gd name="connsiteX7" fmla="*/ 9967 w 10000"/>
                <a:gd name="connsiteY7" fmla="*/ 0 h 10028"/>
                <a:gd name="connsiteX0-1" fmla="*/ 0 w 10000"/>
                <a:gd name="connsiteY0-2" fmla="*/ 6337 h 10000"/>
                <a:gd name="connsiteX1-3" fmla="*/ 6 w 10000"/>
                <a:gd name="connsiteY1-4" fmla="*/ 9979 h 10000"/>
                <a:gd name="connsiteX2-5" fmla="*/ 978 w 10000"/>
                <a:gd name="connsiteY2-6" fmla="*/ 10000 h 10000"/>
                <a:gd name="connsiteX3-7" fmla="*/ 3881 w 10000"/>
                <a:gd name="connsiteY3-8" fmla="*/ 4422 h 10000"/>
                <a:gd name="connsiteX4-9" fmla="*/ 7894 w 10000"/>
                <a:gd name="connsiteY4-10" fmla="*/ 4521 h 10000"/>
                <a:gd name="connsiteX5-11" fmla="*/ 9005 w 10000"/>
                <a:gd name="connsiteY5-12" fmla="*/ 2244 h 10000"/>
                <a:gd name="connsiteX6-13" fmla="*/ 10000 w 10000"/>
                <a:gd name="connsiteY6-14" fmla="*/ 2244 h 10000"/>
                <a:gd name="connsiteX7-15" fmla="*/ 9967 w 10000"/>
                <a:gd name="connsiteY7-16" fmla="*/ 0 h 10000"/>
                <a:gd name="connsiteX0-17" fmla="*/ 0 w 10000"/>
                <a:gd name="connsiteY0-18" fmla="*/ 6337 h 10016"/>
                <a:gd name="connsiteX1-19" fmla="*/ 0 w 10000"/>
                <a:gd name="connsiteY1-20" fmla="*/ 10016 h 10016"/>
                <a:gd name="connsiteX2-21" fmla="*/ 978 w 10000"/>
                <a:gd name="connsiteY2-22" fmla="*/ 10000 h 10016"/>
                <a:gd name="connsiteX3-23" fmla="*/ 3881 w 10000"/>
                <a:gd name="connsiteY3-24" fmla="*/ 4422 h 10016"/>
                <a:gd name="connsiteX4-25" fmla="*/ 7894 w 10000"/>
                <a:gd name="connsiteY4-26" fmla="*/ 4521 h 10016"/>
                <a:gd name="connsiteX5-27" fmla="*/ 9005 w 10000"/>
                <a:gd name="connsiteY5-28" fmla="*/ 2244 h 10016"/>
                <a:gd name="connsiteX6-29" fmla="*/ 10000 w 10000"/>
                <a:gd name="connsiteY6-30" fmla="*/ 2244 h 10016"/>
                <a:gd name="connsiteX7-31" fmla="*/ 9967 w 10000"/>
                <a:gd name="connsiteY7-32" fmla="*/ 0 h 100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00" h="10016">
                  <a:moveTo>
                    <a:pt x="0" y="6337"/>
                  </a:moveTo>
                  <a:lnTo>
                    <a:pt x="0" y="10016"/>
                  </a:lnTo>
                  <a:lnTo>
                    <a:pt x="978" y="10000"/>
                  </a:lnTo>
                  <a:lnTo>
                    <a:pt x="3881" y="4422"/>
                  </a:lnTo>
                  <a:lnTo>
                    <a:pt x="7894" y="4521"/>
                  </a:lnTo>
                  <a:lnTo>
                    <a:pt x="9005" y="2244"/>
                  </a:lnTo>
                  <a:lnTo>
                    <a:pt x="10000" y="2244"/>
                  </a:lnTo>
                  <a:lnTo>
                    <a:pt x="9967" y="0"/>
                  </a:lnTo>
                </a:path>
              </a:pathLst>
            </a:custGeom>
            <a:noFill/>
            <a:ln w="38100" cmpd="sng">
              <a:solidFill>
                <a:srgbClr val="0000FF"/>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4" name="Group 13"/>
          <p:cNvGrpSpPr/>
          <p:nvPr/>
        </p:nvGrpSpPr>
        <p:grpSpPr>
          <a:xfrm>
            <a:off x="2549524" y="3308080"/>
            <a:ext cx="5828945" cy="2729229"/>
            <a:chOff x="2549524" y="3308080"/>
            <a:chExt cx="5828945" cy="2729229"/>
          </a:xfrm>
        </p:grpSpPr>
        <p:sp>
          <p:nvSpPr>
            <p:cNvPr id="856" name="Freeform 320"/>
            <p:cNvSpPr/>
            <p:nvPr/>
          </p:nvSpPr>
          <p:spPr bwMode="auto">
            <a:xfrm>
              <a:off x="2549524" y="3370309"/>
              <a:ext cx="5787725" cy="2667000"/>
            </a:xfrm>
            <a:custGeom>
              <a:avLst/>
              <a:gdLst>
                <a:gd name="T0" fmla="*/ 0 w 9120"/>
                <a:gd name="T1" fmla="*/ 2147483647 h 4201"/>
                <a:gd name="T2" fmla="*/ 0 w 9120"/>
                <a:gd name="T3" fmla="*/ 2147483647 h 4201"/>
                <a:gd name="T4" fmla="*/ 2147483647 w 9120"/>
                <a:gd name="T5" fmla="*/ 2147483647 h 4201"/>
                <a:gd name="T6" fmla="*/ 2147483647 w 9120"/>
                <a:gd name="T7" fmla="*/ 2147483647 h 4201"/>
                <a:gd name="T8" fmla="*/ 2147483647 w 9120"/>
                <a:gd name="T9" fmla="*/ 2147483647 h 4201"/>
                <a:gd name="T10" fmla="*/ 2147483647 w 9120"/>
                <a:gd name="T11" fmla="*/ 0 h 4201"/>
                <a:gd name="T12" fmla="*/ 0 60000 65536"/>
                <a:gd name="T13" fmla="*/ 0 60000 65536"/>
                <a:gd name="T14" fmla="*/ 0 60000 65536"/>
                <a:gd name="T15" fmla="*/ 0 60000 65536"/>
                <a:gd name="T16" fmla="*/ 0 60000 65536"/>
                <a:gd name="T17" fmla="*/ 0 60000 65536"/>
                <a:gd name="connsiteX0" fmla="*/ 0 w 9994"/>
                <a:gd name="connsiteY0" fmla="*/ 6715 h 10000"/>
                <a:gd name="connsiteX1" fmla="*/ 0 w 9994"/>
                <a:gd name="connsiteY1" fmla="*/ 10000 h 10000"/>
                <a:gd name="connsiteX2" fmla="*/ 5362 w 9994"/>
                <a:gd name="connsiteY2" fmla="*/ 10000 h 10000"/>
                <a:gd name="connsiteX3" fmla="*/ 8832 w 9994"/>
                <a:gd name="connsiteY3" fmla="*/ 2502 h 10000"/>
                <a:gd name="connsiteX4" fmla="*/ 9994 w 9994"/>
                <a:gd name="connsiteY4" fmla="*/ 2505 h 10000"/>
                <a:gd name="connsiteX5" fmla="*/ 9984 w 9994"/>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4" h="10000">
                  <a:moveTo>
                    <a:pt x="0" y="6715"/>
                  </a:moveTo>
                  <a:lnTo>
                    <a:pt x="0" y="10000"/>
                  </a:lnTo>
                  <a:lnTo>
                    <a:pt x="5362" y="10000"/>
                  </a:lnTo>
                  <a:lnTo>
                    <a:pt x="8832" y="2502"/>
                  </a:lnTo>
                  <a:lnTo>
                    <a:pt x="9994" y="2505"/>
                  </a:lnTo>
                  <a:cubicBezTo>
                    <a:pt x="9989" y="1648"/>
                    <a:pt x="9989" y="857"/>
                    <a:pt x="9984" y="0"/>
                  </a:cubicBezTo>
                </a:path>
              </a:pathLst>
            </a:custGeom>
            <a:noFill/>
            <a:ln w="38100" cmpd="sng">
              <a:solidFill>
                <a:srgbClr val="00B05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 name="Oval 12"/>
            <p:cNvSpPr/>
            <p:nvPr/>
          </p:nvSpPr>
          <p:spPr>
            <a:xfrm>
              <a:off x="8286088" y="3308080"/>
              <a:ext cx="88262" cy="882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4" name="Oval 383"/>
            <p:cNvSpPr/>
            <p:nvPr/>
          </p:nvSpPr>
          <p:spPr>
            <a:xfrm>
              <a:off x="8290207" y="3467541"/>
              <a:ext cx="88262" cy="882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 name="Oval 2"/>
          <p:cNvSpPr/>
          <p:nvPr/>
        </p:nvSpPr>
        <p:spPr>
          <a:xfrm>
            <a:off x="5476775" y="4215866"/>
            <a:ext cx="1530417" cy="789271"/>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 name="Oval 279"/>
          <p:cNvSpPr/>
          <p:nvPr/>
        </p:nvSpPr>
        <p:spPr>
          <a:xfrm>
            <a:off x="5725428" y="4965032"/>
            <a:ext cx="1530417" cy="789271"/>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08"/>
                                        </p:tgtEl>
                                        <p:attrNameLst>
                                          <p:attrName>style.visibility</p:attrName>
                                        </p:attrNameLst>
                                      </p:cBhvr>
                                      <p:to>
                                        <p:strVal val="visible"/>
                                      </p:to>
                                    </p:set>
                                    <p:animEffect transition="in" filter="dissolve">
                                      <p:cBhvr>
                                        <p:cTn id="7" dur="500"/>
                                        <p:tgtEl>
                                          <p:spTgt spid="80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dissolv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dissolve">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80"/>
                                        </p:tgtEl>
                                        <p:attrNameLst>
                                          <p:attrName>style.visibility</p:attrName>
                                        </p:attrNameLst>
                                      </p:cBhvr>
                                      <p:to>
                                        <p:strVal val="visible"/>
                                      </p:to>
                                    </p:set>
                                    <p:animEffect transition="in" filter="dissolve">
                                      <p:cBhvr>
                                        <p:cTn id="45" dur="500"/>
                                        <p:tgtEl>
                                          <p:spTgt spid="280"/>
                                        </p:tgtEl>
                                      </p:cBhvr>
                                    </p:animEffect>
                                  </p:childTnLst>
                                </p:cTn>
                              </p:par>
                              <p:par>
                                <p:cTn id="46" presetID="9" presetClass="exit" presetSubtype="0" fill="hold" grpId="1" nodeType="withEffect">
                                  <p:stCondLst>
                                    <p:cond delay="0"/>
                                  </p:stCondLst>
                                  <p:childTnLst>
                                    <p:animEffect transition="out" filter="dissolve">
                                      <p:cBhvr>
                                        <p:cTn id="47" dur="500"/>
                                        <p:tgtEl>
                                          <p:spTgt spid="3"/>
                                        </p:tgtEl>
                                      </p:cBhvr>
                                    </p:animEffect>
                                    <p:set>
                                      <p:cBhvr>
                                        <p:cTn id="48" dur="1" fill="hold">
                                          <p:stCondLst>
                                            <p:cond delay="499"/>
                                          </p:stCondLst>
                                        </p:cTn>
                                        <p:tgtEl>
                                          <p:spTgt spid="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9" presetClass="exit" presetSubtype="0" fill="hold" grpId="1" nodeType="clickEffect">
                                  <p:stCondLst>
                                    <p:cond delay="0"/>
                                  </p:stCondLst>
                                  <p:childTnLst>
                                    <p:animEffect transition="out" filter="dissolve">
                                      <p:cBhvr>
                                        <p:cTn id="52" dur="500"/>
                                        <p:tgtEl>
                                          <p:spTgt spid="280"/>
                                        </p:tgtEl>
                                      </p:cBhvr>
                                    </p:animEffect>
                                    <p:set>
                                      <p:cBhvr>
                                        <p:cTn id="53" dur="1" fill="hold">
                                          <p:stCondLst>
                                            <p:cond delay="499"/>
                                          </p:stCondLst>
                                        </p:cTn>
                                        <p:tgtEl>
                                          <p:spTgt spid="280"/>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74"/>
                                        </p:tgtEl>
                                        <p:attrNameLst>
                                          <p:attrName>style.visibility</p:attrName>
                                        </p:attrNameLst>
                                      </p:cBhvr>
                                      <p:to>
                                        <p:strVal val="visible"/>
                                      </p:to>
                                    </p:set>
                                    <p:animEffect transition="in" filter="dissolve">
                                      <p:cBhvr>
                                        <p:cTn id="58" dur="500"/>
                                        <p:tgtEl>
                                          <p:spTgt spid="174"/>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76"/>
                                        </p:tgtEl>
                                        <p:attrNameLst>
                                          <p:attrName>style.visibility</p:attrName>
                                        </p:attrNameLst>
                                      </p:cBhvr>
                                      <p:to>
                                        <p:strVal val="visible"/>
                                      </p:to>
                                    </p:set>
                                    <p:animEffect transition="in" filter="dissolve">
                                      <p:cBhvr>
                                        <p:cTn id="63"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6" grpId="0"/>
      <p:bldP spid="808" grpId="0" animBg="1"/>
      <p:bldP spid="3" grpId="0" animBg="1"/>
      <p:bldP spid="3" grpId="1" animBg="1"/>
      <p:bldP spid="280" grpId="0" animBg="1"/>
      <p:bldP spid="28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p:cNvGrpSpPr/>
          <p:nvPr/>
        </p:nvGrpSpPr>
        <p:grpSpPr>
          <a:xfrm>
            <a:off x="9193161" y="2984089"/>
            <a:ext cx="357600" cy="634183"/>
            <a:chOff x="10910965" y="2513124"/>
            <a:chExt cx="586768" cy="904023"/>
          </a:xfrm>
        </p:grpSpPr>
        <p:sp>
          <p:nvSpPr>
            <p:cNvPr id="142" name="Rectangle 141"/>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3" name="Straight Connector 142"/>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7" name="Group 146"/>
          <p:cNvGrpSpPr/>
          <p:nvPr/>
        </p:nvGrpSpPr>
        <p:grpSpPr>
          <a:xfrm>
            <a:off x="6047012" y="2820091"/>
            <a:ext cx="357600" cy="634183"/>
            <a:chOff x="10910965" y="2513124"/>
            <a:chExt cx="586768" cy="904023"/>
          </a:xfrm>
        </p:grpSpPr>
        <p:sp>
          <p:nvSpPr>
            <p:cNvPr id="148" name="Rectangle 147"/>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9" name="Straight Connector 148"/>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3" name="Group 152"/>
          <p:cNvGrpSpPr/>
          <p:nvPr/>
        </p:nvGrpSpPr>
        <p:grpSpPr>
          <a:xfrm>
            <a:off x="7166228" y="1579986"/>
            <a:ext cx="357600" cy="634183"/>
            <a:chOff x="10910965" y="2513124"/>
            <a:chExt cx="586768" cy="904023"/>
          </a:xfrm>
        </p:grpSpPr>
        <p:sp>
          <p:nvSpPr>
            <p:cNvPr id="154" name="Rectangle 153"/>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5" name="Straight Connector 154"/>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2" name="Line 113"/>
          <p:cNvSpPr>
            <a:spLocks noChangeShapeType="1"/>
          </p:cNvSpPr>
          <p:nvPr/>
        </p:nvSpPr>
        <p:spPr bwMode="auto">
          <a:xfrm flipH="1">
            <a:off x="9257399" y="2242311"/>
            <a:ext cx="260376"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35" name="Group 134"/>
          <p:cNvGrpSpPr/>
          <p:nvPr/>
        </p:nvGrpSpPr>
        <p:grpSpPr>
          <a:xfrm>
            <a:off x="9453716" y="1637069"/>
            <a:ext cx="357600" cy="634183"/>
            <a:chOff x="10910965" y="2513124"/>
            <a:chExt cx="586768" cy="904023"/>
          </a:xfrm>
        </p:grpSpPr>
        <p:sp>
          <p:nvSpPr>
            <p:cNvPr id="136" name="Rectangle 135"/>
            <p:cNvSpPr/>
            <p:nvPr/>
          </p:nvSpPr>
          <p:spPr>
            <a:xfrm>
              <a:off x="10916736" y="2513124"/>
              <a:ext cx="574264" cy="904023"/>
            </a:xfrm>
            <a:prstGeom prst="rect">
              <a:avLst/>
            </a:prstGeom>
            <a:solidFill>
              <a:schemeClr val="bg1"/>
            </a:solidFill>
            <a:ln w="19050">
              <a:solidFill>
                <a:schemeClr val="tx1"/>
              </a:solid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7" name="Straight Connector 136"/>
            <p:cNvCxnSpPr/>
            <p:nvPr/>
          </p:nvCxnSpPr>
          <p:spPr>
            <a:xfrm>
              <a:off x="10910965" y="2696064"/>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10914332" y="288175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10923469" y="3064677"/>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0915293" y="3242073"/>
              <a:ext cx="5742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0" name="Group 649"/>
          <p:cNvGrpSpPr/>
          <p:nvPr/>
        </p:nvGrpSpPr>
        <p:grpSpPr>
          <a:xfrm>
            <a:off x="6869826" y="2671431"/>
            <a:ext cx="660225" cy="290099"/>
            <a:chOff x="7493876" y="2774731"/>
            <a:chExt cx="1481958" cy="894622"/>
          </a:xfrm>
        </p:grpSpPr>
        <p:sp>
          <p:nvSpPr>
            <p:cNvPr id="651" name="Freeform 650"/>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2" name="Oval 651"/>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53" name="Group 652"/>
            <p:cNvGrpSpPr/>
            <p:nvPr/>
          </p:nvGrpSpPr>
          <p:grpSpPr>
            <a:xfrm>
              <a:off x="7713663" y="2848339"/>
              <a:ext cx="1042107" cy="425543"/>
              <a:chOff x="7786941" y="2884917"/>
              <a:chExt cx="897649" cy="353919"/>
            </a:xfrm>
          </p:grpSpPr>
          <p:sp>
            <p:nvSpPr>
              <p:cNvPr id="654" name="Freeform 653"/>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5" name="Freeform 654"/>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6" name="Freeform 655"/>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7" name="Freeform 656"/>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42" name="Group 641"/>
          <p:cNvGrpSpPr/>
          <p:nvPr/>
        </p:nvGrpSpPr>
        <p:grpSpPr>
          <a:xfrm>
            <a:off x="7928680" y="2356760"/>
            <a:ext cx="660225" cy="290099"/>
            <a:chOff x="7493876" y="2774731"/>
            <a:chExt cx="1481958" cy="894622"/>
          </a:xfrm>
        </p:grpSpPr>
        <p:sp>
          <p:nvSpPr>
            <p:cNvPr id="643" name="Freeform 642"/>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4" name="Oval 643"/>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45" name="Group 644"/>
            <p:cNvGrpSpPr/>
            <p:nvPr/>
          </p:nvGrpSpPr>
          <p:grpSpPr>
            <a:xfrm>
              <a:off x="7713663" y="2848339"/>
              <a:ext cx="1042107" cy="425543"/>
              <a:chOff x="7786941" y="2884917"/>
              <a:chExt cx="897649" cy="353919"/>
            </a:xfrm>
          </p:grpSpPr>
          <p:sp>
            <p:nvSpPr>
              <p:cNvPr id="646" name="Freeform 645"/>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7" name="Freeform 646"/>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8" name="Freeform 647"/>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9" name="Freeform 648"/>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34" name="Group 633"/>
          <p:cNvGrpSpPr/>
          <p:nvPr/>
        </p:nvGrpSpPr>
        <p:grpSpPr>
          <a:xfrm>
            <a:off x="8246995" y="2882143"/>
            <a:ext cx="660225" cy="290099"/>
            <a:chOff x="7493876" y="2774731"/>
            <a:chExt cx="1481958" cy="894622"/>
          </a:xfrm>
        </p:grpSpPr>
        <p:sp>
          <p:nvSpPr>
            <p:cNvPr id="635" name="Freeform 634"/>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6" name="Oval 635"/>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37" name="Group 636"/>
            <p:cNvGrpSpPr/>
            <p:nvPr/>
          </p:nvGrpSpPr>
          <p:grpSpPr>
            <a:xfrm>
              <a:off x="7713663" y="2848339"/>
              <a:ext cx="1042107" cy="425543"/>
              <a:chOff x="7786941" y="2884917"/>
              <a:chExt cx="897649" cy="353919"/>
            </a:xfrm>
          </p:grpSpPr>
          <p:sp>
            <p:nvSpPr>
              <p:cNvPr id="638" name="Freeform 637"/>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9" name="Freeform 638"/>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0" name="Freeform 639"/>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1" name="Freeform 640"/>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26" name="Group 625"/>
          <p:cNvGrpSpPr/>
          <p:nvPr/>
        </p:nvGrpSpPr>
        <p:grpSpPr>
          <a:xfrm>
            <a:off x="7203643" y="3367614"/>
            <a:ext cx="660225" cy="290099"/>
            <a:chOff x="7493876" y="2774731"/>
            <a:chExt cx="1481958" cy="894622"/>
          </a:xfrm>
        </p:grpSpPr>
        <p:sp>
          <p:nvSpPr>
            <p:cNvPr id="627" name="Freeform 626"/>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8" name="Oval 627"/>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29" name="Group 628"/>
            <p:cNvGrpSpPr/>
            <p:nvPr/>
          </p:nvGrpSpPr>
          <p:grpSpPr>
            <a:xfrm>
              <a:off x="7713663" y="2848339"/>
              <a:ext cx="1042107" cy="425543"/>
              <a:chOff x="7786941" y="2884917"/>
              <a:chExt cx="897649" cy="353919"/>
            </a:xfrm>
          </p:grpSpPr>
          <p:sp>
            <p:nvSpPr>
              <p:cNvPr id="630" name="Freeform 62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1" name="Freeform 63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2" name="Freeform 63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3" name="Freeform 63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p:cNvSpPr>
            <a:spLocks noGrp="1"/>
          </p:cNvSpPr>
          <p:nvPr>
            <p:ph type="title"/>
          </p:nvPr>
        </p:nvSpPr>
        <p:spPr>
          <a:xfrm>
            <a:off x="798690" y="208643"/>
            <a:ext cx="11393310" cy="894622"/>
          </a:xfrm>
        </p:spPr>
        <p:txBody>
          <a:bodyPr>
            <a:normAutofit/>
          </a:bodyPr>
          <a:lstStyle/>
          <a:p>
            <a:r>
              <a:rPr lang="en-US" sz="4800" dirty="0"/>
              <a:t>Causes/costs of congestion: scenario 3</a:t>
            </a:r>
            <a:endParaRPr lang="en-US" sz="4400" b="0" dirty="0"/>
          </a:p>
        </p:txBody>
      </p:sp>
      <p:sp>
        <p:nvSpPr>
          <p:cNvPr id="470" name="Rectangle 3"/>
          <p:cNvSpPr>
            <a:spLocks noChangeArrowheads="1"/>
          </p:cNvSpPr>
          <p:nvPr/>
        </p:nvSpPr>
        <p:spPr bwMode="auto">
          <a:xfrm>
            <a:off x="1206500" y="5114925"/>
            <a:ext cx="8267700" cy="409575"/>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71" name="Rectangle 4"/>
          <p:cNvSpPr>
            <a:spLocks noChangeArrowheads="1"/>
          </p:cNvSpPr>
          <p:nvPr/>
        </p:nvSpPr>
        <p:spPr bwMode="auto">
          <a:xfrm>
            <a:off x="1639888" y="4329113"/>
            <a:ext cx="9650409" cy="990600"/>
          </a:xfrm>
          <a:prstGeom prst="rect">
            <a:avLst/>
          </a:prstGeom>
          <a:noFill/>
          <a:ln>
            <a:noFill/>
          </a:ln>
          <a:effectLst/>
        </p:spPr>
        <p:txBody>
          <a:bodyPr/>
          <a:lstStyle>
            <a:lvl1pPr marL="342900" indent="-342900">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panose="05000000000000000000" pitchFamily="2" charset="2"/>
              <a:buNone/>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another “</a:t>
            </a:r>
            <a:r>
              <a:rPr kumimoji="0" lang="en-US" altLang="ja-JP" sz="32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cost” of congestion: </a:t>
            </a:r>
            <a:endParaRPr kumimoji="0" lang="en-US" altLang="ja-JP" sz="32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endParaRP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when packet dropped, any </a:t>
            </a:r>
            <a:r>
              <a:rPr kumimoji="0" lang="en-US" altLang="ja-JP" sz="2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upstream transmission capacity and buffering used for that packet was wasted!</a:t>
            </a: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472" name="Line 8"/>
          <p:cNvSpPr>
            <a:spLocks noChangeShapeType="1"/>
          </p:cNvSpPr>
          <p:nvPr/>
        </p:nvSpPr>
        <p:spPr bwMode="auto">
          <a:xfrm flipH="1">
            <a:off x="7206675" y="2219117"/>
            <a:ext cx="546573" cy="55085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73" name="Line 9"/>
          <p:cNvSpPr>
            <a:spLocks noChangeShapeType="1"/>
          </p:cNvSpPr>
          <p:nvPr/>
        </p:nvSpPr>
        <p:spPr bwMode="auto">
          <a:xfrm flipH="1">
            <a:off x="7492872" y="2219117"/>
            <a:ext cx="260376"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81" name="Line 60"/>
          <p:cNvSpPr>
            <a:spLocks noChangeShapeType="1"/>
          </p:cNvSpPr>
          <p:nvPr/>
        </p:nvSpPr>
        <p:spPr bwMode="auto">
          <a:xfrm flipH="1">
            <a:off x="6404029" y="3477375"/>
            <a:ext cx="865049" cy="7731"/>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89" name="Line 110"/>
          <p:cNvSpPr>
            <a:spLocks noChangeShapeType="1"/>
          </p:cNvSpPr>
          <p:nvPr/>
        </p:nvSpPr>
        <p:spPr bwMode="auto">
          <a:xfrm flipH="1">
            <a:off x="7492872" y="2491642"/>
            <a:ext cx="430372"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90" name="Line 111"/>
          <p:cNvSpPr>
            <a:spLocks noChangeShapeType="1"/>
          </p:cNvSpPr>
          <p:nvPr/>
        </p:nvSpPr>
        <p:spPr bwMode="auto">
          <a:xfrm flipH="1" flipV="1">
            <a:off x="8549437" y="2503239"/>
            <a:ext cx="460499" cy="5799"/>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91" name="Line 112"/>
          <p:cNvSpPr>
            <a:spLocks noChangeShapeType="1"/>
          </p:cNvSpPr>
          <p:nvPr/>
        </p:nvSpPr>
        <p:spPr bwMode="auto">
          <a:xfrm flipH="1">
            <a:off x="8515007" y="2230714"/>
            <a:ext cx="768214" cy="82337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516" name="Group 227"/>
          <p:cNvGrpSpPr/>
          <p:nvPr/>
        </p:nvGrpSpPr>
        <p:grpSpPr bwMode="auto">
          <a:xfrm>
            <a:off x="8295103" y="2407263"/>
            <a:ext cx="186693" cy="155869"/>
            <a:chOff x="11283" y="10423"/>
            <a:chExt cx="475" cy="374"/>
          </a:xfrm>
        </p:grpSpPr>
        <p:sp>
          <p:nvSpPr>
            <p:cNvPr id="517" name="Rectangle 228"/>
            <p:cNvSpPr>
              <a:spLocks noChangeArrowheads="1"/>
            </p:cNvSpPr>
            <p:nvPr/>
          </p:nvSpPr>
          <p:spPr bwMode="auto">
            <a:xfrm>
              <a:off x="11283" y="10423"/>
              <a:ext cx="475" cy="374"/>
            </a:xfrm>
            <a:prstGeom prst="rect">
              <a:avLst/>
            </a:prstGeom>
            <a:solidFill>
              <a:srgbClr val="FFFFFF"/>
            </a:solidFill>
            <a:ln w="9525">
              <a:solidFill>
                <a:srgbClr val="000000"/>
              </a:solidFill>
              <a:miter lim="800000"/>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18" name="Line 229"/>
            <p:cNvSpPr>
              <a:spLocks noChangeShapeType="1"/>
            </p:cNvSpPr>
            <p:nvPr/>
          </p:nvSpPr>
          <p:spPr bwMode="auto">
            <a:xfrm>
              <a:off x="11686" y="10502"/>
              <a:ext cx="1" cy="2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19" name="Line 230"/>
            <p:cNvSpPr>
              <a:spLocks noChangeShapeType="1"/>
            </p:cNvSpPr>
            <p:nvPr/>
          </p:nvSpPr>
          <p:spPr bwMode="auto">
            <a:xfrm>
              <a:off x="11621" y="10502"/>
              <a:ext cx="1" cy="2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20" name="Line 231"/>
            <p:cNvSpPr>
              <a:spLocks noChangeShapeType="1"/>
            </p:cNvSpPr>
            <p:nvPr/>
          </p:nvSpPr>
          <p:spPr bwMode="auto">
            <a:xfrm>
              <a:off x="11556" y="10502"/>
              <a:ext cx="1" cy="2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21" name="Line 232"/>
            <p:cNvSpPr>
              <a:spLocks noChangeShapeType="1"/>
            </p:cNvSpPr>
            <p:nvPr/>
          </p:nvSpPr>
          <p:spPr bwMode="auto">
            <a:xfrm>
              <a:off x="11491" y="10495"/>
              <a:ext cx="1" cy="2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22" name="Line 233"/>
            <p:cNvSpPr>
              <a:spLocks noChangeShapeType="1"/>
            </p:cNvSpPr>
            <p:nvPr/>
          </p:nvSpPr>
          <p:spPr bwMode="auto">
            <a:xfrm>
              <a:off x="11426" y="10495"/>
              <a:ext cx="2" cy="2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23" name="Line 234"/>
            <p:cNvSpPr>
              <a:spLocks noChangeShapeType="1"/>
            </p:cNvSpPr>
            <p:nvPr/>
          </p:nvSpPr>
          <p:spPr bwMode="auto">
            <a:xfrm>
              <a:off x="11360" y="10495"/>
              <a:ext cx="3" cy="2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530" name="Line 235"/>
          <p:cNvSpPr>
            <a:spLocks noChangeShapeType="1"/>
          </p:cNvSpPr>
          <p:nvPr/>
        </p:nvSpPr>
        <p:spPr bwMode="auto">
          <a:xfrm>
            <a:off x="8577410" y="1813227"/>
            <a:ext cx="163542" cy="1932"/>
          </a:xfrm>
          <a:prstGeom prst="line">
            <a:avLst/>
          </a:prstGeom>
          <a:noFill/>
          <a:ln w="38100">
            <a:solidFill>
              <a:srgbClr val="FFFFFF"/>
            </a:solidFill>
            <a:prstDash val="sysDot"/>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531" name="Group 236"/>
          <p:cNvGrpSpPr/>
          <p:nvPr/>
        </p:nvGrpSpPr>
        <p:grpSpPr bwMode="auto">
          <a:xfrm>
            <a:off x="7363760" y="1608349"/>
            <a:ext cx="53797" cy="172019"/>
            <a:chOff x="10104" y="10005"/>
            <a:chExt cx="137" cy="411"/>
          </a:xfrm>
        </p:grpSpPr>
        <p:sp>
          <p:nvSpPr>
            <p:cNvPr id="532" name="Oval 237"/>
            <p:cNvSpPr>
              <a:spLocks noChangeArrowheads="1"/>
            </p:cNvSpPr>
            <p:nvPr/>
          </p:nvSpPr>
          <p:spPr bwMode="auto">
            <a:xfrm>
              <a:off x="10104" y="10005"/>
              <a:ext cx="137" cy="138"/>
            </a:xfrm>
            <a:prstGeom prst="ellipse">
              <a:avLst/>
            </a:prstGeom>
            <a:solidFill>
              <a:srgbClr val="FF0000"/>
            </a:solidFill>
            <a:ln w="9525">
              <a:solidFill>
                <a:srgbClr val="FF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33" name="Oval 238"/>
            <p:cNvSpPr>
              <a:spLocks noChangeArrowheads="1"/>
            </p:cNvSpPr>
            <p:nvPr/>
          </p:nvSpPr>
          <p:spPr bwMode="auto">
            <a:xfrm>
              <a:off x="10104" y="10278"/>
              <a:ext cx="137" cy="138"/>
            </a:xfrm>
            <a:prstGeom prst="ellipse">
              <a:avLst/>
            </a:prstGeom>
            <a:solidFill>
              <a:srgbClr val="FF0000"/>
            </a:solidFill>
            <a:ln w="9525">
              <a:solidFill>
                <a:srgbClr val="FF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548" name="Group 255"/>
          <p:cNvGrpSpPr/>
          <p:nvPr/>
        </p:nvGrpSpPr>
        <p:grpSpPr bwMode="auto">
          <a:xfrm rot="7844936">
            <a:off x="8457757" y="2928960"/>
            <a:ext cx="204878" cy="142023"/>
            <a:chOff x="11283" y="10423"/>
            <a:chExt cx="475" cy="374"/>
          </a:xfrm>
        </p:grpSpPr>
        <p:sp>
          <p:nvSpPr>
            <p:cNvPr id="549" name="Rectangle 256"/>
            <p:cNvSpPr>
              <a:spLocks noChangeArrowheads="1"/>
            </p:cNvSpPr>
            <p:nvPr/>
          </p:nvSpPr>
          <p:spPr bwMode="auto">
            <a:xfrm>
              <a:off x="11283" y="10423"/>
              <a:ext cx="475" cy="374"/>
            </a:xfrm>
            <a:prstGeom prst="rect">
              <a:avLst/>
            </a:prstGeom>
            <a:solidFill>
              <a:srgbClr val="FFFFFF"/>
            </a:solidFill>
            <a:ln w="9525">
              <a:solidFill>
                <a:srgbClr val="000000"/>
              </a:solidFill>
              <a:miter lim="800000"/>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50" name="Line 257"/>
            <p:cNvSpPr>
              <a:spLocks noChangeShapeType="1"/>
            </p:cNvSpPr>
            <p:nvPr/>
          </p:nvSpPr>
          <p:spPr bwMode="auto">
            <a:xfrm>
              <a:off x="11686" y="10502"/>
              <a:ext cx="1" cy="2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51" name="Line 258"/>
            <p:cNvSpPr>
              <a:spLocks noChangeShapeType="1"/>
            </p:cNvSpPr>
            <p:nvPr/>
          </p:nvSpPr>
          <p:spPr bwMode="auto">
            <a:xfrm>
              <a:off x="11621" y="10502"/>
              <a:ext cx="1" cy="2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52" name="Line 259"/>
            <p:cNvSpPr>
              <a:spLocks noChangeShapeType="1"/>
            </p:cNvSpPr>
            <p:nvPr/>
          </p:nvSpPr>
          <p:spPr bwMode="auto">
            <a:xfrm>
              <a:off x="11556" y="10502"/>
              <a:ext cx="1" cy="2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53" name="Line 260"/>
            <p:cNvSpPr>
              <a:spLocks noChangeShapeType="1"/>
            </p:cNvSpPr>
            <p:nvPr/>
          </p:nvSpPr>
          <p:spPr bwMode="auto">
            <a:xfrm>
              <a:off x="11491" y="10495"/>
              <a:ext cx="1" cy="2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54" name="Line 261"/>
            <p:cNvSpPr>
              <a:spLocks noChangeShapeType="1"/>
            </p:cNvSpPr>
            <p:nvPr/>
          </p:nvSpPr>
          <p:spPr bwMode="auto">
            <a:xfrm>
              <a:off x="11426" y="10495"/>
              <a:ext cx="2" cy="2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55" name="Line 262"/>
            <p:cNvSpPr>
              <a:spLocks noChangeShapeType="1"/>
            </p:cNvSpPr>
            <p:nvPr/>
          </p:nvSpPr>
          <p:spPr bwMode="auto">
            <a:xfrm>
              <a:off x="11360" y="10495"/>
              <a:ext cx="3" cy="2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556" name="Line 263"/>
          <p:cNvSpPr>
            <a:spLocks noChangeShapeType="1"/>
          </p:cNvSpPr>
          <p:nvPr/>
        </p:nvSpPr>
        <p:spPr bwMode="auto">
          <a:xfrm flipH="1" flipV="1">
            <a:off x="7764006" y="3471578"/>
            <a:ext cx="1172766" cy="1159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57" name="Line 264"/>
          <p:cNvSpPr>
            <a:spLocks noChangeShapeType="1"/>
          </p:cNvSpPr>
          <p:nvPr/>
        </p:nvSpPr>
        <p:spPr bwMode="auto">
          <a:xfrm flipH="1">
            <a:off x="8129823" y="3059889"/>
            <a:ext cx="367969" cy="41748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58" name="Freeform 265"/>
          <p:cNvSpPr/>
          <p:nvPr/>
        </p:nvSpPr>
        <p:spPr bwMode="auto">
          <a:xfrm>
            <a:off x="7391735" y="1631543"/>
            <a:ext cx="1956042" cy="1814908"/>
          </a:xfrm>
          <a:custGeom>
            <a:avLst/>
            <a:gdLst>
              <a:gd name="T0" fmla="*/ 0 w 5205"/>
              <a:gd name="T1" fmla="*/ 0 h 4500"/>
              <a:gd name="T2" fmla="*/ 0 w 5205"/>
              <a:gd name="T3" fmla="*/ 2147483647 h 4500"/>
              <a:gd name="T4" fmla="*/ 2147483647 w 5205"/>
              <a:gd name="T5" fmla="*/ 2147483647 h 4500"/>
              <a:gd name="T6" fmla="*/ 2147483647 w 5205"/>
              <a:gd name="T7" fmla="*/ 2147483647 h 4500"/>
              <a:gd name="T8" fmla="*/ 2147483647 w 5205"/>
              <a:gd name="T9" fmla="*/ 2147483647 h 4500"/>
              <a:gd name="T10" fmla="*/ 2147483647 w 5205"/>
              <a:gd name="T11" fmla="*/ 2147483647 h 4500"/>
              <a:gd name="T12" fmla="*/ 2147483647 w 5205"/>
              <a:gd name="T13" fmla="*/ 2147483647 h 4500"/>
              <a:gd name="T14" fmla="*/ 2147483647 w 5205"/>
              <a:gd name="T15" fmla="*/ 2147483647 h 45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205" h="4500">
                <a:moveTo>
                  <a:pt x="0" y="0"/>
                </a:moveTo>
                <a:lnTo>
                  <a:pt x="0" y="1320"/>
                </a:lnTo>
                <a:lnTo>
                  <a:pt x="1230" y="1350"/>
                </a:lnTo>
                <a:lnTo>
                  <a:pt x="495" y="2040"/>
                </a:lnTo>
                <a:lnTo>
                  <a:pt x="4515" y="2115"/>
                </a:lnTo>
                <a:lnTo>
                  <a:pt x="2220" y="4500"/>
                </a:lnTo>
                <a:lnTo>
                  <a:pt x="5205" y="4500"/>
                </a:lnTo>
                <a:lnTo>
                  <a:pt x="5205" y="3405"/>
                </a:lnTo>
              </a:path>
            </a:pathLst>
          </a:custGeom>
          <a:noFill/>
          <a:ln w="38100"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573" name="Group 280"/>
          <p:cNvGrpSpPr/>
          <p:nvPr/>
        </p:nvGrpSpPr>
        <p:grpSpPr bwMode="auto">
          <a:xfrm>
            <a:off x="7312115" y="3392332"/>
            <a:ext cx="187213" cy="156558"/>
            <a:chOff x="11283" y="10423"/>
            <a:chExt cx="475" cy="374"/>
          </a:xfrm>
        </p:grpSpPr>
        <p:sp>
          <p:nvSpPr>
            <p:cNvPr id="574" name="Rectangle 281"/>
            <p:cNvSpPr>
              <a:spLocks noChangeArrowheads="1"/>
            </p:cNvSpPr>
            <p:nvPr/>
          </p:nvSpPr>
          <p:spPr bwMode="auto">
            <a:xfrm>
              <a:off x="11283" y="10423"/>
              <a:ext cx="475" cy="374"/>
            </a:xfrm>
            <a:prstGeom prst="rect">
              <a:avLst/>
            </a:prstGeom>
            <a:solidFill>
              <a:srgbClr val="FFFFFF"/>
            </a:solidFill>
            <a:ln w="9525">
              <a:solidFill>
                <a:srgbClr val="000000"/>
              </a:solidFill>
              <a:miter lim="800000"/>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75" name="Line 282"/>
            <p:cNvSpPr>
              <a:spLocks noChangeShapeType="1"/>
            </p:cNvSpPr>
            <p:nvPr/>
          </p:nvSpPr>
          <p:spPr bwMode="auto">
            <a:xfrm>
              <a:off x="11686" y="10502"/>
              <a:ext cx="1" cy="2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76" name="Line 283"/>
            <p:cNvSpPr>
              <a:spLocks noChangeShapeType="1"/>
            </p:cNvSpPr>
            <p:nvPr/>
          </p:nvSpPr>
          <p:spPr bwMode="auto">
            <a:xfrm>
              <a:off x="11621" y="10502"/>
              <a:ext cx="1" cy="2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77" name="Line 284"/>
            <p:cNvSpPr>
              <a:spLocks noChangeShapeType="1"/>
            </p:cNvSpPr>
            <p:nvPr/>
          </p:nvSpPr>
          <p:spPr bwMode="auto">
            <a:xfrm>
              <a:off x="11556" y="10502"/>
              <a:ext cx="1" cy="2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78" name="Line 285"/>
            <p:cNvSpPr>
              <a:spLocks noChangeShapeType="1"/>
            </p:cNvSpPr>
            <p:nvPr/>
          </p:nvSpPr>
          <p:spPr bwMode="auto">
            <a:xfrm>
              <a:off x="11491" y="10495"/>
              <a:ext cx="1" cy="2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79" name="Line 286"/>
            <p:cNvSpPr>
              <a:spLocks noChangeShapeType="1"/>
            </p:cNvSpPr>
            <p:nvPr/>
          </p:nvSpPr>
          <p:spPr bwMode="auto">
            <a:xfrm>
              <a:off x="11426" y="10495"/>
              <a:ext cx="2" cy="2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80" name="Line 287"/>
            <p:cNvSpPr>
              <a:spLocks noChangeShapeType="1"/>
            </p:cNvSpPr>
            <p:nvPr/>
          </p:nvSpPr>
          <p:spPr bwMode="auto">
            <a:xfrm>
              <a:off x="11360" y="10495"/>
              <a:ext cx="3" cy="2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595" name="Line 302"/>
          <p:cNvSpPr>
            <a:spLocks noChangeShapeType="1"/>
          </p:cNvSpPr>
          <p:nvPr/>
        </p:nvSpPr>
        <p:spPr bwMode="auto">
          <a:xfrm flipH="1">
            <a:off x="6515926" y="2963248"/>
            <a:ext cx="514296" cy="51412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596" name="Group 303"/>
          <p:cNvGrpSpPr/>
          <p:nvPr/>
        </p:nvGrpSpPr>
        <p:grpSpPr bwMode="auto">
          <a:xfrm rot="8027572">
            <a:off x="7091324" y="2716351"/>
            <a:ext cx="204878" cy="142023"/>
            <a:chOff x="11283" y="10423"/>
            <a:chExt cx="475" cy="374"/>
          </a:xfrm>
        </p:grpSpPr>
        <p:sp>
          <p:nvSpPr>
            <p:cNvPr id="597" name="Rectangle 304"/>
            <p:cNvSpPr>
              <a:spLocks noChangeArrowheads="1"/>
            </p:cNvSpPr>
            <p:nvPr/>
          </p:nvSpPr>
          <p:spPr bwMode="auto">
            <a:xfrm>
              <a:off x="11283" y="10423"/>
              <a:ext cx="475" cy="374"/>
            </a:xfrm>
            <a:prstGeom prst="rect">
              <a:avLst/>
            </a:prstGeom>
            <a:solidFill>
              <a:srgbClr val="FFFFFF"/>
            </a:solidFill>
            <a:ln w="9525">
              <a:solidFill>
                <a:srgbClr val="000000"/>
              </a:solidFill>
              <a:miter lim="800000"/>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98" name="Line 305"/>
            <p:cNvSpPr>
              <a:spLocks noChangeShapeType="1"/>
            </p:cNvSpPr>
            <p:nvPr/>
          </p:nvSpPr>
          <p:spPr bwMode="auto">
            <a:xfrm>
              <a:off x="11686" y="10502"/>
              <a:ext cx="1" cy="2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99" name="Line 306"/>
            <p:cNvSpPr>
              <a:spLocks noChangeShapeType="1"/>
            </p:cNvSpPr>
            <p:nvPr/>
          </p:nvSpPr>
          <p:spPr bwMode="auto">
            <a:xfrm>
              <a:off x="11621" y="10502"/>
              <a:ext cx="1" cy="2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00" name="Line 307"/>
            <p:cNvSpPr>
              <a:spLocks noChangeShapeType="1"/>
            </p:cNvSpPr>
            <p:nvPr/>
          </p:nvSpPr>
          <p:spPr bwMode="auto">
            <a:xfrm>
              <a:off x="11556" y="10502"/>
              <a:ext cx="1" cy="2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01" name="Line 308"/>
            <p:cNvSpPr>
              <a:spLocks noChangeShapeType="1"/>
            </p:cNvSpPr>
            <p:nvPr/>
          </p:nvSpPr>
          <p:spPr bwMode="auto">
            <a:xfrm>
              <a:off x="11491" y="10495"/>
              <a:ext cx="1" cy="2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02" name="Line 309"/>
            <p:cNvSpPr>
              <a:spLocks noChangeShapeType="1"/>
            </p:cNvSpPr>
            <p:nvPr/>
          </p:nvSpPr>
          <p:spPr bwMode="auto">
            <a:xfrm>
              <a:off x="11426" y="10495"/>
              <a:ext cx="2" cy="2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03" name="Line 310"/>
            <p:cNvSpPr>
              <a:spLocks noChangeShapeType="1"/>
            </p:cNvSpPr>
            <p:nvPr/>
          </p:nvSpPr>
          <p:spPr bwMode="auto">
            <a:xfrm>
              <a:off x="11360" y="10495"/>
              <a:ext cx="3" cy="23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604" name="Freeform 311"/>
          <p:cNvSpPr/>
          <p:nvPr/>
        </p:nvSpPr>
        <p:spPr bwMode="auto">
          <a:xfrm>
            <a:off x="6421244" y="1656669"/>
            <a:ext cx="2999696" cy="1863229"/>
          </a:xfrm>
          <a:custGeom>
            <a:avLst/>
            <a:gdLst>
              <a:gd name="T0" fmla="*/ 2147483647 w 7980"/>
              <a:gd name="T1" fmla="*/ 2147483647 h 4620"/>
              <a:gd name="T2" fmla="*/ 2147483647 w 7980"/>
              <a:gd name="T3" fmla="*/ 2147483647 h 4620"/>
              <a:gd name="T4" fmla="*/ 0 w 7980"/>
              <a:gd name="T5" fmla="*/ 2147483647 h 4620"/>
              <a:gd name="T6" fmla="*/ 2147483647 w 7980"/>
              <a:gd name="T7" fmla="*/ 2147483647 h 4620"/>
              <a:gd name="T8" fmla="*/ 2147483647 w 7980"/>
              <a:gd name="T9" fmla="*/ 2147483647 h 4620"/>
              <a:gd name="T10" fmla="*/ 2147483647 w 7980"/>
              <a:gd name="T11" fmla="*/ 0 h 46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980" h="4620">
                <a:moveTo>
                  <a:pt x="7965" y="3420"/>
                </a:moveTo>
                <a:lnTo>
                  <a:pt x="7980" y="4620"/>
                </a:lnTo>
                <a:lnTo>
                  <a:pt x="0" y="4605"/>
                </a:lnTo>
                <a:lnTo>
                  <a:pt x="3315" y="1485"/>
                </a:lnTo>
                <a:lnTo>
                  <a:pt x="2355" y="1455"/>
                </a:lnTo>
                <a:lnTo>
                  <a:pt x="2355" y="0"/>
                </a:lnTo>
              </a:path>
            </a:pathLst>
          </a:custGeom>
          <a:noFill/>
          <a:ln w="38100" cmpd="sng">
            <a:solidFill>
              <a:srgbClr val="FF00FF"/>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05" name="Freeform 312"/>
          <p:cNvSpPr/>
          <p:nvPr/>
        </p:nvSpPr>
        <p:spPr bwMode="auto">
          <a:xfrm>
            <a:off x="6184539" y="1716586"/>
            <a:ext cx="3399942" cy="1832304"/>
          </a:xfrm>
          <a:custGeom>
            <a:avLst/>
            <a:gdLst>
              <a:gd name="T0" fmla="*/ 0 w 9045"/>
              <a:gd name="T1" fmla="*/ 2147483647 h 4545"/>
              <a:gd name="T2" fmla="*/ 0 w 9045"/>
              <a:gd name="T3" fmla="*/ 2147483647 h 4545"/>
              <a:gd name="T4" fmla="*/ 2147483647 w 9045"/>
              <a:gd name="T5" fmla="*/ 2147483647 h 4545"/>
              <a:gd name="T6" fmla="*/ 2147483647 w 9045"/>
              <a:gd name="T7" fmla="*/ 2147483647 h 4545"/>
              <a:gd name="T8" fmla="*/ 2147483647 w 9045"/>
              <a:gd name="T9" fmla="*/ 2147483647 h 4545"/>
              <a:gd name="T10" fmla="*/ 2147483647 w 9045"/>
              <a:gd name="T11" fmla="*/ 2147483647 h 4545"/>
              <a:gd name="T12" fmla="*/ 2147483647 w 9045"/>
              <a:gd name="T13" fmla="*/ 2147483647 h 4545"/>
              <a:gd name="T14" fmla="*/ 2147483647 w 9045"/>
              <a:gd name="T15" fmla="*/ 0 h 454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45" h="4545">
                <a:moveTo>
                  <a:pt x="0" y="2880"/>
                </a:moveTo>
                <a:lnTo>
                  <a:pt x="0" y="4530"/>
                </a:lnTo>
                <a:lnTo>
                  <a:pt x="885" y="4545"/>
                </a:lnTo>
                <a:lnTo>
                  <a:pt x="3510" y="2010"/>
                </a:lnTo>
                <a:lnTo>
                  <a:pt x="7140" y="2055"/>
                </a:lnTo>
                <a:lnTo>
                  <a:pt x="8145" y="1020"/>
                </a:lnTo>
                <a:lnTo>
                  <a:pt x="9045" y="1020"/>
                </a:lnTo>
                <a:lnTo>
                  <a:pt x="9015" y="0"/>
                </a:lnTo>
              </a:path>
            </a:pathLst>
          </a:custGeom>
          <a:noFill/>
          <a:ln w="38100" cmpd="sng">
            <a:solidFill>
              <a:srgbClr val="0000FF"/>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06" name="Freeform 313"/>
          <p:cNvSpPr/>
          <p:nvPr/>
        </p:nvSpPr>
        <p:spPr bwMode="auto">
          <a:xfrm>
            <a:off x="6257703" y="1747511"/>
            <a:ext cx="3430069" cy="1693141"/>
          </a:xfrm>
          <a:custGeom>
            <a:avLst/>
            <a:gdLst>
              <a:gd name="T0" fmla="*/ 0 w 9120"/>
              <a:gd name="T1" fmla="*/ 2147483647 h 4201"/>
              <a:gd name="T2" fmla="*/ 0 w 9120"/>
              <a:gd name="T3" fmla="*/ 2147483647 h 4201"/>
              <a:gd name="T4" fmla="*/ 2147483647 w 9120"/>
              <a:gd name="T5" fmla="*/ 2147483647 h 4201"/>
              <a:gd name="T6" fmla="*/ 2147483647 w 9120"/>
              <a:gd name="T7" fmla="*/ 2147483647 h 4201"/>
              <a:gd name="T8" fmla="*/ 2147483647 w 9120"/>
              <a:gd name="T9" fmla="*/ 2147483647 h 4201"/>
              <a:gd name="T10" fmla="*/ 2147483647 w 9120"/>
              <a:gd name="T11" fmla="*/ 0 h 42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20" h="4201">
                <a:moveTo>
                  <a:pt x="0" y="2821"/>
                </a:moveTo>
                <a:lnTo>
                  <a:pt x="0" y="4201"/>
                </a:lnTo>
                <a:lnTo>
                  <a:pt x="4890" y="4201"/>
                </a:lnTo>
                <a:lnTo>
                  <a:pt x="8055" y="1051"/>
                </a:lnTo>
                <a:lnTo>
                  <a:pt x="9120" y="1080"/>
                </a:lnTo>
                <a:lnTo>
                  <a:pt x="9105" y="0"/>
                </a:lnTo>
              </a:path>
            </a:pathLst>
          </a:custGeom>
          <a:noFill/>
          <a:ln w="38100" cmpd="sng">
            <a:solidFill>
              <a:srgbClr val="00B05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607" name="Group 314"/>
          <p:cNvGrpSpPr/>
          <p:nvPr/>
        </p:nvGrpSpPr>
        <p:grpSpPr bwMode="auto">
          <a:xfrm>
            <a:off x="6156566" y="2860810"/>
            <a:ext cx="53796" cy="172019"/>
            <a:chOff x="10104" y="10005"/>
            <a:chExt cx="137" cy="411"/>
          </a:xfrm>
        </p:grpSpPr>
        <p:sp>
          <p:nvSpPr>
            <p:cNvPr id="608" name="Oval 315"/>
            <p:cNvSpPr>
              <a:spLocks noChangeArrowheads="1"/>
            </p:cNvSpPr>
            <p:nvPr/>
          </p:nvSpPr>
          <p:spPr bwMode="auto">
            <a:xfrm>
              <a:off x="10104" y="10005"/>
              <a:ext cx="137" cy="138"/>
            </a:xfrm>
            <a:prstGeom prst="ellipse">
              <a:avLst/>
            </a:prstGeom>
            <a:solidFill>
              <a:srgbClr val="0000FF"/>
            </a:solidFill>
            <a:ln>
              <a:noFill/>
            </a:ln>
            <a:extLst>
              <a:ext uri="{91240B29-F687-4F45-9708-019B960494DF}">
                <a14:hiddenLine xmlns:a14="http://schemas.microsoft.com/office/drawing/2010/main" w="9525">
                  <a:solidFill>
                    <a:srgbClr val="FF0000"/>
                  </a:solidFill>
                  <a:rou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09" name="Oval 316"/>
            <p:cNvSpPr>
              <a:spLocks noChangeArrowheads="1"/>
            </p:cNvSpPr>
            <p:nvPr/>
          </p:nvSpPr>
          <p:spPr bwMode="auto">
            <a:xfrm>
              <a:off x="10104" y="10278"/>
              <a:ext cx="137" cy="138"/>
            </a:xfrm>
            <a:prstGeom prst="ellipse">
              <a:avLst/>
            </a:prstGeom>
            <a:solidFill>
              <a:srgbClr val="0000FF"/>
            </a:solidFill>
            <a:ln>
              <a:noFill/>
            </a:ln>
            <a:extLst>
              <a:ext uri="{91240B29-F687-4F45-9708-019B960494DF}">
                <a14:hiddenLine xmlns:a14="http://schemas.microsoft.com/office/drawing/2010/main" w="9525">
                  <a:solidFill>
                    <a:srgbClr val="FF0000"/>
                  </a:solidFill>
                  <a:rou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610" name="Group 317"/>
          <p:cNvGrpSpPr/>
          <p:nvPr/>
        </p:nvGrpSpPr>
        <p:grpSpPr bwMode="auto">
          <a:xfrm>
            <a:off x="9388663" y="3009635"/>
            <a:ext cx="53796" cy="173953"/>
            <a:chOff x="10104" y="10005"/>
            <a:chExt cx="137" cy="411"/>
          </a:xfrm>
        </p:grpSpPr>
        <p:sp>
          <p:nvSpPr>
            <p:cNvPr id="611" name="Oval 318"/>
            <p:cNvSpPr>
              <a:spLocks noChangeArrowheads="1"/>
            </p:cNvSpPr>
            <p:nvPr/>
          </p:nvSpPr>
          <p:spPr bwMode="auto">
            <a:xfrm>
              <a:off x="10104" y="10005"/>
              <a:ext cx="137" cy="138"/>
            </a:xfrm>
            <a:prstGeom prst="ellipse">
              <a:avLst/>
            </a:prstGeom>
            <a:solidFill>
              <a:srgbClr val="FF00FF"/>
            </a:solidFill>
            <a:ln>
              <a:noFill/>
            </a:ln>
            <a:extLst>
              <a:ext uri="{91240B29-F687-4F45-9708-019B960494DF}">
                <a14:hiddenLine xmlns:a14="http://schemas.microsoft.com/office/drawing/2010/main" w="9525">
                  <a:solidFill>
                    <a:srgbClr val="FF0000"/>
                  </a:solidFill>
                  <a:rou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12" name="Oval 319"/>
            <p:cNvSpPr>
              <a:spLocks noChangeArrowheads="1"/>
            </p:cNvSpPr>
            <p:nvPr/>
          </p:nvSpPr>
          <p:spPr bwMode="auto">
            <a:xfrm>
              <a:off x="10104" y="10278"/>
              <a:ext cx="137" cy="138"/>
            </a:xfrm>
            <a:prstGeom prst="ellipse">
              <a:avLst/>
            </a:prstGeom>
            <a:solidFill>
              <a:srgbClr val="FF00FF"/>
            </a:solidFill>
            <a:ln>
              <a:noFill/>
            </a:ln>
            <a:extLst>
              <a:ext uri="{91240B29-F687-4F45-9708-019B960494DF}">
                <a14:hiddenLine xmlns:a14="http://schemas.microsoft.com/office/drawing/2010/main" w="9525">
                  <a:solidFill>
                    <a:srgbClr val="FF0000"/>
                  </a:solidFill>
                  <a:rou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613" name="Group 320"/>
          <p:cNvGrpSpPr/>
          <p:nvPr/>
        </p:nvGrpSpPr>
        <p:grpSpPr bwMode="auto">
          <a:xfrm>
            <a:off x="9653341" y="1703056"/>
            <a:ext cx="53797" cy="173953"/>
            <a:chOff x="10104" y="10005"/>
            <a:chExt cx="137" cy="411"/>
          </a:xfrm>
        </p:grpSpPr>
        <p:sp>
          <p:nvSpPr>
            <p:cNvPr id="614" name="Oval 321"/>
            <p:cNvSpPr>
              <a:spLocks noChangeArrowheads="1"/>
            </p:cNvSpPr>
            <p:nvPr/>
          </p:nvSpPr>
          <p:spPr bwMode="auto">
            <a:xfrm>
              <a:off x="10104" y="10005"/>
              <a:ext cx="137" cy="138"/>
            </a:xfrm>
            <a:prstGeom prst="ellipse">
              <a:avLst/>
            </a:prstGeom>
            <a:solidFill>
              <a:srgbClr val="00FF00"/>
            </a:solidFill>
            <a:ln>
              <a:noFill/>
            </a:ln>
            <a:extLst>
              <a:ext uri="{91240B29-F687-4F45-9708-019B960494DF}">
                <a14:hiddenLine xmlns:a14="http://schemas.microsoft.com/office/drawing/2010/main" w="9525">
                  <a:solidFill>
                    <a:srgbClr val="FF0000"/>
                  </a:solidFill>
                  <a:rou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15" name="Oval 322"/>
            <p:cNvSpPr>
              <a:spLocks noChangeArrowheads="1"/>
            </p:cNvSpPr>
            <p:nvPr/>
          </p:nvSpPr>
          <p:spPr bwMode="auto">
            <a:xfrm>
              <a:off x="10104" y="10278"/>
              <a:ext cx="137" cy="138"/>
            </a:xfrm>
            <a:prstGeom prst="ellipse">
              <a:avLst/>
            </a:prstGeom>
            <a:solidFill>
              <a:srgbClr val="00FF00"/>
            </a:solidFill>
            <a:ln>
              <a:noFill/>
            </a:ln>
            <a:extLst>
              <a:ext uri="{91240B29-F687-4F45-9708-019B960494DF}">
                <a14:hiddenLine xmlns:a14="http://schemas.microsoft.com/office/drawing/2010/main" w="9525">
                  <a:solidFill>
                    <a:srgbClr val="FF0000"/>
                  </a:solidFill>
                  <a:rou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 name="Group 2"/>
          <p:cNvGrpSpPr/>
          <p:nvPr/>
        </p:nvGrpSpPr>
        <p:grpSpPr>
          <a:xfrm>
            <a:off x="1505725" y="1423988"/>
            <a:ext cx="3115488" cy="2380952"/>
            <a:chOff x="1505725" y="1423988"/>
            <a:chExt cx="3115488" cy="2380952"/>
          </a:xfrm>
        </p:grpSpPr>
        <p:sp>
          <p:nvSpPr>
            <p:cNvPr id="616" name="Line 330"/>
            <p:cNvSpPr>
              <a:spLocks noChangeShapeType="1"/>
            </p:cNvSpPr>
            <p:nvPr/>
          </p:nvSpPr>
          <p:spPr bwMode="auto">
            <a:xfrm>
              <a:off x="2143125" y="1520825"/>
              <a:ext cx="0" cy="1860550"/>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17" name="Line 331"/>
            <p:cNvSpPr>
              <a:spLocks noChangeShapeType="1"/>
            </p:cNvSpPr>
            <p:nvPr/>
          </p:nvSpPr>
          <p:spPr bwMode="auto">
            <a:xfrm flipV="1">
              <a:off x="2127250" y="3373438"/>
              <a:ext cx="2333625" cy="4762"/>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18" name="Freeform 333"/>
            <p:cNvSpPr/>
            <p:nvPr/>
          </p:nvSpPr>
          <p:spPr bwMode="auto">
            <a:xfrm>
              <a:off x="2132013" y="2607303"/>
              <a:ext cx="2489200" cy="759348"/>
            </a:xfrm>
            <a:custGeom>
              <a:avLst/>
              <a:gdLst>
                <a:gd name="T0" fmla="*/ 0 w 1568"/>
                <a:gd name="T1" fmla="*/ 2147483647 h 380"/>
                <a:gd name="T2" fmla="*/ 2147483647 w 1568"/>
                <a:gd name="T3" fmla="*/ 2147483647 h 380"/>
                <a:gd name="T4" fmla="*/ 2147483647 w 1568"/>
                <a:gd name="T5" fmla="*/ 2147483647 h 380"/>
                <a:gd name="T6" fmla="*/ 2147483647 w 1568"/>
                <a:gd name="T7" fmla="*/ 2147483647 h 380"/>
                <a:gd name="T8" fmla="*/ 0 60000 65536"/>
                <a:gd name="T9" fmla="*/ 0 60000 65536"/>
                <a:gd name="T10" fmla="*/ 0 60000 65536"/>
                <a:gd name="T11" fmla="*/ 0 60000 65536"/>
                <a:gd name="connsiteX0" fmla="*/ 0 w 10000"/>
                <a:gd name="connsiteY0" fmla="*/ 9512 h 9512"/>
                <a:gd name="connsiteX1" fmla="*/ 4152 w 10000"/>
                <a:gd name="connsiteY1" fmla="*/ 12 h 9512"/>
                <a:gd name="connsiteX2" fmla="*/ 5829 w 10000"/>
                <a:gd name="connsiteY2" fmla="*/ 8065 h 9512"/>
                <a:gd name="connsiteX3" fmla="*/ 10000 w 10000"/>
                <a:gd name="connsiteY3" fmla="*/ 8802 h 9512"/>
                <a:gd name="connsiteX0-1" fmla="*/ 0 w 10000"/>
                <a:gd name="connsiteY0-2" fmla="*/ 10000 h 10000"/>
                <a:gd name="connsiteX1-3" fmla="*/ 4152 w 10000"/>
                <a:gd name="connsiteY1-4" fmla="*/ 13 h 10000"/>
                <a:gd name="connsiteX2-5" fmla="*/ 5829 w 10000"/>
                <a:gd name="connsiteY2-6" fmla="*/ 8479 h 10000"/>
                <a:gd name="connsiteX3-7" fmla="*/ 10000 w 10000"/>
                <a:gd name="connsiteY3-8" fmla="*/ 9662 h 10000"/>
                <a:gd name="connsiteX0-9" fmla="*/ 0 w 10000"/>
                <a:gd name="connsiteY0-10" fmla="*/ 10000 h 10000"/>
                <a:gd name="connsiteX1-11" fmla="*/ 4152 w 10000"/>
                <a:gd name="connsiteY1-12" fmla="*/ 13 h 10000"/>
                <a:gd name="connsiteX2-13" fmla="*/ 5829 w 10000"/>
                <a:gd name="connsiteY2-14" fmla="*/ 8479 h 10000"/>
                <a:gd name="connsiteX3-15" fmla="*/ 10000 w 10000"/>
                <a:gd name="connsiteY3-16" fmla="*/ 9662 h 10000"/>
                <a:gd name="connsiteX0-17" fmla="*/ 0 w 10000"/>
                <a:gd name="connsiteY0-18" fmla="*/ 10000 h 10158"/>
                <a:gd name="connsiteX1-19" fmla="*/ 4152 w 10000"/>
                <a:gd name="connsiteY1-20" fmla="*/ 13 h 10158"/>
                <a:gd name="connsiteX2-21" fmla="*/ 5829 w 10000"/>
                <a:gd name="connsiteY2-22" fmla="*/ 8479 h 10158"/>
                <a:gd name="connsiteX3-23" fmla="*/ 10000 w 10000"/>
                <a:gd name="connsiteY3-24" fmla="*/ 9968 h 10158"/>
                <a:gd name="connsiteX0-25" fmla="*/ 0 w 10000"/>
                <a:gd name="connsiteY0-26" fmla="*/ 10000 h 10000"/>
                <a:gd name="connsiteX1-27" fmla="*/ 4152 w 10000"/>
                <a:gd name="connsiteY1-28" fmla="*/ 13 h 10000"/>
                <a:gd name="connsiteX2-29" fmla="*/ 5829 w 10000"/>
                <a:gd name="connsiteY2-30" fmla="*/ 8479 h 10000"/>
                <a:gd name="connsiteX3-31" fmla="*/ 10000 w 10000"/>
                <a:gd name="connsiteY3-32" fmla="*/ 9968 h 10000"/>
                <a:gd name="connsiteX0-33" fmla="*/ 0 w 10000"/>
                <a:gd name="connsiteY0-34" fmla="*/ 9898 h 9898"/>
                <a:gd name="connsiteX1-35" fmla="*/ 5094 w 10000"/>
                <a:gd name="connsiteY1-36" fmla="*/ 13 h 9898"/>
                <a:gd name="connsiteX2-37" fmla="*/ 5829 w 10000"/>
                <a:gd name="connsiteY2-38" fmla="*/ 8377 h 9898"/>
                <a:gd name="connsiteX3-39" fmla="*/ 10000 w 10000"/>
                <a:gd name="connsiteY3-40" fmla="*/ 9866 h 9898"/>
                <a:gd name="connsiteX0-41" fmla="*/ 0 w 10000"/>
                <a:gd name="connsiteY0-42" fmla="*/ 9991 h 10073"/>
                <a:gd name="connsiteX1-43" fmla="*/ 5094 w 10000"/>
                <a:gd name="connsiteY1-44" fmla="*/ 4 h 10073"/>
                <a:gd name="connsiteX2-45" fmla="*/ 6347 w 10000"/>
                <a:gd name="connsiteY2-46" fmla="*/ 8866 h 10073"/>
                <a:gd name="connsiteX3-47" fmla="*/ 10000 w 10000"/>
                <a:gd name="connsiteY3-48" fmla="*/ 9959 h 10073"/>
                <a:gd name="connsiteX0-49" fmla="*/ 0 w 10000"/>
                <a:gd name="connsiteY0-50" fmla="*/ 9992 h 10012"/>
                <a:gd name="connsiteX1-51" fmla="*/ 5094 w 10000"/>
                <a:gd name="connsiteY1-52" fmla="*/ 5 h 10012"/>
                <a:gd name="connsiteX2-53" fmla="*/ 6331 w 10000"/>
                <a:gd name="connsiteY2-54" fmla="*/ 8661 h 10012"/>
                <a:gd name="connsiteX3-55" fmla="*/ 10000 w 10000"/>
                <a:gd name="connsiteY3-56" fmla="*/ 9960 h 10012"/>
                <a:gd name="connsiteX0-57" fmla="*/ 0 w 10000"/>
                <a:gd name="connsiteY0-58" fmla="*/ 9992 h 10001"/>
                <a:gd name="connsiteX1-59" fmla="*/ 5094 w 10000"/>
                <a:gd name="connsiteY1-60" fmla="*/ 5 h 10001"/>
                <a:gd name="connsiteX2-61" fmla="*/ 6661 w 10000"/>
                <a:gd name="connsiteY2-62" fmla="*/ 8610 h 10001"/>
                <a:gd name="connsiteX3-63" fmla="*/ 10000 w 10000"/>
                <a:gd name="connsiteY3-64" fmla="*/ 9960 h 10001"/>
              </a:gdLst>
              <a:ahLst/>
              <a:cxnLst>
                <a:cxn ang="0">
                  <a:pos x="connsiteX0-1" y="connsiteY0-2"/>
                </a:cxn>
                <a:cxn ang="0">
                  <a:pos x="connsiteX1-3" y="connsiteY1-4"/>
                </a:cxn>
                <a:cxn ang="0">
                  <a:pos x="connsiteX2-5" y="connsiteY2-6"/>
                </a:cxn>
                <a:cxn ang="0">
                  <a:pos x="connsiteX3-7" y="connsiteY3-8"/>
                </a:cxn>
              </a:cxnLst>
              <a:rect l="l" t="t" r="r" b="b"/>
              <a:pathLst>
                <a:path w="10000" h="10001">
                  <a:moveTo>
                    <a:pt x="0" y="9992"/>
                  </a:moveTo>
                  <a:cubicBezTo>
                    <a:pt x="695" y="8315"/>
                    <a:pt x="3984" y="235"/>
                    <a:pt x="5094" y="5"/>
                  </a:cubicBezTo>
                  <a:cubicBezTo>
                    <a:pt x="6204" y="-225"/>
                    <a:pt x="5488" y="6933"/>
                    <a:pt x="6661" y="8610"/>
                  </a:cubicBezTo>
                  <a:cubicBezTo>
                    <a:pt x="7835" y="10287"/>
                    <a:pt x="8882" y="9997"/>
                    <a:pt x="10000" y="9960"/>
                  </a:cubicBezTo>
                </a:path>
              </a:pathLst>
            </a:custGeom>
            <a:noFill/>
            <a:ln w="28575" cap="flat" cmpd="sng">
              <a:solidFill>
                <a:srgbClr val="CC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19" name="Line 334"/>
            <p:cNvSpPr>
              <a:spLocks noChangeShapeType="1"/>
            </p:cNvSpPr>
            <p:nvPr/>
          </p:nvSpPr>
          <p:spPr bwMode="auto">
            <a:xfrm>
              <a:off x="2011363" y="1673225"/>
              <a:ext cx="125412" cy="0"/>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20" name="Line 335"/>
            <p:cNvSpPr>
              <a:spLocks noChangeShapeType="1"/>
            </p:cNvSpPr>
            <p:nvPr/>
          </p:nvSpPr>
          <p:spPr bwMode="auto">
            <a:xfrm>
              <a:off x="3944938" y="3381375"/>
              <a:ext cx="0" cy="134938"/>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21" name="Text Box 336"/>
            <p:cNvSpPr txBox="1">
              <a:spLocks noChangeArrowheads="1"/>
            </p:cNvSpPr>
            <p:nvPr/>
          </p:nvSpPr>
          <p:spPr bwMode="auto">
            <a:xfrm>
              <a:off x="1505725" y="1423988"/>
              <a:ext cx="463588" cy="307777"/>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R/2</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22" name="Text Box 337"/>
            <p:cNvSpPr txBox="1">
              <a:spLocks noChangeArrowheads="1"/>
            </p:cNvSpPr>
            <p:nvPr/>
          </p:nvSpPr>
          <p:spPr bwMode="auto">
            <a:xfrm>
              <a:off x="3742512" y="3433763"/>
              <a:ext cx="463588" cy="307777"/>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R/2</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23" name="Text Box 338"/>
            <p:cNvSpPr txBox="1">
              <a:spLocks noChangeArrowheads="1"/>
            </p:cNvSpPr>
            <p:nvPr/>
          </p:nvSpPr>
          <p:spPr bwMode="auto">
            <a:xfrm rot="-5400000">
              <a:off x="1416844" y="2351882"/>
              <a:ext cx="808037" cy="457200"/>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000000"/>
                  </a:solidFill>
                  <a:effectLst/>
                  <a:uLnTx/>
                  <a:uFillTx/>
                  <a:latin typeface="Symbol" panose="05050102010706020507" charset="0"/>
                  <a:ea typeface="MS PGothic" panose="020B0600070205080204" pitchFamily="34" charset="-128"/>
                  <a:cs typeface="+mn-cs"/>
                </a:rPr>
                <a:t>l</a:t>
              </a:r>
              <a:r>
                <a:rPr kumimoji="0" lang="en-US" sz="2400" b="0" i="0" u="none" strike="noStrike" kern="1200" cap="none" spc="0" normalizeH="0" baseline="-25000" noProof="0">
                  <a:ln>
                    <a:noFill/>
                  </a:ln>
                  <a:solidFill>
                    <a:srgbClr val="000000"/>
                  </a:solidFill>
                  <a:effectLst/>
                  <a:uLnTx/>
                  <a:uFillTx/>
                  <a:latin typeface="Arial" panose="020B0604020202020204" pitchFamily="34" charset="0"/>
                  <a:ea typeface="MS PGothic" panose="020B0600070205080204" pitchFamily="34" charset="-128"/>
                  <a:cs typeface="+mn-cs"/>
                </a:rPr>
                <a:t>out</a:t>
              </a:r>
              <a:endParaRPr kumimoji="0" lang="en-US" sz="2400" b="0" i="0" u="none" strike="noStrike" kern="1200" cap="none" spc="0" normalizeH="0" baseline="-2500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24" name="Text Box 339"/>
            <p:cNvSpPr txBox="1">
              <a:spLocks noChangeArrowheads="1"/>
            </p:cNvSpPr>
            <p:nvPr/>
          </p:nvSpPr>
          <p:spPr bwMode="auto">
            <a:xfrm>
              <a:off x="2857001" y="3343275"/>
              <a:ext cx="562975" cy="46166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2400" b="0" i="0" u="none" strike="noStrike" kern="1200" cap="none" spc="0" normalizeH="0" baseline="0" noProof="0" dirty="0" err="1">
                  <a:ln>
                    <a:noFill/>
                  </a:ln>
                  <a:solidFill>
                    <a:srgbClr val="000000"/>
                  </a:solidFill>
                  <a:effectLst/>
                  <a:uLnTx/>
                  <a:uFillTx/>
                  <a:latin typeface="Symbol" panose="05050102010706020507" pitchFamily="2" charset="2"/>
                  <a:ea typeface="MS PGothic" panose="020B0600070205080204" pitchFamily="34" charset="-128"/>
                  <a:cs typeface="+mn-cs"/>
                </a:rPr>
                <a:t>l</a:t>
              </a:r>
              <a:r>
                <a:rPr kumimoji="0" lang="en-US" altLang="en-US" sz="2400" b="0" i="0" u="none" strike="noStrike" kern="1200" cap="none" spc="0" normalizeH="0" baseline="-25000" noProof="0" dirty="0" err="1">
                  <a:ln>
                    <a:noFill/>
                  </a:ln>
                  <a:solidFill>
                    <a:srgbClr val="000000"/>
                  </a:solidFill>
                  <a:effectLst/>
                  <a:uLnTx/>
                  <a:uFillTx/>
                  <a:latin typeface="Arial" panose="020B0604020202020204" pitchFamily="34" charset="0"/>
                  <a:ea typeface="MS PGothic" panose="020B0600070205080204" pitchFamily="34" charset="-128"/>
                  <a:cs typeface="+mn-cs"/>
                </a:rPr>
                <a:t>in</a:t>
              </a:r>
              <a:r>
                <a:rPr kumimoji="0" lang="en-US" altLang="ja-JP" sz="2400" b="0" i="0" u="none" strike="noStrike" kern="1200" cap="none" spc="0" normalizeH="0" baseline="30000" noProof="0" dirty="0">
                  <a:ln>
                    <a:noFill/>
                  </a:ln>
                  <a:solidFill>
                    <a:srgbClr val="000000"/>
                  </a:solidFill>
                  <a:effectLst/>
                  <a:uLnTx/>
                  <a:uFillTx/>
                  <a:latin typeface="Calibri" panose="020F0502020204030204"/>
                  <a:ea typeface="MS PGothic" panose="020B0600070205080204" pitchFamily="34" charset="-128"/>
                  <a:cs typeface="+mn-cs"/>
                </a:rPr>
                <a:t>’</a:t>
              </a:r>
              <a:endParaRPr kumimoji="0" lang="en-US" altLang="en-US" sz="2400" b="0" i="0" u="none" strike="noStrike" kern="1200" cap="none" spc="0" normalizeH="0" baseline="30000" noProof="0" dirty="0">
                <a:ln>
                  <a:noFill/>
                </a:ln>
                <a:solidFill>
                  <a:srgbClr val="000000"/>
                </a:solidFill>
                <a:effectLst/>
                <a:uLnTx/>
                <a:uFillTx/>
                <a:latin typeface="Calibri" panose="020F0502020204030204"/>
                <a:ea typeface="MS PGothic" panose="020B0600070205080204" pitchFamily="34" charset="-128"/>
                <a:cs typeface="+mn-cs"/>
              </a:endParaRPr>
            </a:p>
          </p:txBody>
        </p:sp>
      </p:grpSp>
      <p:sp>
        <p:nvSpPr>
          <p:cNvPr id="130"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08643"/>
            <a:ext cx="11393310" cy="894622"/>
          </a:xfrm>
        </p:spPr>
        <p:txBody>
          <a:bodyPr>
            <a:normAutofit/>
          </a:bodyPr>
          <a:lstStyle/>
          <a:p>
            <a:r>
              <a:rPr lang="en-US" sz="4800" dirty="0"/>
              <a:t>Causes/costs of congestion: insights</a:t>
            </a:r>
            <a:endParaRPr lang="en-US" sz="4400" b="0" dirty="0"/>
          </a:p>
        </p:txBody>
      </p:sp>
      <p:grpSp>
        <p:nvGrpSpPr>
          <p:cNvPr id="10" name="Group 9"/>
          <p:cNvGrpSpPr/>
          <p:nvPr/>
        </p:nvGrpSpPr>
        <p:grpSpPr>
          <a:xfrm>
            <a:off x="1054099" y="5185696"/>
            <a:ext cx="8420101" cy="1336368"/>
            <a:chOff x="1054099" y="4728508"/>
            <a:chExt cx="8420101" cy="1336368"/>
          </a:xfrm>
        </p:grpSpPr>
        <p:sp>
          <p:nvSpPr>
            <p:cNvPr id="470" name="Rectangle 3"/>
            <p:cNvSpPr>
              <a:spLocks noChangeArrowheads="1"/>
            </p:cNvSpPr>
            <p:nvPr/>
          </p:nvSpPr>
          <p:spPr bwMode="auto">
            <a:xfrm>
              <a:off x="1206500" y="5114925"/>
              <a:ext cx="8267700" cy="409575"/>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2" name="Rectangle 4"/>
            <p:cNvSpPr>
              <a:spLocks noChangeArrowheads="1"/>
            </p:cNvSpPr>
            <p:nvPr/>
          </p:nvSpPr>
          <p:spPr bwMode="auto">
            <a:xfrm>
              <a:off x="1054099" y="4926013"/>
              <a:ext cx="6735751" cy="808194"/>
            </a:xfrm>
            <a:prstGeom prst="rect">
              <a:avLst/>
            </a:prstGeom>
            <a:noFill/>
            <a:ln>
              <a:noFill/>
            </a:ln>
            <a:effectLst/>
          </p:spPr>
          <p:txBody>
            <a:bodyPr/>
            <a:lstStyle>
              <a:lvl1pPr marL="342900" indent="-342900">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altLang="ja-JP" sz="2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upstream transmission capacity / buffering wasted for packets lost downstream</a:t>
              </a: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pic>
          <p:nvPicPr>
            <p:cNvPr id="3" name="Picture 2"/>
            <p:cNvPicPr>
              <a:picLocks noChangeAspect="1"/>
            </p:cNvPicPr>
            <p:nvPr/>
          </p:nvPicPr>
          <p:blipFill>
            <a:blip r:embed="rId1"/>
            <a:stretch>
              <a:fillRect/>
            </a:stretch>
          </p:blipFill>
          <p:spPr>
            <a:xfrm>
              <a:off x="7734126" y="4728508"/>
              <a:ext cx="1657096" cy="1336368"/>
            </a:xfrm>
            <a:prstGeom prst="rect">
              <a:avLst/>
            </a:prstGeom>
          </p:spPr>
        </p:pic>
      </p:grpSp>
      <p:grpSp>
        <p:nvGrpSpPr>
          <p:cNvPr id="13" name="Group 12"/>
          <p:cNvGrpSpPr/>
          <p:nvPr/>
        </p:nvGrpSpPr>
        <p:grpSpPr>
          <a:xfrm>
            <a:off x="1028700" y="2052023"/>
            <a:ext cx="10080734" cy="1334789"/>
            <a:chOff x="1028700" y="1860299"/>
            <a:chExt cx="10080734" cy="1334789"/>
          </a:xfrm>
        </p:grpSpPr>
        <p:sp>
          <p:nvSpPr>
            <p:cNvPr id="129" name="Rectangle 4"/>
            <p:cNvSpPr>
              <a:spLocks noChangeArrowheads="1"/>
            </p:cNvSpPr>
            <p:nvPr/>
          </p:nvSpPr>
          <p:spPr bwMode="auto">
            <a:xfrm>
              <a:off x="1028700" y="2139156"/>
              <a:ext cx="10080734" cy="471487"/>
            </a:xfrm>
            <a:prstGeom prst="rect">
              <a:avLst/>
            </a:prstGeom>
            <a:noFill/>
            <a:ln>
              <a:noFill/>
            </a:ln>
            <a:effectLst/>
          </p:spPr>
          <p:txBody>
            <a:bodyPr/>
            <a:lstStyle>
              <a:lvl1pPr marL="342900" indent="-342900">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delay increases as capacity approached </a:t>
              </a: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pic>
          <p:nvPicPr>
            <p:cNvPr id="9" name="Picture 8"/>
            <p:cNvPicPr>
              <a:picLocks noChangeAspect="1"/>
            </p:cNvPicPr>
            <p:nvPr/>
          </p:nvPicPr>
          <p:blipFill>
            <a:blip r:embed="rId2"/>
            <a:stretch>
              <a:fillRect/>
            </a:stretch>
          </p:blipFill>
          <p:spPr>
            <a:xfrm>
              <a:off x="9451601" y="1860299"/>
              <a:ext cx="1402990" cy="1334789"/>
            </a:xfrm>
            <a:prstGeom prst="rect">
              <a:avLst/>
            </a:prstGeom>
          </p:spPr>
        </p:pic>
      </p:grpSp>
      <p:grpSp>
        <p:nvGrpSpPr>
          <p:cNvPr id="18" name="Group 17"/>
          <p:cNvGrpSpPr/>
          <p:nvPr/>
        </p:nvGrpSpPr>
        <p:grpSpPr>
          <a:xfrm>
            <a:off x="1041400" y="4167737"/>
            <a:ext cx="9952137" cy="1463041"/>
            <a:chOff x="1041400" y="4167737"/>
            <a:chExt cx="9952137" cy="1463041"/>
          </a:xfrm>
        </p:grpSpPr>
        <p:sp>
          <p:nvSpPr>
            <p:cNvPr id="131" name="Rectangle 4"/>
            <p:cNvSpPr>
              <a:spLocks noChangeArrowheads="1"/>
            </p:cNvSpPr>
            <p:nvPr/>
          </p:nvSpPr>
          <p:spPr bwMode="auto">
            <a:xfrm>
              <a:off x="1041400" y="4352873"/>
              <a:ext cx="6769100" cy="762273"/>
            </a:xfrm>
            <a:prstGeom prst="rect">
              <a:avLst/>
            </a:prstGeom>
            <a:noFill/>
            <a:ln>
              <a:noFill/>
            </a:ln>
            <a:effectLst/>
          </p:spPr>
          <p:txBody>
            <a:bodyPr/>
            <a:lstStyle>
              <a:lvl1pPr marL="342900" indent="-342900">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un-needed duplicates further decreases effective throughput</a:t>
              </a: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pic>
          <p:nvPicPr>
            <p:cNvPr id="14" name="Picture 13"/>
            <p:cNvPicPr>
              <a:picLocks noChangeAspect="1"/>
            </p:cNvPicPr>
            <p:nvPr/>
          </p:nvPicPr>
          <p:blipFill>
            <a:blip r:embed="rId3"/>
            <a:stretch>
              <a:fillRect/>
            </a:stretch>
          </p:blipFill>
          <p:spPr>
            <a:xfrm>
              <a:off x="9364995" y="4167737"/>
              <a:ext cx="1628542" cy="1463041"/>
            </a:xfrm>
            <a:prstGeom prst="rect">
              <a:avLst/>
            </a:prstGeom>
          </p:spPr>
        </p:pic>
      </p:grpSp>
      <p:grpSp>
        <p:nvGrpSpPr>
          <p:cNvPr id="17" name="Group 16"/>
          <p:cNvGrpSpPr/>
          <p:nvPr/>
        </p:nvGrpSpPr>
        <p:grpSpPr>
          <a:xfrm>
            <a:off x="1041400" y="2983830"/>
            <a:ext cx="8301120" cy="1447533"/>
            <a:chOff x="1041400" y="2983830"/>
            <a:chExt cx="8301120" cy="1447533"/>
          </a:xfrm>
        </p:grpSpPr>
        <p:sp>
          <p:nvSpPr>
            <p:cNvPr id="130" name="Rectangle 4"/>
            <p:cNvSpPr>
              <a:spLocks noChangeArrowheads="1"/>
            </p:cNvSpPr>
            <p:nvPr/>
          </p:nvSpPr>
          <p:spPr bwMode="auto">
            <a:xfrm>
              <a:off x="1041400" y="3256108"/>
              <a:ext cx="6332794" cy="427258"/>
            </a:xfrm>
            <a:prstGeom prst="rect">
              <a:avLst/>
            </a:prstGeom>
            <a:noFill/>
            <a:ln>
              <a:noFill/>
            </a:ln>
            <a:effectLst/>
          </p:spPr>
          <p:txBody>
            <a:bodyPr/>
            <a:lstStyle>
              <a:lvl1pPr marL="342900" indent="-342900">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loss/retransmission decreases effective throughput</a:t>
              </a: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pic>
          <p:nvPicPr>
            <p:cNvPr id="16" name="Picture 15"/>
            <p:cNvPicPr>
              <a:picLocks noChangeAspect="1"/>
            </p:cNvPicPr>
            <p:nvPr/>
          </p:nvPicPr>
          <p:blipFill>
            <a:blip r:embed="rId4"/>
            <a:stretch>
              <a:fillRect/>
            </a:stretch>
          </p:blipFill>
          <p:spPr>
            <a:xfrm>
              <a:off x="7723915" y="2983830"/>
              <a:ext cx="1618605" cy="1447533"/>
            </a:xfrm>
            <a:prstGeom prst="rect">
              <a:avLst/>
            </a:prstGeom>
          </p:spPr>
        </p:pic>
      </p:grpSp>
      <p:grpSp>
        <p:nvGrpSpPr>
          <p:cNvPr id="20" name="Group 19"/>
          <p:cNvGrpSpPr/>
          <p:nvPr/>
        </p:nvGrpSpPr>
        <p:grpSpPr>
          <a:xfrm>
            <a:off x="1041400" y="1190115"/>
            <a:ext cx="8210815" cy="1330482"/>
            <a:chOff x="1041400" y="1190115"/>
            <a:chExt cx="8210815" cy="1330482"/>
          </a:xfrm>
        </p:grpSpPr>
        <p:sp>
          <p:nvSpPr>
            <p:cNvPr id="471" name="Rectangle 4"/>
            <p:cNvSpPr>
              <a:spLocks noChangeArrowheads="1"/>
            </p:cNvSpPr>
            <p:nvPr/>
          </p:nvSpPr>
          <p:spPr bwMode="auto">
            <a:xfrm>
              <a:off x="1041400" y="1395413"/>
              <a:ext cx="6538912" cy="471487"/>
            </a:xfrm>
            <a:prstGeom prst="rect">
              <a:avLst/>
            </a:prstGeom>
            <a:noFill/>
            <a:ln>
              <a:noFill/>
            </a:ln>
            <a:effectLst/>
          </p:spPr>
          <p:txBody>
            <a:bodyPr/>
            <a:lstStyle>
              <a:lvl1pPr marL="342900" indent="-342900">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throughput can never exceed capacity </a:t>
              </a: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pic>
          <p:nvPicPr>
            <p:cNvPr id="19" name="Picture 18"/>
            <p:cNvPicPr>
              <a:picLocks noChangeAspect="1"/>
            </p:cNvPicPr>
            <p:nvPr/>
          </p:nvPicPr>
          <p:blipFill>
            <a:blip r:embed="rId5"/>
            <a:stretch>
              <a:fillRect/>
            </a:stretch>
          </p:blipFill>
          <p:spPr>
            <a:xfrm>
              <a:off x="7729084" y="1190115"/>
              <a:ext cx="1523131" cy="1330482"/>
            </a:xfrm>
            <a:prstGeom prst="rect">
              <a:avLst/>
            </a:prstGeom>
          </p:spPr>
        </p:pic>
      </p:grpSp>
      <p:sp>
        <p:nvSpPr>
          <p:cNvPr id="21"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 name="Group 176"/>
          <p:cNvGrpSpPr/>
          <p:nvPr/>
        </p:nvGrpSpPr>
        <p:grpSpPr>
          <a:xfrm>
            <a:off x="10476914" y="2368655"/>
            <a:ext cx="717868" cy="1154474"/>
            <a:chOff x="7664720" y="2795550"/>
            <a:chExt cx="717868" cy="1154474"/>
          </a:xfrm>
        </p:grpSpPr>
        <p:sp>
          <p:nvSpPr>
            <p:cNvPr id="178" name="Rectangle 177"/>
            <p:cNvSpPr/>
            <p:nvPr/>
          </p:nvSpPr>
          <p:spPr>
            <a:xfrm>
              <a:off x="7671781" y="2795550"/>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9" name="Straight Connector 178"/>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Freeform 270"/>
          <p:cNvSpPr/>
          <p:nvPr/>
        </p:nvSpPr>
        <p:spPr bwMode="auto">
          <a:xfrm flipH="1">
            <a:off x="6810066" y="2305050"/>
            <a:ext cx="250825" cy="120173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34" name="Group 354"/>
          <p:cNvGrpSpPr/>
          <p:nvPr/>
        </p:nvGrpSpPr>
        <p:grpSpPr bwMode="auto">
          <a:xfrm>
            <a:off x="6405254" y="3243263"/>
            <a:ext cx="525462" cy="434975"/>
            <a:chOff x="-44" y="1473"/>
            <a:chExt cx="981" cy="1105"/>
          </a:xfrm>
        </p:grpSpPr>
        <p:pic>
          <p:nvPicPr>
            <p:cNvPr id="135" name="Picture 35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 name="Freeform 35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37" name="Group 136"/>
          <p:cNvGrpSpPr/>
          <p:nvPr/>
        </p:nvGrpSpPr>
        <p:grpSpPr>
          <a:xfrm>
            <a:off x="7045286" y="2362077"/>
            <a:ext cx="717868" cy="1154474"/>
            <a:chOff x="7664720" y="2799688"/>
            <a:chExt cx="717868" cy="1154474"/>
          </a:xfrm>
        </p:grpSpPr>
        <p:sp>
          <p:nvSpPr>
            <p:cNvPr id="138" name="Rectangle 137"/>
            <p:cNvSpPr/>
            <p:nvPr/>
          </p:nvSpPr>
          <p:spPr>
            <a:xfrm>
              <a:off x="7671781" y="2799688"/>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9" name="Straight Connector 138"/>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289" name="Rectangle 3"/>
          <p:cNvSpPr>
            <a:spLocks noGrp="1" noChangeArrowheads="1"/>
          </p:cNvSpPr>
          <p:nvPr>
            <p:ph idx="1"/>
          </p:nvPr>
        </p:nvSpPr>
        <p:spPr>
          <a:xfrm>
            <a:off x="884903" y="1939313"/>
            <a:ext cx="5562600" cy="2536434"/>
          </a:xfrm>
        </p:spPr>
        <p:txBody>
          <a:bodyPr>
            <a:normAutofit lnSpcReduction="10000"/>
          </a:bodyPr>
          <a:lstStyle/>
          <a:p>
            <a:pPr>
              <a:buFont typeface="Wingdings" panose="05000000000000000000" charset="0"/>
              <a:buNone/>
              <a:defRPr/>
            </a:pPr>
            <a:r>
              <a:rPr lang="en-US" sz="3200" dirty="0">
                <a:solidFill>
                  <a:srgbClr val="C00000"/>
                </a:solidFill>
              </a:rPr>
              <a:t>E</a:t>
            </a:r>
            <a:r>
              <a:rPr lang="en-US" sz="3200" dirty="0">
                <a:solidFill>
                  <a:srgbClr val="C00000"/>
                </a:solidFill>
                <a:cs typeface="+mn-cs"/>
              </a:rPr>
              <a:t>nd-end congestion control:</a:t>
            </a:r>
            <a:endParaRPr lang="en-US" sz="3200" dirty="0">
              <a:solidFill>
                <a:srgbClr val="C00000"/>
              </a:solidFill>
              <a:cs typeface="+mn-cs"/>
            </a:endParaRPr>
          </a:p>
          <a:p>
            <a:pPr marL="466725" indent="-336550">
              <a:defRPr/>
            </a:pPr>
            <a:r>
              <a:rPr lang="en-US" sz="3200" dirty="0"/>
              <a:t>no explicit feedback from network</a:t>
            </a:r>
            <a:endParaRPr lang="en-US" sz="3200" dirty="0"/>
          </a:p>
          <a:p>
            <a:pPr marL="466725" indent="-336550">
              <a:defRPr/>
            </a:pPr>
            <a:r>
              <a:rPr lang="en-US" sz="3200" dirty="0"/>
              <a:t>congestion </a:t>
            </a:r>
            <a:r>
              <a:rPr lang="en-US" sz="3200" i="1" dirty="0">
                <a:solidFill>
                  <a:srgbClr val="C00000"/>
                </a:solidFill>
              </a:rPr>
              <a:t>inferred</a:t>
            </a:r>
            <a:r>
              <a:rPr lang="en-US" sz="3200" dirty="0"/>
              <a:t> from observed loss, delay</a:t>
            </a:r>
            <a:endParaRPr lang="en-US" sz="3200" dirty="0"/>
          </a:p>
        </p:txBody>
      </p:sp>
      <p:sp>
        <p:nvSpPr>
          <p:cNvPr id="97284" name="Rectangle 2"/>
          <p:cNvSpPr>
            <a:spLocks noGrp="1" noChangeArrowheads="1"/>
          </p:cNvSpPr>
          <p:nvPr>
            <p:ph type="title"/>
          </p:nvPr>
        </p:nvSpPr>
        <p:spPr/>
        <p:txBody>
          <a:bodyPr>
            <a:normAutofit/>
          </a:bodyPr>
          <a:lstStyle/>
          <a:p>
            <a:pPr>
              <a:defRPr/>
            </a:pPr>
            <a:r>
              <a:rPr lang="en-US" sz="4800" dirty="0"/>
              <a:t>Approaches towards congestion control</a:t>
            </a:r>
            <a:endParaRPr lang="en-US" sz="5400" dirty="0">
              <a:cs typeface="+mj-cs"/>
            </a:endParaRPr>
          </a:p>
        </p:txBody>
      </p:sp>
      <p:sp>
        <p:nvSpPr>
          <p:cNvPr id="15" name="Freeform 2"/>
          <p:cNvSpPr/>
          <p:nvPr/>
        </p:nvSpPr>
        <p:spPr bwMode="auto">
          <a:xfrm>
            <a:off x="7675918" y="3459066"/>
            <a:ext cx="2848871" cy="1480906"/>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6" name="Freeform 6"/>
          <p:cNvSpPr/>
          <p:nvPr/>
        </p:nvSpPr>
        <p:spPr bwMode="auto">
          <a:xfrm>
            <a:off x="8314293" y="3762231"/>
            <a:ext cx="543096" cy="295229"/>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7" name="Freeform 91"/>
          <p:cNvSpPr/>
          <p:nvPr/>
        </p:nvSpPr>
        <p:spPr bwMode="auto">
          <a:xfrm>
            <a:off x="9356021" y="3755882"/>
            <a:ext cx="504984" cy="307927"/>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8" name="Freeform 92"/>
          <p:cNvSpPr/>
          <p:nvPr/>
        </p:nvSpPr>
        <p:spPr bwMode="auto">
          <a:xfrm>
            <a:off x="8290473" y="4147933"/>
            <a:ext cx="481164" cy="238088"/>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9" name="Freeform 93"/>
          <p:cNvSpPr/>
          <p:nvPr/>
        </p:nvSpPr>
        <p:spPr bwMode="auto">
          <a:xfrm>
            <a:off x="9238509" y="4124124"/>
            <a:ext cx="628848" cy="247611"/>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20" name="Freeform 94"/>
          <p:cNvSpPr/>
          <p:nvPr/>
        </p:nvSpPr>
        <p:spPr bwMode="auto">
          <a:xfrm>
            <a:off x="9905469" y="4178091"/>
            <a:ext cx="206440" cy="50792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21" name="Freeform 95"/>
          <p:cNvSpPr/>
          <p:nvPr/>
        </p:nvSpPr>
        <p:spPr bwMode="auto">
          <a:xfrm>
            <a:off x="8670005" y="4711407"/>
            <a:ext cx="736832" cy="74601"/>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22" name="Freeform 96"/>
          <p:cNvSpPr/>
          <p:nvPr/>
        </p:nvSpPr>
        <p:spPr bwMode="auto">
          <a:xfrm>
            <a:off x="8133261" y="4171742"/>
            <a:ext cx="193736" cy="425383"/>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nvGrpSpPr>
          <p:cNvPr id="71" name="Group 70"/>
          <p:cNvGrpSpPr/>
          <p:nvPr/>
        </p:nvGrpSpPr>
        <p:grpSpPr>
          <a:xfrm>
            <a:off x="9719734" y="3946352"/>
            <a:ext cx="578032" cy="285706"/>
            <a:chOff x="7493876" y="2774731"/>
            <a:chExt cx="1481958" cy="894622"/>
          </a:xfrm>
        </p:grpSpPr>
        <p:sp>
          <p:nvSpPr>
            <p:cNvPr id="72" name="Freeform 7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3" name="Oval 7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4" name="Group 73"/>
            <p:cNvGrpSpPr/>
            <p:nvPr/>
          </p:nvGrpSpPr>
          <p:grpSpPr>
            <a:xfrm>
              <a:off x="7713663" y="2848339"/>
              <a:ext cx="1042107" cy="425543"/>
              <a:chOff x="7786941" y="2884917"/>
              <a:chExt cx="897649" cy="353919"/>
            </a:xfrm>
          </p:grpSpPr>
          <p:sp>
            <p:nvSpPr>
              <p:cNvPr id="75" name="Freeform 7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Freeform 7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Freeform 7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Freeform 7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79" name="Group 78"/>
          <p:cNvGrpSpPr/>
          <p:nvPr/>
        </p:nvGrpSpPr>
        <p:grpSpPr>
          <a:xfrm>
            <a:off x="9351606" y="4600112"/>
            <a:ext cx="578032" cy="285706"/>
            <a:chOff x="7493876" y="2774731"/>
            <a:chExt cx="1481958" cy="894622"/>
          </a:xfrm>
        </p:grpSpPr>
        <p:sp>
          <p:nvSpPr>
            <p:cNvPr id="80" name="Freeform 79"/>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Oval 80"/>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2" name="Group 81"/>
            <p:cNvGrpSpPr/>
            <p:nvPr/>
          </p:nvGrpSpPr>
          <p:grpSpPr>
            <a:xfrm>
              <a:off x="7713663" y="2848339"/>
              <a:ext cx="1042107" cy="425543"/>
              <a:chOff x="7786941" y="2884917"/>
              <a:chExt cx="897649" cy="353919"/>
            </a:xfrm>
          </p:grpSpPr>
          <p:sp>
            <p:nvSpPr>
              <p:cNvPr id="83" name="Freeform 82"/>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Freeform 83"/>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Freeform 84"/>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Freeform 85"/>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87" name="Group 86"/>
          <p:cNvGrpSpPr/>
          <p:nvPr/>
        </p:nvGrpSpPr>
        <p:grpSpPr>
          <a:xfrm>
            <a:off x="8195132" y="4551443"/>
            <a:ext cx="578032" cy="285706"/>
            <a:chOff x="7493876" y="2774731"/>
            <a:chExt cx="1481958" cy="894622"/>
          </a:xfrm>
        </p:grpSpPr>
        <p:sp>
          <p:nvSpPr>
            <p:cNvPr id="88" name="Freeform 8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 name="Oval 88"/>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0" name="Group 89"/>
            <p:cNvGrpSpPr/>
            <p:nvPr/>
          </p:nvGrpSpPr>
          <p:grpSpPr>
            <a:xfrm>
              <a:off x="7713663" y="2848339"/>
              <a:ext cx="1042107" cy="425543"/>
              <a:chOff x="7786941" y="2884917"/>
              <a:chExt cx="897649" cy="353919"/>
            </a:xfrm>
          </p:grpSpPr>
          <p:sp>
            <p:nvSpPr>
              <p:cNvPr id="91" name="Freeform 9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Freeform 9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Freeform 9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Freeform 9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95" name="Group 94"/>
          <p:cNvGrpSpPr/>
          <p:nvPr/>
        </p:nvGrpSpPr>
        <p:grpSpPr>
          <a:xfrm>
            <a:off x="8800632" y="3636044"/>
            <a:ext cx="578032" cy="285706"/>
            <a:chOff x="7493876" y="2774731"/>
            <a:chExt cx="1481958" cy="894622"/>
          </a:xfrm>
        </p:grpSpPr>
        <p:sp>
          <p:nvSpPr>
            <p:cNvPr id="96" name="Freeform 9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Oval 9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8" name="Group 97"/>
            <p:cNvGrpSpPr/>
            <p:nvPr/>
          </p:nvGrpSpPr>
          <p:grpSpPr>
            <a:xfrm>
              <a:off x="7713663" y="2848339"/>
              <a:ext cx="1042107" cy="425543"/>
              <a:chOff x="7786941" y="2884917"/>
              <a:chExt cx="897649" cy="353919"/>
            </a:xfrm>
          </p:grpSpPr>
          <p:sp>
            <p:nvSpPr>
              <p:cNvPr id="99" name="Freeform 9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Freeform 9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Freeform 10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Freeform 10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03" name="Group 102"/>
          <p:cNvGrpSpPr/>
          <p:nvPr/>
        </p:nvGrpSpPr>
        <p:grpSpPr>
          <a:xfrm>
            <a:off x="8711293" y="4233883"/>
            <a:ext cx="578032" cy="285706"/>
            <a:chOff x="7493876" y="2774731"/>
            <a:chExt cx="1481958" cy="894622"/>
          </a:xfrm>
        </p:grpSpPr>
        <p:sp>
          <p:nvSpPr>
            <p:cNvPr id="104" name="Freeform 10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5" name="Oval 104"/>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6" name="Group 105"/>
            <p:cNvGrpSpPr/>
            <p:nvPr/>
          </p:nvGrpSpPr>
          <p:grpSpPr>
            <a:xfrm>
              <a:off x="7713663" y="2848339"/>
              <a:ext cx="1042107" cy="425543"/>
              <a:chOff x="7786941" y="2884917"/>
              <a:chExt cx="897649" cy="353919"/>
            </a:xfrm>
          </p:grpSpPr>
          <p:sp>
            <p:nvSpPr>
              <p:cNvPr id="107" name="Freeform 10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10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Freeform 10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10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1" name="Group 110"/>
          <p:cNvGrpSpPr/>
          <p:nvPr/>
        </p:nvGrpSpPr>
        <p:grpSpPr>
          <a:xfrm>
            <a:off x="7764614" y="3944180"/>
            <a:ext cx="578032" cy="285706"/>
            <a:chOff x="7493876" y="2774731"/>
            <a:chExt cx="1481958" cy="894622"/>
          </a:xfrm>
        </p:grpSpPr>
        <p:sp>
          <p:nvSpPr>
            <p:cNvPr id="112" name="Freeform 11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3" name="Oval 11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4" name="Group 113"/>
            <p:cNvGrpSpPr/>
            <p:nvPr/>
          </p:nvGrpSpPr>
          <p:grpSpPr>
            <a:xfrm>
              <a:off x="7713663" y="2848339"/>
              <a:ext cx="1042107" cy="425543"/>
              <a:chOff x="7786941" y="2884917"/>
              <a:chExt cx="897649" cy="353919"/>
            </a:xfrm>
          </p:grpSpPr>
          <p:sp>
            <p:nvSpPr>
              <p:cNvPr id="115" name="Freeform 11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Freeform 11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Freeform 11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Freeform 11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 name="Group 2"/>
          <p:cNvGrpSpPr/>
          <p:nvPr/>
        </p:nvGrpSpPr>
        <p:grpSpPr>
          <a:xfrm>
            <a:off x="8867832" y="4245561"/>
            <a:ext cx="456701" cy="226548"/>
            <a:chOff x="6859123" y="5156933"/>
            <a:chExt cx="456701" cy="226548"/>
          </a:xfrm>
        </p:grpSpPr>
        <p:sp>
          <p:nvSpPr>
            <p:cNvPr id="9" name="Rectangle 8"/>
            <p:cNvSpPr/>
            <p:nvPr/>
          </p:nvSpPr>
          <p:spPr>
            <a:xfrm>
              <a:off x="6859123" y="5156933"/>
              <a:ext cx="456701" cy="226548"/>
            </a:xfrm>
            <a:prstGeom prst="rect">
              <a:avLst/>
            </a:prstGeom>
            <a:solidFill>
              <a:srgbClr val="F989B2"/>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Straight Connector 10"/>
            <p:cNvCxnSpPr/>
            <p:nvPr/>
          </p:nvCxnSpPr>
          <p:spPr>
            <a:xfrm flipV="1">
              <a:off x="724911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V="1">
              <a:off x="7197800"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flipV="1">
              <a:off x="714648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V="1">
              <a:off x="709517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V="1">
              <a:off x="7043856"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flipV="1">
              <a:off x="699254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V="1">
              <a:off x="6941227"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7428575" y="2677315"/>
            <a:ext cx="3355719" cy="1705017"/>
            <a:chOff x="7428575" y="2677315"/>
            <a:chExt cx="3355719" cy="1705017"/>
          </a:xfrm>
        </p:grpSpPr>
        <p:sp>
          <p:nvSpPr>
            <p:cNvPr id="13" name="Freeform 12"/>
            <p:cNvSpPr/>
            <p:nvPr/>
          </p:nvSpPr>
          <p:spPr>
            <a:xfrm>
              <a:off x="9335149" y="2701273"/>
              <a:ext cx="1406838" cy="168105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1" fmla="*/ 0 w 1541303"/>
                <a:gd name="connsiteY0-2" fmla="*/ 1681059 h 1681059"/>
                <a:gd name="connsiteX1-3" fmla="*/ 539056 w 1541303"/>
                <a:gd name="connsiteY1-4" fmla="*/ 1465436 h 1681059"/>
                <a:gd name="connsiteX2-5" fmla="*/ 1541303 w 1541303"/>
                <a:gd name="connsiteY2-6" fmla="*/ 1445471 h 1681059"/>
                <a:gd name="connsiteX3-7" fmla="*/ 1525331 w 1541303"/>
                <a:gd name="connsiteY3-8" fmla="*/ 0 h 1681059"/>
              </a:gdLst>
              <a:ahLst/>
              <a:cxnLst>
                <a:cxn ang="0">
                  <a:pos x="connsiteX0-1" y="connsiteY0-2"/>
                </a:cxn>
                <a:cxn ang="0">
                  <a:pos x="connsiteX1-3" y="connsiteY1-4"/>
                </a:cxn>
                <a:cxn ang="0">
                  <a:pos x="connsiteX2-5" y="connsiteY2-6"/>
                </a:cxn>
                <a:cxn ang="0">
                  <a:pos x="connsiteX3-7" y="connsiteY3-8"/>
                </a:cxn>
              </a:cxnLst>
              <a:rect l="l" t="t" r="r" b="b"/>
              <a:pathLst>
                <a:path w="1541303" h="1681059">
                  <a:moveTo>
                    <a:pt x="0" y="1681059"/>
                  </a:moveTo>
                  <a:lnTo>
                    <a:pt x="539056" y="1465436"/>
                  </a:lnTo>
                  <a:lnTo>
                    <a:pt x="1541303" y="1445471"/>
                  </a:lnTo>
                  <a:lnTo>
                    <a:pt x="1525331" y="0"/>
                  </a:lnTo>
                </a:path>
              </a:pathLst>
            </a:custGeom>
            <a:noFill/>
            <a:ln w="4445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689" name="Freeform 114688"/>
            <p:cNvSpPr/>
            <p:nvPr/>
          </p:nvSpPr>
          <p:spPr>
            <a:xfrm>
              <a:off x="7473006" y="2677315"/>
              <a:ext cx="1446868" cy="1701024"/>
            </a:xfrm>
            <a:custGeom>
              <a:avLst/>
              <a:gdLst>
                <a:gd name="connsiteX0" fmla="*/ 0 w 1549289"/>
                <a:gd name="connsiteY0" fmla="*/ 0 h 1701024"/>
                <a:gd name="connsiteX1" fmla="*/ 0 w 1549289"/>
                <a:gd name="connsiteY1" fmla="*/ 1485401 h 1701024"/>
                <a:gd name="connsiteX2" fmla="*/ 1030198 w 1549289"/>
                <a:gd name="connsiteY2" fmla="*/ 1453457 h 1701024"/>
                <a:gd name="connsiteX3" fmla="*/ 1549289 w 1549289"/>
                <a:gd name="connsiteY3" fmla="*/ 1701024 h 1701024"/>
                <a:gd name="connsiteX0-1" fmla="*/ 0 w 1549289"/>
                <a:gd name="connsiteY0-2" fmla="*/ 0 h 1701024"/>
                <a:gd name="connsiteX1-3" fmla="*/ 7986 w 1549289"/>
                <a:gd name="connsiteY1-4" fmla="*/ 1481408 h 1701024"/>
                <a:gd name="connsiteX2-5" fmla="*/ 1030198 w 1549289"/>
                <a:gd name="connsiteY2-6" fmla="*/ 1453457 h 1701024"/>
                <a:gd name="connsiteX3-7" fmla="*/ 1549289 w 1549289"/>
                <a:gd name="connsiteY3-8" fmla="*/ 1701024 h 1701024"/>
                <a:gd name="connsiteX0-9" fmla="*/ 0 w 1549289"/>
                <a:gd name="connsiteY0-10" fmla="*/ 0 h 1701024"/>
                <a:gd name="connsiteX1-11" fmla="*/ 7986 w 1549289"/>
                <a:gd name="connsiteY1-12" fmla="*/ 1481408 h 1701024"/>
                <a:gd name="connsiteX2-13" fmla="*/ 1030198 w 1549289"/>
                <a:gd name="connsiteY2-14" fmla="*/ 1485401 h 1701024"/>
                <a:gd name="connsiteX3-15" fmla="*/ 1549289 w 1549289"/>
                <a:gd name="connsiteY3-16" fmla="*/ 1701024 h 1701024"/>
              </a:gdLst>
              <a:ahLst/>
              <a:cxnLst>
                <a:cxn ang="0">
                  <a:pos x="connsiteX0-1" y="connsiteY0-2"/>
                </a:cxn>
                <a:cxn ang="0">
                  <a:pos x="connsiteX1-3" y="connsiteY1-4"/>
                </a:cxn>
                <a:cxn ang="0">
                  <a:pos x="connsiteX2-5" y="connsiteY2-6"/>
                </a:cxn>
                <a:cxn ang="0">
                  <a:pos x="connsiteX3-7" y="connsiteY3-8"/>
                </a:cxn>
              </a:cxnLst>
              <a:rect l="l" t="t" r="r" b="b"/>
              <a:pathLst>
                <a:path w="1549289" h="1701024">
                  <a:moveTo>
                    <a:pt x="0" y="0"/>
                  </a:moveTo>
                  <a:lnTo>
                    <a:pt x="7986" y="1481408"/>
                  </a:lnTo>
                  <a:lnTo>
                    <a:pt x="1030198" y="1485401"/>
                  </a:lnTo>
                  <a:lnTo>
                    <a:pt x="1549289" y="1701024"/>
                  </a:lnTo>
                </a:path>
              </a:pathLst>
            </a:custGeom>
            <a:noFill/>
            <a:ln w="3810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p:cNvSpPr txBox="1"/>
            <p:nvPr/>
          </p:nvSpPr>
          <p:spPr>
            <a:xfrm>
              <a:off x="10184578" y="3556614"/>
              <a:ext cx="599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sp>
          <p:nvSpPr>
            <p:cNvPr id="129" name="TextBox 128"/>
            <p:cNvSpPr txBox="1"/>
            <p:nvPr/>
          </p:nvSpPr>
          <p:spPr>
            <a:xfrm>
              <a:off x="7428575" y="3517694"/>
              <a:ext cx="599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grpSp>
      <p:grpSp>
        <p:nvGrpSpPr>
          <p:cNvPr id="10" name="Group 9"/>
          <p:cNvGrpSpPr/>
          <p:nvPr/>
        </p:nvGrpSpPr>
        <p:grpSpPr>
          <a:xfrm>
            <a:off x="6799618" y="2691243"/>
            <a:ext cx="4657206" cy="1827509"/>
            <a:chOff x="6799618" y="2691243"/>
            <a:chExt cx="4657206" cy="1827509"/>
          </a:xfrm>
        </p:grpSpPr>
        <p:sp>
          <p:nvSpPr>
            <p:cNvPr id="124" name="Freeform 123"/>
            <p:cNvSpPr/>
            <p:nvPr/>
          </p:nvSpPr>
          <p:spPr>
            <a:xfrm>
              <a:off x="7353946" y="2691243"/>
              <a:ext cx="3498244" cy="182750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1" fmla="*/ 0 w 1541303"/>
                <a:gd name="connsiteY0-2" fmla="*/ 1681059 h 1681059"/>
                <a:gd name="connsiteX1-3" fmla="*/ 539056 w 1541303"/>
                <a:gd name="connsiteY1-4" fmla="*/ 1465436 h 1681059"/>
                <a:gd name="connsiteX2-5" fmla="*/ 1541303 w 1541303"/>
                <a:gd name="connsiteY2-6" fmla="*/ 1445471 h 1681059"/>
                <a:gd name="connsiteX3-7" fmla="*/ 1525331 w 1541303"/>
                <a:gd name="connsiteY3-8" fmla="*/ 0 h 1681059"/>
                <a:gd name="connsiteX0-9" fmla="*/ 0 w 1541303"/>
                <a:gd name="connsiteY0-10" fmla="*/ 1681059 h 1681059"/>
                <a:gd name="connsiteX1-11" fmla="*/ 539056 w 1541303"/>
                <a:gd name="connsiteY1-12" fmla="*/ 1465436 h 1681059"/>
                <a:gd name="connsiteX2-13" fmla="*/ 920408 w 1541303"/>
                <a:gd name="connsiteY2-14" fmla="*/ 1455758 h 1681059"/>
                <a:gd name="connsiteX3-15" fmla="*/ 1541303 w 1541303"/>
                <a:gd name="connsiteY3-16" fmla="*/ 1445471 h 1681059"/>
                <a:gd name="connsiteX4" fmla="*/ 1525331 w 1541303"/>
                <a:gd name="connsiteY4" fmla="*/ 0 h 1681059"/>
                <a:gd name="connsiteX0-17" fmla="*/ 0 w 1541303"/>
                <a:gd name="connsiteY0-18" fmla="*/ 1681059 h 1681059"/>
                <a:gd name="connsiteX1-19" fmla="*/ 373242 w 1541303"/>
                <a:gd name="connsiteY1-20" fmla="*/ 1536549 h 1681059"/>
                <a:gd name="connsiteX2-21" fmla="*/ 539056 w 1541303"/>
                <a:gd name="connsiteY2-22" fmla="*/ 1465436 h 1681059"/>
                <a:gd name="connsiteX3-23" fmla="*/ 920408 w 1541303"/>
                <a:gd name="connsiteY3-24" fmla="*/ 1455758 h 1681059"/>
                <a:gd name="connsiteX4-25" fmla="*/ 1541303 w 1541303"/>
                <a:gd name="connsiteY4-26" fmla="*/ 1445471 h 1681059"/>
                <a:gd name="connsiteX5" fmla="*/ 1525331 w 1541303"/>
                <a:gd name="connsiteY5" fmla="*/ 0 h 1681059"/>
                <a:gd name="connsiteX0-27" fmla="*/ 0 w 1541303"/>
                <a:gd name="connsiteY0-28" fmla="*/ 1681059 h 1681059"/>
                <a:gd name="connsiteX1-29" fmla="*/ 373242 w 1541303"/>
                <a:gd name="connsiteY1-30" fmla="*/ 1536549 h 1681059"/>
                <a:gd name="connsiteX2-31" fmla="*/ 232427 w 1541303"/>
                <a:gd name="connsiteY2-32" fmla="*/ 1591633 h 1681059"/>
                <a:gd name="connsiteX3-33" fmla="*/ 539056 w 1541303"/>
                <a:gd name="connsiteY3-34" fmla="*/ 1465436 h 1681059"/>
                <a:gd name="connsiteX4-35" fmla="*/ 920408 w 1541303"/>
                <a:gd name="connsiteY4-36" fmla="*/ 1455758 h 1681059"/>
                <a:gd name="connsiteX5-37" fmla="*/ 1541303 w 1541303"/>
                <a:gd name="connsiteY5-38" fmla="*/ 1445471 h 1681059"/>
                <a:gd name="connsiteX6" fmla="*/ 1525331 w 1541303"/>
                <a:gd name="connsiteY6" fmla="*/ 0 h 1681059"/>
                <a:gd name="connsiteX0-39" fmla="*/ 0 w 3882856"/>
                <a:gd name="connsiteY0-40" fmla="*/ 142370 h 1591633"/>
                <a:gd name="connsiteX1-41" fmla="*/ 2714795 w 3882856"/>
                <a:gd name="connsiteY1-42" fmla="*/ 1536549 h 1591633"/>
                <a:gd name="connsiteX2-43" fmla="*/ 2573980 w 3882856"/>
                <a:gd name="connsiteY2-44" fmla="*/ 1591633 h 1591633"/>
                <a:gd name="connsiteX3-45" fmla="*/ 2880609 w 3882856"/>
                <a:gd name="connsiteY3-46" fmla="*/ 1465436 h 1591633"/>
                <a:gd name="connsiteX4-47" fmla="*/ 3261961 w 3882856"/>
                <a:gd name="connsiteY4-48" fmla="*/ 1455758 h 1591633"/>
                <a:gd name="connsiteX5-49" fmla="*/ 3882856 w 3882856"/>
                <a:gd name="connsiteY5-50" fmla="*/ 1445471 h 1591633"/>
                <a:gd name="connsiteX6-51" fmla="*/ 3866884 w 3882856"/>
                <a:gd name="connsiteY6-52" fmla="*/ 0 h 1591633"/>
                <a:gd name="connsiteX0-53" fmla="*/ 0 w 3882856"/>
                <a:gd name="connsiteY0-54" fmla="*/ 142370 h 1591633"/>
                <a:gd name="connsiteX1-55" fmla="*/ 2163604 w 3882856"/>
                <a:gd name="connsiteY1-56" fmla="*/ 1510843 h 1591633"/>
                <a:gd name="connsiteX2-57" fmla="*/ 2573980 w 3882856"/>
                <a:gd name="connsiteY2-58" fmla="*/ 1591633 h 1591633"/>
                <a:gd name="connsiteX3-59" fmla="*/ 2880609 w 3882856"/>
                <a:gd name="connsiteY3-60" fmla="*/ 1465436 h 1591633"/>
                <a:gd name="connsiteX4-61" fmla="*/ 3261961 w 3882856"/>
                <a:gd name="connsiteY4-62" fmla="*/ 1455758 h 1591633"/>
                <a:gd name="connsiteX5-63" fmla="*/ 3882856 w 3882856"/>
                <a:gd name="connsiteY5-64" fmla="*/ 1445471 h 1591633"/>
                <a:gd name="connsiteX6-65" fmla="*/ 3866884 w 3882856"/>
                <a:gd name="connsiteY6-66" fmla="*/ 0 h 1591633"/>
                <a:gd name="connsiteX0-67" fmla="*/ 33110 w 3915966"/>
                <a:gd name="connsiteY0-68" fmla="*/ 142370 h 1591633"/>
                <a:gd name="connsiteX1-69" fmla="*/ 0 w 3915966"/>
                <a:gd name="connsiteY1-70" fmla="*/ 1510843 h 1591633"/>
                <a:gd name="connsiteX2-71" fmla="*/ 2607090 w 3915966"/>
                <a:gd name="connsiteY2-72" fmla="*/ 1591633 h 1591633"/>
                <a:gd name="connsiteX3-73" fmla="*/ 2913719 w 3915966"/>
                <a:gd name="connsiteY3-74" fmla="*/ 1465436 h 1591633"/>
                <a:gd name="connsiteX4-75" fmla="*/ 3295071 w 3915966"/>
                <a:gd name="connsiteY4-76" fmla="*/ 1455758 h 1591633"/>
                <a:gd name="connsiteX5-77" fmla="*/ 3915966 w 3915966"/>
                <a:gd name="connsiteY5-78" fmla="*/ 1445471 h 1591633"/>
                <a:gd name="connsiteX6-79" fmla="*/ 3899994 w 3915966"/>
                <a:gd name="connsiteY6-80" fmla="*/ 0 h 1591633"/>
                <a:gd name="connsiteX0-81" fmla="*/ 33110 w 3915966"/>
                <a:gd name="connsiteY0-82" fmla="*/ 142370 h 1510843"/>
                <a:gd name="connsiteX1-83" fmla="*/ 0 w 3915966"/>
                <a:gd name="connsiteY1-84" fmla="*/ 1510843 h 1510843"/>
                <a:gd name="connsiteX2-85" fmla="*/ 1263312 w 3915966"/>
                <a:gd name="connsiteY2-86" fmla="*/ 1477792 h 1510843"/>
                <a:gd name="connsiteX3-87" fmla="*/ 2913719 w 3915966"/>
                <a:gd name="connsiteY3-88" fmla="*/ 1465436 h 1510843"/>
                <a:gd name="connsiteX4-89" fmla="*/ 3295071 w 3915966"/>
                <a:gd name="connsiteY4-90" fmla="*/ 1455758 h 1510843"/>
                <a:gd name="connsiteX5-91" fmla="*/ 3915966 w 3915966"/>
                <a:gd name="connsiteY5-92" fmla="*/ 1445471 h 1510843"/>
                <a:gd name="connsiteX6-93" fmla="*/ 3899994 w 3915966"/>
                <a:gd name="connsiteY6-94" fmla="*/ 0 h 1510843"/>
                <a:gd name="connsiteX0-95" fmla="*/ 33110 w 3915966"/>
                <a:gd name="connsiteY0-96" fmla="*/ 142370 h 1510843"/>
                <a:gd name="connsiteX1-97" fmla="*/ 0 w 3915966"/>
                <a:gd name="connsiteY1-98" fmla="*/ 1510843 h 1510843"/>
                <a:gd name="connsiteX2-99" fmla="*/ 1263312 w 3915966"/>
                <a:gd name="connsiteY2-100" fmla="*/ 1477792 h 1510843"/>
                <a:gd name="connsiteX3-101" fmla="*/ 2373740 w 3915966"/>
                <a:gd name="connsiteY3-102" fmla="*/ 1470447 h 1510843"/>
                <a:gd name="connsiteX4-103" fmla="*/ 2913719 w 3915966"/>
                <a:gd name="connsiteY4-104" fmla="*/ 1465436 h 1510843"/>
                <a:gd name="connsiteX5-105" fmla="*/ 3295071 w 3915966"/>
                <a:gd name="connsiteY5-106" fmla="*/ 1455758 h 1510843"/>
                <a:gd name="connsiteX6-107" fmla="*/ 3915966 w 3915966"/>
                <a:gd name="connsiteY6-108" fmla="*/ 1445471 h 1510843"/>
                <a:gd name="connsiteX7" fmla="*/ 3899994 w 3915966"/>
                <a:gd name="connsiteY7" fmla="*/ 0 h 1510843"/>
                <a:gd name="connsiteX0-109" fmla="*/ 33110 w 3915966"/>
                <a:gd name="connsiteY0-110" fmla="*/ 142370 h 1676095"/>
                <a:gd name="connsiteX1-111" fmla="*/ 0 w 3915966"/>
                <a:gd name="connsiteY1-112" fmla="*/ 1510843 h 1676095"/>
                <a:gd name="connsiteX2-113" fmla="*/ 1263312 w 3915966"/>
                <a:gd name="connsiteY2-114" fmla="*/ 1477792 h 1676095"/>
                <a:gd name="connsiteX3-115" fmla="*/ 2192692 w 3915966"/>
                <a:gd name="connsiteY3-116" fmla="*/ 1676095 h 1676095"/>
                <a:gd name="connsiteX4-117" fmla="*/ 2913719 w 3915966"/>
                <a:gd name="connsiteY4-118" fmla="*/ 1465436 h 1676095"/>
                <a:gd name="connsiteX5-119" fmla="*/ 3295071 w 3915966"/>
                <a:gd name="connsiteY5-120" fmla="*/ 1455758 h 1676095"/>
                <a:gd name="connsiteX6-121" fmla="*/ 3915966 w 3915966"/>
                <a:gd name="connsiteY6-122" fmla="*/ 1445471 h 1676095"/>
                <a:gd name="connsiteX7-123" fmla="*/ 3899994 w 3915966"/>
                <a:gd name="connsiteY7-124" fmla="*/ 0 h 1676095"/>
                <a:gd name="connsiteX0-125" fmla="*/ 33110 w 3915966"/>
                <a:gd name="connsiteY0-126" fmla="*/ 142370 h 1676095"/>
                <a:gd name="connsiteX1-127" fmla="*/ 0 w 3915966"/>
                <a:gd name="connsiteY1-128" fmla="*/ 1510843 h 1676095"/>
                <a:gd name="connsiteX2-129" fmla="*/ 1263312 w 3915966"/>
                <a:gd name="connsiteY2-130" fmla="*/ 1477792 h 1676095"/>
                <a:gd name="connsiteX3-131" fmla="*/ 1609316 w 3915966"/>
                <a:gd name="connsiteY3-132" fmla="*/ 1551238 h 1676095"/>
                <a:gd name="connsiteX4-133" fmla="*/ 2192692 w 3915966"/>
                <a:gd name="connsiteY4-134" fmla="*/ 1676095 h 1676095"/>
                <a:gd name="connsiteX5-135" fmla="*/ 2913719 w 3915966"/>
                <a:gd name="connsiteY5-136" fmla="*/ 1465436 h 1676095"/>
                <a:gd name="connsiteX6-137" fmla="*/ 3295071 w 3915966"/>
                <a:gd name="connsiteY6-138" fmla="*/ 1455758 h 1676095"/>
                <a:gd name="connsiteX7-139" fmla="*/ 3915966 w 3915966"/>
                <a:gd name="connsiteY7-140" fmla="*/ 1445471 h 1676095"/>
                <a:gd name="connsiteX8" fmla="*/ 3899994 w 3915966"/>
                <a:gd name="connsiteY8" fmla="*/ 0 h 1676095"/>
                <a:gd name="connsiteX0-141" fmla="*/ 33110 w 3915966"/>
                <a:gd name="connsiteY0-142" fmla="*/ 142370 h 1676095"/>
                <a:gd name="connsiteX1-143" fmla="*/ 0 w 3915966"/>
                <a:gd name="connsiteY1-144" fmla="*/ 1510843 h 1676095"/>
                <a:gd name="connsiteX2-145" fmla="*/ 1263312 w 3915966"/>
                <a:gd name="connsiteY2-146" fmla="*/ 1477792 h 1676095"/>
                <a:gd name="connsiteX3-147" fmla="*/ 1589200 w 3915966"/>
                <a:gd name="connsiteY3-148" fmla="*/ 1661407 h 1676095"/>
                <a:gd name="connsiteX4-149" fmla="*/ 2192692 w 3915966"/>
                <a:gd name="connsiteY4-150" fmla="*/ 1676095 h 1676095"/>
                <a:gd name="connsiteX5-151" fmla="*/ 2913719 w 3915966"/>
                <a:gd name="connsiteY5-152" fmla="*/ 1465436 h 1676095"/>
                <a:gd name="connsiteX6-153" fmla="*/ 3295071 w 3915966"/>
                <a:gd name="connsiteY6-154" fmla="*/ 1455758 h 1676095"/>
                <a:gd name="connsiteX7-155" fmla="*/ 3915966 w 3915966"/>
                <a:gd name="connsiteY7-156" fmla="*/ 1445471 h 1676095"/>
                <a:gd name="connsiteX8-157" fmla="*/ 3899994 w 3915966"/>
                <a:gd name="connsiteY8-158" fmla="*/ 0 h 1676095"/>
                <a:gd name="connsiteX0-159" fmla="*/ 17017 w 3915966"/>
                <a:gd name="connsiteY0-160" fmla="*/ 0 h 1838525"/>
                <a:gd name="connsiteX1-161" fmla="*/ 0 w 3915966"/>
                <a:gd name="connsiteY1-162" fmla="*/ 1673273 h 1838525"/>
                <a:gd name="connsiteX2-163" fmla="*/ 1263312 w 3915966"/>
                <a:gd name="connsiteY2-164" fmla="*/ 1640222 h 1838525"/>
                <a:gd name="connsiteX3-165" fmla="*/ 1589200 w 3915966"/>
                <a:gd name="connsiteY3-166" fmla="*/ 1823837 h 1838525"/>
                <a:gd name="connsiteX4-167" fmla="*/ 2192692 w 3915966"/>
                <a:gd name="connsiteY4-168" fmla="*/ 1838525 h 1838525"/>
                <a:gd name="connsiteX5-169" fmla="*/ 2913719 w 3915966"/>
                <a:gd name="connsiteY5-170" fmla="*/ 1627866 h 1838525"/>
                <a:gd name="connsiteX6-171" fmla="*/ 3295071 w 3915966"/>
                <a:gd name="connsiteY6-172" fmla="*/ 1618188 h 1838525"/>
                <a:gd name="connsiteX7-173" fmla="*/ 3915966 w 3915966"/>
                <a:gd name="connsiteY7-174" fmla="*/ 1607901 h 1838525"/>
                <a:gd name="connsiteX8-175" fmla="*/ 3899994 w 3915966"/>
                <a:gd name="connsiteY8-176" fmla="*/ 162430 h 1838525"/>
                <a:gd name="connsiteX0-177" fmla="*/ 0 w 3898949"/>
                <a:gd name="connsiteY0-178" fmla="*/ 0 h 1838525"/>
                <a:gd name="connsiteX1-179" fmla="*/ 19193 w 3898949"/>
                <a:gd name="connsiteY1-180" fmla="*/ 1581465 h 1838525"/>
                <a:gd name="connsiteX2-181" fmla="*/ 1246295 w 3898949"/>
                <a:gd name="connsiteY2-182" fmla="*/ 1640222 h 1838525"/>
                <a:gd name="connsiteX3-183" fmla="*/ 1572183 w 3898949"/>
                <a:gd name="connsiteY3-184" fmla="*/ 1823837 h 1838525"/>
                <a:gd name="connsiteX4-185" fmla="*/ 2175675 w 3898949"/>
                <a:gd name="connsiteY4-186" fmla="*/ 1838525 h 1838525"/>
                <a:gd name="connsiteX5-187" fmla="*/ 2896702 w 3898949"/>
                <a:gd name="connsiteY5-188" fmla="*/ 1627866 h 1838525"/>
                <a:gd name="connsiteX6-189" fmla="*/ 3278054 w 3898949"/>
                <a:gd name="connsiteY6-190" fmla="*/ 1618188 h 1838525"/>
                <a:gd name="connsiteX7-191" fmla="*/ 3898949 w 3898949"/>
                <a:gd name="connsiteY7-192" fmla="*/ 1607901 h 1838525"/>
                <a:gd name="connsiteX8-193" fmla="*/ 3882977 w 3898949"/>
                <a:gd name="connsiteY8-194" fmla="*/ 162430 h 1838525"/>
                <a:gd name="connsiteX0-195" fmla="*/ 0 w 3898949"/>
                <a:gd name="connsiteY0-196" fmla="*/ 0 h 1838525"/>
                <a:gd name="connsiteX1-197" fmla="*/ 15169 w 3898949"/>
                <a:gd name="connsiteY1-198" fmla="*/ 1585137 h 1838525"/>
                <a:gd name="connsiteX2-199" fmla="*/ 1246295 w 3898949"/>
                <a:gd name="connsiteY2-200" fmla="*/ 1640222 h 1838525"/>
                <a:gd name="connsiteX3-201" fmla="*/ 1572183 w 3898949"/>
                <a:gd name="connsiteY3-202" fmla="*/ 1823837 h 1838525"/>
                <a:gd name="connsiteX4-203" fmla="*/ 2175675 w 3898949"/>
                <a:gd name="connsiteY4-204" fmla="*/ 1838525 h 1838525"/>
                <a:gd name="connsiteX5-205" fmla="*/ 2896702 w 3898949"/>
                <a:gd name="connsiteY5-206" fmla="*/ 1627866 h 1838525"/>
                <a:gd name="connsiteX6-207" fmla="*/ 3278054 w 3898949"/>
                <a:gd name="connsiteY6-208" fmla="*/ 1618188 h 1838525"/>
                <a:gd name="connsiteX7-209" fmla="*/ 3898949 w 3898949"/>
                <a:gd name="connsiteY7-210" fmla="*/ 1607901 h 1838525"/>
                <a:gd name="connsiteX8-211" fmla="*/ 3882977 w 3898949"/>
                <a:gd name="connsiteY8-212" fmla="*/ 162430 h 1838525"/>
                <a:gd name="connsiteX0-213" fmla="*/ 0 w 3898949"/>
                <a:gd name="connsiteY0-214" fmla="*/ 0 h 1838525"/>
                <a:gd name="connsiteX1-215" fmla="*/ 15169 w 3898949"/>
                <a:gd name="connsiteY1-216" fmla="*/ 1588809 h 1838525"/>
                <a:gd name="connsiteX2-217" fmla="*/ 1246295 w 3898949"/>
                <a:gd name="connsiteY2-218" fmla="*/ 1640222 h 1838525"/>
                <a:gd name="connsiteX3-219" fmla="*/ 1572183 w 3898949"/>
                <a:gd name="connsiteY3-220" fmla="*/ 1823837 h 1838525"/>
                <a:gd name="connsiteX4-221" fmla="*/ 2175675 w 3898949"/>
                <a:gd name="connsiteY4-222" fmla="*/ 1838525 h 1838525"/>
                <a:gd name="connsiteX5-223" fmla="*/ 2896702 w 3898949"/>
                <a:gd name="connsiteY5-224" fmla="*/ 1627866 h 1838525"/>
                <a:gd name="connsiteX6-225" fmla="*/ 3278054 w 3898949"/>
                <a:gd name="connsiteY6-226" fmla="*/ 1618188 h 1838525"/>
                <a:gd name="connsiteX7-227" fmla="*/ 3898949 w 3898949"/>
                <a:gd name="connsiteY7-228" fmla="*/ 1607901 h 1838525"/>
                <a:gd name="connsiteX8-229" fmla="*/ 3882977 w 3898949"/>
                <a:gd name="connsiteY8-230" fmla="*/ 162430 h 1838525"/>
                <a:gd name="connsiteX0-231" fmla="*/ 0 w 3898949"/>
                <a:gd name="connsiteY0-232" fmla="*/ 0 h 1838525"/>
                <a:gd name="connsiteX1-233" fmla="*/ 15169 w 3898949"/>
                <a:gd name="connsiteY1-234" fmla="*/ 1588809 h 1838525"/>
                <a:gd name="connsiteX2-235" fmla="*/ 1189969 w 3898949"/>
                <a:gd name="connsiteY2-236" fmla="*/ 1566776 h 1838525"/>
                <a:gd name="connsiteX3-237" fmla="*/ 1572183 w 3898949"/>
                <a:gd name="connsiteY3-238" fmla="*/ 1823837 h 1838525"/>
                <a:gd name="connsiteX4-239" fmla="*/ 2175675 w 3898949"/>
                <a:gd name="connsiteY4-240" fmla="*/ 1838525 h 1838525"/>
                <a:gd name="connsiteX5-241" fmla="*/ 2896702 w 3898949"/>
                <a:gd name="connsiteY5-242" fmla="*/ 1627866 h 1838525"/>
                <a:gd name="connsiteX6-243" fmla="*/ 3278054 w 3898949"/>
                <a:gd name="connsiteY6-244" fmla="*/ 1618188 h 1838525"/>
                <a:gd name="connsiteX7-245" fmla="*/ 3898949 w 3898949"/>
                <a:gd name="connsiteY7-246" fmla="*/ 1607901 h 1838525"/>
                <a:gd name="connsiteX8-247" fmla="*/ 3882977 w 3898949"/>
                <a:gd name="connsiteY8-248" fmla="*/ 162430 h 1838525"/>
                <a:gd name="connsiteX0-249" fmla="*/ 0 w 3898949"/>
                <a:gd name="connsiteY0-250" fmla="*/ 0 h 1838525"/>
                <a:gd name="connsiteX1-251" fmla="*/ 15169 w 3898949"/>
                <a:gd name="connsiteY1-252" fmla="*/ 1588809 h 1838525"/>
                <a:gd name="connsiteX2-253" fmla="*/ 1185946 w 3898949"/>
                <a:gd name="connsiteY2-254" fmla="*/ 1581465 h 1838525"/>
                <a:gd name="connsiteX3-255" fmla="*/ 1572183 w 3898949"/>
                <a:gd name="connsiteY3-256" fmla="*/ 1823837 h 1838525"/>
                <a:gd name="connsiteX4-257" fmla="*/ 2175675 w 3898949"/>
                <a:gd name="connsiteY4-258" fmla="*/ 1838525 h 1838525"/>
                <a:gd name="connsiteX5-259" fmla="*/ 2896702 w 3898949"/>
                <a:gd name="connsiteY5-260" fmla="*/ 1627866 h 1838525"/>
                <a:gd name="connsiteX6-261" fmla="*/ 3278054 w 3898949"/>
                <a:gd name="connsiteY6-262" fmla="*/ 1618188 h 1838525"/>
                <a:gd name="connsiteX7-263" fmla="*/ 3898949 w 3898949"/>
                <a:gd name="connsiteY7-264" fmla="*/ 1607901 h 1838525"/>
                <a:gd name="connsiteX8-265" fmla="*/ 3882977 w 3898949"/>
                <a:gd name="connsiteY8-266" fmla="*/ 162430 h 1838525"/>
                <a:gd name="connsiteX0-267" fmla="*/ 0 w 3898949"/>
                <a:gd name="connsiteY0-268" fmla="*/ 0 h 1838525"/>
                <a:gd name="connsiteX1-269" fmla="*/ 15169 w 3898949"/>
                <a:gd name="connsiteY1-270" fmla="*/ 1588809 h 1838525"/>
                <a:gd name="connsiteX2-271" fmla="*/ 1185946 w 3898949"/>
                <a:gd name="connsiteY2-272" fmla="*/ 1592482 h 1838525"/>
                <a:gd name="connsiteX3-273" fmla="*/ 1572183 w 3898949"/>
                <a:gd name="connsiteY3-274" fmla="*/ 1823837 h 1838525"/>
                <a:gd name="connsiteX4-275" fmla="*/ 2175675 w 3898949"/>
                <a:gd name="connsiteY4-276" fmla="*/ 1838525 h 1838525"/>
                <a:gd name="connsiteX5-277" fmla="*/ 2896702 w 3898949"/>
                <a:gd name="connsiteY5-278" fmla="*/ 1627866 h 1838525"/>
                <a:gd name="connsiteX6-279" fmla="*/ 3278054 w 3898949"/>
                <a:gd name="connsiteY6-280" fmla="*/ 1618188 h 1838525"/>
                <a:gd name="connsiteX7-281" fmla="*/ 3898949 w 3898949"/>
                <a:gd name="connsiteY7-282" fmla="*/ 1607901 h 1838525"/>
                <a:gd name="connsiteX8-283" fmla="*/ 3882977 w 3898949"/>
                <a:gd name="connsiteY8-284" fmla="*/ 162430 h 1838525"/>
                <a:gd name="connsiteX0-285" fmla="*/ 0 w 3898949"/>
                <a:gd name="connsiteY0-286" fmla="*/ 0 h 1827509"/>
                <a:gd name="connsiteX1-287" fmla="*/ 15169 w 3898949"/>
                <a:gd name="connsiteY1-288" fmla="*/ 1588809 h 1827509"/>
                <a:gd name="connsiteX2-289" fmla="*/ 1185946 w 3898949"/>
                <a:gd name="connsiteY2-290" fmla="*/ 1592482 h 1827509"/>
                <a:gd name="connsiteX3-291" fmla="*/ 1572183 w 3898949"/>
                <a:gd name="connsiteY3-292" fmla="*/ 1823837 h 1827509"/>
                <a:gd name="connsiteX4-293" fmla="*/ 2147513 w 3898949"/>
                <a:gd name="connsiteY4-294" fmla="*/ 1827509 h 1827509"/>
                <a:gd name="connsiteX5-295" fmla="*/ 2896702 w 3898949"/>
                <a:gd name="connsiteY5-296" fmla="*/ 1627866 h 1827509"/>
                <a:gd name="connsiteX6-297" fmla="*/ 3278054 w 3898949"/>
                <a:gd name="connsiteY6-298" fmla="*/ 1618188 h 1827509"/>
                <a:gd name="connsiteX7-299" fmla="*/ 3898949 w 3898949"/>
                <a:gd name="connsiteY7-300" fmla="*/ 1607901 h 1827509"/>
                <a:gd name="connsiteX8-301" fmla="*/ 3882977 w 3898949"/>
                <a:gd name="connsiteY8-302" fmla="*/ 162430 h 1827509"/>
                <a:gd name="connsiteX0-303" fmla="*/ 0 w 3898949"/>
                <a:gd name="connsiteY0-304" fmla="*/ 0 h 1827509"/>
                <a:gd name="connsiteX1-305" fmla="*/ 15169 w 3898949"/>
                <a:gd name="connsiteY1-306" fmla="*/ 1588809 h 1827509"/>
                <a:gd name="connsiteX2-307" fmla="*/ 1185946 w 3898949"/>
                <a:gd name="connsiteY2-308" fmla="*/ 1592482 h 1827509"/>
                <a:gd name="connsiteX3-309" fmla="*/ 1572183 w 3898949"/>
                <a:gd name="connsiteY3-310" fmla="*/ 1823837 h 1827509"/>
                <a:gd name="connsiteX4-311" fmla="*/ 2147513 w 3898949"/>
                <a:gd name="connsiteY4-312" fmla="*/ 1827509 h 1827509"/>
                <a:gd name="connsiteX5-313" fmla="*/ 2727724 w 3898949"/>
                <a:gd name="connsiteY5-314" fmla="*/ 1591143 h 1827509"/>
                <a:gd name="connsiteX6-315" fmla="*/ 3278054 w 3898949"/>
                <a:gd name="connsiteY6-316" fmla="*/ 1618188 h 1827509"/>
                <a:gd name="connsiteX7-317" fmla="*/ 3898949 w 3898949"/>
                <a:gd name="connsiteY7-318" fmla="*/ 1607901 h 1827509"/>
                <a:gd name="connsiteX8-319" fmla="*/ 3882977 w 3898949"/>
                <a:gd name="connsiteY8-320" fmla="*/ 162430 h 1827509"/>
                <a:gd name="connsiteX0-321" fmla="*/ 0 w 3898949"/>
                <a:gd name="connsiteY0-322" fmla="*/ 0 h 1827509"/>
                <a:gd name="connsiteX1-323" fmla="*/ 15169 w 3898949"/>
                <a:gd name="connsiteY1-324" fmla="*/ 1588809 h 1827509"/>
                <a:gd name="connsiteX2-325" fmla="*/ 1185946 w 3898949"/>
                <a:gd name="connsiteY2-326" fmla="*/ 1592482 h 1827509"/>
                <a:gd name="connsiteX3-327" fmla="*/ 1572183 w 3898949"/>
                <a:gd name="connsiteY3-328" fmla="*/ 1823837 h 1827509"/>
                <a:gd name="connsiteX4-329" fmla="*/ 2147513 w 3898949"/>
                <a:gd name="connsiteY4-330" fmla="*/ 1827509 h 1827509"/>
                <a:gd name="connsiteX5-331" fmla="*/ 2727724 w 3898949"/>
                <a:gd name="connsiteY5-332" fmla="*/ 1591143 h 1827509"/>
                <a:gd name="connsiteX6-333" fmla="*/ 3278054 w 3898949"/>
                <a:gd name="connsiteY6-334" fmla="*/ 1618188 h 1827509"/>
                <a:gd name="connsiteX7-335" fmla="*/ 3898949 w 3898949"/>
                <a:gd name="connsiteY7-336" fmla="*/ 1607901 h 1827509"/>
                <a:gd name="connsiteX8-337" fmla="*/ 3869708 w 3898949"/>
                <a:gd name="connsiteY8-338" fmla="*/ 113985 h 1827509"/>
                <a:gd name="connsiteX0-339" fmla="*/ 0 w 3869708"/>
                <a:gd name="connsiteY0-340" fmla="*/ 0 h 1827509"/>
                <a:gd name="connsiteX1-341" fmla="*/ 15169 w 3869708"/>
                <a:gd name="connsiteY1-342" fmla="*/ 1588809 h 1827509"/>
                <a:gd name="connsiteX2-343" fmla="*/ 1185946 w 3869708"/>
                <a:gd name="connsiteY2-344" fmla="*/ 1592482 h 1827509"/>
                <a:gd name="connsiteX3-345" fmla="*/ 1572183 w 3869708"/>
                <a:gd name="connsiteY3-346" fmla="*/ 1823837 h 1827509"/>
                <a:gd name="connsiteX4-347" fmla="*/ 2147513 w 3869708"/>
                <a:gd name="connsiteY4-348" fmla="*/ 1827509 h 1827509"/>
                <a:gd name="connsiteX5-349" fmla="*/ 2727724 w 3869708"/>
                <a:gd name="connsiteY5-350" fmla="*/ 1591143 h 1827509"/>
                <a:gd name="connsiteX6-351" fmla="*/ 3278054 w 3869708"/>
                <a:gd name="connsiteY6-352" fmla="*/ 1618188 h 1827509"/>
                <a:gd name="connsiteX7-353" fmla="*/ 3839239 w 3869708"/>
                <a:gd name="connsiteY7-354" fmla="*/ 1565511 h 1827509"/>
                <a:gd name="connsiteX8-355" fmla="*/ 3869708 w 3869708"/>
                <a:gd name="connsiteY8-356" fmla="*/ 113985 h 1827509"/>
                <a:gd name="connsiteX0-357" fmla="*/ 0 w 3839239"/>
                <a:gd name="connsiteY0-358" fmla="*/ 0 h 1827509"/>
                <a:gd name="connsiteX1-359" fmla="*/ 15169 w 3839239"/>
                <a:gd name="connsiteY1-360" fmla="*/ 1588809 h 1827509"/>
                <a:gd name="connsiteX2-361" fmla="*/ 1185946 w 3839239"/>
                <a:gd name="connsiteY2-362" fmla="*/ 1592482 h 1827509"/>
                <a:gd name="connsiteX3-363" fmla="*/ 1572183 w 3839239"/>
                <a:gd name="connsiteY3-364" fmla="*/ 1823837 h 1827509"/>
                <a:gd name="connsiteX4-365" fmla="*/ 2147513 w 3839239"/>
                <a:gd name="connsiteY4-366" fmla="*/ 1827509 h 1827509"/>
                <a:gd name="connsiteX5-367" fmla="*/ 2727724 w 3839239"/>
                <a:gd name="connsiteY5-368" fmla="*/ 1591143 h 1827509"/>
                <a:gd name="connsiteX6-369" fmla="*/ 3278054 w 3839239"/>
                <a:gd name="connsiteY6-370" fmla="*/ 1618188 h 1827509"/>
                <a:gd name="connsiteX7-371" fmla="*/ 3839239 w 3839239"/>
                <a:gd name="connsiteY7-372" fmla="*/ 1565511 h 1827509"/>
                <a:gd name="connsiteX8-373" fmla="*/ 3829902 w 3839239"/>
                <a:gd name="connsiteY8-374" fmla="*/ 126097 h 1827509"/>
                <a:gd name="connsiteX0-375" fmla="*/ 0 w 3839239"/>
                <a:gd name="connsiteY0-376" fmla="*/ 0 h 1827509"/>
                <a:gd name="connsiteX1-377" fmla="*/ 15169 w 3839239"/>
                <a:gd name="connsiteY1-378" fmla="*/ 1588809 h 1827509"/>
                <a:gd name="connsiteX2-379" fmla="*/ 1185946 w 3839239"/>
                <a:gd name="connsiteY2-380" fmla="*/ 1592482 h 1827509"/>
                <a:gd name="connsiteX3-381" fmla="*/ 1572183 w 3839239"/>
                <a:gd name="connsiteY3-382" fmla="*/ 1823837 h 1827509"/>
                <a:gd name="connsiteX4-383" fmla="*/ 2147513 w 3839239"/>
                <a:gd name="connsiteY4-384" fmla="*/ 1827509 h 1827509"/>
                <a:gd name="connsiteX5-385" fmla="*/ 2727724 w 3839239"/>
                <a:gd name="connsiteY5-386" fmla="*/ 1591143 h 1827509"/>
                <a:gd name="connsiteX6-387" fmla="*/ 3839239 w 3839239"/>
                <a:gd name="connsiteY6-388" fmla="*/ 1565511 h 1827509"/>
                <a:gd name="connsiteX7-389" fmla="*/ 3829902 w 3839239"/>
                <a:gd name="connsiteY7-390" fmla="*/ 126097 h 1827509"/>
                <a:gd name="connsiteX0-391" fmla="*/ 0 w 3832605"/>
                <a:gd name="connsiteY0-392" fmla="*/ 0 h 1827509"/>
                <a:gd name="connsiteX1-393" fmla="*/ 15169 w 3832605"/>
                <a:gd name="connsiteY1-394" fmla="*/ 1588809 h 1827509"/>
                <a:gd name="connsiteX2-395" fmla="*/ 1185946 w 3832605"/>
                <a:gd name="connsiteY2-396" fmla="*/ 1592482 h 1827509"/>
                <a:gd name="connsiteX3-397" fmla="*/ 1572183 w 3832605"/>
                <a:gd name="connsiteY3-398" fmla="*/ 1823837 h 1827509"/>
                <a:gd name="connsiteX4-399" fmla="*/ 2147513 w 3832605"/>
                <a:gd name="connsiteY4-400" fmla="*/ 1827509 h 1827509"/>
                <a:gd name="connsiteX5-401" fmla="*/ 2727724 w 3832605"/>
                <a:gd name="connsiteY5-402" fmla="*/ 1591143 h 1827509"/>
                <a:gd name="connsiteX6-403" fmla="*/ 3832605 w 3832605"/>
                <a:gd name="connsiteY6-404" fmla="*/ 1589734 h 1827509"/>
                <a:gd name="connsiteX7-405" fmla="*/ 3829902 w 3832605"/>
                <a:gd name="connsiteY7-406" fmla="*/ 126097 h 1827509"/>
              </a:gdLst>
              <a:ahLst/>
              <a:cxnLst>
                <a:cxn ang="0">
                  <a:pos x="connsiteX0-1" y="connsiteY0-2"/>
                </a:cxn>
                <a:cxn ang="0">
                  <a:pos x="connsiteX1-3" y="connsiteY1-4"/>
                </a:cxn>
                <a:cxn ang="0">
                  <a:pos x="connsiteX2-5" y="connsiteY2-6"/>
                </a:cxn>
                <a:cxn ang="0">
                  <a:pos x="connsiteX3-7" y="connsiteY3-8"/>
                </a:cxn>
                <a:cxn ang="0">
                  <a:pos x="connsiteX4-25" y="connsiteY4-26"/>
                </a:cxn>
                <a:cxn ang="0">
                  <a:pos x="connsiteX5-37" y="connsiteY5-38"/>
                </a:cxn>
                <a:cxn ang="0">
                  <a:pos x="connsiteX6-51" y="connsiteY6-52"/>
                </a:cxn>
                <a:cxn ang="0">
                  <a:pos x="connsiteX7-123" y="connsiteY7-124"/>
                </a:cxn>
              </a:cxnLst>
              <a:rect l="l" t="t" r="r" b="b"/>
              <a:pathLst>
                <a:path w="3832605" h="1827509">
                  <a:moveTo>
                    <a:pt x="0" y="0"/>
                  </a:moveTo>
                  <a:lnTo>
                    <a:pt x="15169" y="1588809"/>
                  </a:lnTo>
                  <a:lnTo>
                    <a:pt x="1185946" y="1592482"/>
                  </a:lnTo>
                  <a:lnTo>
                    <a:pt x="1572183" y="1823837"/>
                  </a:lnTo>
                  <a:lnTo>
                    <a:pt x="2147513" y="1827509"/>
                  </a:lnTo>
                  <a:lnTo>
                    <a:pt x="2727724" y="1591143"/>
                  </a:lnTo>
                  <a:lnTo>
                    <a:pt x="3832605" y="1589734"/>
                  </a:lnTo>
                  <a:cubicBezTo>
                    <a:pt x="3829493" y="1109929"/>
                    <a:pt x="3833014" y="605902"/>
                    <a:pt x="3829902" y="126097"/>
                  </a:cubicBezTo>
                </a:path>
              </a:pathLst>
            </a:custGeom>
            <a:noFill/>
            <a:ln w="25400">
              <a:solidFill>
                <a:srgbClr val="00B05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TextBox 129"/>
            <p:cNvSpPr txBox="1"/>
            <p:nvPr/>
          </p:nvSpPr>
          <p:spPr>
            <a:xfrm>
              <a:off x="6799618" y="3650736"/>
              <a:ext cx="6474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ACKs</a:t>
              </a:r>
              <a:endPar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131" name="TextBox 130"/>
            <p:cNvSpPr txBox="1"/>
            <p:nvPr/>
          </p:nvSpPr>
          <p:spPr>
            <a:xfrm>
              <a:off x="10809403" y="3772400"/>
              <a:ext cx="6474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ACKs</a:t>
              </a:r>
              <a:endPar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grpSp>
      <p:sp>
        <p:nvSpPr>
          <p:cNvPr id="176" name="Freeform 254"/>
          <p:cNvSpPr/>
          <p:nvPr/>
        </p:nvSpPr>
        <p:spPr bwMode="auto">
          <a:xfrm>
            <a:off x="11178866" y="2363683"/>
            <a:ext cx="250825" cy="12128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84" name="Group 289"/>
          <p:cNvGrpSpPr/>
          <p:nvPr/>
        </p:nvGrpSpPr>
        <p:grpSpPr bwMode="auto">
          <a:xfrm>
            <a:off x="11355079" y="3260620"/>
            <a:ext cx="231775" cy="441325"/>
            <a:chOff x="4140" y="429"/>
            <a:chExt cx="1425" cy="2396"/>
          </a:xfrm>
        </p:grpSpPr>
        <p:sp>
          <p:nvSpPr>
            <p:cNvPr id="188" name="Freeform 290"/>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9" name="Rectangle 291"/>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0" name="Freeform 292"/>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1" name="Freeform 293"/>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5" name="Rectangle 294"/>
            <p:cNvSpPr>
              <a:spLocks noChangeArrowheads="1"/>
            </p:cNvSpPr>
            <p:nvPr/>
          </p:nvSpPr>
          <p:spPr bwMode="auto">
            <a:xfrm>
              <a:off x="4208" y="696"/>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02" name="Group 295"/>
            <p:cNvGrpSpPr/>
            <p:nvPr/>
          </p:nvGrpSpPr>
          <p:grpSpPr bwMode="auto">
            <a:xfrm>
              <a:off x="4749" y="668"/>
              <a:ext cx="581" cy="145"/>
              <a:chOff x="614" y="2568"/>
              <a:chExt cx="725" cy="139"/>
            </a:xfrm>
          </p:grpSpPr>
          <p:sp>
            <p:nvSpPr>
              <p:cNvPr id="233" name="AutoShape 296"/>
              <p:cNvSpPr>
                <a:spLocks noChangeArrowheads="1"/>
              </p:cNvSpPr>
              <p:nvPr/>
            </p:nvSpPr>
            <p:spPr bwMode="auto">
              <a:xfrm>
                <a:off x="609" y="2570"/>
                <a:ext cx="731"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4" name="AutoShape 297"/>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03" name="Rectangle 298"/>
            <p:cNvSpPr>
              <a:spLocks noChangeArrowheads="1"/>
            </p:cNvSpPr>
            <p:nvPr/>
          </p:nvSpPr>
          <p:spPr bwMode="auto">
            <a:xfrm>
              <a:off x="4228" y="1015"/>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04" name="Group 299"/>
            <p:cNvGrpSpPr/>
            <p:nvPr/>
          </p:nvGrpSpPr>
          <p:grpSpPr bwMode="auto">
            <a:xfrm>
              <a:off x="4747" y="994"/>
              <a:ext cx="581" cy="134"/>
              <a:chOff x="614" y="2568"/>
              <a:chExt cx="725" cy="139"/>
            </a:xfrm>
          </p:grpSpPr>
          <p:sp>
            <p:nvSpPr>
              <p:cNvPr id="231" name="AutoShape 300"/>
              <p:cNvSpPr>
                <a:spLocks noChangeArrowheads="1"/>
              </p:cNvSpPr>
              <p:nvPr/>
            </p:nvSpPr>
            <p:spPr bwMode="auto">
              <a:xfrm>
                <a:off x="612" y="2572"/>
                <a:ext cx="731" cy="134"/>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2" name="AutoShape 301"/>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05" name="Rectangle 302"/>
            <p:cNvSpPr>
              <a:spLocks noChangeArrowheads="1"/>
            </p:cNvSpPr>
            <p:nvPr/>
          </p:nvSpPr>
          <p:spPr bwMode="auto">
            <a:xfrm>
              <a:off x="4218" y="1360"/>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6" name="Rectangle 303"/>
            <p:cNvSpPr>
              <a:spLocks noChangeArrowheads="1"/>
            </p:cNvSpPr>
            <p:nvPr/>
          </p:nvSpPr>
          <p:spPr bwMode="auto">
            <a:xfrm>
              <a:off x="4228" y="1653"/>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07" name="Group 304"/>
            <p:cNvGrpSpPr/>
            <p:nvPr/>
          </p:nvGrpSpPr>
          <p:grpSpPr bwMode="auto">
            <a:xfrm>
              <a:off x="4735" y="1627"/>
              <a:ext cx="582" cy="151"/>
              <a:chOff x="614" y="2568"/>
              <a:chExt cx="725" cy="139"/>
            </a:xfrm>
          </p:grpSpPr>
          <p:sp>
            <p:nvSpPr>
              <p:cNvPr id="229" name="AutoShape 305"/>
              <p:cNvSpPr>
                <a:spLocks noChangeArrowheads="1"/>
              </p:cNvSpPr>
              <p:nvPr/>
            </p:nvSpPr>
            <p:spPr bwMode="auto">
              <a:xfrm>
                <a:off x="614" y="2568"/>
                <a:ext cx="730" cy="19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0" name="AutoShape 306"/>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08" name="Freeform 307"/>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09" name="Group 308"/>
            <p:cNvGrpSpPr/>
            <p:nvPr/>
          </p:nvGrpSpPr>
          <p:grpSpPr bwMode="auto">
            <a:xfrm>
              <a:off x="4739" y="1327"/>
              <a:ext cx="582" cy="139"/>
              <a:chOff x="614" y="2568"/>
              <a:chExt cx="725" cy="139"/>
            </a:xfrm>
          </p:grpSpPr>
          <p:sp>
            <p:nvSpPr>
              <p:cNvPr id="227" name="AutoShape 309"/>
              <p:cNvSpPr>
                <a:spLocks noChangeArrowheads="1"/>
              </p:cNvSpPr>
              <p:nvPr/>
            </p:nvSpPr>
            <p:spPr bwMode="auto">
              <a:xfrm>
                <a:off x="609" y="2566"/>
                <a:ext cx="730" cy="13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8" name="AutoShape 310"/>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10" name="Rectangle 311"/>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1" name="Freeform 312"/>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2" name="Freeform 313"/>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3" name="Oval 314"/>
            <p:cNvSpPr>
              <a:spLocks noChangeArrowheads="1"/>
            </p:cNvSpPr>
            <p:nvPr/>
          </p:nvSpPr>
          <p:spPr bwMode="auto">
            <a:xfrm>
              <a:off x="5516" y="2610"/>
              <a:ext cx="49" cy="95"/>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0" name="Freeform 315"/>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1" name="AutoShape 316"/>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2" name="AutoShape 317"/>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3" name="Oval 318"/>
            <p:cNvSpPr>
              <a:spLocks noChangeArrowheads="1"/>
            </p:cNvSpPr>
            <p:nvPr/>
          </p:nvSpPr>
          <p:spPr bwMode="auto">
            <a:xfrm>
              <a:off x="4306" y="2385"/>
              <a:ext cx="156" cy="13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4" name="Oval 319"/>
            <p:cNvSpPr>
              <a:spLocks noChangeArrowheads="1"/>
            </p:cNvSpPr>
            <p:nvPr/>
          </p:nvSpPr>
          <p:spPr bwMode="auto">
            <a:xfrm>
              <a:off x="4482" y="2385"/>
              <a:ext cx="166" cy="138"/>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5" name="Oval 320"/>
            <p:cNvSpPr>
              <a:spLocks noChangeArrowheads="1"/>
            </p:cNvSpPr>
            <p:nvPr/>
          </p:nvSpPr>
          <p:spPr bwMode="auto">
            <a:xfrm>
              <a:off x="4657" y="2377"/>
              <a:ext cx="166" cy="147"/>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6" name="Rectangle 321"/>
            <p:cNvSpPr>
              <a:spLocks noChangeArrowheads="1"/>
            </p:cNvSpPr>
            <p:nvPr/>
          </p:nvSpPr>
          <p:spPr bwMode="auto">
            <a:xfrm>
              <a:off x="5057" y="1834"/>
              <a:ext cx="88" cy="758"/>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28" name="Rectangle 3"/>
          <p:cNvSpPr txBox="1">
            <a:spLocks noChangeArrowheads="1"/>
          </p:cNvSpPr>
          <p:nvPr/>
        </p:nvSpPr>
        <p:spPr>
          <a:xfrm>
            <a:off x="921800" y="4257398"/>
            <a:ext cx="5562600" cy="63223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6725" marR="0" lvl="0" indent="-3365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approach taken by TCP</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3"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10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28"/>
                                        </p:tgtEl>
                                        <p:attrNameLst>
                                          <p:attrName>style.visibility</p:attrName>
                                        </p:attrNameLst>
                                      </p:cBhvr>
                                      <p:to>
                                        <p:strVal val="visible"/>
                                      </p:to>
                                    </p:set>
                                    <p:animEffect transition="in" filter="dissolve">
                                      <p:cBhvr>
                                        <p:cTn id="16"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9" name="Rectangle 3"/>
          <p:cNvSpPr>
            <a:spLocks noGrp="1" noChangeArrowheads="1"/>
          </p:cNvSpPr>
          <p:nvPr>
            <p:ph idx="1"/>
          </p:nvPr>
        </p:nvSpPr>
        <p:spPr>
          <a:xfrm>
            <a:off x="718945" y="5640403"/>
            <a:ext cx="5781368" cy="736333"/>
          </a:xfrm>
        </p:spPr>
        <p:txBody>
          <a:bodyPr>
            <a:normAutofit/>
          </a:bodyPr>
          <a:lstStyle/>
          <a:p>
            <a:pPr marL="408305" indent="-278130">
              <a:defRPr/>
            </a:pPr>
            <a:r>
              <a:rPr lang="en-US" sz="3000" dirty="0"/>
              <a:t>TCP ECN, ATM, </a:t>
            </a:r>
            <a:r>
              <a:rPr lang="en-US" sz="3000" dirty="0" err="1"/>
              <a:t>DECbit</a:t>
            </a:r>
            <a:r>
              <a:rPr lang="en-US" sz="3000" dirty="0"/>
              <a:t> protocols</a:t>
            </a:r>
            <a:endParaRPr lang="en-US" sz="3500" dirty="0">
              <a:cs typeface="+mn-cs"/>
            </a:endParaRPr>
          </a:p>
        </p:txBody>
      </p:sp>
      <p:sp>
        <p:nvSpPr>
          <p:cNvPr id="97284" name="Rectangle 2"/>
          <p:cNvSpPr>
            <a:spLocks noGrp="1" noChangeArrowheads="1"/>
          </p:cNvSpPr>
          <p:nvPr>
            <p:ph type="title"/>
          </p:nvPr>
        </p:nvSpPr>
        <p:spPr/>
        <p:txBody>
          <a:bodyPr>
            <a:normAutofit/>
          </a:bodyPr>
          <a:lstStyle/>
          <a:p>
            <a:pPr>
              <a:defRPr/>
            </a:pPr>
            <a:r>
              <a:rPr lang="en-US" sz="4800" dirty="0"/>
              <a:t>Approaches towards congestion control</a:t>
            </a:r>
            <a:endParaRPr lang="en-US" sz="5400" dirty="0">
              <a:cs typeface="+mj-cs"/>
            </a:endParaRPr>
          </a:p>
        </p:txBody>
      </p:sp>
      <p:sp>
        <p:nvSpPr>
          <p:cNvPr id="128" name="Freeform 2"/>
          <p:cNvSpPr/>
          <p:nvPr/>
        </p:nvSpPr>
        <p:spPr bwMode="auto">
          <a:xfrm>
            <a:off x="7675918" y="3459066"/>
            <a:ext cx="2848871" cy="1480906"/>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32" name="Freeform 6"/>
          <p:cNvSpPr/>
          <p:nvPr/>
        </p:nvSpPr>
        <p:spPr bwMode="auto">
          <a:xfrm>
            <a:off x="8314293" y="3762231"/>
            <a:ext cx="543096" cy="295229"/>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34" name="Freeform 91"/>
          <p:cNvSpPr/>
          <p:nvPr/>
        </p:nvSpPr>
        <p:spPr bwMode="auto">
          <a:xfrm>
            <a:off x="9356021" y="3755882"/>
            <a:ext cx="504984" cy="307927"/>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35" name="Freeform 92"/>
          <p:cNvSpPr/>
          <p:nvPr/>
        </p:nvSpPr>
        <p:spPr bwMode="auto">
          <a:xfrm>
            <a:off x="8290473" y="4147933"/>
            <a:ext cx="481164" cy="238088"/>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36" name="Freeform 93"/>
          <p:cNvSpPr/>
          <p:nvPr/>
        </p:nvSpPr>
        <p:spPr bwMode="auto">
          <a:xfrm>
            <a:off x="9238509" y="4124124"/>
            <a:ext cx="628848" cy="247611"/>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37" name="Freeform 94"/>
          <p:cNvSpPr/>
          <p:nvPr/>
        </p:nvSpPr>
        <p:spPr bwMode="auto">
          <a:xfrm>
            <a:off x="9905469" y="4178091"/>
            <a:ext cx="206440" cy="50792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38" name="Freeform 95"/>
          <p:cNvSpPr/>
          <p:nvPr/>
        </p:nvSpPr>
        <p:spPr bwMode="auto">
          <a:xfrm>
            <a:off x="8670005" y="4711407"/>
            <a:ext cx="736832" cy="74601"/>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sp>
        <p:nvSpPr>
          <p:cNvPr id="139" name="Freeform 96"/>
          <p:cNvSpPr/>
          <p:nvPr/>
        </p:nvSpPr>
        <p:spPr bwMode="auto">
          <a:xfrm>
            <a:off x="8133261" y="4171742"/>
            <a:ext cx="193736" cy="425383"/>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Arial" panose="020B0604020202020204"/>
            </a:endParaRPr>
          </a:p>
        </p:txBody>
      </p:sp>
      <p:grpSp>
        <p:nvGrpSpPr>
          <p:cNvPr id="140" name="Group 139"/>
          <p:cNvGrpSpPr/>
          <p:nvPr/>
        </p:nvGrpSpPr>
        <p:grpSpPr>
          <a:xfrm>
            <a:off x="9719734" y="3946352"/>
            <a:ext cx="578032" cy="285706"/>
            <a:chOff x="7493876" y="2774731"/>
            <a:chExt cx="1481958" cy="894622"/>
          </a:xfrm>
        </p:grpSpPr>
        <p:sp>
          <p:nvSpPr>
            <p:cNvPr id="295" name="Freeform 294"/>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6" name="Oval 295"/>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97" name="Group 296"/>
            <p:cNvGrpSpPr/>
            <p:nvPr/>
          </p:nvGrpSpPr>
          <p:grpSpPr>
            <a:xfrm>
              <a:off x="7713663" y="2848339"/>
              <a:ext cx="1042107" cy="425543"/>
              <a:chOff x="7786941" y="2884917"/>
              <a:chExt cx="897649" cy="353919"/>
            </a:xfrm>
          </p:grpSpPr>
          <p:sp>
            <p:nvSpPr>
              <p:cNvPr id="298" name="Freeform 297"/>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Freeform 298"/>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0" name="Freeform 299"/>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1" name="Freeform 300"/>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41" name="Group 140"/>
          <p:cNvGrpSpPr/>
          <p:nvPr/>
        </p:nvGrpSpPr>
        <p:grpSpPr>
          <a:xfrm>
            <a:off x="9351606" y="4600112"/>
            <a:ext cx="578032" cy="285706"/>
            <a:chOff x="7493876" y="2774731"/>
            <a:chExt cx="1481958" cy="894622"/>
          </a:xfrm>
        </p:grpSpPr>
        <p:sp>
          <p:nvSpPr>
            <p:cNvPr id="288" name="Freeform 28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9" name="Oval 288"/>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90" name="Group 289"/>
            <p:cNvGrpSpPr/>
            <p:nvPr/>
          </p:nvGrpSpPr>
          <p:grpSpPr>
            <a:xfrm>
              <a:off x="7713663" y="2848339"/>
              <a:ext cx="1042107" cy="425543"/>
              <a:chOff x="7786941" y="2884917"/>
              <a:chExt cx="897649" cy="353919"/>
            </a:xfrm>
          </p:grpSpPr>
          <p:sp>
            <p:nvSpPr>
              <p:cNvPr id="291" name="Freeform 29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2" name="Freeform 29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3" name="Freeform 29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4" name="Freeform 29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5" name="Group 174"/>
          <p:cNvGrpSpPr/>
          <p:nvPr/>
        </p:nvGrpSpPr>
        <p:grpSpPr>
          <a:xfrm>
            <a:off x="8195132" y="4551443"/>
            <a:ext cx="578032" cy="285706"/>
            <a:chOff x="7493876" y="2774731"/>
            <a:chExt cx="1481958" cy="894622"/>
          </a:xfrm>
        </p:grpSpPr>
        <p:sp>
          <p:nvSpPr>
            <p:cNvPr id="281" name="Freeform 280"/>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2" name="Oval 281"/>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83" name="Group 282"/>
            <p:cNvGrpSpPr/>
            <p:nvPr/>
          </p:nvGrpSpPr>
          <p:grpSpPr>
            <a:xfrm>
              <a:off x="7713663" y="2848339"/>
              <a:ext cx="1042107" cy="425543"/>
              <a:chOff x="7786941" y="2884917"/>
              <a:chExt cx="897649" cy="353919"/>
            </a:xfrm>
          </p:grpSpPr>
          <p:sp>
            <p:nvSpPr>
              <p:cNvPr id="284" name="Freeform 283"/>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Freeform 284"/>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 name="Freeform 285"/>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Freeform 286"/>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6" name="Group 175"/>
          <p:cNvGrpSpPr/>
          <p:nvPr/>
        </p:nvGrpSpPr>
        <p:grpSpPr>
          <a:xfrm>
            <a:off x="8800632" y="3636044"/>
            <a:ext cx="578032" cy="285706"/>
            <a:chOff x="7493876" y="2774731"/>
            <a:chExt cx="1481958" cy="894622"/>
          </a:xfrm>
        </p:grpSpPr>
        <p:sp>
          <p:nvSpPr>
            <p:cNvPr id="274" name="Freeform 27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5" name="Oval 274"/>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76" name="Group 275"/>
            <p:cNvGrpSpPr/>
            <p:nvPr/>
          </p:nvGrpSpPr>
          <p:grpSpPr>
            <a:xfrm>
              <a:off x="7713663" y="2848339"/>
              <a:ext cx="1042107" cy="425543"/>
              <a:chOff x="7786941" y="2884917"/>
              <a:chExt cx="897649" cy="353919"/>
            </a:xfrm>
          </p:grpSpPr>
          <p:sp>
            <p:nvSpPr>
              <p:cNvPr id="277" name="Freeform 27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 name="Freeform 27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Freeform 27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 name="Freeform 27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7" name="Group 176"/>
          <p:cNvGrpSpPr/>
          <p:nvPr/>
        </p:nvGrpSpPr>
        <p:grpSpPr>
          <a:xfrm>
            <a:off x="8711293" y="4233883"/>
            <a:ext cx="578032" cy="285706"/>
            <a:chOff x="7493876" y="2774731"/>
            <a:chExt cx="1481958" cy="894622"/>
          </a:xfrm>
        </p:grpSpPr>
        <p:sp>
          <p:nvSpPr>
            <p:cNvPr id="267" name="Freeform 266"/>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8" name="Oval 267"/>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69" name="Group 268"/>
            <p:cNvGrpSpPr/>
            <p:nvPr/>
          </p:nvGrpSpPr>
          <p:grpSpPr>
            <a:xfrm>
              <a:off x="7713663" y="2848339"/>
              <a:ext cx="1042107" cy="425543"/>
              <a:chOff x="7786941" y="2884917"/>
              <a:chExt cx="897649" cy="353919"/>
            </a:xfrm>
          </p:grpSpPr>
          <p:sp>
            <p:nvSpPr>
              <p:cNvPr id="270" name="Freeform 26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Freeform 27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 name="Freeform 27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Freeform 27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8" name="Group 177"/>
          <p:cNvGrpSpPr/>
          <p:nvPr/>
        </p:nvGrpSpPr>
        <p:grpSpPr>
          <a:xfrm>
            <a:off x="7764614" y="3944180"/>
            <a:ext cx="578032" cy="285706"/>
            <a:chOff x="7493876" y="2774731"/>
            <a:chExt cx="1481958" cy="894622"/>
          </a:xfrm>
        </p:grpSpPr>
        <p:sp>
          <p:nvSpPr>
            <p:cNvPr id="260" name="Freeform 259"/>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1" name="Oval 260"/>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62" name="Group 261"/>
            <p:cNvGrpSpPr/>
            <p:nvPr/>
          </p:nvGrpSpPr>
          <p:grpSpPr>
            <a:xfrm>
              <a:off x="7713663" y="2848339"/>
              <a:ext cx="1042107" cy="425543"/>
              <a:chOff x="7786941" y="2884917"/>
              <a:chExt cx="897649" cy="353919"/>
            </a:xfrm>
          </p:grpSpPr>
          <p:sp>
            <p:nvSpPr>
              <p:cNvPr id="263" name="Freeform 262"/>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 name="Freeform 263"/>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Freeform 264"/>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 name="Freeform 265"/>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79" name="Freeform 254"/>
          <p:cNvSpPr/>
          <p:nvPr/>
        </p:nvSpPr>
        <p:spPr bwMode="auto">
          <a:xfrm>
            <a:off x="11178866" y="2363683"/>
            <a:ext cx="250825" cy="12128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80" name="Group 289"/>
          <p:cNvGrpSpPr/>
          <p:nvPr/>
        </p:nvGrpSpPr>
        <p:grpSpPr bwMode="auto">
          <a:xfrm>
            <a:off x="11355079" y="3260620"/>
            <a:ext cx="231775" cy="441325"/>
            <a:chOff x="4140" y="429"/>
            <a:chExt cx="1425" cy="2396"/>
          </a:xfrm>
        </p:grpSpPr>
        <p:sp>
          <p:nvSpPr>
            <p:cNvPr id="228" name="Freeform 290"/>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9" name="Rectangle 291"/>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0" name="Freeform 292"/>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1" name="Freeform 293"/>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2" name="Rectangle 294"/>
            <p:cNvSpPr>
              <a:spLocks noChangeArrowheads="1"/>
            </p:cNvSpPr>
            <p:nvPr/>
          </p:nvSpPr>
          <p:spPr bwMode="auto">
            <a:xfrm>
              <a:off x="4208" y="696"/>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3" name="Group 295"/>
            <p:cNvGrpSpPr/>
            <p:nvPr/>
          </p:nvGrpSpPr>
          <p:grpSpPr bwMode="auto">
            <a:xfrm>
              <a:off x="4749" y="668"/>
              <a:ext cx="581" cy="145"/>
              <a:chOff x="614" y="2568"/>
              <a:chExt cx="725" cy="139"/>
            </a:xfrm>
          </p:grpSpPr>
          <p:sp>
            <p:nvSpPr>
              <p:cNvPr id="258" name="AutoShape 296"/>
              <p:cNvSpPr>
                <a:spLocks noChangeArrowheads="1"/>
              </p:cNvSpPr>
              <p:nvPr/>
            </p:nvSpPr>
            <p:spPr bwMode="auto">
              <a:xfrm>
                <a:off x="609" y="2570"/>
                <a:ext cx="731"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9" name="AutoShape 297"/>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4" name="Rectangle 298"/>
            <p:cNvSpPr>
              <a:spLocks noChangeArrowheads="1"/>
            </p:cNvSpPr>
            <p:nvPr/>
          </p:nvSpPr>
          <p:spPr bwMode="auto">
            <a:xfrm>
              <a:off x="4228" y="1015"/>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5" name="Group 299"/>
            <p:cNvGrpSpPr/>
            <p:nvPr/>
          </p:nvGrpSpPr>
          <p:grpSpPr bwMode="auto">
            <a:xfrm>
              <a:off x="4747" y="994"/>
              <a:ext cx="581" cy="134"/>
              <a:chOff x="614" y="2568"/>
              <a:chExt cx="725" cy="139"/>
            </a:xfrm>
          </p:grpSpPr>
          <p:sp>
            <p:nvSpPr>
              <p:cNvPr id="256" name="AutoShape 300"/>
              <p:cNvSpPr>
                <a:spLocks noChangeArrowheads="1"/>
              </p:cNvSpPr>
              <p:nvPr/>
            </p:nvSpPr>
            <p:spPr bwMode="auto">
              <a:xfrm>
                <a:off x="612" y="2572"/>
                <a:ext cx="731" cy="134"/>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7" name="AutoShape 301"/>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6" name="Rectangle 302"/>
            <p:cNvSpPr>
              <a:spLocks noChangeArrowheads="1"/>
            </p:cNvSpPr>
            <p:nvPr/>
          </p:nvSpPr>
          <p:spPr bwMode="auto">
            <a:xfrm>
              <a:off x="4218" y="1360"/>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7" name="Rectangle 303"/>
            <p:cNvSpPr>
              <a:spLocks noChangeArrowheads="1"/>
            </p:cNvSpPr>
            <p:nvPr/>
          </p:nvSpPr>
          <p:spPr bwMode="auto">
            <a:xfrm>
              <a:off x="4228" y="1653"/>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8" name="Group 304"/>
            <p:cNvGrpSpPr/>
            <p:nvPr/>
          </p:nvGrpSpPr>
          <p:grpSpPr bwMode="auto">
            <a:xfrm>
              <a:off x="4735" y="1627"/>
              <a:ext cx="582" cy="151"/>
              <a:chOff x="614" y="2568"/>
              <a:chExt cx="725" cy="139"/>
            </a:xfrm>
          </p:grpSpPr>
          <p:sp>
            <p:nvSpPr>
              <p:cNvPr id="254" name="AutoShape 305"/>
              <p:cNvSpPr>
                <a:spLocks noChangeArrowheads="1"/>
              </p:cNvSpPr>
              <p:nvPr/>
            </p:nvSpPr>
            <p:spPr bwMode="auto">
              <a:xfrm>
                <a:off x="614" y="2568"/>
                <a:ext cx="730" cy="19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5" name="AutoShape 306"/>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9" name="Freeform 307"/>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40" name="Group 308"/>
            <p:cNvGrpSpPr/>
            <p:nvPr/>
          </p:nvGrpSpPr>
          <p:grpSpPr bwMode="auto">
            <a:xfrm>
              <a:off x="4739" y="1327"/>
              <a:ext cx="582" cy="139"/>
              <a:chOff x="614" y="2568"/>
              <a:chExt cx="725" cy="139"/>
            </a:xfrm>
          </p:grpSpPr>
          <p:sp>
            <p:nvSpPr>
              <p:cNvPr id="252" name="AutoShape 309"/>
              <p:cNvSpPr>
                <a:spLocks noChangeArrowheads="1"/>
              </p:cNvSpPr>
              <p:nvPr/>
            </p:nvSpPr>
            <p:spPr bwMode="auto">
              <a:xfrm>
                <a:off x="609" y="2566"/>
                <a:ext cx="730" cy="13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3" name="AutoShape 310"/>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41" name="Rectangle 311"/>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2" name="Freeform 312"/>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3" name="Freeform 313"/>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4" name="Oval 314"/>
            <p:cNvSpPr>
              <a:spLocks noChangeArrowheads="1"/>
            </p:cNvSpPr>
            <p:nvPr/>
          </p:nvSpPr>
          <p:spPr bwMode="auto">
            <a:xfrm>
              <a:off x="5516" y="2610"/>
              <a:ext cx="49" cy="95"/>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5" name="Freeform 315"/>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6" name="AutoShape 316"/>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7" name="AutoShape 317"/>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8" name="Oval 318"/>
            <p:cNvSpPr>
              <a:spLocks noChangeArrowheads="1"/>
            </p:cNvSpPr>
            <p:nvPr/>
          </p:nvSpPr>
          <p:spPr bwMode="auto">
            <a:xfrm>
              <a:off x="4306" y="2385"/>
              <a:ext cx="156" cy="13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9" name="Oval 319"/>
            <p:cNvSpPr>
              <a:spLocks noChangeArrowheads="1"/>
            </p:cNvSpPr>
            <p:nvPr/>
          </p:nvSpPr>
          <p:spPr bwMode="auto">
            <a:xfrm>
              <a:off x="4482" y="2385"/>
              <a:ext cx="166" cy="138"/>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50" name="Oval 320"/>
            <p:cNvSpPr>
              <a:spLocks noChangeArrowheads="1"/>
            </p:cNvSpPr>
            <p:nvPr/>
          </p:nvSpPr>
          <p:spPr bwMode="auto">
            <a:xfrm>
              <a:off x="4657" y="2377"/>
              <a:ext cx="166" cy="147"/>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1" name="Rectangle 321"/>
            <p:cNvSpPr>
              <a:spLocks noChangeArrowheads="1"/>
            </p:cNvSpPr>
            <p:nvPr/>
          </p:nvSpPr>
          <p:spPr bwMode="auto">
            <a:xfrm>
              <a:off x="5057" y="1834"/>
              <a:ext cx="88" cy="758"/>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81" name="Freeform 270"/>
          <p:cNvSpPr/>
          <p:nvPr/>
        </p:nvSpPr>
        <p:spPr bwMode="auto">
          <a:xfrm flipH="1">
            <a:off x="6810066" y="2305050"/>
            <a:ext cx="250825" cy="120173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82" name="Group 354"/>
          <p:cNvGrpSpPr/>
          <p:nvPr/>
        </p:nvGrpSpPr>
        <p:grpSpPr bwMode="auto">
          <a:xfrm>
            <a:off x="6405254" y="3243263"/>
            <a:ext cx="525462" cy="434975"/>
            <a:chOff x="-44" y="1473"/>
            <a:chExt cx="981" cy="1105"/>
          </a:xfrm>
        </p:grpSpPr>
        <p:pic>
          <p:nvPicPr>
            <p:cNvPr id="226" name="Picture 35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 name="Freeform 35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84" name="Group 183"/>
          <p:cNvGrpSpPr/>
          <p:nvPr/>
        </p:nvGrpSpPr>
        <p:grpSpPr>
          <a:xfrm>
            <a:off x="7045286" y="2362077"/>
            <a:ext cx="717868" cy="1154474"/>
            <a:chOff x="7664720" y="2799688"/>
            <a:chExt cx="717868" cy="1154474"/>
          </a:xfrm>
        </p:grpSpPr>
        <p:sp>
          <p:nvSpPr>
            <p:cNvPr id="221" name="Rectangle 220"/>
            <p:cNvSpPr/>
            <p:nvPr/>
          </p:nvSpPr>
          <p:spPr>
            <a:xfrm>
              <a:off x="7671781" y="2799688"/>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2" name="Straight Connector 221"/>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8" name="Group 187"/>
          <p:cNvGrpSpPr/>
          <p:nvPr/>
        </p:nvGrpSpPr>
        <p:grpSpPr>
          <a:xfrm>
            <a:off x="10476914" y="2368655"/>
            <a:ext cx="717868" cy="1154474"/>
            <a:chOff x="7664720" y="2795550"/>
            <a:chExt cx="717868" cy="1154474"/>
          </a:xfrm>
        </p:grpSpPr>
        <p:sp>
          <p:nvSpPr>
            <p:cNvPr id="210" name="Rectangle 209"/>
            <p:cNvSpPr/>
            <p:nvPr/>
          </p:nvSpPr>
          <p:spPr>
            <a:xfrm>
              <a:off x="7671781" y="2795550"/>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1" name="Straight Connector 210"/>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p:cNvGrpSpPr/>
          <p:nvPr/>
        </p:nvGrpSpPr>
        <p:grpSpPr>
          <a:xfrm>
            <a:off x="8867832" y="4245561"/>
            <a:ext cx="456701" cy="226548"/>
            <a:chOff x="6859123" y="5156933"/>
            <a:chExt cx="456701" cy="226548"/>
          </a:xfrm>
        </p:grpSpPr>
        <p:sp>
          <p:nvSpPr>
            <p:cNvPr id="202" name="Rectangle 201"/>
            <p:cNvSpPr/>
            <p:nvPr/>
          </p:nvSpPr>
          <p:spPr>
            <a:xfrm>
              <a:off x="6859123" y="5156933"/>
              <a:ext cx="456701" cy="226548"/>
            </a:xfrm>
            <a:prstGeom prst="rect">
              <a:avLst/>
            </a:prstGeom>
            <a:solidFill>
              <a:srgbClr val="F989B2"/>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3" name="Straight Connector 202"/>
            <p:cNvCxnSpPr/>
            <p:nvPr/>
          </p:nvCxnSpPr>
          <p:spPr>
            <a:xfrm flipV="1">
              <a:off x="724911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flipV="1">
              <a:off x="7197800"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flipV="1">
              <a:off x="714648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V="1">
              <a:off x="709517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V="1">
              <a:off x="7043856"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flipV="1">
              <a:off x="699254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V="1">
              <a:off x="6941227"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7552398" y="2762175"/>
            <a:ext cx="3061681" cy="1433307"/>
            <a:chOff x="7552398" y="2762175"/>
            <a:chExt cx="3061681" cy="1433307"/>
          </a:xfrm>
        </p:grpSpPr>
        <p:sp>
          <p:nvSpPr>
            <p:cNvPr id="306" name="Freeform 305"/>
            <p:cNvSpPr/>
            <p:nvPr/>
          </p:nvSpPr>
          <p:spPr>
            <a:xfrm flipH="1">
              <a:off x="9104671" y="2771139"/>
              <a:ext cx="1509408" cy="1424343"/>
            </a:xfrm>
            <a:custGeom>
              <a:avLst/>
              <a:gdLst>
                <a:gd name="connsiteX0" fmla="*/ 1327355 w 1327355"/>
                <a:gd name="connsiteY0" fmla="*/ 1386348 h 1386348"/>
                <a:gd name="connsiteX1" fmla="*/ 0 w 1327355"/>
                <a:gd name="connsiteY1" fmla="*/ 0 h 1386348"/>
                <a:gd name="connsiteX0-1" fmla="*/ 1327355 w 1327355"/>
                <a:gd name="connsiteY0-2" fmla="*/ 1386348 h 1386348"/>
                <a:gd name="connsiteX1-3" fmla="*/ 0 w 1327355"/>
                <a:gd name="connsiteY1-4" fmla="*/ 0 h 1386348"/>
                <a:gd name="connsiteX0-5" fmla="*/ 1327355 w 1327355"/>
                <a:gd name="connsiteY0-6" fmla="*/ 1386348 h 1386348"/>
                <a:gd name="connsiteX1-7" fmla="*/ 0 w 1327355"/>
                <a:gd name="connsiteY1-8" fmla="*/ 0 h 1386348"/>
                <a:gd name="connsiteX0-9" fmla="*/ 1509408 w 1509408"/>
                <a:gd name="connsiteY0-10" fmla="*/ 1378340 h 1378340"/>
                <a:gd name="connsiteX1-11" fmla="*/ 0 w 1509408"/>
                <a:gd name="connsiteY1-12" fmla="*/ 0 h 1378340"/>
                <a:gd name="connsiteX0-13" fmla="*/ 1509408 w 1509408"/>
                <a:gd name="connsiteY0-14" fmla="*/ 1378340 h 1378340"/>
                <a:gd name="connsiteX1-15" fmla="*/ 0 w 1509408"/>
                <a:gd name="connsiteY1-16" fmla="*/ 0 h 1378340"/>
                <a:gd name="connsiteX0-17" fmla="*/ 1509408 w 1509408"/>
                <a:gd name="connsiteY0-18" fmla="*/ 1378340 h 1378340"/>
                <a:gd name="connsiteX1-19" fmla="*/ 0 w 1509408"/>
                <a:gd name="connsiteY1-20" fmla="*/ 0 h 1378340"/>
                <a:gd name="connsiteX0-21" fmla="*/ 1509408 w 1509408"/>
                <a:gd name="connsiteY0-22" fmla="*/ 1378340 h 1378340"/>
                <a:gd name="connsiteX1-23" fmla="*/ 0 w 1509408"/>
                <a:gd name="connsiteY1-24" fmla="*/ 0 h 1378340"/>
              </a:gdLst>
              <a:ahLst/>
              <a:cxnLst>
                <a:cxn ang="0">
                  <a:pos x="connsiteX0-1" y="connsiteY0-2"/>
                </a:cxn>
                <a:cxn ang="0">
                  <a:pos x="connsiteX1-3" y="connsiteY1-4"/>
                </a:cxn>
              </a:cxnLst>
              <a:rect l="l" t="t" r="r" b="b"/>
              <a:pathLst>
                <a:path w="1509408" h="1378340">
                  <a:moveTo>
                    <a:pt x="1509408" y="1378340"/>
                  </a:moveTo>
                  <a:cubicBezTo>
                    <a:pt x="1268229" y="509348"/>
                    <a:pt x="882368" y="54174"/>
                    <a:pt x="0" y="0"/>
                  </a:cubicBezTo>
                </a:path>
              </a:pathLst>
            </a:cu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Freeform 306"/>
            <p:cNvSpPr/>
            <p:nvPr/>
          </p:nvSpPr>
          <p:spPr>
            <a:xfrm>
              <a:off x="7552398" y="2762175"/>
              <a:ext cx="1509408" cy="1424343"/>
            </a:xfrm>
            <a:custGeom>
              <a:avLst/>
              <a:gdLst>
                <a:gd name="connsiteX0" fmla="*/ 1327355 w 1327355"/>
                <a:gd name="connsiteY0" fmla="*/ 1386348 h 1386348"/>
                <a:gd name="connsiteX1" fmla="*/ 0 w 1327355"/>
                <a:gd name="connsiteY1" fmla="*/ 0 h 1386348"/>
                <a:gd name="connsiteX0-1" fmla="*/ 1327355 w 1327355"/>
                <a:gd name="connsiteY0-2" fmla="*/ 1386348 h 1386348"/>
                <a:gd name="connsiteX1-3" fmla="*/ 0 w 1327355"/>
                <a:gd name="connsiteY1-4" fmla="*/ 0 h 1386348"/>
                <a:gd name="connsiteX0-5" fmla="*/ 1327355 w 1327355"/>
                <a:gd name="connsiteY0-6" fmla="*/ 1386348 h 1386348"/>
                <a:gd name="connsiteX1-7" fmla="*/ 0 w 1327355"/>
                <a:gd name="connsiteY1-8" fmla="*/ 0 h 1386348"/>
                <a:gd name="connsiteX0-9" fmla="*/ 1509408 w 1509408"/>
                <a:gd name="connsiteY0-10" fmla="*/ 1378340 h 1378340"/>
                <a:gd name="connsiteX1-11" fmla="*/ 0 w 1509408"/>
                <a:gd name="connsiteY1-12" fmla="*/ 0 h 1378340"/>
                <a:gd name="connsiteX0-13" fmla="*/ 1509408 w 1509408"/>
                <a:gd name="connsiteY0-14" fmla="*/ 1378340 h 1378340"/>
                <a:gd name="connsiteX1-15" fmla="*/ 0 w 1509408"/>
                <a:gd name="connsiteY1-16" fmla="*/ 0 h 1378340"/>
                <a:gd name="connsiteX0-17" fmla="*/ 1509408 w 1509408"/>
                <a:gd name="connsiteY0-18" fmla="*/ 1378340 h 1378340"/>
                <a:gd name="connsiteX1-19" fmla="*/ 0 w 1509408"/>
                <a:gd name="connsiteY1-20" fmla="*/ 0 h 1378340"/>
                <a:gd name="connsiteX0-21" fmla="*/ 1509408 w 1509408"/>
                <a:gd name="connsiteY0-22" fmla="*/ 1378340 h 1378340"/>
                <a:gd name="connsiteX1-23" fmla="*/ 0 w 1509408"/>
                <a:gd name="connsiteY1-24" fmla="*/ 0 h 1378340"/>
              </a:gdLst>
              <a:ahLst/>
              <a:cxnLst>
                <a:cxn ang="0">
                  <a:pos x="connsiteX0-1" y="connsiteY0-2"/>
                </a:cxn>
                <a:cxn ang="0">
                  <a:pos x="connsiteX1-3" y="connsiteY1-4"/>
                </a:cxn>
              </a:cxnLst>
              <a:rect l="l" t="t" r="r" b="b"/>
              <a:pathLst>
                <a:path w="1509408" h="1378340">
                  <a:moveTo>
                    <a:pt x="1509408" y="1378340"/>
                  </a:moveTo>
                  <a:cubicBezTo>
                    <a:pt x="1268229" y="509348"/>
                    <a:pt x="882368" y="54174"/>
                    <a:pt x="0" y="0"/>
                  </a:cubicBezTo>
                </a:path>
              </a:pathLst>
            </a:cu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08" name="Group 307"/>
          <p:cNvGrpSpPr/>
          <p:nvPr/>
        </p:nvGrpSpPr>
        <p:grpSpPr>
          <a:xfrm>
            <a:off x="7428575" y="2677315"/>
            <a:ext cx="3355719" cy="1705017"/>
            <a:chOff x="7428575" y="2677315"/>
            <a:chExt cx="3355719" cy="1705017"/>
          </a:xfrm>
        </p:grpSpPr>
        <p:sp>
          <p:nvSpPr>
            <p:cNvPr id="309" name="Freeform 308"/>
            <p:cNvSpPr/>
            <p:nvPr/>
          </p:nvSpPr>
          <p:spPr>
            <a:xfrm>
              <a:off x="9335149" y="2701273"/>
              <a:ext cx="1406838" cy="168105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1" fmla="*/ 0 w 1541303"/>
                <a:gd name="connsiteY0-2" fmla="*/ 1681059 h 1681059"/>
                <a:gd name="connsiteX1-3" fmla="*/ 539056 w 1541303"/>
                <a:gd name="connsiteY1-4" fmla="*/ 1465436 h 1681059"/>
                <a:gd name="connsiteX2-5" fmla="*/ 1541303 w 1541303"/>
                <a:gd name="connsiteY2-6" fmla="*/ 1445471 h 1681059"/>
                <a:gd name="connsiteX3-7" fmla="*/ 1525331 w 1541303"/>
                <a:gd name="connsiteY3-8" fmla="*/ 0 h 1681059"/>
              </a:gdLst>
              <a:ahLst/>
              <a:cxnLst>
                <a:cxn ang="0">
                  <a:pos x="connsiteX0-1" y="connsiteY0-2"/>
                </a:cxn>
                <a:cxn ang="0">
                  <a:pos x="connsiteX1-3" y="connsiteY1-4"/>
                </a:cxn>
                <a:cxn ang="0">
                  <a:pos x="connsiteX2-5" y="connsiteY2-6"/>
                </a:cxn>
                <a:cxn ang="0">
                  <a:pos x="connsiteX3-7" y="connsiteY3-8"/>
                </a:cxn>
              </a:cxnLst>
              <a:rect l="l" t="t" r="r" b="b"/>
              <a:pathLst>
                <a:path w="1541303" h="1681059">
                  <a:moveTo>
                    <a:pt x="0" y="1681059"/>
                  </a:moveTo>
                  <a:lnTo>
                    <a:pt x="539056" y="1465436"/>
                  </a:lnTo>
                  <a:lnTo>
                    <a:pt x="1541303" y="1445471"/>
                  </a:lnTo>
                  <a:lnTo>
                    <a:pt x="1525331" y="0"/>
                  </a:lnTo>
                </a:path>
              </a:pathLst>
            </a:custGeom>
            <a:noFill/>
            <a:ln w="4445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0" name="Freeform 309"/>
            <p:cNvSpPr/>
            <p:nvPr/>
          </p:nvSpPr>
          <p:spPr>
            <a:xfrm>
              <a:off x="7473006" y="2677315"/>
              <a:ext cx="1446868" cy="1701024"/>
            </a:xfrm>
            <a:custGeom>
              <a:avLst/>
              <a:gdLst>
                <a:gd name="connsiteX0" fmla="*/ 0 w 1549289"/>
                <a:gd name="connsiteY0" fmla="*/ 0 h 1701024"/>
                <a:gd name="connsiteX1" fmla="*/ 0 w 1549289"/>
                <a:gd name="connsiteY1" fmla="*/ 1485401 h 1701024"/>
                <a:gd name="connsiteX2" fmla="*/ 1030198 w 1549289"/>
                <a:gd name="connsiteY2" fmla="*/ 1453457 h 1701024"/>
                <a:gd name="connsiteX3" fmla="*/ 1549289 w 1549289"/>
                <a:gd name="connsiteY3" fmla="*/ 1701024 h 1701024"/>
                <a:gd name="connsiteX0-1" fmla="*/ 0 w 1549289"/>
                <a:gd name="connsiteY0-2" fmla="*/ 0 h 1701024"/>
                <a:gd name="connsiteX1-3" fmla="*/ 7986 w 1549289"/>
                <a:gd name="connsiteY1-4" fmla="*/ 1481408 h 1701024"/>
                <a:gd name="connsiteX2-5" fmla="*/ 1030198 w 1549289"/>
                <a:gd name="connsiteY2-6" fmla="*/ 1453457 h 1701024"/>
                <a:gd name="connsiteX3-7" fmla="*/ 1549289 w 1549289"/>
                <a:gd name="connsiteY3-8" fmla="*/ 1701024 h 1701024"/>
                <a:gd name="connsiteX0-9" fmla="*/ 0 w 1549289"/>
                <a:gd name="connsiteY0-10" fmla="*/ 0 h 1701024"/>
                <a:gd name="connsiteX1-11" fmla="*/ 7986 w 1549289"/>
                <a:gd name="connsiteY1-12" fmla="*/ 1481408 h 1701024"/>
                <a:gd name="connsiteX2-13" fmla="*/ 1030198 w 1549289"/>
                <a:gd name="connsiteY2-14" fmla="*/ 1485401 h 1701024"/>
                <a:gd name="connsiteX3-15" fmla="*/ 1549289 w 1549289"/>
                <a:gd name="connsiteY3-16" fmla="*/ 1701024 h 1701024"/>
              </a:gdLst>
              <a:ahLst/>
              <a:cxnLst>
                <a:cxn ang="0">
                  <a:pos x="connsiteX0-1" y="connsiteY0-2"/>
                </a:cxn>
                <a:cxn ang="0">
                  <a:pos x="connsiteX1-3" y="connsiteY1-4"/>
                </a:cxn>
                <a:cxn ang="0">
                  <a:pos x="connsiteX2-5" y="connsiteY2-6"/>
                </a:cxn>
                <a:cxn ang="0">
                  <a:pos x="connsiteX3-7" y="connsiteY3-8"/>
                </a:cxn>
              </a:cxnLst>
              <a:rect l="l" t="t" r="r" b="b"/>
              <a:pathLst>
                <a:path w="1549289" h="1701024">
                  <a:moveTo>
                    <a:pt x="0" y="0"/>
                  </a:moveTo>
                  <a:lnTo>
                    <a:pt x="7986" y="1481408"/>
                  </a:lnTo>
                  <a:lnTo>
                    <a:pt x="1030198" y="1485401"/>
                  </a:lnTo>
                  <a:lnTo>
                    <a:pt x="1549289" y="1701024"/>
                  </a:lnTo>
                </a:path>
              </a:pathLst>
            </a:custGeom>
            <a:noFill/>
            <a:ln w="3810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1" name="TextBox 310"/>
            <p:cNvSpPr txBox="1"/>
            <p:nvPr/>
          </p:nvSpPr>
          <p:spPr>
            <a:xfrm>
              <a:off x="10184578" y="3556614"/>
              <a:ext cx="599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sp>
          <p:nvSpPr>
            <p:cNvPr id="312" name="TextBox 311"/>
            <p:cNvSpPr txBox="1"/>
            <p:nvPr/>
          </p:nvSpPr>
          <p:spPr>
            <a:xfrm>
              <a:off x="7428575" y="3517694"/>
              <a:ext cx="599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grpSp>
      <p:grpSp>
        <p:nvGrpSpPr>
          <p:cNvPr id="313" name="Group 312"/>
          <p:cNvGrpSpPr/>
          <p:nvPr/>
        </p:nvGrpSpPr>
        <p:grpSpPr>
          <a:xfrm>
            <a:off x="6799618" y="2691243"/>
            <a:ext cx="4657206" cy="1827509"/>
            <a:chOff x="6799618" y="2691243"/>
            <a:chExt cx="4657206" cy="1827509"/>
          </a:xfrm>
        </p:grpSpPr>
        <p:sp>
          <p:nvSpPr>
            <p:cNvPr id="314" name="Freeform 313"/>
            <p:cNvSpPr/>
            <p:nvPr/>
          </p:nvSpPr>
          <p:spPr>
            <a:xfrm>
              <a:off x="7353946" y="2691243"/>
              <a:ext cx="3498244" cy="182750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1" fmla="*/ 0 w 1541303"/>
                <a:gd name="connsiteY0-2" fmla="*/ 1681059 h 1681059"/>
                <a:gd name="connsiteX1-3" fmla="*/ 539056 w 1541303"/>
                <a:gd name="connsiteY1-4" fmla="*/ 1465436 h 1681059"/>
                <a:gd name="connsiteX2-5" fmla="*/ 1541303 w 1541303"/>
                <a:gd name="connsiteY2-6" fmla="*/ 1445471 h 1681059"/>
                <a:gd name="connsiteX3-7" fmla="*/ 1525331 w 1541303"/>
                <a:gd name="connsiteY3-8" fmla="*/ 0 h 1681059"/>
                <a:gd name="connsiteX0-9" fmla="*/ 0 w 1541303"/>
                <a:gd name="connsiteY0-10" fmla="*/ 1681059 h 1681059"/>
                <a:gd name="connsiteX1-11" fmla="*/ 539056 w 1541303"/>
                <a:gd name="connsiteY1-12" fmla="*/ 1465436 h 1681059"/>
                <a:gd name="connsiteX2-13" fmla="*/ 920408 w 1541303"/>
                <a:gd name="connsiteY2-14" fmla="*/ 1455758 h 1681059"/>
                <a:gd name="connsiteX3-15" fmla="*/ 1541303 w 1541303"/>
                <a:gd name="connsiteY3-16" fmla="*/ 1445471 h 1681059"/>
                <a:gd name="connsiteX4" fmla="*/ 1525331 w 1541303"/>
                <a:gd name="connsiteY4" fmla="*/ 0 h 1681059"/>
                <a:gd name="connsiteX0-17" fmla="*/ 0 w 1541303"/>
                <a:gd name="connsiteY0-18" fmla="*/ 1681059 h 1681059"/>
                <a:gd name="connsiteX1-19" fmla="*/ 373242 w 1541303"/>
                <a:gd name="connsiteY1-20" fmla="*/ 1536549 h 1681059"/>
                <a:gd name="connsiteX2-21" fmla="*/ 539056 w 1541303"/>
                <a:gd name="connsiteY2-22" fmla="*/ 1465436 h 1681059"/>
                <a:gd name="connsiteX3-23" fmla="*/ 920408 w 1541303"/>
                <a:gd name="connsiteY3-24" fmla="*/ 1455758 h 1681059"/>
                <a:gd name="connsiteX4-25" fmla="*/ 1541303 w 1541303"/>
                <a:gd name="connsiteY4-26" fmla="*/ 1445471 h 1681059"/>
                <a:gd name="connsiteX5" fmla="*/ 1525331 w 1541303"/>
                <a:gd name="connsiteY5" fmla="*/ 0 h 1681059"/>
                <a:gd name="connsiteX0-27" fmla="*/ 0 w 1541303"/>
                <a:gd name="connsiteY0-28" fmla="*/ 1681059 h 1681059"/>
                <a:gd name="connsiteX1-29" fmla="*/ 373242 w 1541303"/>
                <a:gd name="connsiteY1-30" fmla="*/ 1536549 h 1681059"/>
                <a:gd name="connsiteX2-31" fmla="*/ 232427 w 1541303"/>
                <a:gd name="connsiteY2-32" fmla="*/ 1591633 h 1681059"/>
                <a:gd name="connsiteX3-33" fmla="*/ 539056 w 1541303"/>
                <a:gd name="connsiteY3-34" fmla="*/ 1465436 h 1681059"/>
                <a:gd name="connsiteX4-35" fmla="*/ 920408 w 1541303"/>
                <a:gd name="connsiteY4-36" fmla="*/ 1455758 h 1681059"/>
                <a:gd name="connsiteX5-37" fmla="*/ 1541303 w 1541303"/>
                <a:gd name="connsiteY5-38" fmla="*/ 1445471 h 1681059"/>
                <a:gd name="connsiteX6" fmla="*/ 1525331 w 1541303"/>
                <a:gd name="connsiteY6" fmla="*/ 0 h 1681059"/>
                <a:gd name="connsiteX0-39" fmla="*/ 0 w 3882856"/>
                <a:gd name="connsiteY0-40" fmla="*/ 142370 h 1591633"/>
                <a:gd name="connsiteX1-41" fmla="*/ 2714795 w 3882856"/>
                <a:gd name="connsiteY1-42" fmla="*/ 1536549 h 1591633"/>
                <a:gd name="connsiteX2-43" fmla="*/ 2573980 w 3882856"/>
                <a:gd name="connsiteY2-44" fmla="*/ 1591633 h 1591633"/>
                <a:gd name="connsiteX3-45" fmla="*/ 2880609 w 3882856"/>
                <a:gd name="connsiteY3-46" fmla="*/ 1465436 h 1591633"/>
                <a:gd name="connsiteX4-47" fmla="*/ 3261961 w 3882856"/>
                <a:gd name="connsiteY4-48" fmla="*/ 1455758 h 1591633"/>
                <a:gd name="connsiteX5-49" fmla="*/ 3882856 w 3882856"/>
                <a:gd name="connsiteY5-50" fmla="*/ 1445471 h 1591633"/>
                <a:gd name="connsiteX6-51" fmla="*/ 3866884 w 3882856"/>
                <a:gd name="connsiteY6-52" fmla="*/ 0 h 1591633"/>
                <a:gd name="connsiteX0-53" fmla="*/ 0 w 3882856"/>
                <a:gd name="connsiteY0-54" fmla="*/ 142370 h 1591633"/>
                <a:gd name="connsiteX1-55" fmla="*/ 2163604 w 3882856"/>
                <a:gd name="connsiteY1-56" fmla="*/ 1510843 h 1591633"/>
                <a:gd name="connsiteX2-57" fmla="*/ 2573980 w 3882856"/>
                <a:gd name="connsiteY2-58" fmla="*/ 1591633 h 1591633"/>
                <a:gd name="connsiteX3-59" fmla="*/ 2880609 w 3882856"/>
                <a:gd name="connsiteY3-60" fmla="*/ 1465436 h 1591633"/>
                <a:gd name="connsiteX4-61" fmla="*/ 3261961 w 3882856"/>
                <a:gd name="connsiteY4-62" fmla="*/ 1455758 h 1591633"/>
                <a:gd name="connsiteX5-63" fmla="*/ 3882856 w 3882856"/>
                <a:gd name="connsiteY5-64" fmla="*/ 1445471 h 1591633"/>
                <a:gd name="connsiteX6-65" fmla="*/ 3866884 w 3882856"/>
                <a:gd name="connsiteY6-66" fmla="*/ 0 h 1591633"/>
                <a:gd name="connsiteX0-67" fmla="*/ 33110 w 3915966"/>
                <a:gd name="connsiteY0-68" fmla="*/ 142370 h 1591633"/>
                <a:gd name="connsiteX1-69" fmla="*/ 0 w 3915966"/>
                <a:gd name="connsiteY1-70" fmla="*/ 1510843 h 1591633"/>
                <a:gd name="connsiteX2-71" fmla="*/ 2607090 w 3915966"/>
                <a:gd name="connsiteY2-72" fmla="*/ 1591633 h 1591633"/>
                <a:gd name="connsiteX3-73" fmla="*/ 2913719 w 3915966"/>
                <a:gd name="connsiteY3-74" fmla="*/ 1465436 h 1591633"/>
                <a:gd name="connsiteX4-75" fmla="*/ 3295071 w 3915966"/>
                <a:gd name="connsiteY4-76" fmla="*/ 1455758 h 1591633"/>
                <a:gd name="connsiteX5-77" fmla="*/ 3915966 w 3915966"/>
                <a:gd name="connsiteY5-78" fmla="*/ 1445471 h 1591633"/>
                <a:gd name="connsiteX6-79" fmla="*/ 3899994 w 3915966"/>
                <a:gd name="connsiteY6-80" fmla="*/ 0 h 1591633"/>
                <a:gd name="connsiteX0-81" fmla="*/ 33110 w 3915966"/>
                <a:gd name="connsiteY0-82" fmla="*/ 142370 h 1510843"/>
                <a:gd name="connsiteX1-83" fmla="*/ 0 w 3915966"/>
                <a:gd name="connsiteY1-84" fmla="*/ 1510843 h 1510843"/>
                <a:gd name="connsiteX2-85" fmla="*/ 1263312 w 3915966"/>
                <a:gd name="connsiteY2-86" fmla="*/ 1477792 h 1510843"/>
                <a:gd name="connsiteX3-87" fmla="*/ 2913719 w 3915966"/>
                <a:gd name="connsiteY3-88" fmla="*/ 1465436 h 1510843"/>
                <a:gd name="connsiteX4-89" fmla="*/ 3295071 w 3915966"/>
                <a:gd name="connsiteY4-90" fmla="*/ 1455758 h 1510843"/>
                <a:gd name="connsiteX5-91" fmla="*/ 3915966 w 3915966"/>
                <a:gd name="connsiteY5-92" fmla="*/ 1445471 h 1510843"/>
                <a:gd name="connsiteX6-93" fmla="*/ 3899994 w 3915966"/>
                <a:gd name="connsiteY6-94" fmla="*/ 0 h 1510843"/>
                <a:gd name="connsiteX0-95" fmla="*/ 33110 w 3915966"/>
                <a:gd name="connsiteY0-96" fmla="*/ 142370 h 1510843"/>
                <a:gd name="connsiteX1-97" fmla="*/ 0 w 3915966"/>
                <a:gd name="connsiteY1-98" fmla="*/ 1510843 h 1510843"/>
                <a:gd name="connsiteX2-99" fmla="*/ 1263312 w 3915966"/>
                <a:gd name="connsiteY2-100" fmla="*/ 1477792 h 1510843"/>
                <a:gd name="connsiteX3-101" fmla="*/ 2373740 w 3915966"/>
                <a:gd name="connsiteY3-102" fmla="*/ 1470447 h 1510843"/>
                <a:gd name="connsiteX4-103" fmla="*/ 2913719 w 3915966"/>
                <a:gd name="connsiteY4-104" fmla="*/ 1465436 h 1510843"/>
                <a:gd name="connsiteX5-105" fmla="*/ 3295071 w 3915966"/>
                <a:gd name="connsiteY5-106" fmla="*/ 1455758 h 1510843"/>
                <a:gd name="connsiteX6-107" fmla="*/ 3915966 w 3915966"/>
                <a:gd name="connsiteY6-108" fmla="*/ 1445471 h 1510843"/>
                <a:gd name="connsiteX7" fmla="*/ 3899994 w 3915966"/>
                <a:gd name="connsiteY7" fmla="*/ 0 h 1510843"/>
                <a:gd name="connsiteX0-109" fmla="*/ 33110 w 3915966"/>
                <a:gd name="connsiteY0-110" fmla="*/ 142370 h 1676095"/>
                <a:gd name="connsiteX1-111" fmla="*/ 0 w 3915966"/>
                <a:gd name="connsiteY1-112" fmla="*/ 1510843 h 1676095"/>
                <a:gd name="connsiteX2-113" fmla="*/ 1263312 w 3915966"/>
                <a:gd name="connsiteY2-114" fmla="*/ 1477792 h 1676095"/>
                <a:gd name="connsiteX3-115" fmla="*/ 2192692 w 3915966"/>
                <a:gd name="connsiteY3-116" fmla="*/ 1676095 h 1676095"/>
                <a:gd name="connsiteX4-117" fmla="*/ 2913719 w 3915966"/>
                <a:gd name="connsiteY4-118" fmla="*/ 1465436 h 1676095"/>
                <a:gd name="connsiteX5-119" fmla="*/ 3295071 w 3915966"/>
                <a:gd name="connsiteY5-120" fmla="*/ 1455758 h 1676095"/>
                <a:gd name="connsiteX6-121" fmla="*/ 3915966 w 3915966"/>
                <a:gd name="connsiteY6-122" fmla="*/ 1445471 h 1676095"/>
                <a:gd name="connsiteX7-123" fmla="*/ 3899994 w 3915966"/>
                <a:gd name="connsiteY7-124" fmla="*/ 0 h 1676095"/>
                <a:gd name="connsiteX0-125" fmla="*/ 33110 w 3915966"/>
                <a:gd name="connsiteY0-126" fmla="*/ 142370 h 1676095"/>
                <a:gd name="connsiteX1-127" fmla="*/ 0 w 3915966"/>
                <a:gd name="connsiteY1-128" fmla="*/ 1510843 h 1676095"/>
                <a:gd name="connsiteX2-129" fmla="*/ 1263312 w 3915966"/>
                <a:gd name="connsiteY2-130" fmla="*/ 1477792 h 1676095"/>
                <a:gd name="connsiteX3-131" fmla="*/ 1609316 w 3915966"/>
                <a:gd name="connsiteY3-132" fmla="*/ 1551238 h 1676095"/>
                <a:gd name="connsiteX4-133" fmla="*/ 2192692 w 3915966"/>
                <a:gd name="connsiteY4-134" fmla="*/ 1676095 h 1676095"/>
                <a:gd name="connsiteX5-135" fmla="*/ 2913719 w 3915966"/>
                <a:gd name="connsiteY5-136" fmla="*/ 1465436 h 1676095"/>
                <a:gd name="connsiteX6-137" fmla="*/ 3295071 w 3915966"/>
                <a:gd name="connsiteY6-138" fmla="*/ 1455758 h 1676095"/>
                <a:gd name="connsiteX7-139" fmla="*/ 3915966 w 3915966"/>
                <a:gd name="connsiteY7-140" fmla="*/ 1445471 h 1676095"/>
                <a:gd name="connsiteX8" fmla="*/ 3899994 w 3915966"/>
                <a:gd name="connsiteY8" fmla="*/ 0 h 1676095"/>
                <a:gd name="connsiteX0-141" fmla="*/ 33110 w 3915966"/>
                <a:gd name="connsiteY0-142" fmla="*/ 142370 h 1676095"/>
                <a:gd name="connsiteX1-143" fmla="*/ 0 w 3915966"/>
                <a:gd name="connsiteY1-144" fmla="*/ 1510843 h 1676095"/>
                <a:gd name="connsiteX2-145" fmla="*/ 1263312 w 3915966"/>
                <a:gd name="connsiteY2-146" fmla="*/ 1477792 h 1676095"/>
                <a:gd name="connsiteX3-147" fmla="*/ 1589200 w 3915966"/>
                <a:gd name="connsiteY3-148" fmla="*/ 1661407 h 1676095"/>
                <a:gd name="connsiteX4-149" fmla="*/ 2192692 w 3915966"/>
                <a:gd name="connsiteY4-150" fmla="*/ 1676095 h 1676095"/>
                <a:gd name="connsiteX5-151" fmla="*/ 2913719 w 3915966"/>
                <a:gd name="connsiteY5-152" fmla="*/ 1465436 h 1676095"/>
                <a:gd name="connsiteX6-153" fmla="*/ 3295071 w 3915966"/>
                <a:gd name="connsiteY6-154" fmla="*/ 1455758 h 1676095"/>
                <a:gd name="connsiteX7-155" fmla="*/ 3915966 w 3915966"/>
                <a:gd name="connsiteY7-156" fmla="*/ 1445471 h 1676095"/>
                <a:gd name="connsiteX8-157" fmla="*/ 3899994 w 3915966"/>
                <a:gd name="connsiteY8-158" fmla="*/ 0 h 1676095"/>
                <a:gd name="connsiteX0-159" fmla="*/ 17017 w 3915966"/>
                <a:gd name="connsiteY0-160" fmla="*/ 0 h 1838525"/>
                <a:gd name="connsiteX1-161" fmla="*/ 0 w 3915966"/>
                <a:gd name="connsiteY1-162" fmla="*/ 1673273 h 1838525"/>
                <a:gd name="connsiteX2-163" fmla="*/ 1263312 w 3915966"/>
                <a:gd name="connsiteY2-164" fmla="*/ 1640222 h 1838525"/>
                <a:gd name="connsiteX3-165" fmla="*/ 1589200 w 3915966"/>
                <a:gd name="connsiteY3-166" fmla="*/ 1823837 h 1838525"/>
                <a:gd name="connsiteX4-167" fmla="*/ 2192692 w 3915966"/>
                <a:gd name="connsiteY4-168" fmla="*/ 1838525 h 1838525"/>
                <a:gd name="connsiteX5-169" fmla="*/ 2913719 w 3915966"/>
                <a:gd name="connsiteY5-170" fmla="*/ 1627866 h 1838525"/>
                <a:gd name="connsiteX6-171" fmla="*/ 3295071 w 3915966"/>
                <a:gd name="connsiteY6-172" fmla="*/ 1618188 h 1838525"/>
                <a:gd name="connsiteX7-173" fmla="*/ 3915966 w 3915966"/>
                <a:gd name="connsiteY7-174" fmla="*/ 1607901 h 1838525"/>
                <a:gd name="connsiteX8-175" fmla="*/ 3899994 w 3915966"/>
                <a:gd name="connsiteY8-176" fmla="*/ 162430 h 1838525"/>
                <a:gd name="connsiteX0-177" fmla="*/ 0 w 3898949"/>
                <a:gd name="connsiteY0-178" fmla="*/ 0 h 1838525"/>
                <a:gd name="connsiteX1-179" fmla="*/ 19193 w 3898949"/>
                <a:gd name="connsiteY1-180" fmla="*/ 1581465 h 1838525"/>
                <a:gd name="connsiteX2-181" fmla="*/ 1246295 w 3898949"/>
                <a:gd name="connsiteY2-182" fmla="*/ 1640222 h 1838525"/>
                <a:gd name="connsiteX3-183" fmla="*/ 1572183 w 3898949"/>
                <a:gd name="connsiteY3-184" fmla="*/ 1823837 h 1838525"/>
                <a:gd name="connsiteX4-185" fmla="*/ 2175675 w 3898949"/>
                <a:gd name="connsiteY4-186" fmla="*/ 1838525 h 1838525"/>
                <a:gd name="connsiteX5-187" fmla="*/ 2896702 w 3898949"/>
                <a:gd name="connsiteY5-188" fmla="*/ 1627866 h 1838525"/>
                <a:gd name="connsiteX6-189" fmla="*/ 3278054 w 3898949"/>
                <a:gd name="connsiteY6-190" fmla="*/ 1618188 h 1838525"/>
                <a:gd name="connsiteX7-191" fmla="*/ 3898949 w 3898949"/>
                <a:gd name="connsiteY7-192" fmla="*/ 1607901 h 1838525"/>
                <a:gd name="connsiteX8-193" fmla="*/ 3882977 w 3898949"/>
                <a:gd name="connsiteY8-194" fmla="*/ 162430 h 1838525"/>
                <a:gd name="connsiteX0-195" fmla="*/ 0 w 3898949"/>
                <a:gd name="connsiteY0-196" fmla="*/ 0 h 1838525"/>
                <a:gd name="connsiteX1-197" fmla="*/ 15169 w 3898949"/>
                <a:gd name="connsiteY1-198" fmla="*/ 1585137 h 1838525"/>
                <a:gd name="connsiteX2-199" fmla="*/ 1246295 w 3898949"/>
                <a:gd name="connsiteY2-200" fmla="*/ 1640222 h 1838525"/>
                <a:gd name="connsiteX3-201" fmla="*/ 1572183 w 3898949"/>
                <a:gd name="connsiteY3-202" fmla="*/ 1823837 h 1838525"/>
                <a:gd name="connsiteX4-203" fmla="*/ 2175675 w 3898949"/>
                <a:gd name="connsiteY4-204" fmla="*/ 1838525 h 1838525"/>
                <a:gd name="connsiteX5-205" fmla="*/ 2896702 w 3898949"/>
                <a:gd name="connsiteY5-206" fmla="*/ 1627866 h 1838525"/>
                <a:gd name="connsiteX6-207" fmla="*/ 3278054 w 3898949"/>
                <a:gd name="connsiteY6-208" fmla="*/ 1618188 h 1838525"/>
                <a:gd name="connsiteX7-209" fmla="*/ 3898949 w 3898949"/>
                <a:gd name="connsiteY7-210" fmla="*/ 1607901 h 1838525"/>
                <a:gd name="connsiteX8-211" fmla="*/ 3882977 w 3898949"/>
                <a:gd name="connsiteY8-212" fmla="*/ 162430 h 1838525"/>
                <a:gd name="connsiteX0-213" fmla="*/ 0 w 3898949"/>
                <a:gd name="connsiteY0-214" fmla="*/ 0 h 1838525"/>
                <a:gd name="connsiteX1-215" fmla="*/ 15169 w 3898949"/>
                <a:gd name="connsiteY1-216" fmla="*/ 1588809 h 1838525"/>
                <a:gd name="connsiteX2-217" fmla="*/ 1246295 w 3898949"/>
                <a:gd name="connsiteY2-218" fmla="*/ 1640222 h 1838525"/>
                <a:gd name="connsiteX3-219" fmla="*/ 1572183 w 3898949"/>
                <a:gd name="connsiteY3-220" fmla="*/ 1823837 h 1838525"/>
                <a:gd name="connsiteX4-221" fmla="*/ 2175675 w 3898949"/>
                <a:gd name="connsiteY4-222" fmla="*/ 1838525 h 1838525"/>
                <a:gd name="connsiteX5-223" fmla="*/ 2896702 w 3898949"/>
                <a:gd name="connsiteY5-224" fmla="*/ 1627866 h 1838525"/>
                <a:gd name="connsiteX6-225" fmla="*/ 3278054 w 3898949"/>
                <a:gd name="connsiteY6-226" fmla="*/ 1618188 h 1838525"/>
                <a:gd name="connsiteX7-227" fmla="*/ 3898949 w 3898949"/>
                <a:gd name="connsiteY7-228" fmla="*/ 1607901 h 1838525"/>
                <a:gd name="connsiteX8-229" fmla="*/ 3882977 w 3898949"/>
                <a:gd name="connsiteY8-230" fmla="*/ 162430 h 1838525"/>
                <a:gd name="connsiteX0-231" fmla="*/ 0 w 3898949"/>
                <a:gd name="connsiteY0-232" fmla="*/ 0 h 1838525"/>
                <a:gd name="connsiteX1-233" fmla="*/ 15169 w 3898949"/>
                <a:gd name="connsiteY1-234" fmla="*/ 1588809 h 1838525"/>
                <a:gd name="connsiteX2-235" fmla="*/ 1189969 w 3898949"/>
                <a:gd name="connsiteY2-236" fmla="*/ 1566776 h 1838525"/>
                <a:gd name="connsiteX3-237" fmla="*/ 1572183 w 3898949"/>
                <a:gd name="connsiteY3-238" fmla="*/ 1823837 h 1838525"/>
                <a:gd name="connsiteX4-239" fmla="*/ 2175675 w 3898949"/>
                <a:gd name="connsiteY4-240" fmla="*/ 1838525 h 1838525"/>
                <a:gd name="connsiteX5-241" fmla="*/ 2896702 w 3898949"/>
                <a:gd name="connsiteY5-242" fmla="*/ 1627866 h 1838525"/>
                <a:gd name="connsiteX6-243" fmla="*/ 3278054 w 3898949"/>
                <a:gd name="connsiteY6-244" fmla="*/ 1618188 h 1838525"/>
                <a:gd name="connsiteX7-245" fmla="*/ 3898949 w 3898949"/>
                <a:gd name="connsiteY7-246" fmla="*/ 1607901 h 1838525"/>
                <a:gd name="connsiteX8-247" fmla="*/ 3882977 w 3898949"/>
                <a:gd name="connsiteY8-248" fmla="*/ 162430 h 1838525"/>
                <a:gd name="connsiteX0-249" fmla="*/ 0 w 3898949"/>
                <a:gd name="connsiteY0-250" fmla="*/ 0 h 1838525"/>
                <a:gd name="connsiteX1-251" fmla="*/ 15169 w 3898949"/>
                <a:gd name="connsiteY1-252" fmla="*/ 1588809 h 1838525"/>
                <a:gd name="connsiteX2-253" fmla="*/ 1185946 w 3898949"/>
                <a:gd name="connsiteY2-254" fmla="*/ 1581465 h 1838525"/>
                <a:gd name="connsiteX3-255" fmla="*/ 1572183 w 3898949"/>
                <a:gd name="connsiteY3-256" fmla="*/ 1823837 h 1838525"/>
                <a:gd name="connsiteX4-257" fmla="*/ 2175675 w 3898949"/>
                <a:gd name="connsiteY4-258" fmla="*/ 1838525 h 1838525"/>
                <a:gd name="connsiteX5-259" fmla="*/ 2896702 w 3898949"/>
                <a:gd name="connsiteY5-260" fmla="*/ 1627866 h 1838525"/>
                <a:gd name="connsiteX6-261" fmla="*/ 3278054 w 3898949"/>
                <a:gd name="connsiteY6-262" fmla="*/ 1618188 h 1838525"/>
                <a:gd name="connsiteX7-263" fmla="*/ 3898949 w 3898949"/>
                <a:gd name="connsiteY7-264" fmla="*/ 1607901 h 1838525"/>
                <a:gd name="connsiteX8-265" fmla="*/ 3882977 w 3898949"/>
                <a:gd name="connsiteY8-266" fmla="*/ 162430 h 1838525"/>
                <a:gd name="connsiteX0-267" fmla="*/ 0 w 3898949"/>
                <a:gd name="connsiteY0-268" fmla="*/ 0 h 1838525"/>
                <a:gd name="connsiteX1-269" fmla="*/ 15169 w 3898949"/>
                <a:gd name="connsiteY1-270" fmla="*/ 1588809 h 1838525"/>
                <a:gd name="connsiteX2-271" fmla="*/ 1185946 w 3898949"/>
                <a:gd name="connsiteY2-272" fmla="*/ 1592482 h 1838525"/>
                <a:gd name="connsiteX3-273" fmla="*/ 1572183 w 3898949"/>
                <a:gd name="connsiteY3-274" fmla="*/ 1823837 h 1838525"/>
                <a:gd name="connsiteX4-275" fmla="*/ 2175675 w 3898949"/>
                <a:gd name="connsiteY4-276" fmla="*/ 1838525 h 1838525"/>
                <a:gd name="connsiteX5-277" fmla="*/ 2896702 w 3898949"/>
                <a:gd name="connsiteY5-278" fmla="*/ 1627866 h 1838525"/>
                <a:gd name="connsiteX6-279" fmla="*/ 3278054 w 3898949"/>
                <a:gd name="connsiteY6-280" fmla="*/ 1618188 h 1838525"/>
                <a:gd name="connsiteX7-281" fmla="*/ 3898949 w 3898949"/>
                <a:gd name="connsiteY7-282" fmla="*/ 1607901 h 1838525"/>
                <a:gd name="connsiteX8-283" fmla="*/ 3882977 w 3898949"/>
                <a:gd name="connsiteY8-284" fmla="*/ 162430 h 1838525"/>
                <a:gd name="connsiteX0-285" fmla="*/ 0 w 3898949"/>
                <a:gd name="connsiteY0-286" fmla="*/ 0 h 1827509"/>
                <a:gd name="connsiteX1-287" fmla="*/ 15169 w 3898949"/>
                <a:gd name="connsiteY1-288" fmla="*/ 1588809 h 1827509"/>
                <a:gd name="connsiteX2-289" fmla="*/ 1185946 w 3898949"/>
                <a:gd name="connsiteY2-290" fmla="*/ 1592482 h 1827509"/>
                <a:gd name="connsiteX3-291" fmla="*/ 1572183 w 3898949"/>
                <a:gd name="connsiteY3-292" fmla="*/ 1823837 h 1827509"/>
                <a:gd name="connsiteX4-293" fmla="*/ 2147513 w 3898949"/>
                <a:gd name="connsiteY4-294" fmla="*/ 1827509 h 1827509"/>
                <a:gd name="connsiteX5-295" fmla="*/ 2896702 w 3898949"/>
                <a:gd name="connsiteY5-296" fmla="*/ 1627866 h 1827509"/>
                <a:gd name="connsiteX6-297" fmla="*/ 3278054 w 3898949"/>
                <a:gd name="connsiteY6-298" fmla="*/ 1618188 h 1827509"/>
                <a:gd name="connsiteX7-299" fmla="*/ 3898949 w 3898949"/>
                <a:gd name="connsiteY7-300" fmla="*/ 1607901 h 1827509"/>
                <a:gd name="connsiteX8-301" fmla="*/ 3882977 w 3898949"/>
                <a:gd name="connsiteY8-302" fmla="*/ 162430 h 1827509"/>
                <a:gd name="connsiteX0-303" fmla="*/ 0 w 3898949"/>
                <a:gd name="connsiteY0-304" fmla="*/ 0 h 1827509"/>
                <a:gd name="connsiteX1-305" fmla="*/ 15169 w 3898949"/>
                <a:gd name="connsiteY1-306" fmla="*/ 1588809 h 1827509"/>
                <a:gd name="connsiteX2-307" fmla="*/ 1185946 w 3898949"/>
                <a:gd name="connsiteY2-308" fmla="*/ 1592482 h 1827509"/>
                <a:gd name="connsiteX3-309" fmla="*/ 1572183 w 3898949"/>
                <a:gd name="connsiteY3-310" fmla="*/ 1823837 h 1827509"/>
                <a:gd name="connsiteX4-311" fmla="*/ 2147513 w 3898949"/>
                <a:gd name="connsiteY4-312" fmla="*/ 1827509 h 1827509"/>
                <a:gd name="connsiteX5-313" fmla="*/ 2727724 w 3898949"/>
                <a:gd name="connsiteY5-314" fmla="*/ 1591143 h 1827509"/>
                <a:gd name="connsiteX6-315" fmla="*/ 3278054 w 3898949"/>
                <a:gd name="connsiteY6-316" fmla="*/ 1618188 h 1827509"/>
                <a:gd name="connsiteX7-317" fmla="*/ 3898949 w 3898949"/>
                <a:gd name="connsiteY7-318" fmla="*/ 1607901 h 1827509"/>
                <a:gd name="connsiteX8-319" fmla="*/ 3882977 w 3898949"/>
                <a:gd name="connsiteY8-320" fmla="*/ 162430 h 1827509"/>
                <a:gd name="connsiteX0-321" fmla="*/ 0 w 3898949"/>
                <a:gd name="connsiteY0-322" fmla="*/ 0 h 1827509"/>
                <a:gd name="connsiteX1-323" fmla="*/ 15169 w 3898949"/>
                <a:gd name="connsiteY1-324" fmla="*/ 1588809 h 1827509"/>
                <a:gd name="connsiteX2-325" fmla="*/ 1185946 w 3898949"/>
                <a:gd name="connsiteY2-326" fmla="*/ 1592482 h 1827509"/>
                <a:gd name="connsiteX3-327" fmla="*/ 1572183 w 3898949"/>
                <a:gd name="connsiteY3-328" fmla="*/ 1823837 h 1827509"/>
                <a:gd name="connsiteX4-329" fmla="*/ 2147513 w 3898949"/>
                <a:gd name="connsiteY4-330" fmla="*/ 1827509 h 1827509"/>
                <a:gd name="connsiteX5-331" fmla="*/ 2727724 w 3898949"/>
                <a:gd name="connsiteY5-332" fmla="*/ 1591143 h 1827509"/>
                <a:gd name="connsiteX6-333" fmla="*/ 3278054 w 3898949"/>
                <a:gd name="connsiteY6-334" fmla="*/ 1618188 h 1827509"/>
                <a:gd name="connsiteX7-335" fmla="*/ 3898949 w 3898949"/>
                <a:gd name="connsiteY7-336" fmla="*/ 1607901 h 1827509"/>
                <a:gd name="connsiteX8-337" fmla="*/ 3869708 w 3898949"/>
                <a:gd name="connsiteY8-338" fmla="*/ 113985 h 1827509"/>
                <a:gd name="connsiteX0-339" fmla="*/ 0 w 3869708"/>
                <a:gd name="connsiteY0-340" fmla="*/ 0 h 1827509"/>
                <a:gd name="connsiteX1-341" fmla="*/ 15169 w 3869708"/>
                <a:gd name="connsiteY1-342" fmla="*/ 1588809 h 1827509"/>
                <a:gd name="connsiteX2-343" fmla="*/ 1185946 w 3869708"/>
                <a:gd name="connsiteY2-344" fmla="*/ 1592482 h 1827509"/>
                <a:gd name="connsiteX3-345" fmla="*/ 1572183 w 3869708"/>
                <a:gd name="connsiteY3-346" fmla="*/ 1823837 h 1827509"/>
                <a:gd name="connsiteX4-347" fmla="*/ 2147513 w 3869708"/>
                <a:gd name="connsiteY4-348" fmla="*/ 1827509 h 1827509"/>
                <a:gd name="connsiteX5-349" fmla="*/ 2727724 w 3869708"/>
                <a:gd name="connsiteY5-350" fmla="*/ 1591143 h 1827509"/>
                <a:gd name="connsiteX6-351" fmla="*/ 3278054 w 3869708"/>
                <a:gd name="connsiteY6-352" fmla="*/ 1618188 h 1827509"/>
                <a:gd name="connsiteX7-353" fmla="*/ 3839239 w 3869708"/>
                <a:gd name="connsiteY7-354" fmla="*/ 1565511 h 1827509"/>
                <a:gd name="connsiteX8-355" fmla="*/ 3869708 w 3869708"/>
                <a:gd name="connsiteY8-356" fmla="*/ 113985 h 1827509"/>
                <a:gd name="connsiteX0-357" fmla="*/ 0 w 3839239"/>
                <a:gd name="connsiteY0-358" fmla="*/ 0 h 1827509"/>
                <a:gd name="connsiteX1-359" fmla="*/ 15169 w 3839239"/>
                <a:gd name="connsiteY1-360" fmla="*/ 1588809 h 1827509"/>
                <a:gd name="connsiteX2-361" fmla="*/ 1185946 w 3839239"/>
                <a:gd name="connsiteY2-362" fmla="*/ 1592482 h 1827509"/>
                <a:gd name="connsiteX3-363" fmla="*/ 1572183 w 3839239"/>
                <a:gd name="connsiteY3-364" fmla="*/ 1823837 h 1827509"/>
                <a:gd name="connsiteX4-365" fmla="*/ 2147513 w 3839239"/>
                <a:gd name="connsiteY4-366" fmla="*/ 1827509 h 1827509"/>
                <a:gd name="connsiteX5-367" fmla="*/ 2727724 w 3839239"/>
                <a:gd name="connsiteY5-368" fmla="*/ 1591143 h 1827509"/>
                <a:gd name="connsiteX6-369" fmla="*/ 3278054 w 3839239"/>
                <a:gd name="connsiteY6-370" fmla="*/ 1618188 h 1827509"/>
                <a:gd name="connsiteX7-371" fmla="*/ 3839239 w 3839239"/>
                <a:gd name="connsiteY7-372" fmla="*/ 1565511 h 1827509"/>
                <a:gd name="connsiteX8-373" fmla="*/ 3829902 w 3839239"/>
                <a:gd name="connsiteY8-374" fmla="*/ 126097 h 1827509"/>
                <a:gd name="connsiteX0-375" fmla="*/ 0 w 3839239"/>
                <a:gd name="connsiteY0-376" fmla="*/ 0 h 1827509"/>
                <a:gd name="connsiteX1-377" fmla="*/ 15169 w 3839239"/>
                <a:gd name="connsiteY1-378" fmla="*/ 1588809 h 1827509"/>
                <a:gd name="connsiteX2-379" fmla="*/ 1185946 w 3839239"/>
                <a:gd name="connsiteY2-380" fmla="*/ 1592482 h 1827509"/>
                <a:gd name="connsiteX3-381" fmla="*/ 1572183 w 3839239"/>
                <a:gd name="connsiteY3-382" fmla="*/ 1823837 h 1827509"/>
                <a:gd name="connsiteX4-383" fmla="*/ 2147513 w 3839239"/>
                <a:gd name="connsiteY4-384" fmla="*/ 1827509 h 1827509"/>
                <a:gd name="connsiteX5-385" fmla="*/ 2727724 w 3839239"/>
                <a:gd name="connsiteY5-386" fmla="*/ 1591143 h 1827509"/>
                <a:gd name="connsiteX6-387" fmla="*/ 3839239 w 3839239"/>
                <a:gd name="connsiteY6-388" fmla="*/ 1565511 h 1827509"/>
                <a:gd name="connsiteX7-389" fmla="*/ 3829902 w 3839239"/>
                <a:gd name="connsiteY7-390" fmla="*/ 126097 h 1827509"/>
                <a:gd name="connsiteX0-391" fmla="*/ 0 w 3832605"/>
                <a:gd name="connsiteY0-392" fmla="*/ 0 h 1827509"/>
                <a:gd name="connsiteX1-393" fmla="*/ 15169 w 3832605"/>
                <a:gd name="connsiteY1-394" fmla="*/ 1588809 h 1827509"/>
                <a:gd name="connsiteX2-395" fmla="*/ 1185946 w 3832605"/>
                <a:gd name="connsiteY2-396" fmla="*/ 1592482 h 1827509"/>
                <a:gd name="connsiteX3-397" fmla="*/ 1572183 w 3832605"/>
                <a:gd name="connsiteY3-398" fmla="*/ 1823837 h 1827509"/>
                <a:gd name="connsiteX4-399" fmla="*/ 2147513 w 3832605"/>
                <a:gd name="connsiteY4-400" fmla="*/ 1827509 h 1827509"/>
                <a:gd name="connsiteX5-401" fmla="*/ 2727724 w 3832605"/>
                <a:gd name="connsiteY5-402" fmla="*/ 1591143 h 1827509"/>
                <a:gd name="connsiteX6-403" fmla="*/ 3832605 w 3832605"/>
                <a:gd name="connsiteY6-404" fmla="*/ 1589734 h 1827509"/>
                <a:gd name="connsiteX7-405" fmla="*/ 3829902 w 3832605"/>
                <a:gd name="connsiteY7-406" fmla="*/ 126097 h 1827509"/>
              </a:gdLst>
              <a:ahLst/>
              <a:cxnLst>
                <a:cxn ang="0">
                  <a:pos x="connsiteX0-1" y="connsiteY0-2"/>
                </a:cxn>
                <a:cxn ang="0">
                  <a:pos x="connsiteX1-3" y="connsiteY1-4"/>
                </a:cxn>
                <a:cxn ang="0">
                  <a:pos x="connsiteX2-5" y="connsiteY2-6"/>
                </a:cxn>
                <a:cxn ang="0">
                  <a:pos x="connsiteX3-7" y="connsiteY3-8"/>
                </a:cxn>
                <a:cxn ang="0">
                  <a:pos x="connsiteX4-25" y="connsiteY4-26"/>
                </a:cxn>
                <a:cxn ang="0">
                  <a:pos x="connsiteX5-37" y="connsiteY5-38"/>
                </a:cxn>
                <a:cxn ang="0">
                  <a:pos x="connsiteX6-51" y="connsiteY6-52"/>
                </a:cxn>
                <a:cxn ang="0">
                  <a:pos x="connsiteX7-123" y="connsiteY7-124"/>
                </a:cxn>
              </a:cxnLst>
              <a:rect l="l" t="t" r="r" b="b"/>
              <a:pathLst>
                <a:path w="3832605" h="1827509">
                  <a:moveTo>
                    <a:pt x="0" y="0"/>
                  </a:moveTo>
                  <a:lnTo>
                    <a:pt x="15169" y="1588809"/>
                  </a:lnTo>
                  <a:lnTo>
                    <a:pt x="1185946" y="1592482"/>
                  </a:lnTo>
                  <a:lnTo>
                    <a:pt x="1572183" y="1823837"/>
                  </a:lnTo>
                  <a:lnTo>
                    <a:pt x="2147513" y="1827509"/>
                  </a:lnTo>
                  <a:lnTo>
                    <a:pt x="2727724" y="1591143"/>
                  </a:lnTo>
                  <a:lnTo>
                    <a:pt x="3832605" y="1589734"/>
                  </a:lnTo>
                  <a:cubicBezTo>
                    <a:pt x="3829493" y="1109929"/>
                    <a:pt x="3833014" y="605902"/>
                    <a:pt x="3829902" y="126097"/>
                  </a:cubicBezTo>
                </a:path>
              </a:pathLst>
            </a:custGeom>
            <a:noFill/>
            <a:ln w="25400">
              <a:solidFill>
                <a:srgbClr val="00B05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TextBox 314"/>
            <p:cNvSpPr txBox="1"/>
            <p:nvPr/>
          </p:nvSpPr>
          <p:spPr>
            <a:xfrm>
              <a:off x="6799618" y="3650736"/>
              <a:ext cx="6474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ACKs</a:t>
              </a:r>
              <a:endPar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sp>
          <p:nvSpPr>
            <p:cNvPr id="316" name="TextBox 315"/>
            <p:cNvSpPr txBox="1"/>
            <p:nvPr/>
          </p:nvSpPr>
          <p:spPr>
            <a:xfrm>
              <a:off x="10809403" y="3772400"/>
              <a:ext cx="6474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ACKs</a:t>
              </a:r>
              <a:endPar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p:grpSp>
      <p:sp>
        <p:nvSpPr>
          <p:cNvPr id="2" name="TextBox 1"/>
          <p:cNvSpPr txBox="1"/>
          <p:nvPr/>
        </p:nvSpPr>
        <p:spPr>
          <a:xfrm>
            <a:off x="8061221" y="2622756"/>
            <a:ext cx="209551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explicit congestion info</a:t>
            </a:r>
            <a:endPar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33" name="Rectangle 3"/>
          <p:cNvSpPr txBox="1">
            <a:spLocks noChangeArrowheads="1"/>
          </p:cNvSpPr>
          <p:nvPr/>
        </p:nvSpPr>
        <p:spPr>
          <a:xfrm>
            <a:off x="698090" y="1818967"/>
            <a:ext cx="5781368" cy="382143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3500" b="0" i="0" u="none" strike="noStrike" kern="1200" cap="none" spc="0" normalizeH="0" baseline="0" noProof="0" dirty="0">
                <a:ln>
                  <a:noFill/>
                </a:ln>
                <a:solidFill>
                  <a:srgbClr val="C00000"/>
                </a:solidFill>
                <a:effectLst/>
                <a:uLnTx/>
                <a:uFillTx/>
                <a:latin typeface="Calibri" panose="020F0502020204030204"/>
                <a:ea typeface="+mn-ea"/>
                <a:cs typeface="+mn-cs"/>
              </a:rPr>
              <a:t>Network-assisted congestion control:</a:t>
            </a:r>
            <a:endParaRPr kumimoji="0" lang="en-US" sz="3500" b="0"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408305" marR="0" lvl="0" indent="-27813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routers provide </a:t>
            </a:r>
            <a:r>
              <a:rPr kumimoji="0" lang="en-US" sz="3000" b="0" i="1" u="none" strike="noStrike" kern="1200" cap="none" spc="0" normalizeH="0" baseline="0" noProof="0" dirty="0">
                <a:ln>
                  <a:noFill/>
                </a:ln>
                <a:solidFill>
                  <a:srgbClr val="C00000"/>
                </a:solidFill>
                <a:effectLst/>
                <a:uLnTx/>
                <a:uFillTx/>
                <a:latin typeface="Calibri" panose="020F0502020204030204"/>
                <a:ea typeface="+mn-ea"/>
                <a:cs typeface="+mn-cs"/>
              </a:rPr>
              <a:t>direct</a:t>
            </a: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 feedback to sending/receiving hosts with flows passing through congested router</a:t>
            </a:r>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08305" marR="0" lvl="0" indent="-27813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rPr>
              <a:t>may indicate congestion level or explicitly set sending rate</a:t>
            </a:r>
            <a:endPar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wipe(left)">
                                      <p:cBhvr>
                                        <p:cTn id="7" dur="1000"/>
                                        <p:tgtEl>
                                          <p:spTgt spid="308"/>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313"/>
                                        </p:tgtEl>
                                        <p:attrNameLst>
                                          <p:attrName>style.visibility</p:attrName>
                                        </p:attrNameLst>
                                      </p:cBhvr>
                                      <p:to>
                                        <p:strVal val="visible"/>
                                      </p:to>
                                    </p:set>
                                    <p:animEffect transition="in" filter="wipe(right)">
                                      <p:cBhvr>
                                        <p:cTn id="11" dur="1000"/>
                                        <p:tgtEl>
                                          <p:spTgt spid="3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7289">
                                            <p:txEl>
                                              <p:pRg st="0" end="0"/>
                                            </p:txEl>
                                          </p:spTgt>
                                        </p:tgtEl>
                                        <p:attrNameLst>
                                          <p:attrName>style.visibility</p:attrName>
                                        </p:attrNameLst>
                                      </p:cBhvr>
                                      <p:to>
                                        <p:strVal val="visible"/>
                                      </p:to>
                                    </p:set>
                                    <p:animEffect transition="in" filter="dissolve">
                                      <p:cBhvr>
                                        <p:cTn id="25" dur="500"/>
                                        <p:tgtEl>
                                          <p:spTgt spid="9728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9" grpId="0" build="p"/>
      <p:bldP spid="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endParaRPr lang="en-US" altLang="en-US" sz="3200" dirty="0">
              <a:solidFill>
                <a:schemeClr val="bg1">
                  <a:lumMod val="75000"/>
                </a:schemeClr>
              </a:solidFill>
              <a:cs typeface="Calibri" panose="020F0502020204030204" pitchFamily="34" charset="0"/>
            </a:endParaRP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endParaRPr lang="en-US" altLang="en-US" sz="3200" dirty="0">
              <a:solidFill>
                <a:schemeClr val="bg1">
                  <a:lumMod val="75000"/>
                </a:schemeClr>
              </a:solidFill>
              <a:cs typeface="Calibri" panose="020F0502020204030204" pitchFamily="34" charset="0"/>
            </a:endParaRP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endParaRPr lang="en-US" altLang="en-US" sz="3200" dirty="0">
              <a:solidFill>
                <a:schemeClr val="bg1">
                  <a:lumMod val="75000"/>
                </a:schemeClr>
              </a:solidFill>
              <a:cs typeface="Calibri" panose="020F0502020204030204" pitchFamily="34" charset="0"/>
            </a:endParaRP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endParaRPr lang="en-US" altLang="en-US" sz="3200" dirty="0">
              <a:solidFill>
                <a:schemeClr val="bg1">
                  <a:lumMod val="75000"/>
                </a:schemeClr>
              </a:solidFill>
              <a:cs typeface="Calibri" panose="020F0502020204030204" pitchFamily="34" charset="0"/>
            </a:endParaRPr>
          </a:p>
          <a:p>
            <a:pPr marL="403225" indent="-285750">
              <a:spcBef>
                <a:spcPts val="800"/>
              </a:spcBef>
              <a:buClr>
                <a:schemeClr val="bg1">
                  <a:lumMod val="75000"/>
                </a:schemeClr>
              </a:buClr>
            </a:pPr>
            <a:r>
              <a:rPr lang="en-US" sz="3200" dirty="0">
                <a:solidFill>
                  <a:schemeClr val="bg1">
                    <a:lumMod val="75000"/>
                  </a:schemeClr>
                </a:solidFill>
              </a:rPr>
              <a:t>Connection-oriented transport: TCP</a:t>
            </a:r>
            <a:endParaRPr lang="en-US" sz="3200" dirty="0">
              <a:solidFill>
                <a:schemeClr val="bg1">
                  <a:lumMod val="75000"/>
                </a:schemeClr>
              </a:solidFill>
            </a:endParaRPr>
          </a:p>
          <a:p>
            <a:pPr marL="403225" indent="-285750">
              <a:spcBef>
                <a:spcPts val="800"/>
              </a:spcBef>
              <a:buClr>
                <a:schemeClr val="bg1">
                  <a:lumMod val="75000"/>
                </a:schemeClr>
              </a:buClr>
            </a:pPr>
            <a:r>
              <a:rPr lang="en-US" sz="3200" dirty="0">
                <a:solidFill>
                  <a:schemeClr val="bg1">
                    <a:lumMod val="75000"/>
                  </a:schemeClr>
                </a:solidFill>
              </a:rPr>
              <a:t>Principles of congestion control</a:t>
            </a:r>
            <a:endParaRPr lang="en-US" sz="3200" dirty="0">
              <a:solidFill>
                <a:schemeClr val="bg1">
                  <a:lumMod val="75000"/>
                </a:schemeClr>
              </a:solidFill>
            </a:endParaRPr>
          </a:p>
          <a:p>
            <a:pPr marL="403225" indent="-285750">
              <a:spcBef>
                <a:spcPts val="800"/>
              </a:spcBef>
            </a:pPr>
            <a:r>
              <a:rPr lang="en-US" sz="3200" dirty="0"/>
              <a:t>TCP congestion control</a:t>
            </a:r>
            <a:endParaRPr lang="en-US" sz="3200" dirty="0"/>
          </a:p>
          <a:p>
            <a:pPr marL="403225" indent="-285750">
              <a:spcBef>
                <a:spcPts val="800"/>
              </a:spcBef>
            </a:pPr>
            <a:r>
              <a:rPr lang="en-US" sz="3200" dirty="0">
                <a:solidFill>
                  <a:schemeClr val="bg1">
                    <a:lumMod val="75000"/>
                  </a:schemeClr>
                </a:solidFill>
              </a:rPr>
              <a:t>Evolution of transport-layer functionality</a:t>
            </a:r>
            <a:endParaRPr lang="en-US" sz="3200" dirty="0"/>
          </a:p>
          <a:p>
            <a:pPr eaLnBrk="1" hangingPunct="1">
              <a:buFont typeface="Wingdings" panose="05000000000000000000" pitchFamily="2" charset="2"/>
              <a:buNone/>
            </a:pPr>
            <a:endParaRPr lang="en-US" altLang="en-US" sz="2400" dirty="0"/>
          </a:p>
        </p:txBody>
      </p:sp>
      <p:sp>
        <p:nvSpPr>
          <p:cNvPr id="3" name="Slide Number Placeholder 2"/>
          <p:cNvSpPr>
            <a:spLocks noGrp="1"/>
          </p:cNvSpPr>
          <p:nvPr>
            <p:ph type="sldNum" sz="quarter" idx="4"/>
          </p:nvPr>
        </p:nvSpPr>
        <p:spPr/>
        <p:txBody>
          <a:bodyPr/>
          <a:lstStyle/>
          <a:p>
            <a:r>
              <a:rPr lang="en-US" dirty="0"/>
              <a:t>Transport Layer: 3-</a:t>
            </a:r>
            <a:fld id="{C4204591-24BD-A542-B9D5-F8D8A88D2FEE}" type="slidenum">
              <a:rPr lang="en-US" dirty="0" smtClean="0"/>
            </a:fld>
            <a:endParaRPr lang="en-US" dirty="0"/>
          </a:p>
        </p:txBody>
      </p:sp>
      <p:pic>
        <p:nvPicPr>
          <p:cNvPr id="6" name="Picture 5"/>
          <p:cNvPicPr>
            <a:picLocks noChangeAspect="1"/>
          </p:cNvPicPr>
          <p:nvPr/>
        </p:nvPicPr>
        <p:blipFill>
          <a:blip r:embed="rId1"/>
          <a:stretch>
            <a:fillRect/>
          </a:stretch>
        </p:blipFill>
        <p:spPr>
          <a:xfrm>
            <a:off x="7774329" y="1293471"/>
            <a:ext cx="3657600" cy="2743200"/>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390" y="258153"/>
            <a:ext cx="11393310" cy="894622"/>
          </a:xfrm>
        </p:spPr>
        <p:txBody>
          <a:bodyPr>
            <a:normAutofit/>
          </a:bodyPr>
          <a:lstStyle/>
          <a:p>
            <a:r>
              <a:rPr lang="en-US" sz="4800" dirty="0"/>
              <a:t>TCP congestion control: AIMD</a:t>
            </a:r>
            <a:endParaRPr lang="en-US" sz="4400" b="0" dirty="0"/>
          </a:p>
        </p:txBody>
      </p:sp>
      <p:sp>
        <p:nvSpPr>
          <p:cNvPr id="135" name="Rectangle 8"/>
          <p:cNvSpPr>
            <a:spLocks noChangeArrowheads="1"/>
          </p:cNvSpPr>
          <p:nvPr/>
        </p:nvSpPr>
        <p:spPr bwMode="auto">
          <a:xfrm>
            <a:off x="901700" y="1168400"/>
            <a:ext cx="10274300" cy="1447800"/>
          </a:xfrm>
          <a:prstGeom prst="rect">
            <a:avLst/>
          </a:prstGeom>
          <a:noFill/>
          <a:ln>
            <a:noFill/>
          </a:ln>
          <a:effectLst/>
        </p:spPr>
        <p:txBody>
          <a:bodyPr/>
          <a:lstStyle/>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panose="05000000000000000000" pitchFamily="2" charset="2"/>
              <a:buChar char="§"/>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approach: </a:t>
            </a:r>
            <a:r>
              <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senders can</a:t>
            </a:r>
            <a:r>
              <a:rPr kumimoji="0" lang="en-US" sz="2800" b="0" i="1" u="none" strike="noStrike" kern="1200" cap="none" spc="0" normalizeH="0" baseline="0" noProof="0" dirty="0">
                <a:ln>
                  <a:noFill/>
                </a:ln>
                <a:solidFill>
                  <a:srgbClr val="FF0000"/>
                </a:solidFill>
                <a:effectLst/>
                <a:uLnTx/>
                <a:uFillTx/>
                <a:latin typeface="Calibri" panose="020F0502020204030204"/>
                <a:ea typeface="MS PGothic" panose="020B0600070205080204" pitchFamily="34" charset="-128"/>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increase sending rate until packet loss (congestion) occurs, then decrease sending rate on loss event</a:t>
            </a:r>
            <a:endPar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S PGothic" panose="020B0600070205080204" pitchFamily="34" charset="-128"/>
              <a:cs typeface="+mn-cs"/>
            </a:endParaRPr>
          </a:p>
        </p:txBody>
      </p:sp>
      <p:sp>
        <p:nvSpPr>
          <p:cNvPr id="141" name="Text Box 13"/>
          <p:cNvSpPr txBox="1">
            <a:spLocks noChangeArrowheads="1"/>
          </p:cNvSpPr>
          <p:nvPr/>
        </p:nvSpPr>
        <p:spPr bwMode="auto">
          <a:xfrm>
            <a:off x="8688708" y="4380805"/>
            <a:ext cx="2769156" cy="150810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3600" b="1" i="0" u="none" strike="noStrike" kern="1200" cap="none" spc="0" normalizeH="0" baseline="0" noProof="0" dirty="0">
                <a:ln>
                  <a:noFill/>
                </a:ln>
                <a:solidFill>
                  <a:srgbClr val="0013A3"/>
                </a:solidFill>
                <a:effectLst/>
                <a:uLnTx/>
                <a:uFillTx/>
                <a:latin typeface="Calibri" panose="020F0502020204030204"/>
                <a:ea typeface="MS PGothic" panose="020B0600070205080204" pitchFamily="34" charset="-128"/>
                <a:cs typeface="+mn-cs"/>
              </a:rPr>
              <a:t>AIMD</a:t>
            </a:r>
            <a:r>
              <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sawtooth</a:t>
            </a:r>
            <a:endPar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behavior: </a:t>
            </a:r>
            <a:r>
              <a:rPr kumimoji="0" lang="en-US" sz="2800" b="0" i="1" u="none" strike="noStrike" kern="1200" cap="none" spc="0" normalizeH="0" baseline="0" noProof="0" dirty="0">
                <a:ln>
                  <a:noFill/>
                </a:ln>
                <a:solidFill>
                  <a:srgbClr val="0013A3"/>
                </a:solidFill>
                <a:effectLst/>
                <a:uLnTx/>
                <a:uFillTx/>
                <a:latin typeface="Calibri" panose="020F0502020204030204"/>
                <a:ea typeface="MS PGothic" panose="020B0600070205080204" pitchFamily="34" charset="-128"/>
                <a:cs typeface="+mn-cs"/>
              </a:rPr>
              <a:t>probing</a:t>
            </a:r>
            <a:endParaRPr kumimoji="0" lang="en-US" sz="2800" b="0" i="1" u="none" strike="noStrike" kern="1200" cap="none" spc="0" normalizeH="0" baseline="0" noProof="0" dirty="0">
              <a:ln>
                <a:noFill/>
              </a:ln>
              <a:solidFill>
                <a:srgbClr val="0013A3"/>
              </a:solidFill>
              <a:effectLst/>
              <a:uLnTx/>
              <a:uFillTx/>
              <a:latin typeface="Calibri" panose="020F0502020204030204"/>
              <a:ea typeface="MS PGothic" panose="020B0600070205080204" pitchFamily="34" charset="-128"/>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for bandwidth</a:t>
            </a:r>
            <a:endPar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35" name="Rectangle 11"/>
          <p:cNvSpPr>
            <a:spLocks noChangeArrowheads="1"/>
          </p:cNvSpPr>
          <p:nvPr/>
        </p:nvSpPr>
        <p:spPr bwMode="auto">
          <a:xfrm>
            <a:off x="4717339" y="3774454"/>
            <a:ext cx="685800" cy="304800"/>
          </a:xfrm>
          <a:prstGeom prst="rect">
            <a:avLst/>
          </a:pr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6" name="Line 19"/>
          <p:cNvSpPr>
            <a:spLocks noChangeShapeType="1"/>
          </p:cNvSpPr>
          <p:nvPr/>
        </p:nvSpPr>
        <p:spPr bwMode="auto">
          <a:xfrm flipV="1">
            <a:off x="3898189" y="5196854"/>
            <a:ext cx="169863" cy="169862"/>
          </a:xfrm>
          <a:prstGeom prst="line">
            <a:avLst/>
          </a:prstGeom>
          <a:noFill/>
          <a:ln w="3810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7" name="Line 20"/>
          <p:cNvSpPr>
            <a:spLocks noChangeShapeType="1"/>
          </p:cNvSpPr>
          <p:nvPr/>
        </p:nvSpPr>
        <p:spPr bwMode="auto">
          <a:xfrm>
            <a:off x="4079164" y="5185741"/>
            <a:ext cx="0" cy="642938"/>
          </a:xfrm>
          <a:prstGeom prst="line">
            <a:avLst/>
          </a:prstGeom>
          <a:noFill/>
          <a:ln w="3810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8" name="Line 21"/>
          <p:cNvSpPr>
            <a:spLocks noChangeShapeType="1"/>
          </p:cNvSpPr>
          <p:nvPr/>
        </p:nvSpPr>
        <p:spPr bwMode="auto">
          <a:xfrm flipV="1">
            <a:off x="4068052" y="4869829"/>
            <a:ext cx="982662" cy="981075"/>
          </a:xfrm>
          <a:prstGeom prst="line">
            <a:avLst/>
          </a:prstGeom>
          <a:noFill/>
          <a:ln w="3810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9" name="Line 22"/>
          <p:cNvSpPr>
            <a:spLocks noChangeShapeType="1"/>
          </p:cNvSpPr>
          <p:nvPr/>
        </p:nvSpPr>
        <p:spPr bwMode="auto">
          <a:xfrm>
            <a:off x="5039602" y="4871416"/>
            <a:ext cx="0" cy="801688"/>
          </a:xfrm>
          <a:prstGeom prst="line">
            <a:avLst/>
          </a:prstGeom>
          <a:noFill/>
          <a:ln w="3810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41" name="Line 23"/>
          <p:cNvSpPr>
            <a:spLocks noChangeShapeType="1"/>
          </p:cNvSpPr>
          <p:nvPr/>
        </p:nvSpPr>
        <p:spPr bwMode="auto">
          <a:xfrm flipV="1">
            <a:off x="5031664" y="5168279"/>
            <a:ext cx="525463" cy="523875"/>
          </a:xfrm>
          <a:prstGeom prst="line">
            <a:avLst/>
          </a:prstGeom>
          <a:noFill/>
          <a:ln w="3810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43" name="Line 24"/>
          <p:cNvSpPr>
            <a:spLocks noChangeShapeType="1"/>
          </p:cNvSpPr>
          <p:nvPr/>
        </p:nvSpPr>
        <p:spPr bwMode="auto">
          <a:xfrm>
            <a:off x="5557127" y="5163516"/>
            <a:ext cx="0" cy="688975"/>
          </a:xfrm>
          <a:prstGeom prst="line">
            <a:avLst/>
          </a:prstGeom>
          <a:noFill/>
          <a:ln w="3810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44" name="Line 25"/>
          <p:cNvSpPr>
            <a:spLocks noChangeShapeType="1"/>
          </p:cNvSpPr>
          <p:nvPr/>
        </p:nvSpPr>
        <p:spPr bwMode="auto">
          <a:xfrm flipV="1">
            <a:off x="5568240" y="4849191"/>
            <a:ext cx="969963" cy="981075"/>
          </a:xfrm>
          <a:prstGeom prst="line">
            <a:avLst/>
          </a:prstGeom>
          <a:noFill/>
          <a:ln w="3810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45" name="Line 26"/>
          <p:cNvSpPr>
            <a:spLocks noChangeShapeType="1"/>
          </p:cNvSpPr>
          <p:nvPr/>
        </p:nvSpPr>
        <p:spPr bwMode="auto">
          <a:xfrm>
            <a:off x="6533440" y="4849191"/>
            <a:ext cx="11113" cy="835025"/>
          </a:xfrm>
          <a:prstGeom prst="line">
            <a:avLst/>
          </a:prstGeom>
          <a:noFill/>
          <a:ln w="3810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46" name="Line 29"/>
          <p:cNvSpPr>
            <a:spLocks noChangeShapeType="1"/>
          </p:cNvSpPr>
          <p:nvPr/>
        </p:nvSpPr>
        <p:spPr bwMode="auto">
          <a:xfrm flipV="1">
            <a:off x="6538202" y="5012704"/>
            <a:ext cx="666750" cy="666750"/>
          </a:xfrm>
          <a:prstGeom prst="line">
            <a:avLst/>
          </a:prstGeom>
          <a:noFill/>
          <a:ln w="3810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47" name="Line 30"/>
          <p:cNvSpPr>
            <a:spLocks noChangeShapeType="1"/>
          </p:cNvSpPr>
          <p:nvPr/>
        </p:nvSpPr>
        <p:spPr bwMode="auto">
          <a:xfrm>
            <a:off x="7204952" y="4998416"/>
            <a:ext cx="0" cy="747712"/>
          </a:xfrm>
          <a:prstGeom prst="line">
            <a:avLst/>
          </a:prstGeom>
          <a:noFill/>
          <a:ln w="3810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48" name="Line 31"/>
          <p:cNvSpPr>
            <a:spLocks noChangeShapeType="1"/>
          </p:cNvSpPr>
          <p:nvPr/>
        </p:nvSpPr>
        <p:spPr bwMode="auto">
          <a:xfrm flipV="1">
            <a:off x="7195427" y="4746004"/>
            <a:ext cx="876300" cy="1014412"/>
          </a:xfrm>
          <a:prstGeom prst="line">
            <a:avLst/>
          </a:prstGeom>
          <a:noFill/>
          <a:ln w="3810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nvGrpSpPr>
          <p:cNvPr id="53" name="Group 52"/>
          <p:cNvGrpSpPr/>
          <p:nvPr/>
        </p:nvGrpSpPr>
        <p:grpSpPr>
          <a:xfrm>
            <a:off x="3439503" y="4254500"/>
            <a:ext cx="4602061" cy="2566366"/>
            <a:chOff x="4099903" y="3937000"/>
            <a:chExt cx="4602061" cy="2566366"/>
          </a:xfrm>
        </p:grpSpPr>
        <p:sp>
          <p:nvSpPr>
            <p:cNvPr id="54" name="Text Box 12"/>
            <p:cNvSpPr txBox="1">
              <a:spLocks noChangeArrowheads="1"/>
            </p:cNvSpPr>
            <p:nvPr/>
          </p:nvSpPr>
          <p:spPr bwMode="auto">
            <a:xfrm rot="16200000">
              <a:off x="3117142" y="4919761"/>
              <a:ext cx="2273300" cy="307777"/>
            </a:xfrm>
            <a:prstGeom prst="rect">
              <a:avLst/>
            </a:prstGeom>
            <a:solidFill>
              <a:schemeClr val="bg1"/>
            </a:solid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TCP sender  Sending rate</a:t>
              </a: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5" name="Line 17"/>
            <p:cNvSpPr>
              <a:spLocks noChangeShapeType="1"/>
            </p:cNvSpPr>
            <p:nvPr/>
          </p:nvSpPr>
          <p:spPr bwMode="auto">
            <a:xfrm>
              <a:off x="4558589" y="6176341"/>
              <a:ext cx="4143375" cy="0"/>
            </a:xfrm>
            <a:prstGeom prst="line">
              <a:avLst/>
            </a:prstGeom>
            <a:noFill/>
            <a:ln w="28575">
              <a:solidFill>
                <a:schemeClr val="tx1"/>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56" name="Line 18"/>
            <p:cNvSpPr>
              <a:spLocks noChangeShapeType="1"/>
            </p:cNvSpPr>
            <p:nvPr/>
          </p:nvSpPr>
          <p:spPr bwMode="auto">
            <a:xfrm>
              <a:off x="4546600" y="4203700"/>
              <a:ext cx="877" cy="1974229"/>
            </a:xfrm>
            <a:prstGeom prst="line">
              <a:avLst/>
            </a:prstGeom>
            <a:noFill/>
            <a:ln w="28575">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58" name="Text Box 40"/>
            <p:cNvSpPr txBox="1">
              <a:spLocks noChangeArrowheads="1"/>
            </p:cNvSpPr>
            <p:nvPr/>
          </p:nvSpPr>
          <p:spPr bwMode="auto">
            <a:xfrm>
              <a:off x="6125452" y="6166816"/>
              <a:ext cx="576262"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time</a:t>
              </a:r>
              <a:endParaRPr kumimoji="0" lang="en-US" sz="16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grpSp>
        <p:nvGrpSpPr>
          <p:cNvPr id="9" name="Group 8"/>
          <p:cNvGrpSpPr/>
          <p:nvPr/>
        </p:nvGrpSpPr>
        <p:grpSpPr>
          <a:xfrm>
            <a:off x="965200" y="2146300"/>
            <a:ext cx="5054600" cy="1905000"/>
            <a:chOff x="0" y="4533900"/>
            <a:chExt cx="4762500" cy="1905000"/>
          </a:xfrm>
        </p:grpSpPr>
        <p:sp>
          <p:nvSpPr>
            <p:cNvPr id="3" name="Rectangle 2"/>
            <p:cNvSpPr/>
            <p:nvPr/>
          </p:nvSpPr>
          <p:spPr>
            <a:xfrm>
              <a:off x="406846" y="4737100"/>
              <a:ext cx="4334880" cy="1435100"/>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8"/>
            <p:cNvSpPr>
              <a:spLocks noChangeArrowheads="1"/>
            </p:cNvSpPr>
            <p:nvPr/>
          </p:nvSpPr>
          <p:spPr bwMode="auto">
            <a:xfrm>
              <a:off x="0" y="4991100"/>
              <a:ext cx="4762500" cy="1447800"/>
            </a:xfrm>
            <a:prstGeom prst="rect">
              <a:avLst/>
            </a:prstGeom>
            <a:noFill/>
            <a:ln>
              <a:noFill/>
            </a:ln>
            <a:effectLst/>
          </p:spPr>
          <p:txBody>
            <a:bodyPr/>
            <a:lstStyle/>
            <a:p>
              <a:pPr marL="457200" marR="0" lvl="1" indent="0" algn="l" defTabSz="914400" rtl="0" eaLnBrk="1" fontAlgn="auto" latinLnBrk="0" hangingPunct="1">
                <a:lnSpc>
                  <a:spcPct val="85000"/>
                </a:lnSpc>
                <a:spcBef>
                  <a:spcPct val="20000"/>
                </a:spcBef>
                <a:spcAft>
                  <a:spcPts val="0"/>
                </a:spcAft>
                <a:buClr>
                  <a:srgbClr val="000099"/>
                </a:buClr>
                <a:buSzTx/>
                <a:buFontTx/>
                <a:buNone/>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increase sending rate </a:t>
              </a:r>
              <a:r>
                <a:rPr kumimoji="0" lang="en-US" sz="2600" b="0" i="0" u="none" strike="noStrike" kern="1200" cap="none" spc="0" normalizeH="0" baseline="0" noProof="0" dirty="0">
                  <a:ln>
                    <a:noFill/>
                  </a:ln>
                  <a:solidFill>
                    <a:prstClr val="black"/>
                  </a:solidFill>
                  <a:effectLst/>
                  <a:uLnTx/>
                  <a:uFillTx/>
                  <a:latin typeface="Gill Sans MT" panose="020B0502020104020203" pitchFamily="34" charset="0"/>
                  <a:ea typeface="MS PGothic" panose="020B0600070205080204" pitchFamily="34" charset="-128"/>
                  <a:cs typeface="+mn-cs"/>
                </a:rPr>
                <a:t>by </a:t>
              </a:r>
              <a:r>
                <a:rPr kumimoji="0" lang="en-US" sz="2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1 maximum segment size every RTT until loss detected</a:t>
              </a:r>
              <a:endParaRPr kumimoji="0" lang="en-US" sz="26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36" name="Rectangle 8"/>
            <p:cNvSpPr>
              <a:spLocks noChangeArrowheads="1"/>
            </p:cNvSpPr>
            <p:nvPr/>
          </p:nvSpPr>
          <p:spPr bwMode="auto">
            <a:xfrm>
              <a:off x="508000" y="4533900"/>
              <a:ext cx="2667000" cy="444500"/>
            </a:xfrm>
            <a:prstGeom prst="rect">
              <a:avLst/>
            </a:prstGeom>
            <a:solidFill>
              <a:schemeClr val="bg1"/>
            </a:solidFill>
            <a:ln>
              <a:noFill/>
            </a:ln>
            <a:effectLst/>
          </p:spPr>
          <p:txBody>
            <a:bodyPr/>
            <a:lstStyle/>
            <a:p>
              <a:pPr marL="0" marR="0" lvl="0" indent="0" algn="l" defTabSz="914400" rtl="0" eaLnBrk="1" fontAlgn="auto" latinLnBrk="0" hangingPunct="1">
                <a:lnSpc>
                  <a:spcPct val="85000"/>
                </a:lnSpc>
                <a:spcBef>
                  <a:spcPct val="20000"/>
                </a:spcBef>
                <a:spcAft>
                  <a:spcPts val="0"/>
                </a:spcAft>
                <a:buClr>
                  <a:srgbClr val="000099"/>
                </a:buClr>
                <a:buSzTx/>
                <a:buFontTx/>
                <a:buNone/>
                <a:defRPr/>
              </a:pPr>
              <a:r>
                <a:rPr kumimoji="0" lang="en-US" sz="2800" b="0" i="1" u="sng" strike="noStrike" kern="1200" cap="none" spc="0" normalizeH="0" baseline="0" noProof="0" dirty="0">
                  <a:ln>
                    <a:noFill/>
                  </a:ln>
                  <a:solidFill>
                    <a:srgbClr val="00B050"/>
                  </a:solidFill>
                  <a:effectLst/>
                  <a:uLnTx/>
                  <a:uFillTx/>
                  <a:latin typeface="Calibri" panose="020F0502020204030204"/>
                  <a:ea typeface="MS PGothic" panose="020B0600070205080204" pitchFamily="34" charset="-128"/>
                  <a:cs typeface="+mn-cs"/>
                </a:rPr>
                <a:t>A</a:t>
              </a:r>
              <a:r>
                <a:rPr kumimoji="0" lang="en-US" sz="2800" b="0" i="1" u="none" strike="noStrike" kern="1200" cap="none" spc="0" normalizeH="0" baseline="0" noProof="0" dirty="0">
                  <a:ln>
                    <a:noFill/>
                  </a:ln>
                  <a:solidFill>
                    <a:srgbClr val="00B050"/>
                  </a:solidFill>
                  <a:effectLst/>
                  <a:uLnTx/>
                  <a:uFillTx/>
                  <a:latin typeface="Calibri" panose="020F0502020204030204"/>
                  <a:ea typeface="MS PGothic" panose="020B0600070205080204" pitchFamily="34" charset="-128"/>
                  <a:cs typeface="+mn-cs"/>
                </a:rPr>
                <a:t>dditive </a:t>
              </a:r>
              <a:r>
                <a:rPr kumimoji="0" lang="en-US" sz="2800" b="0" i="1" u="sng" strike="noStrike" kern="1200" cap="none" spc="0" normalizeH="0" baseline="0" noProof="0" dirty="0">
                  <a:ln>
                    <a:noFill/>
                  </a:ln>
                  <a:solidFill>
                    <a:srgbClr val="00B050"/>
                  </a:solidFill>
                  <a:effectLst/>
                  <a:uLnTx/>
                  <a:uFillTx/>
                  <a:latin typeface="Calibri" panose="020F0502020204030204"/>
                  <a:ea typeface="MS PGothic" panose="020B0600070205080204" pitchFamily="34" charset="-128"/>
                  <a:cs typeface="+mn-cs"/>
                </a:rPr>
                <a:t>I</a:t>
              </a:r>
              <a:r>
                <a:rPr kumimoji="0" lang="en-US" sz="2800" b="0" i="1" u="none" strike="noStrike" kern="1200" cap="none" spc="0" normalizeH="0" baseline="0" noProof="0" dirty="0">
                  <a:ln>
                    <a:noFill/>
                  </a:ln>
                  <a:solidFill>
                    <a:srgbClr val="00B050"/>
                  </a:solidFill>
                  <a:effectLst/>
                  <a:uLnTx/>
                  <a:uFillTx/>
                  <a:latin typeface="Calibri" panose="020F0502020204030204"/>
                  <a:ea typeface="MS PGothic" panose="020B0600070205080204" pitchFamily="34" charset="-128"/>
                  <a:cs typeface="+mn-cs"/>
                </a:rPr>
                <a:t>ncrease</a:t>
              </a:r>
              <a:endParaRPr kumimoji="0" lang="en-US" sz="2800" b="0" i="0" u="none" strike="noStrike" kern="1200" cap="none" spc="0" normalizeH="0" baseline="0" noProof="0" dirty="0">
                <a:ln>
                  <a:noFill/>
                </a:ln>
                <a:solidFill>
                  <a:srgbClr val="00B050"/>
                </a:solidFill>
                <a:effectLst/>
                <a:uLnTx/>
                <a:uFillTx/>
                <a:latin typeface="Gill Sans MT" panose="020B0502020104020203" pitchFamily="34" charset="0"/>
                <a:ea typeface="MS PGothic" panose="020B0600070205080204" pitchFamily="34" charset="-128"/>
                <a:cs typeface="+mn-cs"/>
              </a:endParaRPr>
            </a:p>
          </p:txBody>
        </p:sp>
      </p:grpSp>
      <p:grpSp>
        <p:nvGrpSpPr>
          <p:cNvPr id="63" name="Group 62"/>
          <p:cNvGrpSpPr/>
          <p:nvPr/>
        </p:nvGrpSpPr>
        <p:grpSpPr>
          <a:xfrm>
            <a:off x="6007100" y="2197100"/>
            <a:ext cx="4749800" cy="1422400"/>
            <a:chOff x="38100" y="4533900"/>
            <a:chExt cx="4749800" cy="1422400"/>
          </a:xfrm>
        </p:grpSpPr>
        <p:sp>
          <p:nvSpPr>
            <p:cNvPr id="64" name="Rectangle 63"/>
            <p:cNvSpPr/>
            <p:nvPr/>
          </p:nvSpPr>
          <p:spPr>
            <a:xfrm>
              <a:off x="342900" y="4686300"/>
              <a:ext cx="4267200" cy="12700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8"/>
            <p:cNvSpPr>
              <a:spLocks noChangeArrowheads="1"/>
            </p:cNvSpPr>
            <p:nvPr/>
          </p:nvSpPr>
          <p:spPr bwMode="auto">
            <a:xfrm>
              <a:off x="38100" y="4991100"/>
              <a:ext cx="4749800" cy="825500"/>
            </a:xfrm>
            <a:prstGeom prst="rect">
              <a:avLst/>
            </a:prstGeom>
            <a:noFill/>
            <a:ln>
              <a:noFill/>
            </a:ln>
            <a:effectLst/>
          </p:spPr>
          <p:txBody>
            <a:bodyPr/>
            <a:lstStyle/>
            <a:p>
              <a:pPr marL="457200" marR="0" lvl="1" indent="0" algn="l" defTabSz="914400" rtl="0" eaLnBrk="1" fontAlgn="auto" latinLnBrk="0" hangingPunct="1">
                <a:lnSpc>
                  <a:spcPct val="85000"/>
                </a:lnSpc>
                <a:spcBef>
                  <a:spcPct val="20000"/>
                </a:spcBef>
                <a:spcAft>
                  <a:spcPts val="0"/>
                </a:spcAft>
                <a:buClr>
                  <a:srgbClr val="000099"/>
                </a:buClr>
                <a:buSzTx/>
                <a:buFontTx/>
                <a:buNone/>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cut sending rate in half at each loss event</a:t>
              </a:r>
              <a:endParaRPr kumimoji="0" lang="en-US" sz="26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anose="05000000000000000000" charset="0"/>
                <a:buChar char="v"/>
                <a:defRPr/>
              </a:pPr>
              <a:endPar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S PGothic" panose="020B0600070205080204" pitchFamily="34" charset="-128"/>
                <a:cs typeface="+mn-cs"/>
              </a:endParaRPr>
            </a:p>
          </p:txBody>
        </p:sp>
        <p:sp>
          <p:nvSpPr>
            <p:cNvPr id="66" name="Rectangle 8"/>
            <p:cNvSpPr>
              <a:spLocks noChangeArrowheads="1"/>
            </p:cNvSpPr>
            <p:nvPr/>
          </p:nvSpPr>
          <p:spPr bwMode="auto">
            <a:xfrm>
              <a:off x="508000" y="4533900"/>
              <a:ext cx="3746500" cy="444500"/>
            </a:xfrm>
            <a:prstGeom prst="rect">
              <a:avLst/>
            </a:prstGeom>
            <a:solidFill>
              <a:schemeClr val="bg1"/>
            </a:solidFill>
            <a:ln>
              <a:noFill/>
            </a:ln>
            <a:effectLst/>
          </p:spPr>
          <p:txBody>
            <a:bodyPr/>
            <a:lstStyle/>
            <a:p>
              <a:pPr marL="0" marR="0" lvl="0" indent="0" algn="l" defTabSz="914400" rtl="0" eaLnBrk="1" fontAlgn="auto" latinLnBrk="0" hangingPunct="1">
                <a:lnSpc>
                  <a:spcPct val="85000"/>
                </a:lnSpc>
                <a:spcBef>
                  <a:spcPct val="20000"/>
                </a:spcBef>
                <a:spcAft>
                  <a:spcPts val="0"/>
                </a:spcAft>
                <a:buClr>
                  <a:srgbClr val="000099"/>
                </a:buClr>
                <a:buSzTx/>
                <a:buFontTx/>
                <a:buNone/>
                <a:defRPr/>
              </a:pPr>
              <a:r>
                <a:rPr kumimoji="0" lang="en-US" sz="2800" b="0" i="1" u="sng"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M</a:t>
              </a:r>
              <a:r>
                <a:rPr kumimoji="0" lang="en-US" sz="2800" b="0" i="1"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ultiplicative </a:t>
              </a:r>
              <a:r>
                <a:rPr kumimoji="0" lang="en-US" sz="2800" b="0" i="1" u="sng"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D</a:t>
              </a:r>
              <a:r>
                <a:rPr kumimoji="0" lang="en-US" sz="2800" b="0" i="1"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ecrease</a:t>
              </a:r>
              <a:endParaRPr kumimoji="0" lang="en-US" sz="2800" b="0" i="0" u="none" strike="noStrike" kern="1200" cap="none" spc="0" normalizeH="0" baseline="0" noProof="0" dirty="0">
                <a:ln>
                  <a:noFill/>
                </a:ln>
                <a:solidFill>
                  <a:srgbClr val="C00000"/>
                </a:solidFill>
                <a:effectLst/>
                <a:uLnTx/>
                <a:uFillTx/>
                <a:latin typeface="Gill Sans MT" panose="020B0502020104020203" pitchFamily="34" charset="0"/>
                <a:ea typeface="MS PGothic" panose="020B0600070205080204" pitchFamily="34" charset="-128"/>
                <a:cs typeface="+mn-cs"/>
              </a:endParaRPr>
            </a:p>
          </p:txBody>
        </p:sp>
      </p:grpSp>
      <p:grpSp>
        <p:nvGrpSpPr>
          <p:cNvPr id="33" name="Group 32"/>
          <p:cNvGrpSpPr/>
          <p:nvPr/>
        </p:nvGrpSpPr>
        <p:grpSpPr>
          <a:xfrm>
            <a:off x="3952943" y="3784600"/>
            <a:ext cx="3599234" cy="1591283"/>
            <a:chOff x="3965643" y="3797300"/>
            <a:chExt cx="3599234" cy="1591283"/>
          </a:xfrm>
        </p:grpSpPr>
        <p:grpSp>
          <p:nvGrpSpPr>
            <p:cNvPr id="32" name="Group 31"/>
            <p:cNvGrpSpPr/>
            <p:nvPr/>
          </p:nvGrpSpPr>
          <p:grpSpPr>
            <a:xfrm>
              <a:off x="3965643" y="4159386"/>
              <a:ext cx="3599234" cy="1229197"/>
              <a:chOff x="3965643" y="4159386"/>
              <a:chExt cx="3599234" cy="1229197"/>
            </a:xfrm>
          </p:grpSpPr>
          <p:cxnSp>
            <p:nvCxnSpPr>
              <p:cNvPr id="11" name="Straight Arrow Connector 10"/>
              <p:cNvCxnSpPr/>
              <p:nvPr/>
            </p:nvCxnSpPr>
            <p:spPr>
              <a:xfrm>
                <a:off x="3972128" y="4163438"/>
                <a:ext cx="0" cy="105626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4480128" y="4163438"/>
                <a:ext cx="0" cy="122136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5295630" y="4163438"/>
                <a:ext cx="0" cy="122514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5964941" y="4171542"/>
                <a:ext cx="0" cy="120433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6794500" y="4165056"/>
                <a:ext cx="0" cy="11938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7559743" y="4159386"/>
                <a:ext cx="0" cy="110652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965643" y="4162357"/>
                <a:ext cx="3599234"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p:cNvCxnSpPr/>
            <p:nvPr/>
          </p:nvCxnSpPr>
          <p:spPr>
            <a:xfrm>
              <a:off x="5651500" y="3797300"/>
              <a:ext cx="0" cy="381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4108450" y="3622675"/>
            <a:ext cx="3819526" cy="1695450"/>
            <a:chOff x="4108450" y="3622675"/>
            <a:chExt cx="3819526" cy="1695450"/>
          </a:xfrm>
        </p:grpSpPr>
        <p:grpSp>
          <p:nvGrpSpPr>
            <p:cNvPr id="85" name="Group 84"/>
            <p:cNvGrpSpPr/>
            <p:nvPr/>
          </p:nvGrpSpPr>
          <p:grpSpPr>
            <a:xfrm>
              <a:off x="4108450" y="3975100"/>
              <a:ext cx="3819526" cy="1343025"/>
              <a:chOff x="4108450" y="3975100"/>
              <a:chExt cx="3819526" cy="1343025"/>
            </a:xfrm>
          </p:grpSpPr>
          <p:cxnSp>
            <p:nvCxnSpPr>
              <p:cNvPr id="61" name="Straight Arrow Connector 60"/>
              <p:cNvCxnSpPr/>
              <p:nvPr/>
            </p:nvCxnSpPr>
            <p:spPr>
              <a:xfrm flipH="1">
                <a:off x="7245350" y="3981450"/>
                <a:ext cx="679450" cy="1254125"/>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H="1">
                <a:off x="4108450" y="3975100"/>
                <a:ext cx="3816350" cy="133985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H="1">
                <a:off x="5070475" y="3978275"/>
                <a:ext cx="2854325" cy="1298575"/>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H="1">
                <a:off x="5607050" y="3984625"/>
                <a:ext cx="2320926" cy="13335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a:off x="6565900" y="3984625"/>
                <a:ext cx="1358900" cy="11938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7" name="Straight Connector 86"/>
            <p:cNvCxnSpPr/>
            <p:nvPr/>
          </p:nvCxnSpPr>
          <p:spPr>
            <a:xfrm flipV="1">
              <a:off x="7921625" y="3622675"/>
              <a:ext cx="0" cy="3587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9"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up)">
                                      <p:cBhvr>
                                        <p:cTn id="16" dur="500"/>
                                        <p:tgtEl>
                                          <p:spTgt spid="37"/>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left)">
                                      <p:cBhvr>
                                        <p:cTn id="20" dur="500"/>
                                        <p:tgtEl>
                                          <p:spTgt spid="38"/>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up)">
                                      <p:cBhvr>
                                        <p:cTn id="32" dur="500"/>
                                        <p:tgtEl>
                                          <p:spTgt spid="43"/>
                                        </p:tgtEl>
                                      </p:cBhvr>
                                    </p:animEffect>
                                  </p:childTnLst>
                                </p:cTn>
                              </p:par>
                            </p:childTnLst>
                          </p:cTn>
                        </p:par>
                        <p:par>
                          <p:cTn id="33" fill="hold">
                            <p:stCondLst>
                              <p:cond delay="3000"/>
                            </p:stCondLst>
                            <p:childTnLst>
                              <p:par>
                                <p:cTn id="34" presetID="22" presetClass="entr" presetSubtype="4" fill="hold" grpId="0"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down)">
                                      <p:cBhvr>
                                        <p:cTn id="36" dur="500"/>
                                        <p:tgtEl>
                                          <p:spTgt spid="44"/>
                                        </p:tgtEl>
                                      </p:cBhvr>
                                    </p:animEffect>
                                  </p:childTnLst>
                                </p:cTn>
                              </p:par>
                            </p:childTnLst>
                          </p:cTn>
                        </p:par>
                        <p:par>
                          <p:cTn id="37" fill="hold">
                            <p:stCondLst>
                              <p:cond delay="3500"/>
                            </p:stCondLst>
                            <p:childTnLst>
                              <p:par>
                                <p:cTn id="38" presetID="22" presetClass="entr" presetSubtype="1"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up)">
                                      <p:cBhvr>
                                        <p:cTn id="40" dur="500"/>
                                        <p:tgtEl>
                                          <p:spTgt spid="45"/>
                                        </p:tgtEl>
                                      </p:cBhvr>
                                    </p:animEffect>
                                  </p:childTnLst>
                                </p:cTn>
                              </p:par>
                            </p:childTnLst>
                          </p:cTn>
                        </p:par>
                        <p:par>
                          <p:cTn id="41" fill="hold">
                            <p:stCondLst>
                              <p:cond delay="4000"/>
                            </p:stCondLst>
                            <p:childTnLst>
                              <p:par>
                                <p:cTn id="42" presetID="22" presetClass="entr" presetSubtype="4" fill="hold" grpId="0" nodeType="after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down)">
                                      <p:cBhvr>
                                        <p:cTn id="44" dur="500"/>
                                        <p:tgtEl>
                                          <p:spTgt spid="46"/>
                                        </p:tgtEl>
                                      </p:cBhvr>
                                    </p:animEffect>
                                  </p:childTnLst>
                                </p:cTn>
                              </p:par>
                            </p:childTnLst>
                          </p:cTn>
                        </p:par>
                        <p:par>
                          <p:cTn id="45" fill="hold">
                            <p:stCondLst>
                              <p:cond delay="4500"/>
                            </p:stCondLst>
                            <p:childTnLst>
                              <p:par>
                                <p:cTn id="46" presetID="22" presetClass="entr" presetSubtype="1" fill="hold" grpId="0" nodeType="after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up)">
                                      <p:cBhvr>
                                        <p:cTn id="48" dur="500"/>
                                        <p:tgtEl>
                                          <p:spTgt spid="47"/>
                                        </p:tgtEl>
                                      </p:cBhvr>
                                    </p:animEffect>
                                  </p:childTnLst>
                                </p:cTn>
                              </p:par>
                            </p:childTnLst>
                          </p:cTn>
                        </p:par>
                        <p:par>
                          <p:cTn id="49" fill="hold">
                            <p:stCondLst>
                              <p:cond delay="5000"/>
                            </p:stCondLst>
                            <p:childTnLst>
                              <p:par>
                                <p:cTn id="50" presetID="22" presetClass="entr" presetSubtype="4" fill="hold" grpId="0"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down)">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par>
                          <p:cTn id="58" fill="hold">
                            <p:stCondLst>
                              <p:cond delay="500"/>
                            </p:stCondLst>
                            <p:childTnLst>
                              <p:par>
                                <p:cTn id="59" presetID="22" presetClass="entr" presetSubtype="1" fill="hold" nodeType="afterEffect">
                                  <p:stCondLst>
                                    <p:cond delay="1000"/>
                                  </p:stCondLst>
                                  <p:childTnLst>
                                    <p:set>
                                      <p:cBhvr>
                                        <p:cTn id="60" dur="1" fill="hold">
                                          <p:stCondLst>
                                            <p:cond delay="0"/>
                                          </p:stCondLst>
                                        </p:cTn>
                                        <p:tgtEl>
                                          <p:spTgt spid="33"/>
                                        </p:tgtEl>
                                        <p:attrNameLst>
                                          <p:attrName>style.visibility</p:attrName>
                                        </p:attrNameLst>
                                      </p:cBhvr>
                                      <p:to>
                                        <p:strVal val="visible"/>
                                      </p:to>
                                    </p:set>
                                    <p:animEffect transition="in" filter="wipe(up)">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dissolve">
                                      <p:cBhvr>
                                        <p:cTn id="66" dur="500"/>
                                        <p:tgtEl>
                                          <p:spTgt spid="63"/>
                                        </p:tgtEl>
                                      </p:cBhvr>
                                    </p:animEffect>
                                  </p:childTnLst>
                                </p:cTn>
                              </p:par>
                              <p:par>
                                <p:cTn id="67" presetID="9" presetClass="exit" presetSubtype="0" fill="hold" nodeType="withEffect">
                                  <p:stCondLst>
                                    <p:cond delay="0"/>
                                  </p:stCondLst>
                                  <p:childTnLst>
                                    <p:animEffect transition="out" filter="dissolve">
                                      <p:cBhvr>
                                        <p:cTn id="68" dur="500"/>
                                        <p:tgtEl>
                                          <p:spTgt spid="33"/>
                                        </p:tgtEl>
                                      </p:cBhvr>
                                    </p:animEffect>
                                    <p:set>
                                      <p:cBhvr>
                                        <p:cTn id="69" dur="1" fill="hold">
                                          <p:stCondLst>
                                            <p:cond delay="499"/>
                                          </p:stCondLst>
                                        </p:cTn>
                                        <p:tgtEl>
                                          <p:spTgt spid="33"/>
                                        </p:tgtEl>
                                        <p:attrNameLst>
                                          <p:attrName>style.visibility</p:attrName>
                                        </p:attrNameLst>
                                      </p:cBhvr>
                                      <p:to>
                                        <p:strVal val="hidden"/>
                                      </p:to>
                                    </p:set>
                                  </p:childTnLst>
                                </p:cTn>
                              </p:par>
                            </p:childTnLst>
                          </p:cTn>
                        </p:par>
                        <p:par>
                          <p:cTn id="70" fill="hold">
                            <p:stCondLst>
                              <p:cond delay="500"/>
                            </p:stCondLst>
                            <p:childTnLst>
                              <p:par>
                                <p:cTn id="71" presetID="22" presetClass="entr" presetSubtype="1" fill="hold" nodeType="afterEffect">
                                  <p:stCondLst>
                                    <p:cond delay="1000"/>
                                  </p:stCondLst>
                                  <p:childTnLst>
                                    <p:set>
                                      <p:cBhvr>
                                        <p:cTn id="72" dur="1" fill="hold">
                                          <p:stCondLst>
                                            <p:cond delay="0"/>
                                          </p:stCondLst>
                                        </p:cTn>
                                        <p:tgtEl>
                                          <p:spTgt spid="88"/>
                                        </p:tgtEl>
                                        <p:attrNameLst>
                                          <p:attrName>style.visibility</p:attrName>
                                        </p:attrNameLst>
                                      </p:cBhvr>
                                      <p:to>
                                        <p:strVal val="visible"/>
                                      </p:to>
                                    </p:set>
                                    <p:animEffect transition="in" filter="wipe(up)">
                                      <p:cBhvr>
                                        <p:cTn id="73" dur="500"/>
                                        <p:tgtEl>
                                          <p:spTgt spid="88"/>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41"/>
                                        </p:tgtEl>
                                        <p:attrNameLst>
                                          <p:attrName>style.visibility</p:attrName>
                                        </p:attrNameLst>
                                      </p:cBhvr>
                                      <p:to>
                                        <p:strVal val="visible"/>
                                      </p:to>
                                    </p:set>
                                    <p:animEffect transition="in" filter="dissolve">
                                      <p:cBhvr>
                                        <p:cTn id="78" dur="500"/>
                                        <p:tgtEl>
                                          <p:spTgt spid="141"/>
                                        </p:tgtEl>
                                      </p:cBhvr>
                                    </p:animEffect>
                                  </p:childTnLst>
                                </p:cTn>
                              </p:par>
                              <p:par>
                                <p:cTn id="79" presetID="9" presetClass="exit" presetSubtype="0" fill="hold" nodeType="withEffect">
                                  <p:stCondLst>
                                    <p:cond delay="0"/>
                                  </p:stCondLst>
                                  <p:childTnLst>
                                    <p:animEffect transition="out" filter="dissolve">
                                      <p:cBhvr>
                                        <p:cTn id="80" dur="500"/>
                                        <p:tgtEl>
                                          <p:spTgt spid="88"/>
                                        </p:tgtEl>
                                      </p:cBhvr>
                                    </p:animEffect>
                                    <p:set>
                                      <p:cBhvr>
                                        <p:cTn id="81" dur="1" fill="hold">
                                          <p:stCondLst>
                                            <p:cond delay="499"/>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36" grpId="0" animBg="1"/>
      <p:bldP spid="37" grpId="0" animBg="1"/>
      <p:bldP spid="38" grpId="0" animBg="1"/>
      <p:bldP spid="39" grpId="0" animBg="1"/>
      <p:bldP spid="41" grpId="0" animBg="1"/>
      <p:bldP spid="43" grpId="0" animBg="1"/>
      <p:bldP spid="44" grpId="0" animBg="1"/>
      <p:bldP spid="45" grpId="0" animBg="1"/>
      <p:bldP spid="46" grpId="0" animBg="1"/>
      <p:bldP spid="47" grpId="0" animBg="1"/>
      <p:bldP spid="4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1514" y="827314"/>
            <a:ext cx="11908971" cy="4739615"/>
            <a:chOff x="2511281" y="3262667"/>
            <a:chExt cx="7770812" cy="3121540"/>
          </a:xfrm>
        </p:grpSpPr>
        <p:sp>
          <p:nvSpPr>
            <p:cNvPr id="132" name="Freeform 157"/>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5" name="Rectangle 23"/>
            <p:cNvSpPr>
              <a:spLocks noChangeArrowheads="1"/>
            </p:cNvSpPr>
            <p:nvPr/>
          </p:nvSpPr>
          <p:spPr bwMode="auto">
            <a:xfrm>
              <a:off x="5656118" y="3623544"/>
              <a:ext cx="1497013" cy="1981200"/>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6" name="Rectangle 24"/>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7" name="Line 25"/>
            <p:cNvSpPr>
              <a:spLocks noChangeShapeType="1"/>
            </p:cNvSpPr>
            <p:nvPr/>
          </p:nvSpPr>
          <p:spPr bwMode="auto">
            <a:xfrm>
              <a:off x="5627543" y="4447457"/>
              <a:ext cx="146050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8" name="Text Box 26"/>
            <p:cNvSpPr txBox="1">
              <a:spLocks noChangeArrowheads="1"/>
            </p:cNvSpPr>
            <p:nvPr/>
          </p:nvSpPr>
          <p:spPr bwMode="auto">
            <a:xfrm>
              <a:off x="5698981" y="4480178"/>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9" name="Line 27"/>
            <p:cNvSpPr>
              <a:spLocks noChangeShapeType="1"/>
            </p:cNvSpPr>
            <p:nvPr/>
          </p:nvSpPr>
          <p:spPr bwMode="auto">
            <a:xfrm>
              <a:off x="5629131" y="4764957"/>
              <a:ext cx="1457325"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1" name="Text Box 26"/>
            <p:cNvSpPr txBox="1">
              <a:spLocks noChangeArrowheads="1"/>
            </p:cNvSpPr>
            <p:nvPr/>
          </p:nvSpPr>
          <p:spPr bwMode="auto">
            <a:xfrm>
              <a:off x="5692631" y="5377884"/>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2" name="Text Box 26"/>
            <p:cNvSpPr txBox="1">
              <a:spLocks noChangeArrowheads="1"/>
            </p:cNvSpPr>
            <p:nvPr/>
          </p:nvSpPr>
          <p:spPr bwMode="auto">
            <a:xfrm>
              <a:off x="5692631" y="5084965"/>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3" name="Text Box 26"/>
            <p:cNvSpPr txBox="1">
              <a:spLocks noChangeArrowheads="1"/>
            </p:cNvSpPr>
            <p:nvPr/>
          </p:nvSpPr>
          <p:spPr bwMode="auto">
            <a:xfrm>
              <a:off x="5692631" y="4793686"/>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network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5" name="Line 27"/>
            <p:cNvSpPr>
              <a:spLocks noChangeShapeType="1"/>
            </p:cNvSpPr>
            <p:nvPr/>
          </p:nvSpPr>
          <p:spPr bwMode="auto">
            <a:xfrm>
              <a:off x="5625956" y="5076107"/>
              <a:ext cx="1457325"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6" name="Line 27"/>
            <p:cNvSpPr>
              <a:spLocks noChangeShapeType="1"/>
            </p:cNvSpPr>
            <p:nvPr/>
          </p:nvSpPr>
          <p:spPr bwMode="auto">
            <a:xfrm>
              <a:off x="5622781" y="5374557"/>
              <a:ext cx="1457325"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0" name="Rectangle 23"/>
            <p:cNvSpPr>
              <a:spLocks noChangeArrowheads="1"/>
            </p:cNvSpPr>
            <p:nvPr/>
          </p:nvSpPr>
          <p:spPr bwMode="auto">
            <a:xfrm>
              <a:off x="7918306" y="3993432"/>
              <a:ext cx="1296987" cy="1981200"/>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71" name="Rectangle 24"/>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72" name="Line 25"/>
            <p:cNvSpPr>
              <a:spLocks noChangeShapeType="1"/>
            </p:cNvSpPr>
            <p:nvPr/>
          </p:nvSpPr>
          <p:spPr bwMode="auto">
            <a:xfrm>
              <a:off x="7889731" y="4807819"/>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3" name="Text Box 26"/>
            <p:cNvSpPr txBox="1">
              <a:spLocks noChangeArrowheads="1"/>
            </p:cNvSpPr>
            <p:nvPr/>
          </p:nvSpPr>
          <p:spPr bwMode="auto">
            <a:xfrm>
              <a:off x="7846868" y="4833372"/>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4" name="Line 27"/>
            <p:cNvSpPr>
              <a:spLocks noChangeShapeType="1"/>
            </p:cNvSpPr>
            <p:nvPr/>
          </p:nvSpPr>
          <p:spPr bwMode="auto">
            <a:xfrm>
              <a:off x="7897668" y="5128494"/>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5" name="Line 28"/>
            <p:cNvSpPr>
              <a:spLocks noChangeShapeType="1"/>
            </p:cNvSpPr>
            <p:nvPr/>
          </p:nvSpPr>
          <p:spPr bwMode="auto">
            <a:xfrm>
              <a:off x="7883381" y="5438057"/>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6" name="Line 29"/>
            <p:cNvSpPr>
              <a:spLocks noChangeShapeType="1"/>
            </p:cNvSpPr>
            <p:nvPr/>
          </p:nvSpPr>
          <p:spPr bwMode="auto">
            <a:xfrm>
              <a:off x="7883381" y="5723807"/>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7" name="Text Box 26"/>
            <p:cNvSpPr txBox="1">
              <a:spLocks noChangeArrowheads="1"/>
            </p:cNvSpPr>
            <p:nvPr/>
          </p:nvSpPr>
          <p:spPr bwMode="auto">
            <a:xfrm>
              <a:off x="7881793" y="4037882"/>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8" name="Text Box 26"/>
            <p:cNvSpPr txBox="1">
              <a:spLocks noChangeArrowheads="1"/>
            </p:cNvSpPr>
            <p:nvPr/>
          </p:nvSpPr>
          <p:spPr bwMode="auto">
            <a:xfrm>
              <a:off x="7837343" y="5745416"/>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9" name="Text Box 26"/>
            <p:cNvSpPr txBox="1">
              <a:spLocks noChangeArrowheads="1"/>
            </p:cNvSpPr>
            <p:nvPr/>
          </p:nvSpPr>
          <p:spPr bwMode="auto">
            <a:xfrm>
              <a:off x="7849290" y="5438159"/>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0" name="Text Box 26"/>
            <p:cNvSpPr txBox="1">
              <a:spLocks noChangeArrowheads="1"/>
            </p:cNvSpPr>
            <p:nvPr/>
          </p:nvSpPr>
          <p:spPr bwMode="auto">
            <a:xfrm>
              <a:off x="7846868" y="5150053"/>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network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2" name="Freeform 103"/>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3" name="Freeform 70"/>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4" name="Rectangle 23"/>
            <p:cNvSpPr>
              <a:spLocks noChangeArrowheads="1"/>
            </p:cNvSpPr>
            <p:nvPr/>
          </p:nvSpPr>
          <p:spPr bwMode="auto">
            <a:xfrm>
              <a:off x="3573318" y="4001369"/>
              <a:ext cx="1296988" cy="1981200"/>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5" name="Rectangle 24"/>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6" name="Line 25"/>
            <p:cNvSpPr>
              <a:spLocks noChangeShapeType="1"/>
            </p:cNvSpPr>
            <p:nvPr/>
          </p:nvSpPr>
          <p:spPr bwMode="auto">
            <a:xfrm>
              <a:off x="3544743" y="4815757"/>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7" name="Text Box 26"/>
            <p:cNvSpPr txBox="1">
              <a:spLocks noChangeArrowheads="1"/>
            </p:cNvSpPr>
            <p:nvPr/>
          </p:nvSpPr>
          <p:spPr bwMode="auto">
            <a:xfrm>
              <a:off x="3501881" y="4841309"/>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8" name="Line 27"/>
            <p:cNvSpPr>
              <a:spLocks noChangeShapeType="1"/>
            </p:cNvSpPr>
            <p:nvPr/>
          </p:nvSpPr>
          <p:spPr bwMode="auto">
            <a:xfrm>
              <a:off x="3552681" y="5136432"/>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9" name="Line 28"/>
            <p:cNvSpPr>
              <a:spLocks noChangeShapeType="1"/>
            </p:cNvSpPr>
            <p:nvPr/>
          </p:nvSpPr>
          <p:spPr bwMode="auto">
            <a:xfrm>
              <a:off x="3538393" y="5445994"/>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0" name="Line 29"/>
            <p:cNvSpPr>
              <a:spLocks noChangeShapeType="1"/>
            </p:cNvSpPr>
            <p:nvPr/>
          </p:nvSpPr>
          <p:spPr bwMode="auto">
            <a:xfrm>
              <a:off x="3538393" y="5731744"/>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1" name="Text Box 26"/>
            <p:cNvSpPr txBox="1">
              <a:spLocks noChangeArrowheads="1"/>
            </p:cNvSpPr>
            <p:nvPr/>
          </p:nvSpPr>
          <p:spPr bwMode="auto">
            <a:xfrm>
              <a:off x="3536806" y="4045819"/>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2" name="Text Box 26"/>
            <p:cNvSpPr txBox="1">
              <a:spLocks noChangeArrowheads="1"/>
            </p:cNvSpPr>
            <p:nvPr/>
          </p:nvSpPr>
          <p:spPr bwMode="auto">
            <a:xfrm>
              <a:off x="3492356" y="5746184"/>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3" name="Text Box 26"/>
            <p:cNvSpPr txBox="1">
              <a:spLocks noChangeArrowheads="1"/>
            </p:cNvSpPr>
            <p:nvPr/>
          </p:nvSpPr>
          <p:spPr bwMode="auto">
            <a:xfrm>
              <a:off x="3511406" y="5453266"/>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4" name="Text Box 26"/>
            <p:cNvSpPr txBox="1">
              <a:spLocks noChangeArrowheads="1"/>
            </p:cNvSpPr>
            <p:nvPr/>
          </p:nvSpPr>
          <p:spPr bwMode="auto">
            <a:xfrm>
              <a:off x="3501881" y="5157990"/>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network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16" name="Group 179"/>
            <p:cNvGrpSpPr/>
            <p:nvPr/>
          </p:nvGrpSpPr>
          <p:grpSpPr bwMode="auto">
            <a:xfrm>
              <a:off x="2511281" y="5555532"/>
              <a:ext cx="800100" cy="828675"/>
              <a:chOff x="-44" y="1473"/>
              <a:chExt cx="981" cy="1105"/>
            </a:xfrm>
          </p:grpSpPr>
          <p:pic>
            <p:nvPicPr>
              <p:cNvPr id="217" name="Picture 180"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18" name="Freeform 181"/>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19" name="Group 182"/>
            <p:cNvGrpSpPr/>
            <p:nvPr/>
          </p:nvGrpSpPr>
          <p:grpSpPr bwMode="auto">
            <a:xfrm flipH="1">
              <a:off x="9493106" y="5469807"/>
              <a:ext cx="788987" cy="782637"/>
              <a:chOff x="-44" y="1473"/>
              <a:chExt cx="981" cy="1105"/>
            </a:xfrm>
          </p:grpSpPr>
          <p:pic>
            <p:nvPicPr>
              <p:cNvPr id="220" name="Picture 183"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21" name="Freeform 184"/>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22" name="Group 185"/>
            <p:cNvGrpSpPr/>
            <p:nvPr/>
          </p:nvGrpSpPr>
          <p:grpSpPr bwMode="auto">
            <a:xfrm>
              <a:off x="5083031" y="5055469"/>
              <a:ext cx="358775" cy="704850"/>
              <a:chOff x="4140" y="429"/>
              <a:chExt cx="1425" cy="2396"/>
            </a:xfrm>
          </p:grpSpPr>
          <p:sp>
            <p:nvSpPr>
              <p:cNvPr id="223" name="Freeform 186"/>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4" name="Rectangle 187"/>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5" name="Freeform 188"/>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6" name="Freeform 189"/>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7" name="Rectangle 190"/>
              <p:cNvSpPr>
                <a:spLocks noChangeArrowheads="1"/>
              </p:cNvSpPr>
              <p:nvPr/>
            </p:nvSpPr>
            <p:spPr bwMode="auto">
              <a:xfrm>
                <a:off x="4209" y="693"/>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28" name="Group 191"/>
              <p:cNvGrpSpPr/>
              <p:nvPr/>
            </p:nvGrpSpPr>
            <p:grpSpPr bwMode="auto">
              <a:xfrm>
                <a:off x="4749" y="668"/>
                <a:ext cx="581" cy="145"/>
                <a:chOff x="614" y="2568"/>
                <a:chExt cx="725" cy="139"/>
              </a:xfrm>
            </p:grpSpPr>
            <p:sp>
              <p:nvSpPr>
                <p:cNvPr id="253" name="AutoShape 192"/>
                <p:cNvSpPr>
                  <a:spLocks noChangeArrowheads="1"/>
                </p:cNvSpPr>
                <p:nvPr/>
              </p:nvSpPr>
              <p:spPr bwMode="auto">
                <a:xfrm>
                  <a:off x="617" y="2567"/>
                  <a:ext cx="724"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4" name="AutoShape 193"/>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29" name="Rectangle 194"/>
              <p:cNvSpPr>
                <a:spLocks noChangeArrowheads="1"/>
              </p:cNvSpPr>
              <p:nvPr/>
            </p:nvSpPr>
            <p:spPr bwMode="auto">
              <a:xfrm>
                <a:off x="4222" y="101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0" name="Group 195"/>
              <p:cNvGrpSpPr/>
              <p:nvPr/>
            </p:nvGrpSpPr>
            <p:grpSpPr bwMode="auto">
              <a:xfrm>
                <a:off x="4747" y="994"/>
                <a:ext cx="581" cy="134"/>
                <a:chOff x="614" y="2568"/>
                <a:chExt cx="725" cy="139"/>
              </a:xfrm>
            </p:grpSpPr>
            <p:sp>
              <p:nvSpPr>
                <p:cNvPr id="251" name="AutoShape 196"/>
                <p:cNvSpPr>
                  <a:spLocks noChangeArrowheads="1"/>
                </p:cNvSpPr>
                <p:nvPr/>
              </p:nvSpPr>
              <p:spPr bwMode="auto">
                <a:xfrm>
                  <a:off x="612" y="2570"/>
                  <a:ext cx="724" cy="16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2" name="AutoShape 197"/>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1" name="Rectangle 198"/>
              <p:cNvSpPr>
                <a:spLocks noChangeArrowheads="1"/>
              </p:cNvSpPr>
              <p:nvPr/>
            </p:nvSpPr>
            <p:spPr bwMode="auto">
              <a:xfrm>
                <a:off x="4216" y="135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2" name="Rectangle 199"/>
              <p:cNvSpPr>
                <a:spLocks noChangeArrowheads="1"/>
              </p:cNvSpPr>
              <p:nvPr/>
            </p:nvSpPr>
            <p:spPr bwMode="auto">
              <a:xfrm>
                <a:off x="4228" y="1654"/>
                <a:ext cx="593"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3" name="Group 200"/>
              <p:cNvGrpSpPr/>
              <p:nvPr/>
            </p:nvGrpSpPr>
            <p:grpSpPr bwMode="auto">
              <a:xfrm>
                <a:off x="4735" y="1627"/>
                <a:ext cx="582" cy="151"/>
                <a:chOff x="614" y="2568"/>
                <a:chExt cx="725" cy="139"/>
              </a:xfrm>
            </p:grpSpPr>
            <p:sp>
              <p:nvSpPr>
                <p:cNvPr id="249" name="AutoShape 201"/>
                <p:cNvSpPr>
                  <a:spLocks noChangeArrowheads="1"/>
                </p:cNvSpPr>
                <p:nvPr/>
              </p:nvSpPr>
              <p:spPr bwMode="auto">
                <a:xfrm>
                  <a:off x="611" y="2568"/>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0" name="AutoShape 202"/>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4" name="Freeform 203"/>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5" name="Group 204"/>
              <p:cNvGrpSpPr/>
              <p:nvPr/>
            </p:nvGrpSpPr>
            <p:grpSpPr bwMode="auto">
              <a:xfrm>
                <a:off x="4739" y="1327"/>
                <a:ext cx="582" cy="139"/>
                <a:chOff x="614" y="2568"/>
                <a:chExt cx="725" cy="139"/>
              </a:xfrm>
            </p:grpSpPr>
            <p:sp>
              <p:nvSpPr>
                <p:cNvPr id="247" name="AutoShape 205"/>
                <p:cNvSpPr>
                  <a:spLocks noChangeArrowheads="1"/>
                </p:cNvSpPr>
                <p:nvPr/>
              </p:nvSpPr>
              <p:spPr bwMode="auto">
                <a:xfrm>
                  <a:off x="614" y="2566"/>
                  <a:ext cx="723"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8" name="AutoShape 206"/>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6" name="Rectangle 207"/>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7" name="Freeform 208"/>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8" name="Freeform 209"/>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9" name="Oval 210"/>
              <p:cNvSpPr>
                <a:spLocks noChangeArrowheads="1"/>
              </p:cNvSpPr>
              <p:nvPr/>
            </p:nvSpPr>
            <p:spPr bwMode="auto">
              <a:xfrm>
                <a:off x="5515" y="2609"/>
                <a:ext cx="50"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0" name="Freeform 211"/>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1" name="AutoShape 212"/>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2" name="AutoShape 213"/>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3" name="Oval 214"/>
              <p:cNvSpPr>
                <a:spLocks noChangeArrowheads="1"/>
              </p:cNvSpPr>
              <p:nvPr/>
            </p:nvSpPr>
            <p:spPr bwMode="auto">
              <a:xfrm>
                <a:off x="4310" y="2382"/>
                <a:ext cx="158"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4" name="Oval 215"/>
              <p:cNvSpPr>
                <a:spLocks noChangeArrowheads="1"/>
              </p:cNvSpPr>
              <p:nvPr/>
            </p:nvSpPr>
            <p:spPr bwMode="auto">
              <a:xfrm>
                <a:off x="4487" y="2382"/>
                <a:ext cx="158" cy="146"/>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45" name="Oval 216"/>
              <p:cNvSpPr>
                <a:spLocks noChangeArrowheads="1"/>
              </p:cNvSpPr>
              <p:nvPr/>
            </p:nvSpPr>
            <p:spPr bwMode="auto">
              <a:xfrm>
                <a:off x="4663" y="2382"/>
                <a:ext cx="158" cy="140"/>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6" name="Rectangle 217"/>
              <p:cNvSpPr>
                <a:spLocks noChangeArrowheads="1"/>
              </p:cNvSpPr>
              <p:nvPr/>
            </p:nvSpPr>
            <p:spPr bwMode="auto">
              <a:xfrm>
                <a:off x="5061" y="1837"/>
                <a:ext cx="88" cy="761"/>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pic>
          <p:nvPicPr>
            <p:cNvPr id="261" name="Picture 2" descr="Image result for firefox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p:spPr>
        </p:pic>
        <p:sp>
          <p:nvSpPr>
            <p:cNvPr id="8" name="TextBox 7"/>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HTTP server</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8" name="Picture 4" descr="Image result for apache web serv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p:spPr>
        </p:pic>
        <p:pic>
          <p:nvPicPr>
            <p:cNvPr id="262" name="Picture 2" descr="Image result for firefox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p:spPr>
        </p:pic>
        <p:pic>
          <p:nvPicPr>
            <p:cNvPr id="1032" name="Picture 8" descr="Image result for skyp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p:spPr>
        </p:pic>
        <p:sp>
          <p:nvSpPr>
            <p:cNvPr id="263" name="TextBox 262"/>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client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34" name="Picture 10" descr="Image result for netflix logo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p:spPr>
        </p:pic>
      </p:grpSp>
      <p:sp>
        <p:nvSpPr>
          <p:cNvPr id="271" name="Freeform 296"/>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srgbClr val="000000"/>
              </a:solidFill>
              <a:effectLst/>
              <a:uLnTx/>
              <a:uFillTx/>
              <a:latin typeface="Calibri" panose="020F0502020204030204"/>
              <a:ea typeface="MS PGothic" panose="020B0600070205080204" pitchFamily="34" charset="-128"/>
              <a:cs typeface="Arial" panose="020B0604020202020204"/>
            </a:endParaRPr>
          </a:p>
        </p:txBody>
      </p:sp>
      <p:sp>
        <p:nvSpPr>
          <p:cNvPr id="11" name="Rectangle 10"/>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1" name="Straight Connector 100"/>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89" name="Group 88"/>
          <p:cNvGrpSpPr/>
          <p:nvPr/>
        </p:nvGrpSpPr>
        <p:grpSpPr>
          <a:xfrm>
            <a:off x="5528837" y="2685375"/>
            <a:ext cx="1404036" cy="384588"/>
            <a:chOff x="8597346" y="692270"/>
            <a:chExt cx="1404036" cy="384588"/>
          </a:xfrm>
        </p:grpSpPr>
        <p:sp>
          <p:nvSpPr>
            <p:cNvPr id="90" name="Rectangle 89"/>
            <p:cNvSpPr/>
            <p:nvPr/>
          </p:nvSpPr>
          <p:spPr>
            <a:xfrm>
              <a:off x="8597936" y="756182"/>
              <a:ext cx="1403446"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TextBox 90"/>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msg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TextBox 91"/>
            <p:cNvSpPr txBox="1"/>
            <p:nvPr/>
          </p:nvSpPr>
          <p:spPr>
            <a:xfrm>
              <a:off x="8597346" y="692270"/>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t</a:t>
              </a:r>
              <a:endPar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sp>
        <p:nvSpPr>
          <p:cNvPr id="98" name="Rectangle 97"/>
          <p:cNvSpPr/>
          <p:nvPr/>
        </p:nvSpPr>
        <p:spPr>
          <a:xfrm>
            <a:off x="5864224" y="2340021"/>
            <a:ext cx="1063879"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TextBox 98"/>
          <p:cNvSpPr txBox="1"/>
          <p:nvPr/>
        </p:nvSpPr>
        <p:spPr>
          <a:xfrm>
            <a:off x="5819897" y="2291365"/>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msg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4" name="Straight Connector 103"/>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5864224" y="2291365"/>
            <a:ext cx="1063879" cy="30054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390" y="258153"/>
            <a:ext cx="11393310" cy="894622"/>
          </a:xfrm>
        </p:spPr>
        <p:txBody>
          <a:bodyPr>
            <a:normAutofit/>
          </a:bodyPr>
          <a:lstStyle/>
          <a:p>
            <a:r>
              <a:rPr lang="en-US" sz="4800" b="0" dirty="0"/>
              <a:t>TCP AIMD: more</a:t>
            </a:r>
            <a:endParaRPr lang="en-US" sz="4400" b="0" dirty="0"/>
          </a:p>
        </p:txBody>
      </p:sp>
      <p:sp>
        <p:nvSpPr>
          <p:cNvPr id="135" name="Rectangle 8"/>
          <p:cNvSpPr>
            <a:spLocks noChangeArrowheads="1"/>
          </p:cNvSpPr>
          <p:nvPr/>
        </p:nvSpPr>
        <p:spPr bwMode="auto">
          <a:xfrm>
            <a:off x="901700" y="1361440"/>
            <a:ext cx="9847580" cy="1767840"/>
          </a:xfrm>
          <a:prstGeom prst="rect">
            <a:avLst/>
          </a:prstGeom>
          <a:noFill/>
          <a:ln>
            <a:noFill/>
          </a:ln>
          <a:effectLst/>
        </p:spPr>
        <p:txBody>
          <a:bodyPr/>
          <a:lstStyle/>
          <a:p>
            <a:pPr marL="0" marR="0" lvl="0" indent="0" algn="l" defTabSz="914400" rtl="0" eaLnBrk="1" fontAlgn="auto" latinLnBrk="0" hangingPunct="1">
              <a:lnSpc>
                <a:spcPct val="85000"/>
              </a:lnSpc>
              <a:spcBef>
                <a:spcPct val="20000"/>
              </a:spcBef>
              <a:spcAft>
                <a:spcPts val="0"/>
              </a:spcAft>
              <a:buClr>
                <a:srgbClr val="000099"/>
              </a:buClr>
              <a:buSzPct val="100000"/>
              <a:buFontTx/>
              <a:buNone/>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Multiplicative decrease </a:t>
            </a:r>
            <a:r>
              <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detail:  sending rate is </a:t>
            </a:r>
            <a:endPar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Cut in half on loss detected by triple duplicate ACK (TCP Reno)</a:t>
            </a:r>
            <a:endPar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Cut to 1 MSS (maximum segment size) when loss detected by timeout (TCP Tahoe)</a:t>
            </a:r>
            <a:endPar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panose="05000000000000000000" pitchFamily="2" charset="2"/>
              <a:buChar char="§"/>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panose="05000000000000000000" pitchFamily="2" charset="2"/>
              <a:buChar char="§"/>
              <a:defRPr/>
            </a:pPr>
            <a:endPar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S PGothic" panose="020B0600070205080204" pitchFamily="34" charset="-128"/>
              <a:cs typeface="+mn-cs"/>
            </a:endParaRPr>
          </a:p>
        </p:txBody>
      </p:sp>
      <p:sp>
        <p:nvSpPr>
          <p:cNvPr id="49" name="Rectangle 8"/>
          <p:cNvSpPr>
            <a:spLocks noChangeArrowheads="1"/>
          </p:cNvSpPr>
          <p:nvPr/>
        </p:nvSpPr>
        <p:spPr bwMode="auto">
          <a:xfrm>
            <a:off x="861060" y="3362960"/>
            <a:ext cx="9847580" cy="1767840"/>
          </a:xfrm>
          <a:prstGeom prst="rect">
            <a:avLst/>
          </a:prstGeom>
          <a:noFill/>
          <a:ln>
            <a:noFill/>
          </a:ln>
          <a:effectLst/>
        </p:spPr>
        <p:txBody>
          <a:bodyPr/>
          <a:lstStyle/>
          <a:p>
            <a:pPr marL="0" marR="0" lvl="0" indent="0" algn="l" defTabSz="914400" rtl="0" eaLnBrk="1" fontAlgn="auto" latinLnBrk="0" hangingPunct="1">
              <a:lnSpc>
                <a:spcPct val="85000"/>
              </a:lnSpc>
              <a:spcBef>
                <a:spcPct val="20000"/>
              </a:spcBef>
              <a:spcAft>
                <a:spcPts val="0"/>
              </a:spcAft>
              <a:buClr>
                <a:srgbClr val="000099"/>
              </a:buClr>
              <a:buSzPct val="100000"/>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Why</a:t>
            </a:r>
            <a:r>
              <a:rPr kumimoji="0" lang="en-US" sz="2800" b="0" i="1"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 </a:t>
            </a:r>
            <a:r>
              <a:rPr kumimoji="0" lang="en-US" sz="2800" b="0" i="0" u="sng"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A</a:t>
            </a:r>
            <a:r>
              <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a:t>
            </a:r>
            <a:r>
              <a:rPr kumimoji="0" lang="en-US" sz="2800" b="0" i="0" u="sng"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M</a:t>
            </a:r>
            <a:r>
              <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D</a:t>
            </a:r>
            <a:r>
              <a:rPr kumimoji="0" lang="en-US" sz="28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a:t>
            </a:r>
            <a:r>
              <a:rPr kumimoji="0" lang="en-US" sz="2800" b="0" i="1"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a:t>
            </a:r>
            <a:endPar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AIMD – a distributed, asynchronous algorithm – has been shown to:</a:t>
            </a:r>
            <a:endPar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0880" marR="0" lvl="1" indent="-284480"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optimize congested flow rates network wide!</a:t>
            </a:r>
            <a:endPar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0880" marR="0" lvl="1" indent="-284480"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have desirable stability properties</a:t>
            </a:r>
            <a:endPar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101600" marR="0" lvl="0" indent="0" algn="l" defTabSz="914400" rtl="0" eaLnBrk="1" fontAlgn="auto" latinLnBrk="0" hangingPunct="1">
              <a:lnSpc>
                <a:spcPct val="85000"/>
              </a:lnSpc>
              <a:spcBef>
                <a:spcPct val="20000"/>
              </a:spcBef>
              <a:spcAft>
                <a:spcPts val="0"/>
              </a:spcAft>
              <a:buClr>
                <a:srgbClr val="000099"/>
              </a:buClr>
              <a:buSzPct val="100000"/>
              <a:buFontTx/>
              <a:buNone/>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panose="05000000000000000000" pitchFamily="2" charset="2"/>
              <a:buChar char="§"/>
              <a:defRPr/>
            </a:pPr>
            <a:endParaRPr kumimoji="0" lang="en-US" sz="2800" b="0" i="0" u="none" strike="noStrike" kern="1200" cap="none" spc="0" normalizeH="0" baseline="0" noProof="0" dirty="0">
              <a:ln>
                <a:noFill/>
              </a:ln>
              <a:solidFill>
                <a:prstClr val="black"/>
              </a:solidFill>
              <a:effectLst/>
              <a:uLnTx/>
              <a:uFillTx/>
              <a:latin typeface="Gill Sans MT" panose="020B0502020104020203" pitchFamily="34" charset="0"/>
              <a:ea typeface="MS PGothic" panose="020B0600070205080204" pitchFamily="34" charset="-128"/>
              <a:cs typeface="+mn-cs"/>
            </a:endParaRPr>
          </a:p>
        </p:txBody>
      </p:sp>
      <p:sp>
        <p:nvSpPr>
          <p:cNvPr id="5"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259443"/>
            <a:ext cx="11393310" cy="894622"/>
          </a:xfrm>
        </p:spPr>
        <p:txBody>
          <a:bodyPr>
            <a:normAutofit/>
          </a:bodyPr>
          <a:lstStyle/>
          <a:p>
            <a:r>
              <a:rPr lang="en-US" sz="4800" dirty="0"/>
              <a:t>TCP congestion control: details</a:t>
            </a:r>
            <a:endParaRPr lang="en-US" sz="4400" b="0" dirty="0"/>
          </a:p>
        </p:txBody>
      </p:sp>
      <p:grpSp>
        <p:nvGrpSpPr>
          <p:cNvPr id="6" name="Group 5"/>
          <p:cNvGrpSpPr/>
          <p:nvPr/>
        </p:nvGrpSpPr>
        <p:grpSpPr>
          <a:xfrm>
            <a:off x="1116489" y="4838128"/>
            <a:ext cx="10034111" cy="1695450"/>
            <a:chOff x="1116489" y="4838128"/>
            <a:chExt cx="10034111" cy="1695450"/>
          </a:xfrm>
        </p:grpSpPr>
        <p:sp>
          <p:nvSpPr>
            <p:cNvPr id="17" name="Rectangle 16"/>
            <p:cNvSpPr/>
            <p:nvPr/>
          </p:nvSpPr>
          <p:spPr>
            <a:xfrm>
              <a:off x="5989208" y="4895568"/>
              <a:ext cx="5161392" cy="3651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3"/>
            <p:cNvSpPr txBox="1">
              <a:spLocks noChangeArrowheads="1"/>
            </p:cNvSpPr>
            <p:nvPr/>
          </p:nvSpPr>
          <p:spPr bwMode="auto">
            <a:xfrm>
              <a:off x="1116489" y="4838128"/>
              <a:ext cx="9628822" cy="1695450"/>
            </a:xfrm>
            <a:prstGeom prst="rect">
              <a:avLst/>
            </a:prstGeom>
            <a:noFill/>
            <a:ln>
              <a:noFill/>
            </a:ln>
            <a:effectLst/>
          </p:spPr>
          <p:txBody>
            <a:bodyPr vert="horz" wrap="square" lIns="91440" tIns="45720" rIns="91440" bIns="45720" numCol="1" anchor="t" anchorCtr="0" compatLnSpc="1"/>
            <a:lstStyle>
              <a:lvl1pPr marL="284480" indent="-28448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mn-lt"/>
                  <a:ea typeface="MS PGothic" panose="020B0600070205080204" pitchFamily="34" charset="-128"/>
                  <a:cs typeface="MS PGothic" panose="020B0600070205080204" pitchFamily="34" charset="-128"/>
                </a:defRPr>
              </a:lvl1pPr>
              <a:lvl2pPr marL="687705" indent="-23050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4pPr>
              <a:lvl5pPr marL="20574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9pPr>
            </a:lstStyle>
            <a:p>
              <a:pPr marL="284480" marR="0" lvl="0" indent="-284480" algn="l" defTabSz="914400" rtl="0" eaLnBrk="0" fontAlgn="base" latinLnBrk="0" hangingPunct="0">
                <a:lnSpc>
                  <a:spcPct val="90000"/>
                </a:lnSpc>
                <a:spcBef>
                  <a:spcPct val="20000"/>
                </a:spcBef>
                <a:spcAft>
                  <a:spcPct val="0"/>
                </a:spcAft>
                <a:buClr>
                  <a:srgbClr val="000099"/>
                </a:buClr>
                <a:buSzPct val="100000"/>
                <a:buFont typeface="Wingdings" panose="05000000000000000000" pitchFamily="2" charset="2"/>
                <a:buChar char="§"/>
                <a:defRPr/>
              </a:pPr>
              <a:r>
                <a:rPr kumimoji="0" lang="en-US" sz="2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TCP sender limits transmission:</a:t>
              </a:r>
              <a:endParaRPr kumimoji="0" lang="en-US" sz="2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a:p>
              <a:pPr marL="284480" marR="0" lvl="0" indent="-284480" algn="l" defTabSz="914400" rtl="0" eaLnBrk="0" fontAlgn="base" latinLnBrk="0" hangingPunct="0">
                <a:lnSpc>
                  <a:spcPct val="90000"/>
                </a:lnSpc>
                <a:spcBef>
                  <a:spcPct val="20000"/>
                </a:spcBef>
                <a:spcAft>
                  <a:spcPct val="0"/>
                </a:spcAft>
                <a:buClr>
                  <a:srgbClr val="000099"/>
                </a:buClr>
                <a:buSzPct val="100000"/>
                <a:buFont typeface="Wingdings" panose="05000000000000000000" pitchFamily="2" charset="2"/>
                <a:buChar char="§"/>
                <a:defRPr/>
              </a:pPr>
              <a:r>
                <a:rPr kumimoji="0" lang="en-US" sz="2800" b="0" i="0" u="none" strike="noStrike" kern="0" cap="none" spc="0" normalizeH="0" baseline="0" noProof="0" dirty="0" err="1">
                  <a:ln>
                    <a:noFill/>
                  </a:ln>
                  <a:solidFill>
                    <a:srgbClr val="000000"/>
                  </a:solidFill>
                  <a:effectLst/>
                  <a:uLnTx/>
                  <a:uFillTx/>
                  <a:latin typeface="Courier" pitchFamily="2" charset="0"/>
                  <a:ea typeface="MS PGothic" panose="020B0600070205080204" pitchFamily="34" charset="-128"/>
                  <a:cs typeface="+mn-cs"/>
                </a:rPr>
                <a:t>cwnd</a:t>
              </a:r>
              <a:r>
                <a:rPr kumimoji="0" lang="en-US" sz="2800" b="0" i="0" u="none" strike="noStrike" kern="0" cap="none" spc="0" normalizeH="0" baseline="0" noProof="0" dirty="0">
                  <a:ln>
                    <a:noFill/>
                  </a:ln>
                  <a:solidFill>
                    <a:srgbClr val="000000"/>
                  </a:solidFill>
                  <a:effectLst/>
                  <a:uLnTx/>
                  <a:uFillTx/>
                  <a:latin typeface="Courier" pitchFamily="2" charset="0"/>
                  <a:ea typeface="MS PGothic" panose="020B0600070205080204" pitchFamily="34" charset="-128"/>
                  <a:cs typeface="+mn-cs"/>
                </a:rPr>
                <a:t> </a:t>
              </a:r>
              <a:r>
                <a:rPr kumimoji="0" lang="en-US" sz="2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is dynamically adjusted in response to observed network congestion (implementing TCP congestion control)</a:t>
              </a:r>
              <a:endParaRPr kumimoji="0" lang="en-US" sz="2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a:p>
              <a:pPr marL="284480" marR="0" lvl="0" indent="-28448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endParaRPr kumimoji="0" lang="en-US" sz="2800" b="0" i="0" u="none" strike="noStrike" kern="0" cap="none" spc="0" normalizeH="0" baseline="0" noProof="0" dirty="0">
                <a:ln>
                  <a:noFill/>
                </a:ln>
                <a:solidFill>
                  <a:srgbClr val="000000"/>
                </a:solidFill>
                <a:effectLst/>
                <a:uLnTx/>
                <a:uFillTx/>
                <a:latin typeface="Gill Sans MT"/>
                <a:ea typeface="MS PGothic" panose="020B0600070205080204" pitchFamily="34" charset="-128"/>
                <a:cs typeface="+mn-cs"/>
              </a:endParaRPr>
            </a:p>
          </p:txBody>
        </p:sp>
        <p:grpSp>
          <p:nvGrpSpPr>
            <p:cNvPr id="16" name="Group 15"/>
            <p:cNvGrpSpPr/>
            <p:nvPr/>
          </p:nvGrpSpPr>
          <p:grpSpPr>
            <a:xfrm>
              <a:off x="6040008" y="4887177"/>
              <a:ext cx="4888123" cy="397144"/>
              <a:chOff x="5614194" y="4809655"/>
              <a:chExt cx="4888123" cy="397144"/>
            </a:xfrm>
          </p:grpSpPr>
          <p:sp>
            <p:nvSpPr>
              <p:cNvPr id="181" name="Text Box 71"/>
              <p:cNvSpPr txBox="1">
                <a:spLocks noChangeArrowheads="1"/>
              </p:cNvSpPr>
              <p:nvPr/>
            </p:nvSpPr>
            <p:spPr bwMode="auto">
              <a:xfrm>
                <a:off x="5614194" y="4868630"/>
                <a:ext cx="4395788" cy="338169"/>
              </a:xfrm>
              <a:prstGeom prst="rect">
                <a:avLst/>
              </a:prstGeom>
              <a:noFill/>
              <a:ln>
                <a:noFill/>
              </a:ln>
              <a:effectLst/>
            </p:spPr>
            <p:txBody>
              <a:bodyPr wrap="square">
                <a:spAutoFit/>
              </a:bodyPr>
              <a:lstStyle>
                <a:lvl1pPr marL="225425" indent="-225425">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225425" marR="0" lvl="0" indent="-225425" algn="l" defTabSz="914400" rtl="0" eaLnBrk="0" fontAlgn="base" latinLnBrk="0" hangingPunct="0">
                  <a:lnSpc>
                    <a:spcPct val="85000"/>
                  </a:lnSpc>
                  <a:spcBef>
                    <a:spcPct val="20000"/>
                  </a:spcBef>
                  <a:spcAft>
                    <a:spcPct val="0"/>
                  </a:spcAft>
                  <a:buClr>
                    <a:srgbClr val="000099"/>
                  </a:buClr>
                  <a:buSzPct val="65000"/>
                  <a:buFont typeface="Wingdings" panose="05000000000000000000" charset="0"/>
                  <a:buNone/>
                  <a:defRPr/>
                </a:pPr>
                <a:r>
                  <a:rPr kumimoji="0" lang="en-US" sz="1800" b="1" i="0" u="none" strike="noStrike" kern="1200" cap="none" spc="0" normalizeH="0" baseline="0" noProof="0" dirty="0" err="1">
                    <a:ln>
                      <a:noFill/>
                    </a:ln>
                    <a:solidFill>
                      <a:srgbClr val="000000"/>
                    </a:solidFill>
                    <a:effectLst/>
                    <a:uLnTx/>
                    <a:uFillTx/>
                    <a:latin typeface="Courier New" panose="02070309020205020404" charset="0"/>
                    <a:ea typeface="MS PGothic" panose="020B0600070205080204" pitchFamily="34" charset="-128"/>
                    <a:cs typeface="+mn-cs"/>
                  </a:rPr>
                  <a:t>LastByteSent</a:t>
                </a:r>
                <a:r>
                  <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 </a:t>
                </a:r>
                <a:r>
                  <a:rPr kumimoji="0" lang="en-US" sz="1800" b="1" i="0" u="none" strike="noStrike" kern="1200" cap="none" spc="0" normalizeH="0" baseline="0" noProof="0" dirty="0" err="1">
                    <a:ln>
                      <a:noFill/>
                    </a:ln>
                    <a:solidFill>
                      <a:srgbClr val="000000"/>
                    </a:solidFill>
                    <a:effectLst/>
                    <a:uLnTx/>
                    <a:uFillTx/>
                    <a:latin typeface="Courier New" panose="02070309020205020404" charset="0"/>
                    <a:ea typeface="MS PGothic" panose="020B0600070205080204" pitchFamily="34" charset="-128"/>
                    <a:cs typeface="+mn-cs"/>
                  </a:rPr>
                  <a:t>LastByteAcked</a:t>
                </a:r>
                <a:endParaRPr kumimoji="0" lang="en-US" sz="1800" b="0"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endParaRPr>
              </a:p>
            </p:txBody>
          </p:sp>
          <p:grpSp>
            <p:nvGrpSpPr>
              <p:cNvPr id="15" name="Group 14"/>
              <p:cNvGrpSpPr/>
              <p:nvPr/>
            </p:nvGrpSpPr>
            <p:grpSpPr>
              <a:xfrm>
                <a:off x="9416467" y="4809655"/>
                <a:ext cx="1085850" cy="366713"/>
                <a:chOff x="7709188" y="4768381"/>
                <a:chExt cx="1085850" cy="366713"/>
              </a:xfrm>
            </p:grpSpPr>
            <p:grpSp>
              <p:nvGrpSpPr>
                <p:cNvPr id="182" name="Group 74"/>
                <p:cNvGrpSpPr/>
                <p:nvPr/>
              </p:nvGrpSpPr>
              <p:grpSpPr bwMode="auto">
                <a:xfrm>
                  <a:off x="7709188" y="4789019"/>
                  <a:ext cx="350837" cy="336550"/>
                  <a:chOff x="2059" y="2097"/>
                  <a:chExt cx="221" cy="212"/>
                </a:xfrm>
              </p:grpSpPr>
              <p:sp>
                <p:nvSpPr>
                  <p:cNvPr id="183" name="Text Box 72"/>
                  <p:cNvSpPr txBox="1">
                    <a:spLocks noChangeArrowheads="1"/>
                  </p:cNvSpPr>
                  <p:nvPr/>
                </p:nvSpPr>
                <p:spPr bwMode="auto">
                  <a:xfrm>
                    <a:off x="2059" y="2097"/>
                    <a:ext cx="221"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1"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&lt;</a:t>
                    </a:r>
                    <a:endParaRPr kumimoji="0" lang="en-US" sz="1600" b="1"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4" name="Line 73"/>
                  <p:cNvSpPr>
                    <a:spLocks noChangeShapeType="1"/>
                  </p:cNvSpPr>
                  <p:nvPr/>
                </p:nvSpPr>
                <p:spPr bwMode="auto">
                  <a:xfrm>
                    <a:off x="2133" y="2269"/>
                    <a:ext cx="85" cy="0"/>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85" name="Text Box 75"/>
                <p:cNvSpPr txBox="1">
                  <a:spLocks noChangeArrowheads="1"/>
                </p:cNvSpPr>
                <p:nvPr/>
              </p:nvSpPr>
              <p:spPr bwMode="auto">
                <a:xfrm>
                  <a:off x="8064788" y="4768381"/>
                  <a:ext cx="730250"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1" i="0" u="none" strike="noStrike" kern="1200" cap="none" spc="0" normalizeH="0" baseline="0" noProof="0" dirty="0" err="1">
                      <a:ln>
                        <a:noFill/>
                      </a:ln>
                      <a:solidFill>
                        <a:srgbClr val="000000"/>
                      </a:solidFill>
                      <a:effectLst/>
                      <a:uLnTx/>
                      <a:uFillTx/>
                      <a:latin typeface="Courier New" panose="02070309020205020404" charset="0"/>
                      <a:ea typeface="MS PGothic" panose="020B0600070205080204" pitchFamily="34" charset="-128"/>
                      <a:cs typeface="+mn-cs"/>
                    </a:rPr>
                    <a:t>cwnd</a:t>
                  </a:r>
                  <a:endPar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endParaRPr>
                </a:p>
              </p:txBody>
            </p:sp>
          </p:grpSp>
        </p:grpSp>
      </p:grpSp>
      <p:sp>
        <p:nvSpPr>
          <p:cNvPr id="165" name="Rectangle 47"/>
          <p:cNvSpPr>
            <a:spLocks noChangeArrowheads="1"/>
          </p:cNvSpPr>
          <p:nvPr/>
        </p:nvSpPr>
        <p:spPr bwMode="auto">
          <a:xfrm>
            <a:off x="1314221" y="2927773"/>
            <a:ext cx="4503412" cy="107541"/>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1" name="Group 10"/>
          <p:cNvGrpSpPr/>
          <p:nvPr/>
        </p:nvGrpSpPr>
        <p:grpSpPr>
          <a:xfrm>
            <a:off x="1289051" y="2849038"/>
            <a:ext cx="1267801" cy="861704"/>
            <a:chOff x="1289051" y="2849038"/>
            <a:chExt cx="1267801" cy="861704"/>
          </a:xfrm>
        </p:grpSpPr>
        <p:sp>
          <p:nvSpPr>
            <p:cNvPr id="168" name="Freeform 53"/>
            <p:cNvSpPr/>
            <p:nvPr/>
          </p:nvSpPr>
          <p:spPr bwMode="auto">
            <a:xfrm>
              <a:off x="2369283" y="2849038"/>
              <a:ext cx="187569" cy="464732"/>
            </a:xfrm>
            <a:custGeom>
              <a:avLst/>
              <a:gdLst>
                <a:gd name="T0" fmla="*/ 2147483647 w 91"/>
                <a:gd name="T1" fmla="*/ 0 h 242"/>
                <a:gd name="T2" fmla="*/ 2147483647 w 91"/>
                <a:gd name="T3" fmla="*/ 2147483647 h 242"/>
                <a:gd name="T4" fmla="*/ 0 w 91"/>
                <a:gd name="T5" fmla="*/ 2147483647 h 242"/>
                <a:gd name="T6" fmla="*/ 0 60000 65536"/>
                <a:gd name="T7" fmla="*/ 0 60000 65536"/>
                <a:gd name="T8" fmla="*/ 0 60000 65536"/>
              </a:gdLst>
              <a:ahLst/>
              <a:cxnLst>
                <a:cxn ang="T6">
                  <a:pos x="T0" y="T1"/>
                </a:cxn>
                <a:cxn ang="T7">
                  <a:pos x="T2" y="T3"/>
                </a:cxn>
                <a:cxn ang="T8">
                  <a:pos x="T4" y="T5"/>
                </a:cxn>
              </a:cxnLst>
              <a:rect l="0" t="0" r="r" b="b"/>
              <a:pathLst>
                <a:path w="91" h="242">
                  <a:moveTo>
                    <a:pt x="91" y="0"/>
                  </a:moveTo>
                  <a:lnTo>
                    <a:pt x="88" y="242"/>
                  </a:lnTo>
                  <a:lnTo>
                    <a:pt x="0" y="242"/>
                  </a:lnTo>
                </a:path>
              </a:pathLst>
            </a:custGeom>
            <a:noFill/>
            <a:ln w="19050" cmpd="sng">
              <a:solidFill>
                <a:srgbClr val="CC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0" name="Text Box 57"/>
            <p:cNvSpPr txBox="1">
              <a:spLocks noChangeArrowheads="1"/>
            </p:cNvSpPr>
            <p:nvPr/>
          </p:nvSpPr>
          <p:spPr bwMode="auto">
            <a:xfrm>
              <a:off x="1289051" y="3119811"/>
              <a:ext cx="986168" cy="59093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last byte</a:t>
              </a: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a:p>
              <a:pPr marL="0" marR="0" lvl="0" indent="0" algn="l" defTabSz="914400" rtl="0" eaLnBrk="0" fontAlgn="base" latinLnBrk="0" hangingPunct="0">
                <a:lnSpc>
                  <a:spcPct val="90000"/>
                </a:lnSpc>
                <a:spcBef>
                  <a:spcPct val="0"/>
                </a:spcBef>
                <a:spcAft>
                  <a:spcPct val="0"/>
                </a:spcAft>
                <a:buClrTx/>
                <a:buSzTx/>
                <a:buFontTx/>
                <a:buNone/>
                <a:defRPr/>
              </a:pPr>
              <a:r>
                <a:rPr kumimoji="0" lang="en-US" sz="1800" b="0" i="0" u="none" strike="noStrike" kern="0" cap="none" spc="0" normalizeH="0" baseline="0" noProof="0" dirty="0" err="1">
                  <a:ln>
                    <a:noFill/>
                  </a:ln>
                  <a:solidFill>
                    <a:srgbClr val="000000"/>
                  </a:solidFill>
                  <a:effectLst/>
                  <a:uLnTx/>
                  <a:uFillTx/>
                  <a:latin typeface="Calibri" panose="020F0502020204030204"/>
                  <a:ea typeface="MS PGothic" panose="020B0600070205080204" pitchFamily="34" charset="-128"/>
                  <a:cs typeface="+mn-cs"/>
                </a:rPr>
                <a:t>ACKed</a:t>
              </a: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grpSp>
        <p:nvGrpSpPr>
          <p:cNvPr id="13" name="Group 12"/>
          <p:cNvGrpSpPr/>
          <p:nvPr/>
        </p:nvGrpSpPr>
        <p:grpSpPr>
          <a:xfrm>
            <a:off x="3824084" y="2948877"/>
            <a:ext cx="1759290" cy="1283237"/>
            <a:chOff x="3824084" y="2948877"/>
            <a:chExt cx="1759290" cy="1283237"/>
          </a:xfrm>
        </p:grpSpPr>
        <p:sp>
          <p:nvSpPr>
            <p:cNvPr id="172" name="Text Box 59"/>
            <p:cNvSpPr txBox="1">
              <a:spLocks noChangeArrowheads="1"/>
            </p:cNvSpPr>
            <p:nvPr/>
          </p:nvSpPr>
          <p:spPr bwMode="auto">
            <a:xfrm>
              <a:off x="3979525" y="3890482"/>
              <a:ext cx="1603849" cy="341632"/>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last byte sent</a:t>
              </a: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80" name="Freeform 69"/>
            <p:cNvSpPr/>
            <p:nvPr/>
          </p:nvSpPr>
          <p:spPr bwMode="auto">
            <a:xfrm flipH="1">
              <a:off x="3824084" y="2948877"/>
              <a:ext cx="190240" cy="1102896"/>
            </a:xfrm>
            <a:custGeom>
              <a:avLst/>
              <a:gdLst>
                <a:gd name="T0" fmla="*/ 2147483647 w 91"/>
                <a:gd name="T1" fmla="*/ 0 h 242"/>
                <a:gd name="T2" fmla="*/ 2147483647 w 91"/>
                <a:gd name="T3" fmla="*/ 2147483647 h 242"/>
                <a:gd name="T4" fmla="*/ 0 w 91"/>
                <a:gd name="T5" fmla="*/ 2147483647 h 242"/>
                <a:gd name="T6" fmla="*/ 0 60000 65536"/>
                <a:gd name="T7" fmla="*/ 0 60000 65536"/>
                <a:gd name="T8" fmla="*/ 0 60000 65536"/>
                <a:gd name="connsiteX0" fmla="*/ 9412 w 9670"/>
                <a:gd name="connsiteY0" fmla="*/ 0 h 9938"/>
                <a:gd name="connsiteX1" fmla="*/ 9670 w 9670"/>
                <a:gd name="connsiteY1" fmla="*/ 9938 h 9938"/>
                <a:gd name="connsiteX2" fmla="*/ 0 w 9670"/>
                <a:gd name="connsiteY2" fmla="*/ 9938 h 9938"/>
              </a:gdLst>
              <a:ahLst/>
              <a:cxnLst>
                <a:cxn ang="0">
                  <a:pos x="connsiteX0" y="connsiteY0"/>
                </a:cxn>
                <a:cxn ang="0">
                  <a:pos x="connsiteX1" y="connsiteY1"/>
                </a:cxn>
                <a:cxn ang="0">
                  <a:pos x="connsiteX2" y="connsiteY2"/>
                </a:cxn>
              </a:cxnLst>
              <a:rect l="l" t="t" r="r" b="b"/>
              <a:pathLst>
                <a:path w="9670" h="9938">
                  <a:moveTo>
                    <a:pt x="9412" y="0"/>
                  </a:moveTo>
                  <a:lnTo>
                    <a:pt x="9670" y="9938"/>
                  </a:lnTo>
                  <a:lnTo>
                    <a:pt x="0" y="9938"/>
                  </a:lnTo>
                </a:path>
              </a:pathLst>
            </a:custGeom>
            <a:noFill/>
            <a:ln w="19050" cmpd="sng">
              <a:solidFill>
                <a:srgbClr val="CC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grpSp>
      <p:grpSp>
        <p:nvGrpSpPr>
          <p:cNvPr id="10" name="Group 9"/>
          <p:cNvGrpSpPr/>
          <p:nvPr/>
        </p:nvGrpSpPr>
        <p:grpSpPr>
          <a:xfrm>
            <a:off x="1289051" y="1292332"/>
            <a:ext cx="4641849" cy="1497173"/>
            <a:chOff x="1289051" y="1292332"/>
            <a:chExt cx="4641849" cy="1497173"/>
          </a:xfrm>
        </p:grpSpPr>
        <p:sp>
          <p:nvSpPr>
            <p:cNvPr id="104" name="Rectangle 12"/>
            <p:cNvSpPr>
              <a:spLocks noChangeArrowheads="1"/>
            </p:cNvSpPr>
            <p:nvPr/>
          </p:nvSpPr>
          <p:spPr bwMode="auto">
            <a:xfrm>
              <a:off x="1370854" y="2034797"/>
              <a:ext cx="86000" cy="752789"/>
            </a:xfrm>
            <a:prstGeom prst="rect">
              <a:avLst/>
            </a:prstGeom>
            <a:gradFill rotWithShape="1">
              <a:gsLst>
                <a:gs pos="0">
                  <a:srgbClr val="FFFFFF"/>
                </a:gs>
                <a:gs pos="100000">
                  <a:srgbClr val="33CC33"/>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05" name="Rectangle 13"/>
            <p:cNvSpPr>
              <a:spLocks noChangeArrowheads="1"/>
            </p:cNvSpPr>
            <p:nvPr/>
          </p:nvSpPr>
          <p:spPr bwMode="auto">
            <a:xfrm>
              <a:off x="1498805" y="2036716"/>
              <a:ext cx="85998" cy="752789"/>
            </a:xfrm>
            <a:prstGeom prst="rect">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06" name="Rectangle 14"/>
            <p:cNvSpPr>
              <a:spLocks noChangeArrowheads="1"/>
            </p:cNvSpPr>
            <p:nvPr/>
          </p:nvSpPr>
          <p:spPr bwMode="auto">
            <a:xfrm>
              <a:off x="1628852" y="2034797"/>
              <a:ext cx="85998" cy="752789"/>
            </a:xfrm>
            <a:prstGeom prst="rect">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07" name="Rectangle 15"/>
            <p:cNvSpPr>
              <a:spLocks noChangeArrowheads="1"/>
            </p:cNvSpPr>
            <p:nvPr/>
          </p:nvSpPr>
          <p:spPr bwMode="auto">
            <a:xfrm>
              <a:off x="1756801" y="2034797"/>
              <a:ext cx="86000" cy="752789"/>
            </a:xfrm>
            <a:prstGeom prst="rect">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08" name="Rectangle 16"/>
            <p:cNvSpPr>
              <a:spLocks noChangeArrowheads="1"/>
            </p:cNvSpPr>
            <p:nvPr/>
          </p:nvSpPr>
          <p:spPr bwMode="auto">
            <a:xfrm>
              <a:off x="1882653" y="2034797"/>
              <a:ext cx="86000" cy="752789"/>
            </a:xfrm>
            <a:prstGeom prst="rect">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09" name="Rectangle 17"/>
            <p:cNvSpPr>
              <a:spLocks noChangeArrowheads="1"/>
            </p:cNvSpPr>
            <p:nvPr/>
          </p:nvSpPr>
          <p:spPr bwMode="auto">
            <a:xfrm>
              <a:off x="2010604" y="2034797"/>
              <a:ext cx="85998" cy="752789"/>
            </a:xfrm>
            <a:prstGeom prst="rect">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0" name="Rectangle 18"/>
            <p:cNvSpPr>
              <a:spLocks noChangeArrowheads="1"/>
            </p:cNvSpPr>
            <p:nvPr/>
          </p:nvSpPr>
          <p:spPr bwMode="auto">
            <a:xfrm>
              <a:off x="2132261" y="2034797"/>
              <a:ext cx="85998" cy="752789"/>
            </a:xfrm>
            <a:prstGeom prst="rect">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1" name="Rectangle 19"/>
            <p:cNvSpPr>
              <a:spLocks noChangeArrowheads="1"/>
            </p:cNvSpPr>
            <p:nvPr/>
          </p:nvSpPr>
          <p:spPr bwMode="auto">
            <a:xfrm>
              <a:off x="2258113" y="2034797"/>
              <a:ext cx="85998" cy="752789"/>
            </a:xfrm>
            <a:prstGeom prst="rect">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2" name="Rectangle 20"/>
            <p:cNvSpPr>
              <a:spLocks noChangeArrowheads="1"/>
            </p:cNvSpPr>
            <p:nvPr/>
          </p:nvSpPr>
          <p:spPr bwMode="auto">
            <a:xfrm>
              <a:off x="2383965" y="2034797"/>
              <a:ext cx="85998" cy="752789"/>
            </a:xfrm>
            <a:prstGeom prst="rect">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3" name="Rectangle 21"/>
            <p:cNvSpPr>
              <a:spLocks noChangeArrowheads="1"/>
            </p:cNvSpPr>
            <p:nvPr/>
          </p:nvSpPr>
          <p:spPr bwMode="auto">
            <a:xfrm>
              <a:off x="2524500" y="2034797"/>
              <a:ext cx="86000" cy="752789"/>
            </a:xfrm>
            <a:prstGeom prst="rect">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4" name="Rectangle 22"/>
            <p:cNvSpPr>
              <a:spLocks noChangeArrowheads="1"/>
            </p:cNvSpPr>
            <p:nvPr/>
          </p:nvSpPr>
          <p:spPr bwMode="auto">
            <a:xfrm>
              <a:off x="2654547" y="2036716"/>
              <a:ext cx="86000" cy="752789"/>
            </a:xfrm>
            <a:prstGeom prst="rect">
              <a:avLst/>
            </a:prstGeom>
            <a:solidFill>
              <a:srgbClr val="FFFF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5" name="Rectangle 23"/>
            <p:cNvSpPr>
              <a:spLocks noChangeArrowheads="1"/>
            </p:cNvSpPr>
            <p:nvPr/>
          </p:nvSpPr>
          <p:spPr bwMode="auto">
            <a:xfrm>
              <a:off x="2782498" y="2034797"/>
              <a:ext cx="85998" cy="752789"/>
            </a:xfrm>
            <a:prstGeom prst="rect">
              <a:avLst/>
            </a:prstGeom>
            <a:solidFill>
              <a:srgbClr val="FFFF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6" name="Rectangle 24"/>
            <p:cNvSpPr>
              <a:spLocks noChangeArrowheads="1"/>
            </p:cNvSpPr>
            <p:nvPr/>
          </p:nvSpPr>
          <p:spPr bwMode="auto">
            <a:xfrm>
              <a:off x="2910447" y="2034797"/>
              <a:ext cx="86000" cy="752789"/>
            </a:xfrm>
            <a:prstGeom prst="rect">
              <a:avLst/>
            </a:prstGeom>
            <a:solidFill>
              <a:srgbClr val="FFFF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7" name="Rectangle 25"/>
            <p:cNvSpPr>
              <a:spLocks noChangeArrowheads="1"/>
            </p:cNvSpPr>
            <p:nvPr/>
          </p:nvSpPr>
          <p:spPr bwMode="auto">
            <a:xfrm>
              <a:off x="3038397" y="2034797"/>
              <a:ext cx="85998" cy="752789"/>
            </a:xfrm>
            <a:prstGeom prst="rect">
              <a:avLst/>
            </a:prstGeom>
            <a:solidFill>
              <a:srgbClr val="FFFF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8" name="Rectangle 26"/>
            <p:cNvSpPr>
              <a:spLocks noChangeArrowheads="1"/>
            </p:cNvSpPr>
            <p:nvPr/>
          </p:nvSpPr>
          <p:spPr bwMode="auto">
            <a:xfrm>
              <a:off x="3164249" y="2034797"/>
              <a:ext cx="85998" cy="752789"/>
            </a:xfrm>
            <a:prstGeom prst="rect">
              <a:avLst/>
            </a:prstGeom>
            <a:solidFill>
              <a:srgbClr val="FFFF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9" name="Rectangle 27"/>
            <p:cNvSpPr>
              <a:spLocks noChangeArrowheads="1"/>
            </p:cNvSpPr>
            <p:nvPr/>
          </p:nvSpPr>
          <p:spPr bwMode="auto">
            <a:xfrm>
              <a:off x="3285907" y="2034797"/>
              <a:ext cx="85998" cy="752789"/>
            </a:xfrm>
            <a:prstGeom prst="rect">
              <a:avLst/>
            </a:prstGeom>
            <a:solidFill>
              <a:srgbClr val="FFFF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0" name="Rectangle 28"/>
            <p:cNvSpPr>
              <a:spLocks noChangeArrowheads="1"/>
            </p:cNvSpPr>
            <p:nvPr/>
          </p:nvSpPr>
          <p:spPr bwMode="auto">
            <a:xfrm>
              <a:off x="3411759" y="2034797"/>
              <a:ext cx="85998" cy="752789"/>
            </a:xfrm>
            <a:prstGeom prst="rect">
              <a:avLst/>
            </a:prstGeom>
            <a:solidFill>
              <a:srgbClr val="FFFF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1" name="Rectangle 29"/>
            <p:cNvSpPr>
              <a:spLocks noChangeArrowheads="1"/>
            </p:cNvSpPr>
            <p:nvPr/>
          </p:nvSpPr>
          <p:spPr bwMode="auto">
            <a:xfrm>
              <a:off x="3539708" y="2034797"/>
              <a:ext cx="86000" cy="752789"/>
            </a:xfrm>
            <a:prstGeom prst="rect">
              <a:avLst/>
            </a:prstGeom>
            <a:solidFill>
              <a:srgbClr val="FFFF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2" name="Rectangle 30"/>
            <p:cNvSpPr>
              <a:spLocks noChangeArrowheads="1"/>
            </p:cNvSpPr>
            <p:nvPr/>
          </p:nvSpPr>
          <p:spPr bwMode="auto">
            <a:xfrm>
              <a:off x="3657170" y="2034797"/>
              <a:ext cx="86000" cy="752789"/>
            </a:xfrm>
            <a:prstGeom prst="rect">
              <a:avLst/>
            </a:prstGeom>
            <a:solidFill>
              <a:srgbClr val="FFFF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3" name="Rectangle 31"/>
            <p:cNvSpPr>
              <a:spLocks noChangeArrowheads="1"/>
            </p:cNvSpPr>
            <p:nvPr/>
          </p:nvSpPr>
          <p:spPr bwMode="auto">
            <a:xfrm>
              <a:off x="3783022" y="2034797"/>
              <a:ext cx="86000" cy="752789"/>
            </a:xfrm>
            <a:prstGeom prst="rect">
              <a:avLst/>
            </a:prstGeom>
            <a:solidFill>
              <a:srgbClr val="FFFF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4" name="Rectangle 32"/>
            <p:cNvSpPr>
              <a:spLocks noChangeArrowheads="1"/>
            </p:cNvSpPr>
            <p:nvPr/>
          </p:nvSpPr>
          <p:spPr bwMode="auto">
            <a:xfrm>
              <a:off x="3906778" y="2032876"/>
              <a:ext cx="85998" cy="752789"/>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5" name="Rectangle 33"/>
            <p:cNvSpPr>
              <a:spLocks noChangeArrowheads="1"/>
            </p:cNvSpPr>
            <p:nvPr/>
          </p:nvSpPr>
          <p:spPr bwMode="auto">
            <a:xfrm>
              <a:off x="4028435" y="2032876"/>
              <a:ext cx="85998" cy="752789"/>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6" name="Rectangle 34"/>
            <p:cNvSpPr>
              <a:spLocks noChangeArrowheads="1"/>
            </p:cNvSpPr>
            <p:nvPr/>
          </p:nvSpPr>
          <p:spPr bwMode="auto">
            <a:xfrm>
              <a:off x="4156384" y="2032876"/>
              <a:ext cx="86000" cy="752789"/>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7" name="Rectangle 35"/>
            <p:cNvSpPr>
              <a:spLocks noChangeArrowheads="1"/>
            </p:cNvSpPr>
            <p:nvPr/>
          </p:nvSpPr>
          <p:spPr bwMode="auto">
            <a:xfrm>
              <a:off x="4282236" y="2032876"/>
              <a:ext cx="86000" cy="752789"/>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8" name="Rectangle 36"/>
            <p:cNvSpPr>
              <a:spLocks noChangeArrowheads="1"/>
            </p:cNvSpPr>
            <p:nvPr/>
          </p:nvSpPr>
          <p:spPr bwMode="auto">
            <a:xfrm>
              <a:off x="4399698" y="2032876"/>
              <a:ext cx="86000" cy="752789"/>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9" name="Rectangle 37"/>
            <p:cNvSpPr>
              <a:spLocks noChangeArrowheads="1"/>
            </p:cNvSpPr>
            <p:nvPr/>
          </p:nvSpPr>
          <p:spPr bwMode="auto">
            <a:xfrm>
              <a:off x="4525550" y="2032876"/>
              <a:ext cx="86000" cy="752789"/>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0" name="Rectangle 38"/>
            <p:cNvSpPr>
              <a:spLocks noChangeArrowheads="1"/>
            </p:cNvSpPr>
            <p:nvPr/>
          </p:nvSpPr>
          <p:spPr bwMode="auto">
            <a:xfrm>
              <a:off x="4653501" y="2034797"/>
              <a:ext cx="85998" cy="752789"/>
            </a:xfrm>
            <a:prstGeom prst="rect">
              <a:avLst/>
            </a:prstGeom>
            <a:solidFill>
              <a:srgbClr val="B2B2B2"/>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1" name="Rectangle 39"/>
            <p:cNvSpPr>
              <a:spLocks noChangeArrowheads="1"/>
            </p:cNvSpPr>
            <p:nvPr/>
          </p:nvSpPr>
          <p:spPr bwMode="auto">
            <a:xfrm>
              <a:off x="4781450" y="2036716"/>
              <a:ext cx="86000" cy="752789"/>
            </a:xfrm>
            <a:prstGeom prst="rect">
              <a:avLst/>
            </a:prstGeom>
            <a:solidFill>
              <a:srgbClr val="B2B2B2"/>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2" name="Rectangle 40"/>
            <p:cNvSpPr>
              <a:spLocks noChangeArrowheads="1"/>
            </p:cNvSpPr>
            <p:nvPr/>
          </p:nvSpPr>
          <p:spPr bwMode="auto">
            <a:xfrm>
              <a:off x="4909400" y="2034797"/>
              <a:ext cx="85998" cy="752789"/>
            </a:xfrm>
            <a:prstGeom prst="rect">
              <a:avLst/>
            </a:prstGeom>
            <a:solidFill>
              <a:srgbClr val="B2B2B2"/>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3" name="Rectangle 41"/>
            <p:cNvSpPr>
              <a:spLocks noChangeArrowheads="1"/>
            </p:cNvSpPr>
            <p:nvPr/>
          </p:nvSpPr>
          <p:spPr bwMode="auto">
            <a:xfrm>
              <a:off x="5039448" y="2034797"/>
              <a:ext cx="85998" cy="752789"/>
            </a:xfrm>
            <a:prstGeom prst="rect">
              <a:avLst/>
            </a:prstGeom>
            <a:solidFill>
              <a:srgbClr val="B2B2B2"/>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4" name="Rectangle 42"/>
            <p:cNvSpPr>
              <a:spLocks noChangeArrowheads="1"/>
            </p:cNvSpPr>
            <p:nvPr/>
          </p:nvSpPr>
          <p:spPr bwMode="auto">
            <a:xfrm>
              <a:off x="5165300" y="2034797"/>
              <a:ext cx="85998" cy="752789"/>
            </a:xfrm>
            <a:prstGeom prst="rect">
              <a:avLst/>
            </a:prstGeom>
            <a:solidFill>
              <a:srgbClr val="B2B2B2"/>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7" name="Rectangle 43"/>
            <p:cNvSpPr>
              <a:spLocks noChangeArrowheads="1"/>
            </p:cNvSpPr>
            <p:nvPr/>
          </p:nvSpPr>
          <p:spPr bwMode="auto">
            <a:xfrm>
              <a:off x="5291152" y="2034797"/>
              <a:ext cx="85998" cy="752789"/>
            </a:xfrm>
            <a:prstGeom prst="rect">
              <a:avLst/>
            </a:prstGeom>
            <a:solidFill>
              <a:srgbClr val="B2B2B2"/>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8" name="Rectangle 44"/>
            <p:cNvSpPr>
              <a:spLocks noChangeArrowheads="1"/>
            </p:cNvSpPr>
            <p:nvPr/>
          </p:nvSpPr>
          <p:spPr bwMode="auto">
            <a:xfrm>
              <a:off x="5412809" y="2034797"/>
              <a:ext cx="85998" cy="752789"/>
            </a:xfrm>
            <a:prstGeom prst="rect">
              <a:avLst/>
            </a:prstGeom>
            <a:solidFill>
              <a:srgbClr val="B2B2B2"/>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3" name="Rectangle 45"/>
            <p:cNvSpPr>
              <a:spLocks noChangeArrowheads="1"/>
            </p:cNvSpPr>
            <p:nvPr/>
          </p:nvSpPr>
          <p:spPr bwMode="auto">
            <a:xfrm>
              <a:off x="5540759" y="2034797"/>
              <a:ext cx="86000" cy="752789"/>
            </a:xfrm>
            <a:prstGeom prst="rect">
              <a:avLst/>
            </a:prstGeom>
            <a:solidFill>
              <a:srgbClr val="B2B2B2"/>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4" name="Rectangle 46"/>
            <p:cNvSpPr>
              <a:spLocks noChangeArrowheads="1"/>
            </p:cNvSpPr>
            <p:nvPr/>
          </p:nvSpPr>
          <p:spPr bwMode="auto">
            <a:xfrm>
              <a:off x="5666611" y="2034797"/>
              <a:ext cx="86000" cy="752789"/>
            </a:xfrm>
            <a:prstGeom prst="rect">
              <a:avLst/>
            </a:prstGeom>
            <a:gradFill rotWithShape="1">
              <a:gsLst>
                <a:gs pos="0">
                  <a:srgbClr val="B2B2B2"/>
                </a:gs>
                <a:gs pos="100000">
                  <a:srgbClr val="FFFF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6" name="Rectangle 48"/>
            <p:cNvSpPr>
              <a:spLocks noChangeArrowheads="1"/>
            </p:cNvSpPr>
            <p:nvPr/>
          </p:nvSpPr>
          <p:spPr bwMode="auto">
            <a:xfrm>
              <a:off x="1427488" y="1902290"/>
              <a:ext cx="4503412" cy="107541"/>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3" name="Text Box 61"/>
            <p:cNvSpPr txBox="1">
              <a:spLocks noChangeArrowheads="1"/>
            </p:cNvSpPr>
            <p:nvPr/>
          </p:nvSpPr>
          <p:spPr bwMode="auto">
            <a:xfrm>
              <a:off x="3220882" y="1648799"/>
              <a:ext cx="805454" cy="343749"/>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defRPr/>
              </a:pPr>
              <a:r>
                <a:rPr kumimoji="0" lang="en-US" sz="1400" b="1" i="0" u="none" strike="noStrike" kern="1200" cap="none" spc="0" normalizeH="0" baseline="0" noProof="0">
                  <a:ln>
                    <a:noFill/>
                  </a:ln>
                  <a:solidFill>
                    <a:srgbClr val="000000"/>
                  </a:solidFill>
                  <a:effectLst/>
                  <a:uLnTx/>
                  <a:uFillTx/>
                  <a:latin typeface="Courier New" panose="02070309020205020404" charset="0"/>
                  <a:ea typeface="MS PGothic" panose="020B0600070205080204" pitchFamily="34" charset="-128"/>
                  <a:cs typeface="+mn-cs"/>
                </a:rPr>
                <a:t>cwnd</a:t>
              </a:r>
              <a:endParaRPr kumimoji="0" lang="en-US" sz="1400" b="1" i="1" u="none" strike="noStrike" kern="1200" cap="none" spc="0" normalizeH="0" baseline="0" noProof="0">
                <a:ln>
                  <a:noFill/>
                </a:ln>
                <a:solidFill>
                  <a:srgbClr val="000000"/>
                </a:solidFill>
                <a:effectLst/>
                <a:uLnTx/>
                <a:uFillTx/>
                <a:latin typeface="Courier New" panose="02070309020205020404" charset="0"/>
                <a:ea typeface="MS PGothic" panose="020B0600070205080204" pitchFamily="34" charset="-128"/>
                <a:cs typeface="+mn-cs"/>
              </a:endParaRPr>
            </a:p>
          </p:txBody>
        </p:sp>
        <p:grpSp>
          <p:nvGrpSpPr>
            <p:cNvPr id="174" name="Group 62"/>
            <p:cNvGrpSpPr/>
            <p:nvPr/>
          </p:nvGrpSpPr>
          <p:grpSpPr bwMode="auto">
            <a:xfrm>
              <a:off x="4022141" y="1750580"/>
              <a:ext cx="591506" cy="142108"/>
              <a:chOff x="4250" y="1692"/>
              <a:chExt cx="374" cy="86"/>
            </a:xfrm>
          </p:grpSpPr>
          <p:sp>
            <p:nvSpPr>
              <p:cNvPr id="175" name="Line 63"/>
              <p:cNvSpPr>
                <a:spLocks noChangeShapeType="1"/>
              </p:cNvSpPr>
              <p:nvPr/>
            </p:nvSpPr>
            <p:spPr bwMode="auto">
              <a:xfrm>
                <a:off x="4250" y="1738"/>
                <a:ext cx="374" cy="0"/>
              </a:xfrm>
              <a:prstGeom prst="line">
                <a:avLst/>
              </a:prstGeom>
              <a:noFill/>
              <a:ln w="28575">
                <a:solidFill>
                  <a:srgbClr val="CC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6" name="Line 64"/>
              <p:cNvSpPr>
                <a:spLocks noChangeShapeType="1"/>
              </p:cNvSpPr>
              <p:nvPr/>
            </p:nvSpPr>
            <p:spPr bwMode="auto">
              <a:xfrm>
                <a:off x="4621" y="1692"/>
                <a:ext cx="0" cy="86"/>
              </a:xfrm>
              <a:prstGeom prst="line">
                <a:avLst/>
              </a:prstGeom>
              <a:noFill/>
              <a:ln w="9525">
                <a:solidFill>
                  <a:srgbClr val="CC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77" name="Group 65"/>
            <p:cNvGrpSpPr/>
            <p:nvPr/>
          </p:nvGrpSpPr>
          <p:grpSpPr bwMode="auto">
            <a:xfrm rot="10800000">
              <a:off x="2650352" y="1773625"/>
              <a:ext cx="616676" cy="149790"/>
              <a:chOff x="4250" y="1692"/>
              <a:chExt cx="374" cy="86"/>
            </a:xfrm>
          </p:grpSpPr>
          <p:sp>
            <p:nvSpPr>
              <p:cNvPr id="178" name="Line 66"/>
              <p:cNvSpPr>
                <a:spLocks noChangeShapeType="1"/>
              </p:cNvSpPr>
              <p:nvPr/>
            </p:nvSpPr>
            <p:spPr bwMode="auto">
              <a:xfrm>
                <a:off x="4260" y="1746"/>
                <a:ext cx="374" cy="0"/>
              </a:xfrm>
              <a:prstGeom prst="line">
                <a:avLst/>
              </a:prstGeom>
              <a:noFill/>
              <a:ln w="28575">
                <a:solidFill>
                  <a:srgbClr val="CC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9" name="Line 67"/>
              <p:cNvSpPr>
                <a:spLocks noChangeShapeType="1"/>
              </p:cNvSpPr>
              <p:nvPr/>
            </p:nvSpPr>
            <p:spPr bwMode="auto">
              <a:xfrm>
                <a:off x="4632" y="1700"/>
                <a:ext cx="0" cy="86"/>
              </a:xfrm>
              <a:prstGeom prst="line">
                <a:avLst/>
              </a:prstGeom>
              <a:noFill/>
              <a:ln w="9525">
                <a:solidFill>
                  <a:srgbClr val="CC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87" name="Text Box 78"/>
            <p:cNvSpPr txBox="1">
              <a:spLocks noChangeArrowheads="1"/>
            </p:cNvSpPr>
            <p:nvPr/>
          </p:nvSpPr>
          <p:spPr bwMode="auto">
            <a:xfrm>
              <a:off x="1289051" y="1292332"/>
              <a:ext cx="3220754" cy="36933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sender sequence number space </a:t>
              </a: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sp>
        <p:nvSpPr>
          <p:cNvPr id="198" name="Line 51"/>
          <p:cNvSpPr>
            <a:spLocks noChangeShapeType="1"/>
          </p:cNvSpPr>
          <p:nvPr/>
        </p:nvSpPr>
        <p:spPr bwMode="auto">
          <a:xfrm>
            <a:off x="3908860" y="2875555"/>
            <a:ext cx="700041" cy="0"/>
          </a:xfrm>
          <a:prstGeom prst="line">
            <a:avLst/>
          </a:prstGeom>
          <a:noFill/>
          <a:ln w="28575">
            <a:solidFill>
              <a:srgbClr val="CC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4" name="Group 13"/>
          <p:cNvGrpSpPr/>
          <p:nvPr/>
        </p:nvGrpSpPr>
        <p:grpSpPr>
          <a:xfrm>
            <a:off x="4204169" y="2959619"/>
            <a:ext cx="1759165" cy="950582"/>
            <a:chOff x="4204169" y="2959619"/>
            <a:chExt cx="1759165" cy="950582"/>
          </a:xfrm>
        </p:grpSpPr>
        <p:sp>
          <p:nvSpPr>
            <p:cNvPr id="199" name="Freeform 69"/>
            <p:cNvSpPr/>
            <p:nvPr/>
          </p:nvSpPr>
          <p:spPr bwMode="auto">
            <a:xfrm flipH="1">
              <a:off x="4204169" y="2959619"/>
              <a:ext cx="190240" cy="549834"/>
            </a:xfrm>
            <a:custGeom>
              <a:avLst/>
              <a:gdLst>
                <a:gd name="T0" fmla="*/ 2147483647 w 91"/>
                <a:gd name="T1" fmla="*/ 0 h 242"/>
                <a:gd name="T2" fmla="*/ 2147483647 w 91"/>
                <a:gd name="T3" fmla="*/ 2147483647 h 242"/>
                <a:gd name="T4" fmla="*/ 0 w 91"/>
                <a:gd name="T5" fmla="*/ 2147483647 h 242"/>
                <a:gd name="T6" fmla="*/ 0 60000 65536"/>
                <a:gd name="T7" fmla="*/ 0 60000 65536"/>
                <a:gd name="T8" fmla="*/ 0 60000 65536"/>
                <a:gd name="connsiteX0" fmla="*/ 9412 w 9670"/>
                <a:gd name="connsiteY0" fmla="*/ 0 h 9938"/>
                <a:gd name="connsiteX1" fmla="*/ 9670 w 9670"/>
                <a:gd name="connsiteY1" fmla="*/ 9938 h 9938"/>
                <a:gd name="connsiteX2" fmla="*/ 0 w 9670"/>
                <a:gd name="connsiteY2" fmla="*/ 9938 h 9938"/>
              </a:gdLst>
              <a:ahLst/>
              <a:cxnLst>
                <a:cxn ang="0">
                  <a:pos x="connsiteX0" y="connsiteY0"/>
                </a:cxn>
                <a:cxn ang="0">
                  <a:pos x="connsiteX1" y="connsiteY1"/>
                </a:cxn>
                <a:cxn ang="0">
                  <a:pos x="connsiteX2" y="connsiteY2"/>
                </a:cxn>
              </a:cxnLst>
              <a:rect l="l" t="t" r="r" b="b"/>
              <a:pathLst>
                <a:path w="9670" h="9938">
                  <a:moveTo>
                    <a:pt x="9412" y="0"/>
                  </a:moveTo>
                  <a:lnTo>
                    <a:pt x="9670" y="9938"/>
                  </a:lnTo>
                  <a:lnTo>
                    <a:pt x="0" y="9938"/>
                  </a:lnTo>
                </a:path>
              </a:pathLst>
            </a:custGeom>
            <a:noFill/>
            <a:ln w="19050" cmpd="sng">
              <a:solidFill>
                <a:srgbClr val="CC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00" name="Text Box 59"/>
            <p:cNvSpPr txBox="1">
              <a:spLocks noChangeArrowheads="1"/>
            </p:cNvSpPr>
            <p:nvPr/>
          </p:nvSpPr>
          <p:spPr bwMode="auto">
            <a:xfrm>
              <a:off x="4359485" y="3319270"/>
              <a:ext cx="1603849" cy="590931"/>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available but not used</a:t>
              </a: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grpSp>
        <p:nvGrpSpPr>
          <p:cNvPr id="22" name="Group 21"/>
          <p:cNvGrpSpPr/>
          <p:nvPr/>
        </p:nvGrpSpPr>
        <p:grpSpPr>
          <a:xfrm>
            <a:off x="7180262" y="1455737"/>
            <a:ext cx="4592627" cy="2538364"/>
            <a:chOff x="7180262" y="1455737"/>
            <a:chExt cx="4592627" cy="2538364"/>
          </a:xfrm>
        </p:grpSpPr>
        <p:sp>
          <p:nvSpPr>
            <p:cNvPr id="103" name="Rectangle 4"/>
            <p:cNvSpPr txBox="1">
              <a:spLocks noChangeArrowheads="1"/>
            </p:cNvSpPr>
            <p:nvPr/>
          </p:nvSpPr>
          <p:spPr bwMode="auto">
            <a:xfrm>
              <a:off x="7180262" y="1455737"/>
              <a:ext cx="4592627" cy="2447925"/>
            </a:xfrm>
            <a:prstGeom prst="rect">
              <a:avLst/>
            </a:prstGeom>
            <a:noFill/>
            <a:ln>
              <a:noFill/>
            </a:ln>
            <a:effectLst/>
          </p:spPr>
          <p:txBody>
            <a:bodyPr vert="horz" wrap="square" lIns="91440" tIns="45720" rIns="91440" bIns="45720" numCol="1" anchor="t" anchorCtr="0" compatLnSpc="1"/>
            <a:lstStyle>
              <a:lvl1pPr marL="284480" indent="-28448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mn-lt"/>
                  <a:ea typeface="MS PGothic" panose="020B0600070205080204" pitchFamily="34" charset="-128"/>
                  <a:cs typeface="MS PGothic" panose="020B0600070205080204" pitchFamily="34" charset="-128"/>
                </a:defRPr>
              </a:lvl1pPr>
              <a:lvl2pPr marL="687705" indent="-23050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4pPr>
              <a:lvl5pPr marL="20574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9pPr>
            </a:lstStyle>
            <a:p>
              <a:pPr marL="284480" marR="0" lvl="0" indent="-284480" algn="l" defTabSz="914400" rtl="0" eaLnBrk="0" fontAlgn="base" latinLnBrk="0" hangingPunct="0">
                <a:lnSpc>
                  <a:spcPct val="85000"/>
                </a:lnSpc>
                <a:spcBef>
                  <a:spcPct val="20000"/>
                </a:spcBef>
                <a:spcAft>
                  <a:spcPct val="0"/>
                </a:spcAft>
                <a:buClr>
                  <a:srgbClr val="000099"/>
                </a:buClr>
                <a:buSzPct val="100000"/>
                <a:buFont typeface="Wingdings" panose="05000000000000000000" charset="0"/>
                <a:buNone/>
                <a:defRPr/>
              </a:pPr>
              <a:r>
                <a:rPr kumimoji="0" lang="en-US" sz="2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TCP sending behavior:</a:t>
              </a:r>
              <a:endParaRPr kumimoji="0" lang="en-US" sz="2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a:p>
              <a:pPr marL="284480" marR="0" lvl="0" indent="-28448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sz="2800" b="0" i="1"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roughly:</a:t>
              </a:r>
              <a:r>
                <a:rPr kumimoji="0" lang="en-US" sz="2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 send </a:t>
              </a:r>
              <a:r>
                <a:rPr kumimoji="0" lang="en-US" sz="2800" b="0" i="0" u="none" strike="noStrike" kern="0" cap="none" spc="0" normalizeH="0" baseline="0" noProof="0" dirty="0" err="1">
                  <a:ln>
                    <a:noFill/>
                  </a:ln>
                  <a:solidFill>
                    <a:srgbClr val="000000"/>
                  </a:solidFill>
                  <a:effectLst/>
                  <a:uLnTx/>
                  <a:uFillTx/>
                  <a:latin typeface="Courier" pitchFamily="2" charset="0"/>
                  <a:ea typeface="MS PGothic" panose="020B0600070205080204" pitchFamily="34" charset="-128"/>
                  <a:cs typeface="+mn-cs"/>
                </a:rPr>
                <a:t>cwnd</a:t>
              </a:r>
              <a:r>
                <a:rPr kumimoji="0" lang="en-US" sz="2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 bytes, wait RTT for ACKS, then send more bytes</a:t>
              </a:r>
              <a:endParaRPr kumimoji="0" lang="en-US" sz="2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20" name="Group 19"/>
            <p:cNvGrpSpPr/>
            <p:nvPr/>
          </p:nvGrpSpPr>
          <p:grpSpPr>
            <a:xfrm>
              <a:off x="7513131" y="3110983"/>
              <a:ext cx="3751561" cy="883118"/>
              <a:chOff x="6839655" y="3035314"/>
              <a:chExt cx="3751561" cy="883118"/>
            </a:xfrm>
          </p:grpSpPr>
          <p:sp>
            <p:nvSpPr>
              <p:cNvPr id="19" name="Rectangle 18"/>
              <p:cNvSpPr/>
              <p:nvPr/>
            </p:nvSpPr>
            <p:spPr>
              <a:xfrm>
                <a:off x="6839655" y="3035314"/>
                <a:ext cx="3751561" cy="8831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17"/>
              <p:cNvGrpSpPr/>
              <p:nvPr/>
            </p:nvGrpSpPr>
            <p:grpSpPr>
              <a:xfrm>
                <a:off x="6869571" y="3107218"/>
                <a:ext cx="3634909" cy="811214"/>
                <a:chOff x="6694950" y="3614743"/>
                <a:chExt cx="3634909" cy="811214"/>
              </a:xfrm>
            </p:grpSpPr>
            <p:sp>
              <p:nvSpPr>
                <p:cNvPr id="188" name="Text Box 79"/>
                <p:cNvSpPr txBox="1">
                  <a:spLocks noChangeArrowheads="1"/>
                </p:cNvSpPr>
                <p:nvPr/>
              </p:nvSpPr>
              <p:spPr bwMode="auto">
                <a:xfrm>
                  <a:off x="6694950" y="3723809"/>
                  <a:ext cx="1390637" cy="52322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TCP rate</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189" name="Group 82"/>
                <p:cNvGrpSpPr/>
                <p:nvPr/>
              </p:nvGrpSpPr>
              <p:grpSpPr bwMode="auto">
                <a:xfrm>
                  <a:off x="7748588" y="3776663"/>
                  <a:ext cx="931863" cy="441325"/>
                  <a:chOff x="4214" y="2517"/>
                  <a:chExt cx="587" cy="278"/>
                </a:xfrm>
              </p:grpSpPr>
              <p:sp>
                <p:nvSpPr>
                  <p:cNvPr id="190" name="Text Box 80"/>
                  <p:cNvSpPr txBox="1">
                    <a:spLocks noChangeArrowheads="1"/>
                  </p:cNvSpPr>
                  <p:nvPr/>
                </p:nvSpPr>
                <p:spPr bwMode="auto">
                  <a:xfrm>
                    <a:off x="4216" y="2517"/>
                    <a:ext cx="585" cy="231"/>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1" name="Text Box 81"/>
                  <p:cNvSpPr txBox="1">
                    <a:spLocks noChangeArrowheads="1"/>
                  </p:cNvSpPr>
                  <p:nvPr/>
                </p:nvSpPr>
                <p:spPr bwMode="auto">
                  <a:xfrm>
                    <a:off x="4214" y="2564"/>
                    <a:ext cx="585" cy="231"/>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92" name="Group 86"/>
                <p:cNvGrpSpPr/>
                <p:nvPr/>
              </p:nvGrpSpPr>
              <p:grpSpPr bwMode="auto">
                <a:xfrm>
                  <a:off x="8320082" y="3614743"/>
                  <a:ext cx="922336" cy="811214"/>
                  <a:chOff x="4335" y="2509"/>
                  <a:chExt cx="581" cy="511"/>
                </a:xfrm>
              </p:grpSpPr>
              <p:sp>
                <p:nvSpPr>
                  <p:cNvPr id="193" name="Text Box 83"/>
                  <p:cNvSpPr txBox="1">
                    <a:spLocks noChangeArrowheads="1"/>
                  </p:cNvSpPr>
                  <p:nvPr/>
                </p:nvSpPr>
                <p:spPr bwMode="auto">
                  <a:xfrm>
                    <a:off x="4335" y="2509"/>
                    <a:ext cx="581" cy="29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0" cap="none" spc="0" normalizeH="0" baseline="0" noProof="0" dirty="0" err="1">
                        <a:ln>
                          <a:noFill/>
                        </a:ln>
                        <a:solidFill>
                          <a:srgbClr val="000000"/>
                        </a:solidFill>
                        <a:effectLst/>
                        <a:uLnTx/>
                        <a:uFillTx/>
                        <a:latin typeface="Courier" pitchFamily="2" charset="0"/>
                        <a:ea typeface="MS PGothic" panose="020B0600070205080204" pitchFamily="34" charset="-128"/>
                        <a:cs typeface="+mn-cs"/>
                      </a:rPr>
                      <a:t>cwnd</a:t>
                    </a:r>
                    <a:endParaRPr kumimoji="0" lang="en-US" sz="2400" b="0" i="0" u="none" strike="noStrike" kern="0" cap="none" spc="0" normalizeH="0" baseline="0" noProof="0" dirty="0">
                      <a:ln>
                        <a:noFill/>
                      </a:ln>
                      <a:solidFill>
                        <a:srgbClr val="000000"/>
                      </a:solidFill>
                      <a:effectLst/>
                      <a:uLnTx/>
                      <a:uFillTx/>
                      <a:latin typeface="Courier" pitchFamily="2" charset="0"/>
                      <a:ea typeface="MS PGothic" panose="020B0600070205080204" pitchFamily="34" charset="-128"/>
                      <a:cs typeface="+mn-cs"/>
                    </a:endParaRPr>
                  </a:p>
                </p:txBody>
              </p:sp>
              <p:sp>
                <p:nvSpPr>
                  <p:cNvPr id="194" name="Text Box 84"/>
                  <p:cNvSpPr txBox="1">
                    <a:spLocks noChangeArrowheads="1"/>
                  </p:cNvSpPr>
                  <p:nvPr/>
                </p:nvSpPr>
                <p:spPr bwMode="auto">
                  <a:xfrm>
                    <a:off x="4398" y="2729"/>
                    <a:ext cx="463" cy="29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RTT</a:t>
                    </a: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5" name="Line 85"/>
                  <p:cNvSpPr>
                    <a:spLocks noChangeShapeType="1"/>
                  </p:cNvSpPr>
                  <p:nvPr/>
                </p:nvSpPr>
                <p:spPr bwMode="auto">
                  <a:xfrm>
                    <a:off x="4430" y="2763"/>
                    <a:ext cx="384" cy="0"/>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96" name="Text Box 87"/>
                <p:cNvSpPr txBox="1">
                  <a:spLocks noChangeArrowheads="1"/>
                </p:cNvSpPr>
                <p:nvPr/>
              </p:nvSpPr>
              <p:spPr bwMode="auto">
                <a:xfrm>
                  <a:off x="9141713" y="3823464"/>
                  <a:ext cx="1188146" cy="40011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bytes/sec</a:t>
                  </a:r>
                  <a:endParaRPr kumimoji="0" 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grpSp>
      </p:grpSp>
      <p:grpSp>
        <p:nvGrpSpPr>
          <p:cNvPr id="21" name="Group 20"/>
          <p:cNvGrpSpPr/>
          <p:nvPr/>
        </p:nvGrpSpPr>
        <p:grpSpPr>
          <a:xfrm>
            <a:off x="2327097" y="2874002"/>
            <a:ext cx="1660913" cy="1379180"/>
            <a:chOff x="2327097" y="2874002"/>
            <a:chExt cx="1660913" cy="1379180"/>
          </a:xfrm>
        </p:grpSpPr>
        <p:sp>
          <p:nvSpPr>
            <p:cNvPr id="171" name="Text Box 58"/>
            <p:cNvSpPr txBox="1">
              <a:spLocks noChangeArrowheads="1"/>
            </p:cNvSpPr>
            <p:nvPr/>
          </p:nvSpPr>
          <p:spPr bwMode="auto">
            <a:xfrm>
              <a:off x="2327097" y="3412952"/>
              <a:ext cx="1660913" cy="840230"/>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sent, </a:t>
              </a:r>
              <a:r>
                <a:rPr kumimoji="0" lang="en-US" altLang="en-US" sz="1800" b="0" i="0" u="none" strike="noStrike" kern="0" cap="none" spc="0" normalizeH="0" baseline="0" noProof="0" dirty="0" err="1">
                  <a:ln>
                    <a:noFill/>
                  </a:ln>
                  <a:solidFill>
                    <a:srgbClr val="000000"/>
                  </a:solidFill>
                  <a:effectLst/>
                  <a:uLnTx/>
                  <a:uFillTx/>
                  <a:latin typeface="Calibri" panose="020F0502020204030204"/>
                  <a:ea typeface="MS PGothic" panose="020B0600070205080204" pitchFamily="34" charset="-128"/>
                  <a:cs typeface="+mn-cs"/>
                </a:rPr>
                <a:t>bu</a:t>
              </a:r>
              <a:r>
                <a:rPr kumimoji="0" lang="en-US" alt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t not-yet </a:t>
              </a:r>
              <a:r>
                <a:rPr kumimoji="0" lang="en-US" altLang="en-US" sz="1800" b="0" i="0" u="none" strike="noStrike" kern="0" cap="none" spc="0" normalizeH="0" baseline="0" noProof="0" dirty="0" err="1">
                  <a:ln>
                    <a:noFill/>
                  </a:ln>
                  <a:solidFill>
                    <a:srgbClr val="000000"/>
                  </a:solidFill>
                  <a:effectLst/>
                  <a:uLnTx/>
                  <a:uFillTx/>
                  <a:latin typeface="Calibri" panose="020F0502020204030204"/>
                  <a:ea typeface="MS PGothic" panose="020B0600070205080204" pitchFamily="34" charset="-128"/>
                  <a:cs typeface="+mn-cs"/>
                </a:rPr>
                <a:t>ACKed</a:t>
              </a:r>
              <a:r>
                <a:rPr kumimoji="0" lang="en-US" alt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 </a:t>
              </a: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a:p>
              <a:pPr marL="0" marR="0" lvl="0" indent="0" algn="l" defTabSz="914400" rtl="0" eaLnBrk="0" fontAlgn="base" latinLnBrk="0" hangingPunct="0">
                <a:lnSpc>
                  <a:spcPct val="9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in-flight”)</a:t>
              </a:r>
              <a:endParaRPr kumimoji="0" lang="en-US" altLang="en-US" sz="16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12" name="Group 11"/>
            <p:cNvGrpSpPr/>
            <p:nvPr/>
          </p:nvGrpSpPr>
          <p:grpSpPr>
            <a:xfrm>
              <a:off x="2644060" y="2874002"/>
              <a:ext cx="1201888" cy="658131"/>
              <a:chOff x="2644060" y="2874003"/>
              <a:chExt cx="1201888" cy="635450"/>
            </a:xfrm>
          </p:grpSpPr>
          <p:sp>
            <p:nvSpPr>
              <p:cNvPr id="167" name="Line 51"/>
              <p:cNvSpPr>
                <a:spLocks noChangeShapeType="1"/>
              </p:cNvSpPr>
              <p:nvPr/>
            </p:nvSpPr>
            <p:spPr bwMode="auto">
              <a:xfrm>
                <a:off x="2644060" y="2874003"/>
                <a:ext cx="1201888" cy="0"/>
              </a:xfrm>
              <a:prstGeom prst="line">
                <a:avLst/>
              </a:prstGeom>
              <a:noFill/>
              <a:ln w="28575">
                <a:solidFill>
                  <a:srgbClr val="CC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cxnSp>
            <p:nvCxnSpPr>
              <p:cNvPr id="8" name="Straight Connector 7"/>
              <p:cNvCxnSpPr/>
              <p:nvPr/>
            </p:nvCxnSpPr>
            <p:spPr>
              <a:xfrm>
                <a:off x="2850877" y="2898008"/>
                <a:ext cx="0" cy="61144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88"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98"/>
                                        </p:tgtEl>
                                        <p:attrNameLst>
                                          <p:attrName>style.visibility</p:attrName>
                                        </p:attrNameLst>
                                      </p:cBhvr>
                                      <p:to>
                                        <p:strVal val="visible"/>
                                      </p:to>
                                    </p:set>
                                    <p:animEffect transition="in" filter="dissolve">
                                      <p:cBhvr>
                                        <p:cTn id="25" dur="500"/>
                                        <p:tgtEl>
                                          <p:spTgt spid="19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dissolv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390" y="259719"/>
            <a:ext cx="11393310" cy="894622"/>
          </a:xfrm>
        </p:spPr>
        <p:txBody>
          <a:bodyPr>
            <a:normAutofit/>
          </a:bodyPr>
          <a:lstStyle/>
          <a:p>
            <a:r>
              <a:rPr lang="en-US" sz="4800" dirty="0"/>
              <a:t>TCP slow start </a:t>
            </a:r>
            <a:endParaRPr lang="en-US" sz="4400" b="0" dirty="0"/>
          </a:p>
        </p:txBody>
      </p:sp>
      <p:sp>
        <p:nvSpPr>
          <p:cNvPr id="88" name="Rectangle 3"/>
          <p:cNvSpPr txBox="1">
            <a:spLocks noChangeArrowheads="1"/>
          </p:cNvSpPr>
          <p:nvPr/>
        </p:nvSpPr>
        <p:spPr>
          <a:xfrm>
            <a:off x="1143000" y="1384299"/>
            <a:ext cx="5118100" cy="521425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3700" marR="0" lvl="0" indent="-26352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when connection begins, increase rate exponentially until first loss event:</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initially </a:t>
            </a:r>
            <a:r>
              <a:rPr kumimoji="0" lang="en-US" sz="2800" b="1" i="0" u="none" strike="noStrike" kern="1200" cap="none" spc="0" normalizeH="0" baseline="0" noProof="0" dirty="0" err="1">
                <a:ln>
                  <a:noFill/>
                </a:ln>
                <a:solidFill>
                  <a:prstClr val="black"/>
                </a:solidFill>
                <a:effectLst/>
                <a:uLnTx/>
                <a:uFillTx/>
                <a:latin typeface="Courier New" panose="02070309020205020404" charset="0"/>
                <a:ea typeface="+mn-ea"/>
                <a:cs typeface="+mn-cs"/>
              </a:rPr>
              <a:t>cwnd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 1 MSS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double </a:t>
            </a:r>
            <a:r>
              <a:rPr kumimoji="0" lang="en-US" sz="2800" b="1" i="0" u="none" strike="noStrike" kern="1200" cap="none" spc="0" normalizeH="0" baseline="0" noProof="0" dirty="0" err="1">
                <a:ln>
                  <a:noFill/>
                </a:ln>
                <a:solidFill>
                  <a:prstClr val="black"/>
                </a:solidFill>
                <a:effectLst/>
                <a:uLnTx/>
                <a:uFillTx/>
                <a:latin typeface="Courier New" panose="02070309020205020404" charset="0"/>
                <a:ea typeface="+mn-ea"/>
                <a:cs typeface="+mn-cs"/>
              </a:rPr>
              <a:t>cwnd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every RTT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done by incrementing </a:t>
            </a:r>
            <a:r>
              <a:rPr kumimoji="0" lang="en-US" sz="2800" b="1" i="0" u="none" strike="noStrike" kern="1200" cap="none" spc="0" normalizeH="0" baseline="0" noProof="0" dirty="0" err="1">
                <a:ln>
                  <a:noFill/>
                </a:ln>
                <a:solidFill>
                  <a:prstClr val="black"/>
                </a:solidFill>
                <a:effectLst/>
                <a:uLnTx/>
                <a:uFillTx/>
                <a:latin typeface="Courier New" panose="02070309020205020404" charset="0"/>
                <a:ea typeface="+mn-ea"/>
                <a:cs typeface="+mn-cs"/>
              </a:rPr>
              <a:t>cwnd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for every ACK received</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4" name="Line 6"/>
          <p:cNvSpPr>
            <a:spLocks noChangeShapeType="1"/>
          </p:cNvSpPr>
          <p:nvPr/>
        </p:nvSpPr>
        <p:spPr bwMode="auto">
          <a:xfrm>
            <a:off x="7585075" y="2306590"/>
            <a:ext cx="2505075" cy="352425"/>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5" name="Text Box 8"/>
          <p:cNvSpPr txBox="1">
            <a:spLocks noChangeArrowheads="1"/>
          </p:cNvSpPr>
          <p:nvPr/>
        </p:nvSpPr>
        <p:spPr bwMode="auto">
          <a:xfrm>
            <a:off x="7181850" y="1168352"/>
            <a:ext cx="869950"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Host A</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26" name="Text Box 9"/>
          <p:cNvSpPr txBox="1">
            <a:spLocks noChangeArrowheads="1"/>
          </p:cNvSpPr>
          <p:nvPr/>
        </p:nvSpPr>
        <p:spPr bwMode="auto">
          <a:xfrm rot="408567">
            <a:off x="8591550" y="2273252"/>
            <a:ext cx="1208088"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one segment</a:t>
            </a:r>
            <a:endParaRPr kumimoji="0"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28" name="Text Box 12"/>
          <p:cNvSpPr txBox="1">
            <a:spLocks noChangeArrowheads="1"/>
          </p:cNvSpPr>
          <p:nvPr/>
        </p:nvSpPr>
        <p:spPr bwMode="auto">
          <a:xfrm>
            <a:off x="9618663" y="1154065"/>
            <a:ext cx="869950"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Host B</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29" name="Line 13"/>
          <p:cNvSpPr>
            <a:spLocks noChangeShapeType="1"/>
          </p:cNvSpPr>
          <p:nvPr/>
        </p:nvSpPr>
        <p:spPr bwMode="auto">
          <a:xfrm>
            <a:off x="7580313" y="2120852"/>
            <a:ext cx="0" cy="3848100"/>
          </a:xfrm>
          <a:prstGeom prst="line">
            <a:avLst/>
          </a:prstGeom>
          <a:noFill/>
          <a:ln w="19050">
            <a:solidFill>
              <a:srgbClr val="777777"/>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0" name="Line 14"/>
          <p:cNvSpPr>
            <a:spLocks noChangeShapeType="1"/>
          </p:cNvSpPr>
          <p:nvPr/>
        </p:nvSpPr>
        <p:spPr bwMode="auto">
          <a:xfrm>
            <a:off x="10094913" y="2158952"/>
            <a:ext cx="0" cy="3848100"/>
          </a:xfrm>
          <a:prstGeom prst="line">
            <a:avLst/>
          </a:prstGeom>
          <a:noFill/>
          <a:ln w="19050">
            <a:solidFill>
              <a:srgbClr val="777777"/>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 name="Group 3"/>
          <p:cNvGrpSpPr/>
          <p:nvPr/>
        </p:nvGrpSpPr>
        <p:grpSpPr>
          <a:xfrm>
            <a:off x="7254875" y="2270077"/>
            <a:ext cx="304800" cy="830263"/>
            <a:chOff x="7254875" y="2270077"/>
            <a:chExt cx="304800" cy="830263"/>
          </a:xfrm>
        </p:grpSpPr>
        <p:sp>
          <p:nvSpPr>
            <p:cNvPr id="227" name="Text Box 10"/>
            <p:cNvSpPr txBox="1">
              <a:spLocks noChangeArrowheads="1"/>
            </p:cNvSpPr>
            <p:nvPr/>
          </p:nvSpPr>
          <p:spPr bwMode="auto">
            <a:xfrm rot="-5400000">
              <a:off x="7142956" y="2510584"/>
              <a:ext cx="528637"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RTT</a:t>
              </a:r>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1" name="Line 15"/>
            <p:cNvSpPr>
              <a:spLocks noChangeShapeType="1"/>
            </p:cNvSpPr>
            <p:nvPr/>
          </p:nvSpPr>
          <p:spPr bwMode="auto">
            <a:xfrm flipH="1" flipV="1">
              <a:off x="7399338" y="2270077"/>
              <a:ext cx="4762" cy="219075"/>
            </a:xfrm>
            <a:prstGeom prst="line">
              <a:avLst/>
            </a:prstGeom>
            <a:noFill/>
            <a:ln w="19050">
              <a:solidFill>
                <a:srgbClr val="000000"/>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2" name="Line 16"/>
            <p:cNvSpPr>
              <a:spLocks noChangeShapeType="1"/>
            </p:cNvSpPr>
            <p:nvPr/>
          </p:nvSpPr>
          <p:spPr bwMode="auto">
            <a:xfrm>
              <a:off x="7408863" y="2876502"/>
              <a:ext cx="4762" cy="223838"/>
            </a:xfrm>
            <a:prstGeom prst="line">
              <a:avLst/>
            </a:prstGeom>
            <a:noFill/>
            <a:ln w="19050">
              <a:solidFill>
                <a:srgbClr val="000000"/>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3" name="Line 17"/>
          <p:cNvSpPr>
            <a:spLocks noChangeShapeType="1"/>
          </p:cNvSpPr>
          <p:nvPr/>
        </p:nvSpPr>
        <p:spPr bwMode="auto">
          <a:xfrm flipV="1">
            <a:off x="7561263" y="2711402"/>
            <a:ext cx="2505075" cy="352425"/>
          </a:xfrm>
          <a:prstGeom prst="line">
            <a:avLst/>
          </a:prstGeom>
          <a:noFill/>
          <a:ln w="28575">
            <a:solidFill>
              <a:srgbClr val="3333CC"/>
            </a:solidFill>
            <a:round/>
            <a:head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4" name="Group 18"/>
          <p:cNvGrpSpPr/>
          <p:nvPr/>
        </p:nvGrpSpPr>
        <p:grpSpPr bwMode="auto">
          <a:xfrm>
            <a:off x="9809163" y="5453015"/>
            <a:ext cx="615950" cy="366712"/>
            <a:chOff x="3317" y="3527"/>
            <a:chExt cx="388" cy="231"/>
          </a:xfrm>
        </p:grpSpPr>
        <p:sp>
          <p:nvSpPr>
            <p:cNvPr id="235" name="Rectangle 19"/>
            <p:cNvSpPr>
              <a:spLocks noChangeArrowheads="1"/>
            </p:cNvSpPr>
            <p:nvPr/>
          </p:nvSpPr>
          <p:spPr bwMode="auto">
            <a:xfrm>
              <a:off x="3342" y="3576"/>
              <a:ext cx="324" cy="156"/>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6" name="Text Box 20"/>
            <p:cNvSpPr txBox="1">
              <a:spLocks noChangeArrowheads="1"/>
            </p:cNvSpPr>
            <p:nvPr/>
          </p:nvSpPr>
          <p:spPr bwMode="auto">
            <a:xfrm>
              <a:off x="3317" y="3527"/>
              <a:ext cx="388" cy="23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time</a:t>
              </a: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5" name="Group 4"/>
          <p:cNvGrpSpPr/>
          <p:nvPr/>
        </p:nvGrpSpPr>
        <p:grpSpPr>
          <a:xfrm>
            <a:off x="7585075" y="3087640"/>
            <a:ext cx="2509838" cy="438150"/>
            <a:chOff x="7585075" y="3087640"/>
            <a:chExt cx="2509838" cy="438150"/>
          </a:xfrm>
        </p:grpSpPr>
        <p:sp>
          <p:nvSpPr>
            <p:cNvPr id="237" name="Line 21"/>
            <p:cNvSpPr>
              <a:spLocks noChangeShapeType="1"/>
            </p:cNvSpPr>
            <p:nvPr/>
          </p:nvSpPr>
          <p:spPr bwMode="auto">
            <a:xfrm>
              <a:off x="7589838" y="3087640"/>
              <a:ext cx="2505075" cy="352425"/>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8" name="Line 22"/>
            <p:cNvSpPr>
              <a:spLocks noChangeShapeType="1"/>
            </p:cNvSpPr>
            <p:nvPr/>
          </p:nvSpPr>
          <p:spPr bwMode="auto">
            <a:xfrm>
              <a:off x="7585075" y="3173365"/>
              <a:ext cx="2505075" cy="352425"/>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6" name="Group 5"/>
          <p:cNvGrpSpPr/>
          <p:nvPr/>
        </p:nvGrpSpPr>
        <p:grpSpPr>
          <a:xfrm>
            <a:off x="7558088" y="3697240"/>
            <a:ext cx="2555875" cy="612775"/>
            <a:chOff x="7558088" y="3697240"/>
            <a:chExt cx="2555875" cy="612775"/>
          </a:xfrm>
        </p:grpSpPr>
        <p:sp>
          <p:nvSpPr>
            <p:cNvPr id="239" name="Line 23"/>
            <p:cNvSpPr>
              <a:spLocks noChangeShapeType="1"/>
            </p:cNvSpPr>
            <p:nvPr/>
          </p:nvSpPr>
          <p:spPr bwMode="auto">
            <a:xfrm flipV="1">
              <a:off x="7585075" y="3697240"/>
              <a:ext cx="2528888" cy="361950"/>
            </a:xfrm>
            <a:prstGeom prst="line">
              <a:avLst/>
            </a:prstGeom>
            <a:noFill/>
            <a:ln w="28575">
              <a:solidFill>
                <a:srgbClr val="3333CC"/>
              </a:solidFill>
              <a:round/>
              <a:head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0" name="Line 24"/>
            <p:cNvSpPr>
              <a:spLocks noChangeShapeType="1"/>
            </p:cNvSpPr>
            <p:nvPr/>
          </p:nvSpPr>
          <p:spPr bwMode="auto">
            <a:xfrm flipV="1">
              <a:off x="7558088" y="3957590"/>
              <a:ext cx="2505075" cy="352425"/>
            </a:xfrm>
            <a:prstGeom prst="line">
              <a:avLst/>
            </a:prstGeom>
            <a:noFill/>
            <a:ln w="28575">
              <a:solidFill>
                <a:srgbClr val="3333CC"/>
              </a:solidFill>
              <a:round/>
              <a:head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41" name="Text Box 25"/>
          <p:cNvSpPr txBox="1">
            <a:spLocks noChangeArrowheads="1"/>
          </p:cNvSpPr>
          <p:nvPr/>
        </p:nvSpPr>
        <p:spPr bwMode="auto">
          <a:xfrm rot="408567">
            <a:off x="8589963" y="3059065"/>
            <a:ext cx="1277937"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two segments</a:t>
            </a:r>
            <a:endParaRPr kumimoji="0"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42" name="Text Box 26"/>
          <p:cNvSpPr txBox="1">
            <a:spLocks noChangeArrowheads="1"/>
          </p:cNvSpPr>
          <p:nvPr/>
        </p:nvSpPr>
        <p:spPr bwMode="auto">
          <a:xfrm rot="408567">
            <a:off x="8682038" y="4073477"/>
            <a:ext cx="1306512"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four segments</a:t>
            </a:r>
            <a:endParaRPr kumimoji="0"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nvGrpSpPr>
          <p:cNvPr id="243" name="Group 27"/>
          <p:cNvGrpSpPr/>
          <p:nvPr/>
        </p:nvGrpSpPr>
        <p:grpSpPr bwMode="auto">
          <a:xfrm>
            <a:off x="7580316" y="4092527"/>
            <a:ext cx="2519363" cy="652463"/>
            <a:chOff x="3954" y="2214"/>
            <a:chExt cx="1587" cy="411"/>
          </a:xfrm>
        </p:grpSpPr>
        <p:sp>
          <p:nvSpPr>
            <p:cNvPr id="244" name="Line 28"/>
            <p:cNvSpPr>
              <a:spLocks noChangeShapeType="1"/>
            </p:cNvSpPr>
            <p:nvPr/>
          </p:nvSpPr>
          <p:spPr bwMode="auto">
            <a:xfrm>
              <a:off x="3963" y="2214"/>
              <a:ext cx="1578" cy="222"/>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5" name="Line 29"/>
            <p:cNvSpPr>
              <a:spLocks noChangeShapeType="1"/>
            </p:cNvSpPr>
            <p:nvPr/>
          </p:nvSpPr>
          <p:spPr bwMode="auto">
            <a:xfrm>
              <a:off x="3954" y="2274"/>
              <a:ext cx="1578" cy="222"/>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6" name="Line 30"/>
            <p:cNvSpPr>
              <a:spLocks noChangeShapeType="1"/>
            </p:cNvSpPr>
            <p:nvPr/>
          </p:nvSpPr>
          <p:spPr bwMode="auto">
            <a:xfrm>
              <a:off x="3963" y="2340"/>
              <a:ext cx="1578" cy="222"/>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7" name="Line 31"/>
            <p:cNvSpPr>
              <a:spLocks noChangeShapeType="1"/>
            </p:cNvSpPr>
            <p:nvPr/>
          </p:nvSpPr>
          <p:spPr bwMode="auto">
            <a:xfrm>
              <a:off x="3957" y="2403"/>
              <a:ext cx="1578" cy="222"/>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48" name="Group 32"/>
          <p:cNvGrpSpPr/>
          <p:nvPr/>
        </p:nvGrpSpPr>
        <p:grpSpPr bwMode="auto">
          <a:xfrm flipV="1">
            <a:off x="7866063" y="4473527"/>
            <a:ext cx="2228850" cy="604838"/>
            <a:chOff x="3954" y="2214"/>
            <a:chExt cx="1587" cy="411"/>
          </a:xfrm>
        </p:grpSpPr>
        <p:sp>
          <p:nvSpPr>
            <p:cNvPr id="249" name="Line 33"/>
            <p:cNvSpPr>
              <a:spLocks noChangeShapeType="1"/>
            </p:cNvSpPr>
            <p:nvPr/>
          </p:nvSpPr>
          <p:spPr bwMode="auto">
            <a:xfrm>
              <a:off x="3963" y="2214"/>
              <a:ext cx="1578" cy="222"/>
            </a:xfrm>
            <a:prstGeom prst="line">
              <a:avLst/>
            </a:prstGeom>
            <a:noFill/>
            <a:ln w="28575">
              <a:solidFill>
                <a:srgbClr val="3333CC"/>
              </a:solidFill>
              <a:round/>
              <a:head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0" name="Line 34"/>
            <p:cNvSpPr>
              <a:spLocks noChangeShapeType="1"/>
            </p:cNvSpPr>
            <p:nvPr/>
          </p:nvSpPr>
          <p:spPr bwMode="auto">
            <a:xfrm>
              <a:off x="3954" y="2274"/>
              <a:ext cx="1578" cy="220"/>
            </a:xfrm>
            <a:prstGeom prst="line">
              <a:avLst/>
            </a:prstGeom>
            <a:noFill/>
            <a:ln w="28575">
              <a:solidFill>
                <a:srgbClr val="3333CC"/>
              </a:solidFill>
              <a:round/>
              <a:head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1" name="Line 35"/>
            <p:cNvSpPr>
              <a:spLocks noChangeShapeType="1"/>
            </p:cNvSpPr>
            <p:nvPr/>
          </p:nvSpPr>
          <p:spPr bwMode="auto">
            <a:xfrm>
              <a:off x="3963" y="2340"/>
              <a:ext cx="1578" cy="222"/>
            </a:xfrm>
            <a:prstGeom prst="line">
              <a:avLst/>
            </a:prstGeom>
            <a:noFill/>
            <a:ln w="28575">
              <a:solidFill>
                <a:srgbClr val="3333CC"/>
              </a:solidFill>
              <a:round/>
              <a:head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2" name="Line 36"/>
            <p:cNvSpPr>
              <a:spLocks noChangeShapeType="1"/>
            </p:cNvSpPr>
            <p:nvPr/>
          </p:nvSpPr>
          <p:spPr bwMode="auto">
            <a:xfrm>
              <a:off x="3957" y="2403"/>
              <a:ext cx="1578" cy="222"/>
            </a:xfrm>
            <a:prstGeom prst="line">
              <a:avLst/>
            </a:prstGeom>
            <a:noFill/>
            <a:ln w="28575">
              <a:solidFill>
                <a:srgbClr val="3333CC"/>
              </a:solidFill>
              <a:round/>
              <a:head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53" name="Group 43"/>
          <p:cNvGrpSpPr/>
          <p:nvPr/>
        </p:nvGrpSpPr>
        <p:grpSpPr bwMode="auto">
          <a:xfrm>
            <a:off x="7142163" y="1492202"/>
            <a:ext cx="654050" cy="601663"/>
            <a:chOff x="-44" y="1473"/>
            <a:chExt cx="981" cy="1105"/>
          </a:xfrm>
        </p:grpSpPr>
        <p:pic>
          <p:nvPicPr>
            <p:cNvPr id="254" name="Picture 44"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5" name="Freeform 45"/>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56" name="Group 46"/>
          <p:cNvGrpSpPr/>
          <p:nvPr/>
        </p:nvGrpSpPr>
        <p:grpSpPr bwMode="auto">
          <a:xfrm>
            <a:off x="9877425" y="1506490"/>
            <a:ext cx="382588" cy="547687"/>
            <a:chOff x="4140" y="429"/>
            <a:chExt cx="1425" cy="2396"/>
          </a:xfrm>
        </p:grpSpPr>
        <p:sp>
          <p:nvSpPr>
            <p:cNvPr id="257" name="Freeform 47"/>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8" name="Rectangle 48"/>
            <p:cNvSpPr>
              <a:spLocks noChangeArrowheads="1"/>
            </p:cNvSpPr>
            <p:nvPr/>
          </p:nvSpPr>
          <p:spPr bwMode="auto">
            <a:xfrm>
              <a:off x="4205" y="429"/>
              <a:ext cx="1047" cy="2285"/>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9" name="Freeform 49"/>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0" name="Freeform 50"/>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1" name="Rectangle 51"/>
            <p:cNvSpPr>
              <a:spLocks noChangeArrowheads="1"/>
            </p:cNvSpPr>
            <p:nvPr/>
          </p:nvSpPr>
          <p:spPr bwMode="auto">
            <a:xfrm>
              <a:off x="4211" y="693"/>
              <a:ext cx="597"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62" name="Group 52"/>
            <p:cNvGrpSpPr/>
            <p:nvPr/>
          </p:nvGrpSpPr>
          <p:grpSpPr bwMode="auto">
            <a:xfrm>
              <a:off x="4749" y="668"/>
              <a:ext cx="581" cy="145"/>
              <a:chOff x="614" y="2568"/>
              <a:chExt cx="725" cy="139"/>
            </a:xfrm>
          </p:grpSpPr>
          <p:sp>
            <p:nvSpPr>
              <p:cNvPr id="287" name="AutoShape 53"/>
              <p:cNvSpPr>
                <a:spLocks noChangeArrowheads="1"/>
              </p:cNvSpPr>
              <p:nvPr/>
            </p:nvSpPr>
            <p:spPr bwMode="auto">
              <a:xfrm>
                <a:off x="614" y="2565"/>
                <a:ext cx="723"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8" name="AutoShape 54"/>
              <p:cNvSpPr>
                <a:spLocks noChangeArrowheads="1"/>
              </p:cNvSpPr>
              <p:nvPr/>
            </p:nvSpPr>
            <p:spPr bwMode="auto">
              <a:xfrm>
                <a:off x="629" y="2579"/>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63" name="Rectangle 55"/>
            <p:cNvSpPr>
              <a:spLocks noChangeArrowheads="1"/>
            </p:cNvSpPr>
            <p:nvPr/>
          </p:nvSpPr>
          <p:spPr bwMode="auto">
            <a:xfrm>
              <a:off x="4223" y="1019"/>
              <a:ext cx="597"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64" name="Group 56"/>
            <p:cNvGrpSpPr/>
            <p:nvPr/>
          </p:nvGrpSpPr>
          <p:grpSpPr bwMode="auto">
            <a:xfrm>
              <a:off x="4747" y="994"/>
              <a:ext cx="581" cy="134"/>
              <a:chOff x="614" y="2568"/>
              <a:chExt cx="725" cy="139"/>
            </a:xfrm>
          </p:grpSpPr>
          <p:sp>
            <p:nvSpPr>
              <p:cNvPr id="285" name="AutoShape 57"/>
              <p:cNvSpPr>
                <a:spLocks noChangeArrowheads="1"/>
              </p:cNvSpPr>
              <p:nvPr/>
            </p:nvSpPr>
            <p:spPr bwMode="auto">
              <a:xfrm>
                <a:off x="617" y="2565"/>
                <a:ext cx="723" cy="144"/>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6" name="AutoShape 58"/>
              <p:cNvSpPr>
                <a:spLocks noChangeArrowheads="1"/>
              </p:cNvSpPr>
              <p:nvPr/>
            </p:nvSpPr>
            <p:spPr bwMode="auto">
              <a:xfrm>
                <a:off x="631" y="2580"/>
                <a:ext cx="694"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65" name="Rectangle 59"/>
            <p:cNvSpPr>
              <a:spLocks noChangeArrowheads="1"/>
            </p:cNvSpPr>
            <p:nvPr/>
          </p:nvSpPr>
          <p:spPr bwMode="auto">
            <a:xfrm>
              <a:off x="4217" y="1360"/>
              <a:ext cx="597" cy="4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6" name="Rectangle 60"/>
            <p:cNvSpPr>
              <a:spLocks noChangeArrowheads="1"/>
            </p:cNvSpPr>
            <p:nvPr/>
          </p:nvSpPr>
          <p:spPr bwMode="auto">
            <a:xfrm>
              <a:off x="4229" y="1658"/>
              <a:ext cx="597" cy="4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67" name="Group 61"/>
            <p:cNvGrpSpPr/>
            <p:nvPr/>
          </p:nvGrpSpPr>
          <p:grpSpPr bwMode="auto">
            <a:xfrm>
              <a:off x="4735" y="1627"/>
              <a:ext cx="582" cy="151"/>
              <a:chOff x="614" y="2568"/>
              <a:chExt cx="725" cy="139"/>
            </a:xfrm>
          </p:grpSpPr>
          <p:sp>
            <p:nvSpPr>
              <p:cNvPr id="283" name="AutoShape 62"/>
              <p:cNvSpPr>
                <a:spLocks noChangeArrowheads="1"/>
              </p:cNvSpPr>
              <p:nvPr/>
            </p:nvSpPr>
            <p:spPr bwMode="auto">
              <a:xfrm>
                <a:off x="617" y="2571"/>
                <a:ext cx="722" cy="134"/>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4" name="AutoShape 63"/>
              <p:cNvSpPr>
                <a:spLocks noChangeArrowheads="1"/>
              </p:cNvSpPr>
              <p:nvPr/>
            </p:nvSpPr>
            <p:spPr bwMode="auto">
              <a:xfrm>
                <a:off x="631" y="2584"/>
                <a:ext cx="692"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68" name="Freeform 64"/>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69" name="Group 65"/>
            <p:cNvGrpSpPr/>
            <p:nvPr/>
          </p:nvGrpSpPr>
          <p:grpSpPr bwMode="auto">
            <a:xfrm>
              <a:off x="4739" y="1327"/>
              <a:ext cx="582" cy="139"/>
              <a:chOff x="614" y="2568"/>
              <a:chExt cx="725" cy="139"/>
            </a:xfrm>
          </p:grpSpPr>
          <p:sp>
            <p:nvSpPr>
              <p:cNvPr id="281" name="AutoShape 66"/>
              <p:cNvSpPr>
                <a:spLocks noChangeArrowheads="1"/>
              </p:cNvSpPr>
              <p:nvPr/>
            </p:nvSpPr>
            <p:spPr bwMode="auto">
              <a:xfrm>
                <a:off x="612" y="2566"/>
                <a:ext cx="729"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2" name="AutoShape 67"/>
              <p:cNvSpPr>
                <a:spLocks noChangeArrowheads="1"/>
              </p:cNvSpPr>
              <p:nvPr/>
            </p:nvSpPr>
            <p:spPr bwMode="auto">
              <a:xfrm>
                <a:off x="626" y="2580"/>
                <a:ext cx="700"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70" name="Rectangle 68"/>
            <p:cNvSpPr>
              <a:spLocks noChangeArrowheads="1"/>
            </p:cNvSpPr>
            <p:nvPr/>
          </p:nvSpPr>
          <p:spPr bwMode="auto">
            <a:xfrm>
              <a:off x="5252" y="429"/>
              <a:ext cx="65"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1" name="Freeform 69"/>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2" name="Freeform 70"/>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3" name="Oval 71"/>
            <p:cNvSpPr>
              <a:spLocks noChangeArrowheads="1"/>
            </p:cNvSpPr>
            <p:nvPr/>
          </p:nvSpPr>
          <p:spPr bwMode="auto">
            <a:xfrm>
              <a:off x="5518" y="2610"/>
              <a:ext cx="47"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4" name="Freeform 72"/>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5" name="AutoShape 73"/>
            <p:cNvSpPr>
              <a:spLocks noChangeArrowheads="1"/>
            </p:cNvSpPr>
            <p:nvPr/>
          </p:nvSpPr>
          <p:spPr bwMode="auto">
            <a:xfrm>
              <a:off x="4140" y="2679"/>
              <a:ext cx="1200"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6" name="AutoShape 74"/>
            <p:cNvSpPr>
              <a:spLocks noChangeArrowheads="1"/>
            </p:cNvSpPr>
            <p:nvPr/>
          </p:nvSpPr>
          <p:spPr bwMode="auto">
            <a:xfrm>
              <a:off x="4205" y="2714"/>
              <a:ext cx="1070" cy="76"/>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7" name="Oval 75"/>
            <p:cNvSpPr>
              <a:spLocks noChangeArrowheads="1"/>
            </p:cNvSpPr>
            <p:nvPr/>
          </p:nvSpPr>
          <p:spPr bwMode="auto">
            <a:xfrm>
              <a:off x="4306" y="2381"/>
              <a:ext cx="160"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8" name="Oval 76"/>
            <p:cNvSpPr>
              <a:spLocks noChangeArrowheads="1"/>
            </p:cNvSpPr>
            <p:nvPr/>
          </p:nvSpPr>
          <p:spPr bwMode="auto">
            <a:xfrm>
              <a:off x="4489" y="2387"/>
              <a:ext cx="160" cy="139"/>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79" name="Oval 77"/>
            <p:cNvSpPr>
              <a:spLocks noChangeArrowheads="1"/>
            </p:cNvSpPr>
            <p:nvPr/>
          </p:nvSpPr>
          <p:spPr bwMode="auto">
            <a:xfrm>
              <a:off x="4660" y="2381"/>
              <a:ext cx="160" cy="139"/>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0" name="Rectangle 78"/>
            <p:cNvSpPr>
              <a:spLocks noChangeArrowheads="1"/>
            </p:cNvSpPr>
            <p:nvPr/>
          </p:nvSpPr>
          <p:spPr bwMode="auto">
            <a:xfrm>
              <a:off x="5062" y="1832"/>
              <a:ext cx="83" cy="764"/>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73" name="Rectangle 3"/>
          <p:cNvSpPr txBox="1">
            <a:spLocks noChangeArrowheads="1"/>
          </p:cNvSpPr>
          <p:nvPr/>
        </p:nvSpPr>
        <p:spPr>
          <a:xfrm>
            <a:off x="1168400" y="4597399"/>
            <a:ext cx="5118100" cy="190500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3700" marR="0" lvl="0" indent="-26352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3200" b="0" i="1" u="none" strike="noStrike" kern="1200" cap="none" spc="0" normalizeH="0" baseline="0" noProof="0" dirty="0">
                <a:ln>
                  <a:noFill/>
                </a:ln>
                <a:solidFill>
                  <a:srgbClr val="CC0000"/>
                </a:solidFill>
                <a:effectLst/>
                <a:uLnTx/>
                <a:uFillTx/>
                <a:latin typeface="Calibri" panose="020F0502020204030204"/>
                <a:ea typeface="+mn-ea"/>
                <a:cs typeface="+mn-cs"/>
              </a:rPr>
              <a:t>summary: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initial rate is slow, but ramps up exponentially fast</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wipe(left)">
                                      <p:cBhvr>
                                        <p:cTn id="7" dur="500"/>
                                        <p:tgtEl>
                                          <p:spTgt spid="2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6"/>
                                        </p:tgtEl>
                                        <p:attrNameLst>
                                          <p:attrName>style.visibility</p:attrName>
                                        </p:attrNameLst>
                                      </p:cBhvr>
                                      <p:to>
                                        <p:strVal val="visible"/>
                                      </p:to>
                                    </p:set>
                                    <p:animEffect transition="in" filter="dissolve">
                                      <p:cBhvr>
                                        <p:cTn id="10" dur="500"/>
                                        <p:tgtEl>
                                          <p:spTgt spid="226"/>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33"/>
                                        </p:tgtEl>
                                        <p:attrNameLst>
                                          <p:attrName>style.visibility</p:attrName>
                                        </p:attrNameLst>
                                      </p:cBhvr>
                                      <p:to>
                                        <p:strVal val="visible"/>
                                      </p:to>
                                    </p:set>
                                    <p:animEffect transition="in" filter="wipe(right)">
                                      <p:cBhvr>
                                        <p:cTn id="14" dur="500"/>
                                        <p:tgtEl>
                                          <p:spTgt spid="233"/>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41"/>
                                        </p:tgtEl>
                                        <p:attrNameLst>
                                          <p:attrName>style.visibility</p:attrName>
                                        </p:attrNameLst>
                                      </p:cBhvr>
                                      <p:to>
                                        <p:strVal val="visible"/>
                                      </p:to>
                                    </p:set>
                                    <p:animEffect transition="in" filter="dissolve">
                                      <p:cBhvr>
                                        <p:cTn id="26" dur="500"/>
                                        <p:tgtEl>
                                          <p:spTgt spid="241"/>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right)">
                                      <p:cBhvr>
                                        <p:cTn id="30" dur="500"/>
                                        <p:tgtEl>
                                          <p:spTgt spid="6"/>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243"/>
                                        </p:tgtEl>
                                        <p:attrNameLst>
                                          <p:attrName>style.visibility</p:attrName>
                                        </p:attrNameLst>
                                      </p:cBhvr>
                                      <p:to>
                                        <p:strVal val="visible"/>
                                      </p:to>
                                    </p:set>
                                    <p:animEffect transition="in" filter="wipe(left)">
                                      <p:cBhvr>
                                        <p:cTn id="34" dur="500"/>
                                        <p:tgtEl>
                                          <p:spTgt spid="24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42"/>
                                        </p:tgtEl>
                                        <p:attrNameLst>
                                          <p:attrName>style.visibility</p:attrName>
                                        </p:attrNameLst>
                                      </p:cBhvr>
                                      <p:to>
                                        <p:strVal val="visible"/>
                                      </p:to>
                                    </p:set>
                                    <p:animEffect transition="in" filter="dissolve">
                                      <p:cBhvr>
                                        <p:cTn id="37" dur="500"/>
                                        <p:tgtEl>
                                          <p:spTgt spid="242"/>
                                        </p:tgtEl>
                                      </p:cBhvr>
                                    </p:animEffect>
                                  </p:childTnLst>
                                </p:cTn>
                              </p:par>
                            </p:childTnLst>
                          </p:cTn>
                        </p:par>
                        <p:par>
                          <p:cTn id="38" fill="hold">
                            <p:stCondLst>
                              <p:cond delay="1500"/>
                            </p:stCondLst>
                            <p:childTnLst>
                              <p:par>
                                <p:cTn id="39" presetID="22" presetClass="entr" presetSubtype="2" fill="hold" nodeType="afterEffect">
                                  <p:stCondLst>
                                    <p:cond delay="0"/>
                                  </p:stCondLst>
                                  <p:childTnLst>
                                    <p:set>
                                      <p:cBhvr>
                                        <p:cTn id="40" dur="1" fill="hold">
                                          <p:stCondLst>
                                            <p:cond delay="0"/>
                                          </p:stCondLst>
                                        </p:cTn>
                                        <p:tgtEl>
                                          <p:spTgt spid="248"/>
                                        </p:tgtEl>
                                        <p:attrNameLst>
                                          <p:attrName>style.visibility</p:attrName>
                                        </p:attrNameLst>
                                      </p:cBhvr>
                                      <p:to>
                                        <p:strVal val="visible"/>
                                      </p:to>
                                    </p:set>
                                    <p:animEffect transition="in" filter="wipe(right)">
                                      <p:cBhvr>
                                        <p:cTn id="41" dur="500"/>
                                        <p:tgtEl>
                                          <p:spTgt spid="24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dissolve">
                                      <p:cBhvr>
                                        <p:cTn id="4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26" grpId="0"/>
      <p:bldP spid="233" grpId="0" animBg="1"/>
      <p:bldP spid="241" grpId="0"/>
      <p:bldP spid="242" grpId="0"/>
      <p:bldP spid="73"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246743"/>
            <a:ext cx="11393310" cy="894622"/>
          </a:xfrm>
        </p:spPr>
        <p:txBody>
          <a:bodyPr>
            <a:normAutofit/>
          </a:bodyPr>
          <a:lstStyle/>
          <a:p>
            <a:r>
              <a:rPr lang="en-US" sz="4800" dirty="0"/>
              <a:t>TCP: from slow start to congestion avoidance</a:t>
            </a:r>
            <a:endParaRPr lang="en-US" sz="4400" b="0" dirty="0"/>
          </a:p>
        </p:txBody>
      </p:sp>
      <p:sp>
        <p:nvSpPr>
          <p:cNvPr id="76" name="Rectangle 3"/>
          <p:cNvSpPr txBox="1">
            <a:spLocks noChangeArrowheads="1"/>
          </p:cNvSpPr>
          <p:nvPr/>
        </p:nvSpPr>
        <p:spPr>
          <a:xfrm>
            <a:off x="952500" y="1382665"/>
            <a:ext cx="5054600" cy="19050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when should the exponential increase switch to linear?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A: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when </a:t>
            </a:r>
            <a:r>
              <a:rPr kumimoji="0" lang="en-US" sz="2800" b="1" i="0" u="none" strike="noStrike" kern="1200" cap="none" spc="0" normalizeH="0" baseline="0" noProof="0" dirty="0" err="1">
                <a:ln>
                  <a:noFill/>
                </a:ln>
                <a:solidFill>
                  <a:prstClr val="black"/>
                </a:solidFill>
                <a:effectLst/>
                <a:uLnTx/>
                <a:uFillTx/>
                <a:latin typeface="Courier New" panose="02070309020205020404" charset="0"/>
                <a:ea typeface="+mn-ea"/>
                <a:cs typeface="+mn-cs"/>
              </a:rPr>
              <a:t>cwnd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gets to 1/2 of its value before timeout.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7" name="Rectangle 4"/>
          <p:cNvSpPr txBox="1">
            <a:spLocks noChangeArrowheads="1"/>
          </p:cNvSpPr>
          <p:nvPr/>
        </p:nvSpPr>
        <p:spPr>
          <a:xfrm>
            <a:off x="952500" y="3528965"/>
            <a:ext cx="4927600" cy="19050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Implementation:</a:t>
            </a:r>
            <a:endPar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variable </a:t>
            </a:r>
            <a:r>
              <a:rPr kumimoji="0" lang="en-US" sz="2400" b="1" i="0" u="none" strike="noStrike" kern="1200" cap="none" spc="0" normalizeH="0" baseline="0" noProof="0" dirty="0" err="1">
                <a:ln>
                  <a:noFill/>
                </a:ln>
                <a:solidFill>
                  <a:prstClr val="black"/>
                </a:solidFill>
                <a:effectLst/>
                <a:uLnTx/>
                <a:uFillTx/>
                <a:latin typeface="Courier New" panose="02070309020205020404" charset="0"/>
                <a:ea typeface="+mn-ea"/>
                <a:cs typeface="+mn-cs"/>
              </a:rPr>
              <a:t>ssthresh</a:t>
            </a:r>
            <a:r>
              <a:rPr kumimoji="0" lang="en-US" sz="2400" b="0" i="0" u="none" strike="noStrike" kern="1200" cap="none" spc="0" normalizeH="0" baseline="0" noProof="0" dirty="0">
                <a:ln>
                  <a:noFill/>
                </a:ln>
                <a:solidFill>
                  <a:prstClr val="black"/>
                </a:solidFill>
                <a:effectLst/>
                <a:uLnTx/>
                <a:uFillTx/>
                <a:latin typeface="Courier New" panose="02070309020205020404" charset="0"/>
                <a:ea typeface="+mn-ea"/>
                <a:cs typeface="+mn-cs"/>
              </a:rPr>
              <a:t> </a:t>
            </a:r>
            <a:endParaRPr kumimoji="0" lang="en-US" sz="2400" b="0" i="0" u="none" strike="noStrike" kern="1200" cap="none" spc="0" normalizeH="0" baseline="0" noProof="0" dirty="0">
              <a:ln>
                <a:noFill/>
              </a:ln>
              <a:solidFill>
                <a:prstClr val="black"/>
              </a:solidFill>
              <a:effectLst/>
              <a:uLnTx/>
              <a:uFillTx/>
              <a:latin typeface="Courier New" panose="02070309020205020404" charset="0"/>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on loss event, </a:t>
            </a:r>
            <a:r>
              <a:rPr kumimoji="0" lang="en-US" sz="2400" b="1" i="0" u="none" strike="noStrike" kern="1200" cap="none" spc="0" normalizeH="0" baseline="0" noProof="0" dirty="0" err="1">
                <a:ln>
                  <a:noFill/>
                </a:ln>
                <a:solidFill>
                  <a:prstClr val="black"/>
                </a:solidFill>
                <a:effectLst/>
                <a:uLnTx/>
                <a:uFillTx/>
                <a:latin typeface="Courier New" panose="02070309020205020404" charset="0"/>
                <a:ea typeface="+mn-ea"/>
                <a:cs typeface="+mn-cs"/>
              </a:rPr>
              <a:t>ssthresh</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is set to 1/2 of </a:t>
            </a:r>
            <a:r>
              <a:rPr kumimoji="0" lang="en-US" sz="2400" b="1" i="0" u="none" strike="noStrike" kern="1200" cap="none" spc="0" normalizeH="0" baseline="0" noProof="0" dirty="0" err="1">
                <a:ln>
                  <a:noFill/>
                </a:ln>
                <a:solidFill>
                  <a:prstClr val="black"/>
                </a:solidFill>
                <a:effectLst/>
                <a:uLnTx/>
                <a:uFillTx/>
                <a:latin typeface="Courier New" panose="02070309020205020404" charset="0"/>
                <a:ea typeface="+mn-ea"/>
                <a:cs typeface="+mn-cs"/>
              </a:rPr>
              <a:t>cwnd</a:t>
            </a:r>
            <a:r>
              <a:rPr kumimoji="0" lang="en-US" sz="2400" b="0" i="0" u="none" strike="noStrike" kern="1200" cap="none" spc="0" normalizeH="0" baseline="0" noProof="0" dirty="0">
                <a:ln>
                  <a:noFill/>
                </a:ln>
                <a:solidFill>
                  <a:prstClr val="black"/>
                </a:solidFill>
                <a:effectLst/>
                <a:uLnTx/>
                <a:uFillTx/>
                <a:latin typeface="Courier New" panose="02070309020205020404" charset="0"/>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just before loss event</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9"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21387" y="1889345"/>
            <a:ext cx="5536882" cy="3157538"/>
          </a:xfrm>
          <a:prstGeom prst="rect">
            <a:avLst/>
          </a:prstGeom>
          <a:noFill/>
          <a:ln>
            <a:noFill/>
          </a:ln>
          <a:effectLst/>
        </p:spPr>
      </p:pic>
      <p:sp>
        <p:nvSpPr>
          <p:cNvPr id="80" name="TextBox 1"/>
          <p:cNvSpPr txBox="1">
            <a:spLocks noChangeArrowheads="1"/>
          </p:cNvSpPr>
          <p:nvPr/>
        </p:nvSpPr>
        <p:spPr bwMode="auto">
          <a:xfrm>
            <a:off x="1143000" y="6135312"/>
            <a:ext cx="9756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ttp://</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gaia.cs.umass.edu</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kurose_ross</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/interactive/</a:t>
            </a: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7" name="Rectangle 6"/>
          <p:cNvSpPr/>
          <p:nvPr/>
        </p:nvSpPr>
        <p:spPr>
          <a:xfrm>
            <a:off x="7851775" y="3825875"/>
            <a:ext cx="850900"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7677150" y="3924300"/>
            <a:ext cx="8509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p:nvPicPr>
        <p:blipFill>
          <a:blip r:embed="rId2"/>
          <a:stretch>
            <a:fillRect/>
          </a:stretch>
        </p:blipFill>
        <p:spPr>
          <a:xfrm>
            <a:off x="10020300" y="3804496"/>
            <a:ext cx="1003300" cy="234103"/>
          </a:xfrm>
          <a:prstGeom prst="rect">
            <a:avLst/>
          </a:prstGeom>
        </p:spPr>
      </p:pic>
      <p:sp>
        <p:nvSpPr>
          <p:cNvPr id="4" name="Rectangle 3"/>
          <p:cNvSpPr/>
          <p:nvPr/>
        </p:nvSpPr>
        <p:spPr>
          <a:xfrm>
            <a:off x="9194800" y="1892300"/>
            <a:ext cx="2133600" cy="248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9067800" y="2197100"/>
            <a:ext cx="3113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rPr>
              <a:t>X</a:t>
            </a:r>
            <a:endPar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3"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dissolve">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dissolve">
                                      <p:cBhvr>
                                        <p:cTn id="1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0" grpId="0"/>
      <p:bldP spid="4"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232962"/>
            <a:ext cx="11393310" cy="894622"/>
          </a:xfrm>
        </p:spPr>
        <p:txBody>
          <a:bodyPr>
            <a:normAutofit/>
          </a:bodyPr>
          <a:lstStyle/>
          <a:p>
            <a:r>
              <a:rPr lang="en-US" sz="4800" dirty="0"/>
              <a:t>Summary: TCP congestion control</a:t>
            </a:r>
            <a:endParaRPr lang="en-US" sz="4400" b="0" dirty="0"/>
          </a:p>
        </p:txBody>
      </p:sp>
      <p:grpSp>
        <p:nvGrpSpPr>
          <p:cNvPr id="120" name="Group 240"/>
          <p:cNvGrpSpPr/>
          <p:nvPr/>
        </p:nvGrpSpPr>
        <p:grpSpPr bwMode="auto">
          <a:xfrm>
            <a:off x="5041900" y="2967944"/>
            <a:ext cx="2133600" cy="814388"/>
            <a:chOff x="2168" y="1727"/>
            <a:chExt cx="1344" cy="513"/>
          </a:xfrm>
        </p:grpSpPr>
        <p:grpSp>
          <p:nvGrpSpPr>
            <p:cNvPr id="121" name="Group 171"/>
            <p:cNvGrpSpPr/>
            <p:nvPr/>
          </p:nvGrpSpPr>
          <p:grpSpPr bwMode="auto">
            <a:xfrm>
              <a:off x="2280" y="1727"/>
              <a:ext cx="1118" cy="513"/>
              <a:chOff x="2280" y="1727"/>
              <a:chExt cx="1118" cy="513"/>
            </a:xfrm>
          </p:grpSpPr>
          <p:sp>
            <p:nvSpPr>
              <p:cNvPr id="123" name="Text Box 172"/>
              <p:cNvSpPr txBox="1">
                <a:spLocks noChangeArrowheads="1"/>
              </p:cNvSpPr>
              <p:nvPr/>
            </p:nvSpPr>
            <p:spPr bwMode="auto">
              <a:xfrm>
                <a:off x="2640" y="1727"/>
                <a:ext cx="377" cy="15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timeout</a:t>
                </a: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24" name="Text Box 173"/>
              <p:cNvSpPr txBox="1">
                <a:spLocks noChangeArrowheads="1"/>
              </p:cNvSpPr>
              <p:nvPr/>
            </p:nvSpPr>
            <p:spPr bwMode="auto">
              <a:xfrm>
                <a:off x="2280" y="1838"/>
                <a:ext cx="1118" cy="40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1" fontAlgn="base" latinLnBrk="0" hangingPunct="1">
                  <a:lnSpc>
                    <a:spcPct val="85000"/>
                  </a:lnSpc>
                  <a:spcBef>
                    <a:spcPct val="0"/>
                  </a:spcBef>
                  <a:spcAft>
                    <a:spcPct val="0"/>
                  </a:spcAft>
                  <a:buClrTx/>
                  <a:buSzTx/>
                  <a:buFontTx/>
                  <a:buNone/>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ssthresh = cwnd/2</a:t>
                </a: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85000"/>
                  </a:lnSpc>
                  <a:spcBef>
                    <a:spcPct val="0"/>
                  </a:spcBef>
                  <a:spcAft>
                    <a:spcPct val="0"/>
                  </a:spcAft>
                  <a:buClrTx/>
                  <a:buSzTx/>
                  <a:buFontTx/>
                  <a:buNone/>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cwnd = 1 MSS</a:t>
                </a: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85000"/>
                  </a:lnSpc>
                  <a:spcBef>
                    <a:spcPct val="0"/>
                  </a:spcBef>
                  <a:spcAft>
                    <a:spcPct val="0"/>
                  </a:spcAft>
                  <a:buClrTx/>
                  <a:buSzTx/>
                  <a:buFontTx/>
                  <a:buNone/>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dupACKcount = 0</a:t>
                </a: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85000"/>
                  </a:lnSpc>
                  <a:spcBef>
                    <a:spcPct val="0"/>
                  </a:spcBef>
                  <a:spcAft>
                    <a:spcPct val="0"/>
                  </a:spcAft>
                  <a:buClrTx/>
                  <a:buSzTx/>
                  <a:buFontTx/>
                  <a:buNone/>
                  <a:defRPr/>
                </a:pPr>
                <a:r>
                  <a:rPr kumimoji="0" lang="en-US" sz="1000" b="0" i="1" u="none" strike="noStrike" kern="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rPr>
                  <a:t>retransmit missing segment</a:t>
                </a:r>
                <a:r>
                  <a:rPr kumimoji="0" 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25" name="Line 174"/>
              <p:cNvSpPr>
                <a:spLocks noChangeShapeType="1"/>
              </p:cNvSpPr>
              <p:nvPr/>
            </p:nvSpPr>
            <p:spPr bwMode="auto">
              <a:xfrm>
                <a:off x="2491" y="1857"/>
                <a:ext cx="697"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22" name="Line 175"/>
            <p:cNvSpPr>
              <a:spLocks noChangeShapeType="1"/>
            </p:cNvSpPr>
            <p:nvPr/>
          </p:nvSpPr>
          <p:spPr bwMode="auto">
            <a:xfrm flipH="1">
              <a:off x="2168" y="1734"/>
              <a:ext cx="1344" cy="0"/>
            </a:xfrm>
            <a:prstGeom prst="line">
              <a:avLst/>
            </a:prstGeom>
            <a:noFill/>
            <a:ln w="9525">
              <a:solidFill>
                <a:srgbClr val="000000"/>
              </a:solidFill>
              <a:round/>
              <a:tailEnd type="triangl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26" name="Group 239"/>
          <p:cNvGrpSpPr/>
          <p:nvPr/>
        </p:nvGrpSpPr>
        <p:grpSpPr bwMode="auto">
          <a:xfrm>
            <a:off x="5072063" y="2491694"/>
            <a:ext cx="2133600" cy="398463"/>
            <a:chOff x="2187" y="1427"/>
            <a:chExt cx="1344" cy="251"/>
          </a:xfrm>
        </p:grpSpPr>
        <p:sp>
          <p:nvSpPr>
            <p:cNvPr id="127" name="Line 176"/>
            <p:cNvSpPr>
              <a:spLocks noChangeShapeType="1"/>
            </p:cNvSpPr>
            <p:nvPr/>
          </p:nvSpPr>
          <p:spPr bwMode="auto">
            <a:xfrm flipH="1">
              <a:off x="2187" y="1673"/>
              <a:ext cx="1344" cy="0"/>
            </a:xfrm>
            <a:prstGeom prst="line">
              <a:avLst/>
            </a:prstGeom>
            <a:noFill/>
            <a:ln w="9525">
              <a:solidFill>
                <a:srgbClr val="000000"/>
              </a:solidFill>
              <a:round/>
              <a:headEnd type="triangl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8" name="Text Box 181"/>
            <p:cNvSpPr txBox="1">
              <a:spLocks noChangeArrowheads="1"/>
            </p:cNvSpPr>
            <p:nvPr/>
          </p:nvSpPr>
          <p:spPr bwMode="auto">
            <a:xfrm>
              <a:off x="2740" y="1543"/>
              <a:ext cx="171" cy="13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sz="1000" b="0" i="0" u="none" strike="noStrike" kern="0" cap="none" spc="0" normalizeH="0" baseline="0" noProof="0">
                  <a:ln>
                    <a:noFill/>
                  </a:ln>
                  <a:solidFill>
                    <a:srgbClr val="000000"/>
                  </a:solidFill>
                  <a:effectLst/>
                  <a:uLnTx/>
                  <a:uFillTx/>
                  <a:latin typeface="Symbol" panose="05050102010706020507" charset="0"/>
                  <a:ea typeface="MS PGothic" panose="020B0600070205080204" pitchFamily="34" charset="-128"/>
                  <a:cs typeface="+mn-cs"/>
                </a:rPr>
                <a:t>L</a:t>
              </a:r>
              <a:endParaRPr kumimoji="0" lang="en-US" sz="1200" b="0" i="0" u="none" strike="noStrike" kern="0" cap="none" spc="0" normalizeH="0" baseline="0" noProof="0">
                <a:ln>
                  <a:noFill/>
                </a:ln>
                <a:solidFill>
                  <a:srgbClr val="000000"/>
                </a:solidFill>
                <a:effectLst/>
                <a:uLnTx/>
                <a:uFillTx/>
                <a:latin typeface="Symbol" panose="05050102010706020507" charset="0"/>
                <a:ea typeface="MS PGothic" panose="020B0600070205080204" pitchFamily="34" charset="-128"/>
                <a:cs typeface="+mn-cs"/>
              </a:endParaRPr>
            </a:p>
          </p:txBody>
        </p:sp>
        <p:sp>
          <p:nvSpPr>
            <p:cNvPr id="129" name="Line 182"/>
            <p:cNvSpPr>
              <a:spLocks noChangeShapeType="1"/>
            </p:cNvSpPr>
            <p:nvPr/>
          </p:nvSpPr>
          <p:spPr bwMode="auto">
            <a:xfrm>
              <a:off x="2572" y="1554"/>
              <a:ext cx="535"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30" name="Group 183"/>
            <p:cNvGrpSpPr/>
            <p:nvPr/>
          </p:nvGrpSpPr>
          <p:grpSpPr bwMode="auto">
            <a:xfrm>
              <a:off x="2486" y="1427"/>
              <a:ext cx="694" cy="154"/>
              <a:chOff x="2458" y="1450"/>
              <a:chExt cx="694" cy="154"/>
            </a:xfrm>
          </p:grpSpPr>
          <p:sp>
            <p:nvSpPr>
              <p:cNvPr id="131" name="Text Box 184"/>
              <p:cNvSpPr txBox="1">
                <a:spLocks noChangeArrowheads="1"/>
              </p:cNvSpPr>
              <p:nvPr/>
            </p:nvSpPr>
            <p:spPr bwMode="auto">
              <a:xfrm>
                <a:off x="2458" y="1450"/>
                <a:ext cx="694" cy="15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cwnd &gt; ssthresh</a:t>
                </a: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2" name="Line 185"/>
              <p:cNvSpPr>
                <a:spLocks noChangeShapeType="1"/>
              </p:cNvSpPr>
              <p:nvPr/>
            </p:nvSpPr>
            <p:spPr bwMode="auto">
              <a:xfrm>
                <a:off x="2724" y="1557"/>
                <a:ext cx="47"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grpSp>
        <p:nvGrpSpPr>
          <p:cNvPr id="133" name="Group 242"/>
          <p:cNvGrpSpPr/>
          <p:nvPr/>
        </p:nvGrpSpPr>
        <p:grpSpPr bwMode="auto">
          <a:xfrm>
            <a:off x="7118352" y="1429657"/>
            <a:ext cx="2782888" cy="2398713"/>
            <a:chOff x="3476" y="786"/>
            <a:chExt cx="1753" cy="1511"/>
          </a:xfrm>
        </p:grpSpPr>
        <p:grpSp>
          <p:nvGrpSpPr>
            <p:cNvPr id="134" name="Group 164"/>
            <p:cNvGrpSpPr/>
            <p:nvPr/>
          </p:nvGrpSpPr>
          <p:grpSpPr bwMode="auto">
            <a:xfrm>
              <a:off x="3602" y="1330"/>
              <a:ext cx="820" cy="754"/>
              <a:chOff x="2293" y="2021"/>
              <a:chExt cx="820" cy="754"/>
            </a:xfrm>
          </p:grpSpPr>
          <p:sp>
            <p:nvSpPr>
              <p:cNvPr id="146" name="Oval 165"/>
              <p:cNvSpPr>
                <a:spLocks noChangeArrowheads="1"/>
              </p:cNvSpPr>
              <p:nvPr/>
            </p:nvSpPr>
            <p:spPr bwMode="auto">
              <a:xfrm>
                <a:off x="2293" y="2021"/>
                <a:ext cx="800" cy="754"/>
              </a:xfrm>
              <a:prstGeom prst="ellipse">
                <a:avLst/>
              </a:prstGeom>
              <a:solidFill>
                <a:srgbClr val="00CC99"/>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7" name="Text Box 166"/>
              <p:cNvSpPr txBox="1">
                <a:spLocks noChangeArrowheads="1"/>
              </p:cNvSpPr>
              <p:nvPr/>
            </p:nvSpPr>
            <p:spPr bwMode="auto">
              <a:xfrm>
                <a:off x="2294" y="2191"/>
                <a:ext cx="819" cy="58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congestion</a:t>
                </a: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avoidance </a:t>
                </a: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35" name="Group 190"/>
            <p:cNvGrpSpPr/>
            <p:nvPr/>
          </p:nvGrpSpPr>
          <p:grpSpPr bwMode="auto">
            <a:xfrm>
              <a:off x="3476" y="786"/>
              <a:ext cx="1496" cy="575"/>
              <a:chOff x="3499" y="904"/>
              <a:chExt cx="1496" cy="575"/>
            </a:xfrm>
          </p:grpSpPr>
          <p:sp>
            <p:nvSpPr>
              <p:cNvPr id="142" name="Text Box 191"/>
              <p:cNvSpPr txBox="1">
                <a:spLocks noChangeArrowheads="1"/>
              </p:cNvSpPr>
              <p:nvPr/>
            </p:nvSpPr>
            <p:spPr bwMode="auto">
              <a:xfrm>
                <a:off x="3499" y="1037"/>
                <a:ext cx="1496" cy="44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1" fontAlgn="base" latinLnBrk="0" hangingPunct="1">
                  <a:lnSpc>
                    <a:spcPct val="90000"/>
                  </a:lnSpc>
                  <a:spcBef>
                    <a:spcPct val="0"/>
                  </a:spcBef>
                  <a:spcAft>
                    <a:spcPct val="0"/>
                  </a:spcAft>
                  <a:buClrTx/>
                  <a:buSzTx/>
                  <a:buFontTx/>
                  <a:buNone/>
                  <a:defRPr/>
                </a:pPr>
                <a:r>
                  <a:rPr kumimoji="0" lang="en-US" sz="1050" b="0"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cwnd</a:t>
                </a:r>
                <a:r>
                  <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 </a:t>
                </a:r>
                <a:r>
                  <a:rPr kumimoji="0" lang="en-US" sz="1050" b="0"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cwnd</a:t>
                </a:r>
                <a:r>
                  <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 MSS    (MSS/</a:t>
                </a:r>
                <a:r>
                  <a:rPr kumimoji="0" lang="en-US" sz="1050" b="0"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cwnd</a:t>
                </a:r>
                <a:r>
                  <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90000"/>
                  </a:lnSpc>
                  <a:spcBef>
                    <a:spcPct val="0"/>
                  </a:spcBef>
                  <a:spcAft>
                    <a:spcPct val="0"/>
                  </a:spcAft>
                  <a:buClrTx/>
                  <a:buSzTx/>
                  <a:buFontTx/>
                  <a:buNone/>
                  <a:defRPr/>
                </a:pPr>
                <a:r>
                  <a:rPr kumimoji="0" lang="en-US" sz="1050" b="0"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dupACKcount</a:t>
                </a:r>
                <a:r>
                  <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 0</a:t>
                </a:r>
                <a:endPar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90000"/>
                  </a:lnSpc>
                  <a:spcBef>
                    <a:spcPct val="0"/>
                  </a:spcBef>
                  <a:spcAft>
                    <a:spcPct val="0"/>
                  </a:spcAft>
                  <a:buClrTx/>
                  <a:buSzTx/>
                  <a:buFontTx/>
                  <a:buNone/>
                  <a:defRPr/>
                </a:pPr>
                <a:r>
                  <a:rPr kumimoji="0" lang="en-US" sz="1050" b="0" i="1" u="none" strike="noStrike" kern="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mn-cs"/>
                  </a:rPr>
                  <a:t>transmit new segment(s), as allowed</a:t>
                </a:r>
                <a:endParaRPr kumimoji="0" lang="en-US" sz="1050" b="0" i="1" u="none" strike="noStrike" kern="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80000"/>
                  </a:lnSpc>
                  <a:spcBef>
                    <a:spcPct val="0"/>
                  </a:spcBef>
                  <a:spcAft>
                    <a:spcPct val="0"/>
                  </a:spcAft>
                  <a:buClrTx/>
                  <a:buSzTx/>
                  <a:buFontTx/>
                  <a:buNone/>
                  <a:defRPr/>
                </a:pPr>
                <a:endParaRPr kumimoji="0" lang="en-US" sz="1400" b="0" i="1"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3" name="Line 192"/>
              <p:cNvSpPr>
                <a:spLocks noChangeShapeType="1"/>
              </p:cNvSpPr>
              <p:nvPr/>
            </p:nvSpPr>
            <p:spPr bwMode="auto">
              <a:xfrm>
                <a:off x="3976" y="1054"/>
                <a:ext cx="535"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4" name="Text Box 193"/>
              <p:cNvSpPr txBox="1">
                <a:spLocks noChangeArrowheads="1"/>
              </p:cNvSpPr>
              <p:nvPr/>
            </p:nvSpPr>
            <p:spPr bwMode="auto">
              <a:xfrm>
                <a:off x="3974" y="915"/>
                <a:ext cx="471" cy="16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new ACK</a:t>
                </a:r>
                <a:endPar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5" name="Text Box 194"/>
              <p:cNvSpPr txBox="1">
                <a:spLocks noChangeArrowheads="1"/>
              </p:cNvSpPr>
              <p:nvPr/>
            </p:nvSpPr>
            <p:spPr bwMode="auto">
              <a:xfrm>
                <a:off x="4311" y="904"/>
                <a:ext cx="173" cy="33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8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rPr>
                  <a:t>.</a:t>
                </a:r>
                <a:endParaRPr kumimoji="0" lang="en-US" sz="28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sp>
          <p:nvSpPr>
            <p:cNvPr id="136" name="Freeform 195"/>
            <p:cNvSpPr/>
            <p:nvPr/>
          </p:nvSpPr>
          <p:spPr bwMode="auto">
            <a:xfrm rot="9705213">
              <a:off x="4212" y="1145"/>
              <a:ext cx="333" cy="452"/>
            </a:xfrm>
            <a:custGeom>
              <a:avLst/>
              <a:gdLst>
                <a:gd name="T0" fmla="*/ 112 w 376"/>
                <a:gd name="T1" fmla="*/ 306 h 452"/>
                <a:gd name="T2" fmla="*/ 24 w 376"/>
                <a:gd name="T3" fmla="*/ 269 h 452"/>
                <a:gd name="T4" fmla="*/ 62 w 376"/>
                <a:gd name="T5" fmla="*/ 0 h 452"/>
                <a:gd name="T6" fmla="*/ 0 60000 65536"/>
                <a:gd name="T7" fmla="*/ 0 60000 65536"/>
                <a:gd name="T8" fmla="*/ 0 60000 65536"/>
              </a:gdLst>
              <a:ahLst/>
              <a:cxnLst>
                <a:cxn ang="T6">
                  <a:pos x="T0" y="T1"/>
                </a:cxn>
                <a:cxn ang="T7">
                  <a:pos x="T2" y="T3"/>
                </a:cxn>
                <a:cxn ang="T8">
                  <a:pos x="T4" y="T5"/>
                </a:cxn>
              </a:cxnLst>
              <a:rect l="0" t="0" r="r" b="b"/>
              <a:pathLst>
                <a:path w="376" h="452">
                  <a:moveTo>
                    <a:pt x="376" y="306"/>
                  </a:moveTo>
                  <a:cubicBezTo>
                    <a:pt x="332" y="380"/>
                    <a:pt x="164" y="452"/>
                    <a:pt x="82" y="269"/>
                  </a:cubicBezTo>
                  <a:cubicBezTo>
                    <a:pt x="0" y="86"/>
                    <a:pt x="66" y="18"/>
                    <a:pt x="208" y="0"/>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37" name="Group 196"/>
            <p:cNvGrpSpPr/>
            <p:nvPr/>
          </p:nvGrpSpPr>
          <p:grpSpPr bwMode="auto">
            <a:xfrm>
              <a:off x="4489" y="1909"/>
              <a:ext cx="740" cy="388"/>
              <a:chOff x="4254" y="2922"/>
              <a:chExt cx="740" cy="388"/>
            </a:xfrm>
          </p:grpSpPr>
          <p:sp>
            <p:nvSpPr>
              <p:cNvPr id="139" name="Text Box 197"/>
              <p:cNvSpPr txBox="1">
                <a:spLocks noChangeArrowheads="1"/>
              </p:cNvSpPr>
              <p:nvPr/>
            </p:nvSpPr>
            <p:spPr bwMode="auto">
              <a:xfrm>
                <a:off x="4254" y="3062"/>
                <a:ext cx="740" cy="24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dupACKcount++</a:t>
                </a:r>
                <a:endPar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80000"/>
                  </a:lnSpc>
                  <a:spcBef>
                    <a:spcPct val="0"/>
                  </a:spcBef>
                  <a:spcAft>
                    <a:spcPct val="0"/>
                  </a:spcAft>
                  <a:buClrTx/>
                  <a:buSzTx/>
                  <a:buFontTx/>
                  <a:buNone/>
                  <a:defRPr/>
                </a:pPr>
                <a:endParaRPr kumimoji="0" 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0" name="Line 198"/>
              <p:cNvSpPr>
                <a:spLocks noChangeShapeType="1"/>
              </p:cNvSpPr>
              <p:nvPr/>
            </p:nvSpPr>
            <p:spPr bwMode="auto">
              <a:xfrm>
                <a:off x="4353" y="3071"/>
                <a:ext cx="535"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1" name="Text Box 199"/>
              <p:cNvSpPr txBox="1">
                <a:spLocks noChangeArrowheads="1"/>
              </p:cNvSpPr>
              <p:nvPr/>
            </p:nvSpPr>
            <p:spPr bwMode="auto">
              <a:xfrm>
                <a:off x="4295" y="2922"/>
                <a:ext cx="656" cy="16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duplicate ACK</a:t>
                </a:r>
                <a:endPar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38" name="Freeform 200"/>
            <p:cNvSpPr/>
            <p:nvPr/>
          </p:nvSpPr>
          <p:spPr bwMode="auto">
            <a:xfrm rot="-7516021">
              <a:off x="4290" y="1673"/>
              <a:ext cx="333" cy="452"/>
            </a:xfrm>
            <a:custGeom>
              <a:avLst/>
              <a:gdLst>
                <a:gd name="T0" fmla="*/ 112 w 376"/>
                <a:gd name="T1" fmla="*/ 306 h 452"/>
                <a:gd name="T2" fmla="*/ 24 w 376"/>
                <a:gd name="T3" fmla="*/ 269 h 452"/>
                <a:gd name="T4" fmla="*/ 62 w 376"/>
                <a:gd name="T5" fmla="*/ 0 h 452"/>
                <a:gd name="T6" fmla="*/ 0 60000 65536"/>
                <a:gd name="T7" fmla="*/ 0 60000 65536"/>
                <a:gd name="T8" fmla="*/ 0 60000 65536"/>
              </a:gdLst>
              <a:ahLst/>
              <a:cxnLst>
                <a:cxn ang="T6">
                  <a:pos x="T0" y="T1"/>
                </a:cxn>
                <a:cxn ang="T7">
                  <a:pos x="T2" y="T3"/>
                </a:cxn>
                <a:cxn ang="T8">
                  <a:pos x="T4" y="T5"/>
                </a:cxn>
              </a:cxnLst>
              <a:rect l="0" t="0" r="r" b="b"/>
              <a:pathLst>
                <a:path w="376" h="452">
                  <a:moveTo>
                    <a:pt x="376" y="306"/>
                  </a:moveTo>
                  <a:cubicBezTo>
                    <a:pt x="332" y="380"/>
                    <a:pt x="164" y="452"/>
                    <a:pt x="82" y="269"/>
                  </a:cubicBezTo>
                  <a:cubicBezTo>
                    <a:pt x="0" y="86"/>
                    <a:pt x="66" y="18"/>
                    <a:pt x="208" y="0"/>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48" name="Group 245"/>
          <p:cNvGrpSpPr/>
          <p:nvPr/>
        </p:nvGrpSpPr>
        <p:grpSpPr bwMode="auto">
          <a:xfrm>
            <a:off x="5629276" y="4880882"/>
            <a:ext cx="3417888" cy="1758950"/>
            <a:chOff x="2538" y="2960"/>
            <a:chExt cx="2153" cy="1108"/>
          </a:xfrm>
        </p:grpSpPr>
        <p:grpSp>
          <p:nvGrpSpPr>
            <p:cNvPr id="149" name="Group 167"/>
            <p:cNvGrpSpPr/>
            <p:nvPr/>
          </p:nvGrpSpPr>
          <p:grpSpPr bwMode="auto">
            <a:xfrm>
              <a:off x="2538" y="2960"/>
              <a:ext cx="800" cy="767"/>
              <a:chOff x="2454" y="3045"/>
              <a:chExt cx="800" cy="767"/>
            </a:xfrm>
          </p:grpSpPr>
          <p:sp>
            <p:nvSpPr>
              <p:cNvPr id="155" name="Oval 168"/>
              <p:cNvSpPr>
                <a:spLocks noChangeArrowheads="1"/>
              </p:cNvSpPr>
              <p:nvPr/>
            </p:nvSpPr>
            <p:spPr bwMode="auto">
              <a:xfrm>
                <a:off x="2454" y="3045"/>
                <a:ext cx="800" cy="754"/>
              </a:xfrm>
              <a:prstGeom prst="ellipse">
                <a:avLst/>
              </a:prstGeom>
              <a:solidFill>
                <a:srgbClr val="00CC99"/>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6" name="Text Box 169"/>
              <p:cNvSpPr txBox="1">
                <a:spLocks noChangeArrowheads="1"/>
              </p:cNvSpPr>
              <p:nvPr/>
            </p:nvSpPr>
            <p:spPr bwMode="auto">
              <a:xfrm>
                <a:off x="2794" y="3212"/>
                <a:ext cx="161" cy="446"/>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57" name="Text Box 170"/>
              <p:cNvSpPr txBox="1">
                <a:spLocks noChangeArrowheads="1"/>
              </p:cNvSpPr>
              <p:nvPr/>
            </p:nvSpPr>
            <p:spPr bwMode="auto">
              <a:xfrm>
                <a:off x="2466" y="3172"/>
                <a:ext cx="780" cy="64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fast</a:t>
                </a: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recovery </a:t>
                </a: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50" name="Freeform 220"/>
            <p:cNvSpPr/>
            <p:nvPr/>
          </p:nvSpPr>
          <p:spPr bwMode="auto">
            <a:xfrm>
              <a:off x="2775" y="3708"/>
              <a:ext cx="384" cy="161"/>
            </a:xfrm>
            <a:custGeom>
              <a:avLst/>
              <a:gdLst>
                <a:gd name="T0" fmla="*/ 317 w 384"/>
                <a:gd name="T1" fmla="*/ 0 h 161"/>
                <a:gd name="T2" fmla="*/ 189 w 384"/>
                <a:gd name="T3" fmla="*/ 155 h 161"/>
                <a:gd name="T4" fmla="*/ 59 w 384"/>
                <a:gd name="T5" fmla="*/ 13 h 161"/>
                <a:gd name="T6" fmla="*/ 0 60000 65536"/>
                <a:gd name="T7" fmla="*/ 0 60000 65536"/>
                <a:gd name="T8" fmla="*/ 0 60000 65536"/>
              </a:gdLst>
              <a:ahLst/>
              <a:cxnLst>
                <a:cxn ang="T6">
                  <a:pos x="T0" y="T1"/>
                </a:cxn>
                <a:cxn ang="T7">
                  <a:pos x="T2" y="T3"/>
                </a:cxn>
                <a:cxn ang="T8">
                  <a:pos x="T4" y="T5"/>
                </a:cxn>
              </a:cxnLst>
              <a:rect l="0" t="0" r="r" b="b"/>
              <a:pathLst>
                <a:path w="384" h="161">
                  <a:moveTo>
                    <a:pt x="317" y="0"/>
                  </a:moveTo>
                  <a:cubicBezTo>
                    <a:pt x="384" y="42"/>
                    <a:pt x="378" y="149"/>
                    <a:pt x="189" y="155"/>
                  </a:cubicBezTo>
                  <a:cubicBezTo>
                    <a:pt x="0" y="161"/>
                    <a:pt x="3" y="87"/>
                    <a:pt x="59" y="13"/>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51" name="Group 221"/>
            <p:cNvGrpSpPr/>
            <p:nvPr/>
          </p:nvGrpSpPr>
          <p:grpSpPr bwMode="auto">
            <a:xfrm>
              <a:off x="3191" y="3592"/>
              <a:ext cx="1500" cy="476"/>
              <a:chOff x="3542" y="3496"/>
              <a:chExt cx="1500" cy="476"/>
            </a:xfrm>
          </p:grpSpPr>
          <p:sp>
            <p:nvSpPr>
              <p:cNvPr id="152" name="Text Box 222"/>
              <p:cNvSpPr txBox="1">
                <a:spLocks noChangeArrowheads="1"/>
              </p:cNvSpPr>
              <p:nvPr/>
            </p:nvSpPr>
            <p:spPr bwMode="auto">
              <a:xfrm>
                <a:off x="3546" y="3632"/>
                <a:ext cx="1496" cy="34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85000"/>
                  </a:lnSpc>
                  <a:spcBef>
                    <a:spcPct val="0"/>
                  </a:spcBef>
                  <a:spcAft>
                    <a:spcPct val="0"/>
                  </a:spcAft>
                  <a:buClrTx/>
                  <a:buSzTx/>
                  <a:buFontTx/>
                  <a:buNone/>
                  <a:defRPr/>
                </a:pPr>
                <a:r>
                  <a:rPr kumimoji="0" lang="en-US" sz="1050" b="0"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cwnd</a:t>
                </a:r>
                <a:r>
                  <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 </a:t>
                </a:r>
                <a:r>
                  <a:rPr kumimoji="0" lang="en-US" sz="1050" b="0"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cwnd</a:t>
                </a:r>
                <a:r>
                  <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 MSS</a:t>
                </a:r>
                <a:endPar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base" latinLnBrk="0" hangingPunct="1">
                  <a:lnSpc>
                    <a:spcPct val="85000"/>
                  </a:lnSpc>
                  <a:spcBef>
                    <a:spcPct val="0"/>
                  </a:spcBef>
                  <a:spcAft>
                    <a:spcPct val="0"/>
                  </a:spcAft>
                  <a:buClrTx/>
                  <a:buSzTx/>
                  <a:buFontTx/>
                  <a:buNone/>
                  <a:defRPr/>
                </a:pPr>
                <a:r>
                  <a:rPr kumimoji="0" lang="en-US" sz="1050" b="0" i="1" u="none" strike="noStrike" kern="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mn-cs"/>
                  </a:rPr>
                  <a:t>transmit new segment(s), as allowed</a:t>
                </a:r>
                <a:endParaRPr kumimoji="0" lang="en-US" sz="1050" b="0" i="1" u="none" strike="noStrike" kern="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base" latinLnBrk="0" hangingPunct="1">
                  <a:lnSpc>
                    <a:spcPct val="80000"/>
                  </a:lnSpc>
                  <a:spcBef>
                    <a:spcPct val="0"/>
                  </a:spcBef>
                  <a:spcAft>
                    <a:spcPct val="0"/>
                  </a:spcAft>
                  <a:buClrTx/>
                  <a:buSzTx/>
                  <a:buFontTx/>
                  <a:buNone/>
                  <a:defRPr/>
                </a:pPr>
                <a:endParaRPr kumimoji="0" lang="en-US" sz="1400" b="0" i="1" u="none" strike="noStrike" kern="0" cap="none" spc="0" normalizeH="0" baseline="0" noProof="0" dirty="0">
                  <a:ln>
                    <a:noFill/>
                  </a:ln>
                  <a:solidFill>
                    <a:srgbClr val="808080"/>
                  </a:solidFill>
                  <a:effectLst/>
                  <a:uLnTx/>
                  <a:uFillTx/>
                  <a:latin typeface="Arial" panose="020B0604020202020204" pitchFamily="34" charset="0"/>
                  <a:ea typeface="MS PGothic" panose="020B0600070205080204" pitchFamily="34" charset="-128"/>
                  <a:cs typeface="+mn-cs"/>
                </a:endParaRPr>
              </a:p>
            </p:txBody>
          </p:sp>
          <p:sp>
            <p:nvSpPr>
              <p:cNvPr id="153" name="Line 223"/>
              <p:cNvSpPr>
                <a:spLocks noChangeShapeType="1"/>
              </p:cNvSpPr>
              <p:nvPr/>
            </p:nvSpPr>
            <p:spPr bwMode="auto">
              <a:xfrm>
                <a:off x="3600" y="3645"/>
                <a:ext cx="535"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4" name="Text Box 224"/>
              <p:cNvSpPr txBox="1">
                <a:spLocks noChangeArrowheads="1"/>
              </p:cNvSpPr>
              <p:nvPr/>
            </p:nvSpPr>
            <p:spPr bwMode="auto">
              <a:xfrm>
                <a:off x="3542" y="3496"/>
                <a:ext cx="656" cy="16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duplicate ACK</a:t>
                </a:r>
                <a:endPar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grpSp>
        <p:nvGrpSpPr>
          <p:cNvPr id="158" name="Group 246"/>
          <p:cNvGrpSpPr/>
          <p:nvPr/>
        </p:nvGrpSpPr>
        <p:grpSpPr bwMode="auto">
          <a:xfrm>
            <a:off x="2427288" y="3561671"/>
            <a:ext cx="3935413" cy="1974851"/>
            <a:chOff x="521" y="2129"/>
            <a:chExt cx="2479" cy="1244"/>
          </a:xfrm>
        </p:grpSpPr>
        <p:grpSp>
          <p:nvGrpSpPr>
            <p:cNvPr id="159" name="Group 212"/>
            <p:cNvGrpSpPr/>
            <p:nvPr/>
          </p:nvGrpSpPr>
          <p:grpSpPr bwMode="auto">
            <a:xfrm>
              <a:off x="521" y="2818"/>
              <a:ext cx="1205" cy="555"/>
              <a:chOff x="380" y="2768"/>
              <a:chExt cx="1205" cy="555"/>
            </a:xfrm>
          </p:grpSpPr>
          <p:sp>
            <p:nvSpPr>
              <p:cNvPr id="166" name="Text Box 213"/>
              <p:cNvSpPr txBox="1">
                <a:spLocks noChangeArrowheads="1"/>
              </p:cNvSpPr>
              <p:nvPr/>
            </p:nvSpPr>
            <p:spPr bwMode="auto">
              <a:xfrm>
                <a:off x="380" y="2912"/>
                <a:ext cx="1155" cy="41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ssthresh</a:t>
                </a:r>
                <a:r>
                  <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sz="1050" b="0"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cwnd</a:t>
                </a:r>
                <a:r>
                  <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a:t>
                </a:r>
                <a:endPar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r"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cwnd</a:t>
                </a:r>
                <a:r>
                  <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 </a:t>
                </a:r>
                <a:r>
                  <a:rPr kumimoji="0" lang="en-US" sz="1050" b="0"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ssthresh</a:t>
                </a:r>
                <a:r>
                  <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+ 3</a:t>
                </a:r>
                <a:endPar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r" defTabSz="914400" rtl="0" eaLnBrk="1" fontAlgn="base" latinLnBrk="0" hangingPunct="1">
                  <a:lnSpc>
                    <a:spcPct val="80000"/>
                  </a:lnSpc>
                  <a:spcBef>
                    <a:spcPct val="0"/>
                  </a:spcBef>
                  <a:spcAft>
                    <a:spcPct val="0"/>
                  </a:spcAft>
                  <a:buClrTx/>
                  <a:buSzTx/>
                  <a:buFontTx/>
                  <a:buNone/>
                  <a:defRPr/>
                </a:pPr>
                <a:r>
                  <a:rPr kumimoji="0" lang="en-US" sz="1050" b="0" i="1" u="none" strike="noStrike" kern="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mn-cs"/>
                  </a:rPr>
                  <a:t>retransmit missing segment</a:t>
                </a:r>
                <a:endParaRPr kumimoji="0" lang="en-US" sz="1050" b="0" i="1" u="none" strike="noStrike" kern="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mn-cs"/>
                </a:endParaRPr>
              </a:p>
              <a:p>
                <a:pPr marL="0" marR="0" lvl="0" indent="0" algn="r" defTabSz="914400" rtl="0" eaLnBrk="1" fontAlgn="base" latinLnBrk="0" hangingPunct="1">
                  <a:lnSpc>
                    <a:spcPct val="80000"/>
                  </a:lnSpc>
                  <a:spcBef>
                    <a:spcPct val="0"/>
                  </a:spcBef>
                  <a:spcAft>
                    <a:spcPct val="0"/>
                  </a:spcAft>
                  <a:buClrTx/>
                  <a:buSzTx/>
                  <a:buFontTx/>
                  <a:buNone/>
                  <a:defRPr/>
                </a:pPr>
                <a:endParaRPr kumimoji="0" lang="en-US" sz="1400" b="0" i="0" u="none" strike="noStrike" kern="0" cap="none" spc="0" normalizeH="0" baseline="0" noProof="0" dirty="0">
                  <a:ln>
                    <a:noFill/>
                  </a:ln>
                  <a:solidFill>
                    <a:srgbClr val="808080"/>
                  </a:solidFill>
                  <a:effectLst/>
                  <a:uLnTx/>
                  <a:uFillTx/>
                  <a:latin typeface="Arial" panose="020B0604020202020204" pitchFamily="34" charset="0"/>
                  <a:ea typeface="MS PGothic" panose="020B0600070205080204" pitchFamily="34" charset="-128"/>
                  <a:cs typeface="+mn-cs"/>
                </a:endParaRPr>
              </a:p>
            </p:txBody>
          </p:sp>
          <p:sp>
            <p:nvSpPr>
              <p:cNvPr id="167" name="Line 214"/>
              <p:cNvSpPr>
                <a:spLocks noChangeShapeType="1"/>
              </p:cNvSpPr>
              <p:nvPr/>
            </p:nvSpPr>
            <p:spPr bwMode="auto">
              <a:xfrm>
                <a:off x="925" y="2913"/>
                <a:ext cx="535"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8" name="Text Box 215"/>
              <p:cNvSpPr txBox="1">
                <a:spLocks noChangeArrowheads="1"/>
              </p:cNvSpPr>
              <p:nvPr/>
            </p:nvSpPr>
            <p:spPr bwMode="auto">
              <a:xfrm>
                <a:off x="751" y="2768"/>
                <a:ext cx="834" cy="16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dupACKcount == 3</a:t>
                </a:r>
                <a:endPar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60" name="Group 216"/>
            <p:cNvGrpSpPr/>
            <p:nvPr/>
          </p:nvGrpSpPr>
          <p:grpSpPr bwMode="auto">
            <a:xfrm>
              <a:off x="1813" y="2454"/>
              <a:ext cx="1187" cy="550"/>
              <a:chOff x="419" y="2872"/>
              <a:chExt cx="1187" cy="550"/>
            </a:xfrm>
          </p:grpSpPr>
          <p:sp>
            <p:nvSpPr>
              <p:cNvPr id="163" name="Text Box 217"/>
              <p:cNvSpPr txBox="1">
                <a:spLocks noChangeArrowheads="1"/>
              </p:cNvSpPr>
              <p:nvPr/>
            </p:nvSpPr>
            <p:spPr bwMode="auto">
              <a:xfrm>
                <a:off x="439" y="2872"/>
                <a:ext cx="395" cy="16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timeout</a:t>
                </a:r>
                <a:endPar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64" name="Text Box 218"/>
              <p:cNvSpPr txBox="1">
                <a:spLocks noChangeArrowheads="1"/>
              </p:cNvSpPr>
              <p:nvPr/>
            </p:nvSpPr>
            <p:spPr bwMode="auto">
              <a:xfrm>
                <a:off x="419" y="2989"/>
                <a:ext cx="1187" cy="43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85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ssthresh = cwnd/2</a:t>
                </a:r>
                <a:endPar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base" latinLnBrk="0" hangingPunct="1">
                  <a:lnSpc>
                    <a:spcPct val="85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cwnd = 1 </a:t>
                </a:r>
                <a:endPar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base" latinLnBrk="0" hangingPunct="1">
                  <a:lnSpc>
                    <a:spcPct val="85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dupACKcount = 0</a:t>
                </a:r>
                <a:endPar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base" latinLnBrk="0" hangingPunct="1">
                  <a:lnSpc>
                    <a:spcPct val="85000"/>
                  </a:lnSpc>
                  <a:spcBef>
                    <a:spcPct val="0"/>
                  </a:spcBef>
                  <a:spcAft>
                    <a:spcPct val="0"/>
                  </a:spcAft>
                  <a:buClrTx/>
                  <a:buSzTx/>
                  <a:buFontTx/>
                  <a:buNone/>
                  <a:defRPr/>
                </a:pPr>
                <a:r>
                  <a:rPr kumimoji="0" lang="en-US" sz="1050" b="0" i="1" u="none" strike="noStrike" kern="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rPr>
                  <a:t>retransmit missing segment</a:t>
                </a:r>
                <a:r>
                  <a:rPr kumimoji="0" 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65" name="Line 219"/>
              <p:cNvSpPr>
                <a:spLocks noChangeShapeType="1"/>
              </p:cNvSpPr>
              <p:nvPr/>
            </p:nvSpPr>
            <p:spPr bwMode="auto">
              <a:xfrm>
                <a:off x="471" y="3014"/>
                <a:ext cx="697"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61" name="Freeform 225"/>
            <p:cNvSpPr/>
            <p:nvPr/>
          </p:nvSpPr>
          <p:spPr bwMode="auto">
            <a:xfrm>
              <a:off x="1722" y="2129"/>
              <a:ext cx="740" cy="1146"/>
            </a:xfrm>
            <a:custGeom>
              <a:avLst/>
              <a:gdLst>
                <a:gd name="T0" fmla="*/ 0 w 740"/>
                <a:gd name="T1" fmla="*/ 0 h 1146"/>
                <a:gd name="T2" fmla="*/ 0 w 740"/>
                <a:gd name="T3" fmla="*/ 1146 h 1146"/>
                <a:gd name="T4" fmla="*/ 740 w 740"/>
                <a:gd name="T5" fmla="*/ 1146 h 1146"/>
                <a:gd name="T6" fmla="*/ 0 60000 65536"/>
                <a:gd name="T7" fmla="*/ 0 60000 65536"/>
                <a:gd name="T8" fmla="*/ 0 60000 65536"/>
              </a:gdLst>
              <a:ahLst/>
              <a:cxnLst>
                <a:cxn ang="T6">
                  <a:pos x="T0" y="T1"/>
                </a:cxn>
                <a:cxn ang="T7">
                  <a:pos x="T2" y="T3"/>
                </a:cxn>
                <a:cxn ang="T8">
                  <a:pos x="T4" y="T5"/>
                </a:cxn>
              </a:cxnLst>
              <a:rect l="0" t="0" r="r" b="b"/>
              <a:pathLst>
                <a:path w="740" h="1146">
                  <a:moveTo>
                    <a:pt x="0" y="0"/>
                  </a:moveTo>
                  <a:lnTo>
                    <a:pt x="0" y="1146"/>
                  </a:lnTo>
                  <a:lnTo>
                    <a:pt x="740" y="1146"/>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2" name="Freeform 226"/>
            <p:cNvSpPr/>
            <p:nvPr/>
          </p:nvSpPr>
          <p:spPr bwMode="auto">
            <a:xfrm>
              <a:off x="1791" y="2146"/>
              <a:ext cx="700" cy="1051"/>
            </a:xfrm>
            <a:custGeom>
              <a:avLst/>
              <a:gdLst>
                <a:gd name="T0" fmla="*/ 700 w 700"/>
                <a:gd name="T1" fmla="*/ 1051 h 1051"/>
                <a:gd name="T2" fmla="*/ 0 w 700"/>
                <a:gd name="T3" fmla="*/ 1051 h 1051"/>
                <a:gd name="T4" fmla="*/ 0 w 700"/>
                <a:gd name="T5" fmla="*/ 0 h 1051"/>
                <a:gd name="T6" fmla="*/ 0 60000 65536"/>
                <a:gd name="T7" fmla="*/ 0 60000 65536"/>
                <a:gd name="T8" fmla="*/ 0 60000 65536"/>
              </a:gdLst>
              <a:ahLst/>
              <a:cxnLst>
                <a:cxn ang="T6">
                  <a:pos x="T0" y="T1"/>
                </a:cxn>
                <a:cxn ang="T7">
                  <a:pos x="T2" y="T3"/>
                </a:cxn>
                <a:cxn ang="T8">
                  <a:pos x="T4" y="T5"/>
                </a:cxn>
              </a:cxnLst>
              <a:rect l="0" t="0" r="r" b="b"/>
              <a:pathLst>
                <a:path w="700" h="1051">
                  <a:moveTo>
                    <a:pt x="700" y="1051"/>
                  </a:moveTo>
                  <a:lnTo>
                    <a:pt x="0" y="1051"/>
                  </a:lnTo>
                  <a:lnTo>
                    <a:pt x="0" y="0"/>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69" name="Group 244"/>
          <p:cNvGrpSpPr/>
          <p:nvPr/>
        </p:nvGrpSpPr>
        <p:grpSpPr bwMode="auto">
          <a:xfrm>
            <a:off x="6951663" y="3553730"/>
            <a:ext cx="3022600" cy="1963736"/>
            <a:chOff x="3371" y="2124"/>
            <a:chExt cx="1904" cy="1237"/>
          </a:xfrm>
        </p:grpSpPr>
        <p:grpSp>
          <p:nvGrpSpPr>
            <p:cNvPr id="170" name="Group 201"/>
            <p:cNvGrpSpPr/>
            <p:nvPr/>
          </p:nvGrpSpPr>
          <p:grpSpPr bwMode="auto">
            <a:xfrm>
              <a:off x="4120" y="2796"/>
              <a:ext cx="1155" cy="565"/>
              <a:chOff x="4142" y="2802"/>
              <a:chExt cx="1155" cy="565"/>
            </a:xfrm>
          </p:grpSpPr>
          <p:sp>
            <p:nvSpPr>
              <p:cNvPr id="172" name="Text Box 202"/>
              <p:cNvSpPr txBox="1">
                <a:spLocks noChangeArrowheads="1"/>
              </p:cNvSpPr>
              <p:nvPr/>
            </p:nvSpPr>
            <p:spPr bwMode="auto">
              <a:xfrm>
                <a:off x="4142" y="2956"/>
                <a:ext cx="1155" cy="41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ssthresh</a:t>
                </a:r>
                <a:r>
                  <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sz="1050" b="0"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cwnd</a:t>
                </a:r>
                <a:r>
                  <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/2</a:t>
                </a:r>
                <a:endPar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cwnd</a:t>
                </a:r>
                <a:r>
                  <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 </a:t>
                </a:r>
                <a:r>
                  <a:rPr kumimoji="0" lang="en-US" sz="1050" b="0"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ssthresh</a:t>
                </a:r>
                <a:r>
                  <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+ 3</a:t>
                </a:r>
                <a:endPar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base" latinLnBrk="0" hangingPunct="1">
                  <a:lnSpc>
                    <a:spcPct val="80000"/>
                  </a:lnSpc>
                  <a:spcBef>
                    <a:spcPct val="0"/>
                  </a:spcBef>
                  <a:spcAft>
                    <a:spcPct val="0"/>
                  </a:spcAft>
                  <a:buClrTx/>
                  <a:buSzTx/>
                  <a:buFontTx/>
                  <a:buNone/>
                  <a:defRPr/>
                </a:pPr>
                <a:r>
                  <a:rPr kumimoji="0" lang="en-US" sz="1050" b="0" i="1" u="none" strike="noStrike" kern="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mn-cs"/>
                  </a:rPr>
                  <a:t>retransmit missing segment</a:t>
                </a:r>
                <a:endParaRPr kumimoji="0" lang="en-US" sz="1050" b="0" i="1" u="none" strike="noStrike" kern="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base" latinLnBrk="0" hangingPunct="1">
                  <a:lnSpc>
                    <a:spcPct val="80000"/>
                  </a:lnSpc>
                  <a:spcBef>
                    <a:spcPct val="0"/>
                  </a:spcBef>
                  <a:spcAft>
                    <a:spcPct val="0"/>
                  </a:spcAft>
                  <a:buClrTx/>
                  <a:buSzTx/>
                  <a:buFontTx/>
                  <a:buNone/>
                  <a:defRPr/>
                </a:pPr>
                <a:endParaRPr kumimoji="0" lang="en-US" sz="1400" b="0" i="1"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73" name="Line 203"/>
              <p:cNvSpPr>
                <a:spLocks noChangeShapeType="1"/>
              </p:cNvSpPr>
              <p:nvPr/>
            </p:nvSpPr>
            <p:spPr bwMode="auto">
              <a:xfrm>
                <a:off x="4211" y="2950"/>
                <a:ext cx="535"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4" name="Text Box 204"/>
              <p:cNvSpPr txBox="1">
                <a:spLocks noChangeArrowheads="1"/>
              </p:cNvSpPr>
              <p:nvPr/>
            </p:nvSpPr>
            <p:spPr bwMode="auto">
              <a:xfrm>
                <a:off x="4154" y="2802"/>
                <a:ext cx="834" cy="16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dupACKcount == 3</a:t>
                </a:r>
                <a:endPar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71" name="Freeform 227"/>
            <p:cNvSpPr/>
            <p:nvPr/>
          </p:nvSpPr>
          <p:spPr bwMode="auto">
            <a:xfrm flipH="1">
              <a:off x="3371" y="2124"/>
              <a:ext cx="740" cy="1146"/>
            </a:xfrm>
            <a:custGeom>
              <a:avLst/>
              <a:gdLst>
                <a:gd name="T0" fmla="*/ 0 w 740"/>
                <a:gd name="T1" fmla="*/ 0 h 1146"/>
                <a:gd name="T2" fmla="*/ 0 w 740"/>
                <a:gd name="T3" fmla="*/ 1146 h 1146"/>
                <a:gd name="T4" fmla="*/ 740 w 740"/>
                <a:gd name="T5" fmla="*/ 1146 h 1146"/>
                <a:gd name="T6" fmla="*/ 0 60000 65536"/>
                <a:gd name="T7" fmla="*/ 0 60000 65536"/>
                <a:gd name="T8" fmla="*/ 0 60000 65536"/>
              </a:gdLst>
              <a:ahLst/>
              <a:cxnLst>
                <a:cxn ang="T6">
                  <a:pos x="T0" y="T1"/>
                </a:cxn>
                <a:cxn ang="T7">
                  <a:pos x="T2" y="T3"/>
                </a:cxn>
                <a:cxn ang="T8">
                  <a:pos x="T4" y="T5"/>
                </a:cxn>
              </a:cxnLst>
              <a:rect l="0" t="0" r="r" b="b"/>
              <a:pathLst>
                <a:path w="740" h="1146">
                  <a:moveTo>
                    <a:pt x="0" y="0"/>
                  </a:moveTo>
                  <a:lnTo>
                    <a:pt x="0" y="1146"/>
                  </a:lnTo>
                  <a:lnTo>
                    <a:pt x="740" y="1146"/>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75" name="Group 243"/>
          <p:cNvGrpSpPr/>
          <p:nvPr/>
        </p:nvGrpSpPr>
        <p:grpSpPr bwMode="auto">
          <a:xfrm>
            <a:off x="6716713" y="3579131"/>
            <a:ext cx="1276350" cy="1689099"/>
            <a:chOff x="3223" y="2140"/>
            <a:chExt cx="804" cy="1064"/>
          </a:xfrm>
        </p:grpSpPr>
        <p:sp>
          <p:nvSpPr>
            <p:cNvPr id="176" name="Freeform 228"/>
            <p:cNvSpPr/>
            <p:nvPr/>
          </p:nvSpPr>
          <p:spPr bwMode="auto">
            <a:xfrm flipH="1">
              <a:off x="3327" y="2140"/>
              <a:ext cx="700" cy="1051"/>
            </a:xfrm>
            <a:custGeom>
              <a:avLst/>
              <a:gdLst>
                <a:gd name="T0" fmla="*/ 700 w 700"/>
                <a:gd name="T1" fmla="*/ 1051 h 1051"/>
                <a:gd name="T2" fmla="*/ 0 w 700"/>
                <a:gd name="T3" fmla="*/ 1051 h 1051"/>
                <a:gd name="T4" fmla="*/ 0 w 700"/>
                <a:gd name="T5" fmla="*/ 0 h 1051"/>
                <a:gd name="T6" fmla="*/ 0 60000 65536"/>
                <a:gd name="T7" fmla="*/ 0 60000 65536"/>
                <a:gd name="T8" fmla="*/ 0 60000 65536"/>
              </a:gdLst>
              <a:ahLst/>
              <a:cxnLst>
                <a:cxn ang="T6">
                  <a:pos x="T0" y="T1"/>
                </a:cxn>
                <a:cxn ang="T7">
                  <a:pos x="T2" y="T3"/>
                </a:cxn>
                <a:cxn ang="T8">
                  <a:pos x="T4" y="T5"/>
                </a:cxn>
              </a:cxnLst>
              <a:rect l="0" t="0" r="r" b="b"/>
              <a:pathLst>
                <a:path w="700" h="1051">
                  <a:moveTo>
                    <a:pt x="700" y="1051"/>
                  </a:moveTo>
                  <a:lnTo>
                    <a:pt x="0" y="1051"/>
                  </a:lnTo>
                  <a:lnTo>
                    <a:pt x="0" y="0"/>
                  </a:ln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77" name="Group 229"/>
            <p:cNvGrpSpPr/>
            <p:nvPr/>
          </p:nvGrpSpPr>
          <p:grpSpPr bwMode="auto">
            <a:xfrm>
              <a:off x="3223" y="2649"/>
              <a:ext cx="785" cy="555"/>
              <a:chOff x="1015" y="3496"/>
              <a:chExt cx="785" cy="555"/>
            </a:xfrm>
          </p:grpSpPr>
          <p:sp>
            <p:nvSpPr>
              <p:cNvPr id="178" name="Text Box 230"/>
              <p:cNvSpPr txBox="1">
                <a:spLocks noChangeArrowheads="1"/>
              </p:cNvSpPr>
              <p:nvPr/>
            </p:nvSpPr>
            <p:spPr bwMode="auto">
              <a:xfrm>
                <a:off x="1015" y="3640"/>
                <a:ext cx="785" cy="41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cwnd</a:t>
                </a:r>
                <a:r>
                  <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 </a:t>
                </a:r>
                <a:r>
                  <a:rPr kumimoji="0" lang="en-US" sz="1050" b="0"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ssthresh</a:t>
                </a:r>
                <a:endPar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r"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dupACKcount</a:t>
                </a:r>
                <a:r>
                  <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 0</a:t>
                </a:r>
                <a:endPar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r" defTabSz="914400" rtl="0" eaLnBrk="1" fontAlgn="base" latinLnBrk="0" hangingPunct="1">
                  <a:lnSpc>
                    <a:spcPct val="80000"/>
                  </a:lnSpc>
                  <a:spcBef>
                    <a:spcPct val="0"/>
                  </a:spcBef>
                  <a:spcAft>
                    <a:spcPct val="0"/>
                  </a:spcAft>
                  <a:buClrTx/>
                  <a:buSzTx/>
                  <a:buFontTx/>
                  <a:buNone/>
                  <a:defRPr/>
                </a:pPr>
                <a:endParaRPr kumimoji="0" lang="en-US" sz="105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r" defTabSz="914400" rtl="0" eaLnBrk="1" fontAlgn="base" latinLnBrk="0" hangingPunct="1">
                  <a:lnSpc>
                    <a:spcPct val="80000"/>
                  </a:lnSpc>
                  <a:spcBef>
                    <a:spcPct val="0"/>
                  </a:spcBef>
                  <a:spcAft>
                    <a:spcPct val="0"/>
                  </a:spcAft>
                  <a:buClrTx/>
                  <a:buSzTx/>
                  <a:buFontTx/>
                  <a:buNone/>
                  <a:defRPr/>
                </a:pPr>
                <a:endPar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79" name="Group 231"/>
              <p:cNvGrpSpPr/>
              <p:nvPr/>
            </p:nvGrpSpPr>
            <p:grpSpPr bwMode="auto">
              <a:xfrm>
                <a:off x="1190" y="3496"/>
                <a:ext cx="582" cy="160"/>
                <a:chOff x="1190" y="3496"/>
                <a:chExt cx="582" cy="160"/>
              </a:xfrm>
            </p:grpSpPr>
            <p:sp>
              <p:nvSpPr>
                <p:cNvPr id="180" name="Line 232"/>
                <p:cNvSpPr>
                  <a:spLocks noChangeShapeType="1"/>
                </p:cNvSpPr>
                <p:nvPr/>
              </p:nvSpPr>
              <p:spPr bwMode="auto">
                <a:xfrm>
                  <a:off x="1190" y="3641"/>
                  <a:ext cx="535"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1" name="Text Box 233"/>
                <p:cNvSpPr txBox="1">
                  <a:spLocks noChangeArrowheads="1"/>
                </p:cNvSpPr>
                <p:nvPr/>
              </p:nvSpPr>
              <p:spPr bwMode="auto">
                <a:xfrm>
                  <a:off x="1287" y="3496"/>
                  <a:ext cx="485" cy="16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New ACK</a:t>
                  </a:r>
                  <a:endPar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grpSp>
      <p:grpSp>
        <p:nvGrpSpPr>
          <p:cNvPr id="182" name="Group 241"/>
          <p:cNvGrpSpPr/>
          <p:nvPr/>
        </p:nvGrpSpPr>
        <p:grpSpPr bwMode="auto">
          <a:xfrm>
            <a:off x="2386012" y="1545544"/>
            <a:ext cx="5038723" cy="2706689"/>
            <a:chOff x="495" y="859"/>
            <a:chExt cx="3174" cy="1705"/>
          </a:xfrm>
        </p:grpSpPr>
        <p:grpSp>
          <p:nvGrpSpPr>
            <p:cNvPr id="183" name="Group 161"/>
            <p:cNvGrpSpPr/>
            <p:nvPr/>
          </p:nvGrpSpPr>
          <p:grpSpPr bwMode="auto">
            <a:xfrm>
              <a:off x="1329" y="1320"/>
              <a:ext cx="800" cy="754"/>
              <a:chOff x="996" y="1773"/>
              <a:chExt cx="800" cy="754"/>
            </a:xfrm>
          </p:grpSpPr>
          <p:sp>
            <p:nvSpPr>
              <p:cNvPr id="204" name="Oval 162"/>
              <p:cNvSpPr>
                <a:spLocks noChangeArrowheads="1"/>
              </p:cNvSpPr>
              <p:nvPr/>
            </p:nvSpPr>
            <p:spPr bwMode="auto">
              <a:xfrm>
                <a:off x="996" y="1773"/>
                <a:ext cx="800" cy="754"/>
              </a:xfrm>
              <a:prstGeom prst="ellipse">
                <a:avLst/>
              </a:prstGeom>
              <a:solidFill>
                <a:srgbClr val="00CC99"/>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5" name="Text Box 163"/>
              <p:cNvSpPr txBox="1">
                <a:spLocks noChangeArrowheads="1"/>
              </p:cNvSpPr>
              <p:nvPr/>
            </p:nvSpPr>
            <p:spPr bwMode="auto">
              <a:xfrm>
                <a:off x="1159" y="1946"/>
                <a:ext cx="485" cy="446"/>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slow </a:t>
                </a: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start</a:t>
                </a: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84" name="Group 177"/>
            <p:cNvGrpSpPr/>
            <p:nvPr/>
          </p:nvGrpSpPr>
          <p:grpSpPr bwMode="auto">
            <a:xfrm>
              <a:off x="496" y="2026"/>
              <a:ext cx="1187" cy="538"/>
              <a:chOff x="384" y="2713"/>
              <a:chExt cx="1187" cy="538"/>
            </a:xfrm>
          </p:grpSpPr>
          <p:sp>
            <p:nvSpPr>
              <p:cNvPr id="201" name="Text Box 178"/>
              <p:cNvSpPr txBox="1">
                <a:spLocks noChangeArrowheads="1"/>
              </p:cNvSpPr>
              <p:nvPr/>
            </p:nvSpPr>
            <p:spPr bwMode="auto">
              <a:xfrm>
                <a:off x="777" y="2713"/>
                <a:ext cx="395" cy="16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timeout</a:t>
                </a:r>
                <a:endPar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02" name="Text Box 179"/>
              <p:cNvSpPr txBox="1">
                <a:spLocks noChangeArrowheads="1"/>
              </p:cNvSpPr>
              <p:nvPr/>
            </p:nvSpPr>
            <p:spPr bwMode="auto">
              <a:xfrm>
                <a:off x="384" y="2840"/>
                <a:ext cx="1187" cy="41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ssthresh = cwnd/2 </a:t>
                </a:r>
                <a:endPar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cwnd = 1 MSS</a:t>
                </a:r>
                <a:endPar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dupACKcount = 0</a:t>
                </a:r>
                <a:endPar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80000"/>
                  </a:lnSpc>
                  <a:spcBef>
                    <a:spcPct val="0"/>
                  </a:spcBef>
                  <a:spcAft>
                    <a:spcPct val="0"/>
                  </a:spcAft>
                  <a:buClrTx/>
                  <a:buSzTx/>
                  <a:buFontTx/>
                  <a:buNone/>
                  <a:defRPr/>
                </a:pPr>
                <a:r>
                  <a:rPr kumimoji="0" lang="en-US" sz="1050" b="0" i="1" u="none" strike="noStrike" kern="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rPr>
                  <a:t>retransmit missing segment</a:t>
                </a:r>
                <a:r>
                  <a:rPr kumimoji="0" 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03" name="Line 180"/>
              <p:cNvSpPr>
                <a:spLocks noChangeShapeType="1"/>
              </p:cNvSpPr>
              <p:nvPr/>
            </p:nvSpPr>
            <p:spPr bwMode="auto">
              <a:xfrm>
                <a:off x="709" y="2855"/>
                <a:ext cx="535"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85" name="Group 186"/>
            <p:cNvGrpSpPr/>
            <p:nvPr/>
          </p:nvGrpSpPr>
          <p:grpSpPr bwMode="auto">
            <a:xfrm>
              <a:off x="2173" y="960"/>
              <a:ext cx="1496" cy="561"/>
              <a:chOff x="2683" y="798"/>
              <a:chExt cx="1496" cy="561"/>
            </a:xfrm>
          </p:grpSpPr>
          <p:sp>
            <p:nvSpPr>
              <p:cNvPr id="198" name="Text Box 187"/>
              <p:cNvSpPr txBox="1">
                <a:spLocks noChangeArrowheads="1"/>
              </p:cNvSpPr>
              <p:nvPr/>
            </p:nvSpPr>
            <p:spPr bwMode="auto">
              <a:xfrm>
                <a:off x="2683" y="917"/>
                <a:ext cx="1496" cy="44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9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cwnd = cwnd+MSS</a:t>
                </a:r>
                <a:endPar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base" latinLnBrk="0" hangingPunct="1">
                  <a:lnSpc>
                    <a:spcPct val="9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dupACKcount = 0</a:t>
                </a:r>
                <a:endPar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base" latinLnBrk="0" hangingPunct="1">
                  <a:lnSpc>
                    <a:spcPct val="90000"/>
                  </a:lnSpc>
                  <a:spcBef>
                    <a:spcPct val="0"/>
                  </a:spcBef>
                  <a:spcAft>
                    <a:spcPct val="0"/>
                  </a:spcAft>
                  <a:buClrTx/>
                  <a:buSzTx/>
                  <a:buFontTx/>
                  <a:buNone/>
                  <a:defRPr/>
                </a:pPr>
                <a:r>
                  <a:rPr kumimoji="0" lang="en-US" sz="1050" b="0" i="1" u="none" strike="noStrike" kern="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rPr>
                  <a:t>transmit new segment(s), as allowed</a:t>
                </a:r>
                <a:endParaRPr kumimoji="0" lang="en-US" sz="1050" b="0" i="1" u="none" strike="noStrike" kern="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base" latinLnBrk="0" hangingPunct="1">
                  <a:lnSpc>
                    <a:spcPct val="80000"/>
                  </a:lnSpc>
                  <a:spcBef>
                    <a:spcPct val="0"/>
                  </a:spcBef>
                  <a:spcAft>
                    <a:spcPct val="0"/>
                  </a:spcAft>
                  <a:buClrTx/>
                  <a:buSzTx/>
                  <a:buFontTx/>
                  <a:buNone/>
                  <a:defRPr/>
                </a:pPr>
                <a:endParaRPr kumimoji="0" 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99" name="Line 188"/>
              <p:cNvSpPr>
                <a:spLocks noChangeShapeType="1"/>
              </p:cNvSpPr>
              <p:nvPr/>
            </p:nvSpPr>
            <p:spPr bwMode="auto">
              <a:xfrm>
                <a:off x="2744" y="934"/>
                <a:ext cx="535"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0" name="Text Box 189"/>
              <p:cNvSpPr txBox="1">
                <a:spLocks noChangeArrowheads="1"/>
              </p:cNvSpPr>
              <p:nvPr/>
            </p:nvSpPr>
            <p:spPr bwMode="auto">
              <a:xfrm>
                <a:off x="2697" y="798"/>
                <a:ext cx="471" cy="16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new ACK</a:t>
                </a:r>
                <a:endPar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86" name="Freeform 205"/>
            <p:cNvSpPr/>
            <p:nvPr/>
          </p:nvSpPr>
          <p:spPr bwMode="auto">
            <a:xfrm>
              <a:off x="1601" y="1129"/>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7" name="Freeform 206"/>
            <p:cNvSpPr/>
            <p:nvPr/>
          </p:nvSpPr>
          <p:spPr bwMode="auto">
            <a:xfrm rot="2575893">
              <a:off x="1950" y="1316"/>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88" name="Group 207"/>
            <p:cNvGrpSpPr/>
            <p:nvPr/>
          </p:nvGrpSpPr>
          <p:grpSpPr bwMode="auto">
            <a:xfrm>
              <a:off x="1445" y="859"/>
              <a:ext cx="740" cy="388"/>
              <a:chOff x="4254" y="2922"/>
              <a:chExt cx="740" cy="388"/>
            </a:xfrm>
          </p:grpSpPr>
          <p:sp>
            <p:nvSpPr>
              <p:cNvPr id="195" name="Text Box 208"/>
              <p:cNvSpPr txBox="1">
                <a:spLocks noChangeArrowheads="1"/>
              </p:cNvSpPr>
              <p:nvPr/>
            </p:nvSpPr>
            <p:spPr bwMode="auto">
              <a:xfrm>
                <a:off x="4254" y="3062"/>
                <a:ext cx="740" cy="24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dupACKcount++</a:t>
                </a:r>
                <a:endPar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80000"/>
                  </a:lnSpc>
                  <a:spcBef>
                    <a:spcPct val="0"/>
                  </a:spcBef>
                  <a:spcAft>
                    <a:spcPct val="0"/>
                  </a:spcAft>
                  <a:buClrTx/>
                  <a:buSzTx/>
                  <a:buFontTx/>
                  <a:buNone/>
                  <a:defRPr/>
                </a:pPr>
                <a:endParaRPr kumimoji="0" 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96" name="Line 209"/>
              <p:cNvSpPr>
                <a:spLocks noChangeShapeType="1"/>
              </p:cNvSpPr>
              <p:nvPr/>
            </p:nvSpPr>
            <p:spPr bwMode="auto">
              <a:xfrm>
                <a:off x="4353" y="3071"/>
                <a:ext cx="535"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7" name="Text Box 210"/>
              <p:cNvSpPr txBox="1">
                <a:spLocks noChangeArrowheads="1"/>
              </p:cNvSpPr>
              <p:nvPr/>
            </p:nvSpPr>
            <p:spPr bwMode="auto">
              <a:xfrm>
                <a:off x="4295" y="2922"/>
                <a:ext cx="656" cy="16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duplicate ACK</a:t>
                </a:r>
                <a:endPar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189" name="Freeform 211"/>
            <p:cNvSpPr/>
            <p:nvPr/>
          </p:nvSpPr>
          <p:spPr bwMode="auto">
            <a:xfrm rot="-8222029">
              <a:off x="1204" y="1903"/>
              <a:ext cx="313" cy="201"/>
            </a:xfrm>
            <a:custGeom>
              <a:avLst/>
              <a:gdLst>
                <a:gd name="T0" fmla="*/ 25 w 313"/>
                <a:gd name="T1" fmla="*/ 169 h 201"/>
                <a:gd name="T2" fmla="*/ 153 w 313"/>
                <a:gd name="T3" fmla="*/ 7 h 201"/>
                <a:gd name="T4" fmla="*/ 258 w 313"/>
                <a:gd name="T5" fmla="*/ 201 h 201"/>
                <a:gd name="T6" fmla="*/ 0 60000 65536"/>
                <a:gd name="T7" fmla="*/ 0 60000 65536"/>
                <a:gd name="T8" fmla="*/ 0 60000 65536"/>
              </a:gdLst>
              <a:ahLst/>
              <a:cxnLst>
                <a:cxn ang="T6">
                  <a:pos x="T0" y="T1"/>
                </a:cxn>
                <a:cxn ang="T7">
                  <a:pos x="T2" y="T3"/>
                </a:cxn>
                <a:cxn ang="T8">
                  <a:pos x="T4" y="T5"/>
                </a:cxn>
              </a:cxnLst>
              <a:rect l="0" t="0" r="r" b="b"/>
              <a:pathLst>
                <a:path w="313" h="201">
                  <a:moveTo>
                    <a:pt x="25" y="169"/>
                  </a:moveTo>
                  <a:cubicBezTo>
                    <a:pt x="0" y="108"/>
                    <a:pt x="5" y="0"/>
                    <a:pt x="153" y="7"/>
                  </a:cubicBezTo>
                  <a:cubicBezTo>
                    <a:pt x="302" y="12"/>
                    <a:pt x="313" y="87"/>
                    <a:pt x="258" y="201"/>
                  </a:cubicBezTo>
                </a:path>
              </a:pathLst>
            </a:custGeom>
            <a:noFill/>
            <a:ln w="9525">
              <a:solidFill>
                <a:srgbClr val="00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0" name="Line 234"/>
            <p:cNvSpPr>
              <a:spLocks noChangeShapeType="1"/>
            </p:cNvSpPr>
            <p:nvPr/>
          </p:nvSpPr>
          <p:spPr bwMode="auto">
            <a:xfrm>
              <a:off x="536" y="1649"/>
              <a:ext cx="752" cy="1"/>
            </a:xfrm>
            <a:prstGeom prst="line">
              <a:avLst/>
            </a:prstGeom>
            <a:noFill/>
            <a:ln w="9525">
              <a:solidFill>
                <a:srgbClr val="000000"/>
              </a:solidFill>
              <a:prstDash val="dash"/>
              <a:round/>
              <a:tailEnd type="triangl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91" name="Group 235"/>
            <p:cNvGrpSpPr/>
            <p:nvPr/>
          </p:nvGrpSpPr>
          <p:grpSpPr bwMode="auto">
            <a:xfrm>
              <a:off x="495" y="1255"/>
              <a:ext cx="785" cy="429"/>
              <a:chOff x="517" y="936"/>
              <a:chExt cx="785" cy="429"/>
            </a:xfrm>
          </p:grpSpPr>
          <p:sp>
            <p:nvSpPr>
              <p:cNvPr id="192" name="Text Box 236"/>
              <p:cNvSpPr txBox="1">
                <a:spLocks noChangeArrowheads="1"/>
              </p:cNvSpPr>
              <p:nvPr/>
            </p:nvSpPr>
            <p:spPr bwMode="auto">
              <a:xfrm>
                <a:off x="816" y="936"/>
                <a:ext cx="175" cy="16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Symbol" panose="05050102010706020507" charset="0"/>
                    <a:ea typeface="MS PGothic" panose="020B0600070205080204" pitchFamily="34" charset="-128"/>
                    <a:cs typeface="+mn-cs"/>
                  </a:rPr>
                  <a:t>L</a:t>
                </a:r>
                <a:endParaRPr kumimoji="0" lang="en-US" sz="1050" b="0" i="0" u="none" strike="noStrike" kern="0" cap="none" spc="0" normalizeH="0" baseline="0" noProof="0">
                  <a:ln>
                    <a:noFill/>
                  </a:ln>
                  <a:solidFill>
                    <a:srgbClr val="000000"/>
                  </a:solidFill>
                  <a:effectLst/>
                  <a:uLnTx/>
                  <a:uFillTx/>
                  <a:latin typeface="Symbol" panose="05050102010706020507" charset="0"/>
                  <a:ea typeface="MS PGothic" panose="020B0600070205080204" pitchFamily="34" charset="-128"/>
                  <a:cs typeface="+mn-cs"/>
                </a:endParaRPr>
              </a:p>
            </p:txBody>
          </p:sp>
          <p:sp>
            <p:nvSpPr>
              <p:cNvPr id="193" name="Text Box 237"/>
              <p:cNvSpPr txBox="1">
                <a:spLocks noChangeArrowheads="1"/>
              </p:cNvSpPr>
              <p:nvPr/>
            </p:nvSpPr>
            <p:spPr bwMode="auto">
              <a:xfrm>
                <a:off x="517" y="1063"/>
                <a:ext cx="785" cy="30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cwnd = 1 MSS</a:t>
                </a:r>
                <a:endPar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ssthresh = 64 KB</a:t>
                </a:r>
                <a:endPar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base" latinLnBrk="0" hangingPunct="1">
                  <a:lnSpc>
                    <a:spcPct val="80000"/>
                  </a:lnSpc>
                  <a:spcBef>
                    <a:spcPct val="0"/>
                  </a:spcBef>
                  <a:spcAft>
                    <a:spcPct val="0"/>
                  </a:spcAft>
                  <a:buClrTx/>
                  <a:buSzTx/>
                  <a:buFontTx/>
                  <a:buNone/>
                  <a:defRPr/>
                </a:pPr>
                <a:r>
                  <a:rPr kumimoji="0" lang="en-US" sz="105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dupACKcount = 0</a:t>
                </a:r>
                <a:endParaRPr kumimoji="0" 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94" name="Line 238"/>
              <p:cNvSpPr>
                <a:spLocks noChangeShapeType="1"/>
              </p:cNvSpPr>
              <p:nvPr/>
            </p:nvSpPr>
            <p:spPr bwMode="auto">
              <a:xfrm>
                <a:off x="641" y="1078"/>
                <a:ext cx="535" cy="0"/>
              </a:xfrm>
              <a:prstGeom prst="line">
                <a:avLst/>
              </a:prstGeom>
              <a:noFill/>
              <a:ln w="9525">
                <a:solidFill>
                  <a:srgbClr val="00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grpSp>
        <p:nvGrpSpPr>
          <p:cNvPr id="206" name="Group 255"/>
          <p:cNvGrpSpPr/>
          <p:nvPr/>
        </p:nvGrpSpPr>
        <p:grpSpPr bwMode="auto">
          <a:xfrm>
            <a:off x="2405063" y="2982232"/>
            <a:ext cx="3167062" cy="1312862"/>
            <a:chOff x="509" y="1766"/>
            <a:chExt cx="1995" cy="827"/>
          </a:xfrm>
        </p:grpSpPr>
        <p:pic>
          <p:nvPicPr>
            <p:cNvPr id="207" name="Picture 25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509" y="1992"/>
              <a:ext cx="262" cy="245"/>
            </a:xfrm>
            <a:prstGeom prst="rect">
              <a:avLst/>
            </a:prstGeom>
            <a:noFill/>
            <a:ln>
              <a:noFill/>
            </a:ln>
            <a:effectLst/>
          </p:spPr>
        </p:pic>
        <p:pic>
          <p:nvPicPr>
            <p:cNvPr id="208" name="Picture 25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2242" y="1766"/>
              <a:ext cx="262" cy="245"/>
            </a:xfrm>
            <a:prstGeom prst="rect">
              <a:avLst/>
            </a:prstGeom>
            <a:noFill/>
            <a:ln>
              <a:noFill/>
            </a:ln>
            <a:effectLst/>
          </p:spPr>
        </p:pic>
        <p:pic>
          <p:nvPicPr>
            <p:cNvPr id="209" name="Picture 25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2164" y="2348"/>
              <a:ext cx="262" cy="245"/>
            </a:xfrm>
            <a:prstGeom prst="rect">
              <a:avLst/>
            </a:prstGeom>
            <a:noFill/>
            <a:ln>
              <a:noFill/>
            </a:ln>
            <a:effectLst/>
          </p:spPr>
        </p:pic>
      </p:grpSp>
      <p:grpSp>
        <p:nvGrpSpPr>
          <p:cNvPr id="210" name="Group 297"/>
          <p:cNvGrpSpPr/>
          <p:nvPr/>
        </p:nvGrpSpPr>
        <p:grpSpPr bwMode="auto">
          <a:xfrm>
            <a:off x="5102225" y="1208994"/>
            <a:ext cx="4333875" cy="3243263"/>
            <a:chOff x="2205" y="641"/>
            <a:chExt cx="2730" cy="2043"/>
          </a:xfrm>
        </p:grpSpPr>
        <p:grpSp>
          <p:nvGrpSpPr>
            <p:cNvPr id="211" name="Group 282"/>
            <p:cNvGrpSpPr/>
            <p:nvPr/>
          </p:nvGrpSpPr>
          <p:grpSpPr bwMode="auto">
            <a:xfrm>
              <a:off x="3381" y="2381"/>
              <a:ext cx="583" cy="303"/>
              <a:chOff x="1166" y="3601"/>
              <a:chExt cx="583" cy="303"/>
            </a:xfrm>
          </p:grpSpPr>
          <p:grpSp>
            <p:nvGrpSpPr>
              <p:cNvPr id="222" name="Group 283"/>
              <p:cNvGrpSpPr/>
              <p:nvPr/>
            </p:nvGrpSpPr>
            <p:grpSpPr bwMode="auto">
              <a:xfrm>
                <a:off x="1166" y="3601"/>
                <a:ext cx="583" cy="303"/>
                <a:chOff x="990" y="4570"/>
                <a:chExt cx="597" cy="380"/>
              </a:xfrm>
            </p:grpSpPr>
            <p:pic>
              <p:nvPicPr>
                <p:cNvPr id="224" name="Picture 2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p:spPr>
            </p:pic>
            <p:sp>
              <p:nvSpPr>
                <p:cNvPr id="225" name="Rectangle 285"/>
                <p:cNvSpPr>
                  <a:spLocks noChangeArrowheads="1"/>
                </p:cNvSpPr>
                <p:nvPr/>
              </p:nvSpPr>
              <p:spPr bwMode="auto">
                <a:xfrm>
                  <a:off x="1124" y="4679"/>
                  <a:ext cx="356" cy="148"/>
                </a:xfrm>
                <a:prstGeom prst="rect">
                  <a:avLst/>
                </a:prstGeom>
                <a:solidFill>
                  <a:srgbClr val="FFFF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23" name="Text Box 286"/>
              <p:cNvSpPr txBox="1">
                <a:spLocks noChangeArrowheads="1"/>
              </p:cNvSpPr>
              <p:nvPr/>
            </p:nvSpPr>
            <p:spPr bwMode="auto">
              <a:xfrm>
                <a:off x="1274" y="3633"/>
                <a:ext cx="397" cy="242"/>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defRPr/>
                </a:pPr>
                <a:r>
                  <a:rPr kumimoji="0" lang="en-US" sz="1200" b="1" i="1" u="none" strike="noStrike" kern="1200" cap="none" spc="0" normalizeH="0" baseline="0" noProof="0">
                    <a:ln>
                      <a:noFill/>
                    </a:ln>
                    <a:solidFill>
                      <a:srgbClr val="3333CC"/>
                    </a:solidFill>
                    <a:effectLst/>
                    <a:uLnTx/>
                    <a:uFillTx/>
                    <a:latin typeface="Comic Sans MS" panose="030F0702030302020204" pitchFamily="66" charset="0"/>
                    <a:ea typeface="MS PGothic" panose="020B0600070205080204" pitchFamily="34" charset="-128"/>
                    <a:cs typeface="+mn-cs"/>
                  </a:rPr>
                  <a:t>New</a:t>
                </a:r>
                <a:endParaRPr kumimoji="0" lang="en-US" sz="1200" b="1" i="1" u="none" strike="noStrike" kern="1200" cap="none" spc="0" normalizeH="0" baseline="0" noProof="0">
                  <a:ln>
                    <a:noFill/>
                  </a:ln>
                  <a:solidFill>
                    <a:srgbClr val="3333CC"/>
                  </a:solidFill>
                  <a:effectLst/>
                  <a:uLnTx/>
                  <a:uFillTx/>
                  <a:latin typeface="Comic Sans MS" panose="030F0702030302020204" pitchFamily="66" charset="0"/>
                  <a:ea typeface="MS PGothic" panose="020B0600070205080204" pitchFamily="34" charset="-128"/>
                  <a:cs typeface="+mn-cs"/>
                </a:endParaRPr>
              </a:p>
              <a:p>
                <a:pPr marL="0" marR="0" lvl="0" indent="0" algn="ctr" defTabSz="914400" rtl="0" eaLnBrk="0" fontAlgn="base" latinLnBrk="0" hangingPunct="0">
                  <a:lnSpc>
                    <a:spcPct val="80000"/>
                  </a:lnSpc>
                  <a:spcBef>
                    <a:spcPct val="0"/>
                  </a:spcBef>
                  <a:spcAft>
                    <a:spcPct val="0"/>
                  </a:spcAft>
                  <a:buClrTx/>
                  <a:buSzTx/>
                  <a:buFontTx/>
                  <a:buNone/>
                  <a:defRPr/>
                </a:pPr>
                <a:r>
                  <a:rPr kumimoji="0" lang="en-US" sz="1200" b="1" i="1" u="none" strike="noStrike" kern="1200" cap="none" spc="0" normalizeH="0" baseline="0" noProof="0">
                    <a:ln>
                      <a:noFill/>
                    </a:ln>
                    <a:solidFill>
                      <a:srgbClr val="3333CC"/>
                    </a:solidFill>
                    <a:effectLst/>
                    <a:uLnTx/>
                    <a:uFillTx/>
                    <a:latin typeface="Comic Sans MS" panose="030F0702030302020204" pitchFamily="66" charset="0"/>
                    <a:ea typeface="MS PGothic" panose="020B0600070205080204" pitchFamily="34" charset="-128"/>
                    <a:cs typeface="+mn-cs"/>
                  </a:rPr>
                  <a:t>ACK!</a:t>
                </a:r>
                <a:endParaRPr kumimoji="0" lang="en-US" sz="1200" b="1" i="1" u="none" strike="noStrike" kern="1200" cap="none" spc="0" normalizeH="0" baseline="0" noProof="0">
                  <a:ln>
                    <a:noFill/>
                  </a:ln>
                  <a:solidFill>
                    <a:srgbClr val="3333CC"/>
                  </a:solidFill>
                  <a:effectLst/>
                  <a:uLnTx/>
                  <a:uFillTx/>
                  <a:latin typeface="Comic Sans MS" panose="030F0702030302020204" pitchFamily="66" charset="0"/>
                  <a:ea typeface="MS PGothic" panose="020B0600070205080204" pitchFamily="34" charset="-128"/>
                  <a:cs typeface="+mn-cs"/>
                </a:endParaRPr>
              </a:p>
            </p:txBody>
          </p:sp>
        </p:grpSp>
        <p:grpSp>
          <p:nvGrpSpPr>
            <p:cNvPr id="212" name="Group 287"/>
            <p:cNvGrpSpPr/>
            <p:nvPr/>
          </p:nvGrpSpPr>
          <p:grpSpPr bwMode="auto">
            <a:xfrm>
              <a:off x="2205" y="700"/>
              <a:ext cx="583" cy="303"/>
              <a:chOff x="1166" y="3601"/>
              <a:chExt cx="583" cy="303"/>
            </a:xfrm>
          </p:grpSpPr>
          <p:grpSp>
            <p:nvGrpSpPr>
              <p:cNvPr id="218" name="Group 288"/>
              <p:cNvGrpSpPr/>
              <p:nvPr/>
            </p:nvGrpSpPr>
            <p:grpSpPr bwMode="auto">
              <a:xfrm>
                <a:off x="1166" y="3601"/>
                <a:ext cx="583" cy="303"/>
                <a:chOff x="990" y="4570"/>
                <a:chExt cx="597" cy="380"/>
              </a:xfrm>
            </p:grpSpPr>
            <p:pic>
              <p:nvPicPr>
                <p:cNvPr id="220" name="Picture 2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p:spPr>
            </p:pic>
            <p:sp>
              <p:nvSpPr>
                <p:cNvPr id="221" name="Rectangle 290"/>
                <p:cNvSpPr>
                  <a:spLocks noChangeArrowheads="1"/>
                </p:cNvSpPr>
                <p:nvPr/>
              </p:nvSpPr>
              <p:spPr bwMode="auto">
                <a:xfrm>
                  <a:off x="1124" y="4679"/>
                  <a:ext cx="356" cy="148"/>
                </a:xfrm>
                <a:prstGeom prst="rect">
                  <a:avLst/>
                </a:prstGeom>
                <a:solidFill>
                  <a:srgbClr val="FFFF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19" name="Text Box 291"/>
              <p:cNvSpPr txBox="1">
                <a:spLocks noChangeArrowheads="1"/>
              </p:cNvSpPr>
              <p:nvPr/>
            </p:nvSpPr>
            <p:spPr bwMode="auto">
              <a:xfrm>
                <a:off x="1274" y="3633"/>
                <a:ext cx="397" cy="242"/>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defRPr/>
                </a:pPr>
                <a:r>
                  <a:rPr kumimoji="0" lang="en-US" sz="1200" b="1" i="1" u="none" strike="noStrike" kern="1200" cap="none" spc="0" normalizeH="0" baseline="0" noProof="0">
                    <a:ln>
                      <a:noFill/>
                    </a:ln>
                    <a:solidFill>
                      <a:srgbClr val="3333CC"/>
                    </a:solidFill>
                    <a:effectLst/>
                    <a:uLnTx/>
                    <a:uFillTx/>
                    <a:latin typeface="Comic Sans MS" panose="030F0702030302020204" pitchFamily="66" charset="0"/>
                    <a:ea typeface="MS PGothic" panose="020B0600070205080204" pitchFamily="34" charset="-128"/>
                    <a:cs typeface="+mn-cs"/>
                  </a:rPr>
                  <a:t>New</a:t>
                </a:r>
                <a:endParaRPr kumimoji="0" lang="en-US" sz="1200" b="1" i="1" u="none" strike="noStrike" kern="1200" cap="none" spc="0" normalizeH="0" baseline="0" noProof="0">
                  <a:ln>
                    <a:noFill/>
                  </a:ln>
                  <a:solidFill>
                    <a:srgbClr val="3333CC"/>
                  </a:solidFill>
                  <a:effectLst/>
                  <a:uLnTx/>
                  <a:uFillTx/>
                  <a:latin typeface="Comic Sans MS" panose="030F0702030302020204" pitchFamily="66" charset="0"/>
                  <a:ea typeface="MS PGothic" panose="020B0600070205080204" pitchFamily="34" charset="-128"/>
                  <a:cs typeface="+mn-cs"/>
                </a:endParaRPr>
              </a:p>
              <a:p>
                <a:pPr marL="0" marR="0" lvl="0" indent="0" algn="ctr" defTabSz="914400" rtl="0" eaLnBrk="0" fontAlgn="base" latinLnBrk="0" hangingPunct="0">
                  <a:lnSpc>
                    <a:spcPct val="80000"/>
                  </a:lnSpc>
                  <a:spcBef>
                    <a:spcPct val="0"/>
                  </a:spcBef>
                  <a:spcAft>
                    <a:spcPct val="0"/>
                  </a:spcAft>
                  <a:buClrTx/>
                  <a:buSzTx/>
                  <a:buFontTx/>
                  <a:buNone/>
                  <a:defRPr/>
                </a:pPr>
                <a:r>
                  <a:rPr kumimoji="0" lang="en-US" sz="1200" b="1" i="1" u="none" strike="noStrike" kern="1200" cap="none" spc="0" normalizeH="0" baseline="0" noProof="0">
                    <a:ln>
                      <a:noFill/>
                    </a:ln>
                    <a:solidFill>
                      <a:srgbClr val="3333CC"/>
                    </a:solidFill>
                    <a:effectLst/>
                    <a:uLnTx/>
                    <a:uFillTx/>
                    <a:latin typeface="Comic Sans MS" panose="030F0702030302020204" pitchFamily="66" charset="0"/>
                    <a:ea typeface="MS PGothic" panose="020B0600070205080204" pitchFamily="34" charset="-128"/>
                    <a:cs typeface="+mn-cs"/>
                  </a:rPr>
                  <a:t>ACK!</a:t>
                </a:r>
                <a:endParaRPr kumimoji="0" lang="en-US" sz="1200" b="1" i="1" u="none" strike="noStrike" kern="1200" cap="none" spc="0" normalizeH="0" baseline="0" noProof="0">
                  <a:ln>
                    <a:noFill/>
                  </a:ln>
                  <a:solidFill>
                    <a:srgbClr val="3333CC"/>
                  </a:solidFill>
                  <a:effectLst/>
                  <a:uLnTx/>
                  <a:uFillTx/>
                  <a:latin typeface="Comic Sans MS" panose="030F0702030302020204" pitchFamily="66" charset="0"/>
                  <a:ea typeface="MS PGothic" panose="020B0600070205080204" pitchFamily="34" charset="-128"/>
                  <a:cs typeface="+mn-cs"/>
                </a:endParaRPr>
              </a:p>
            </p:txBody>
          </p:sp>
        </p:grpSp>
        <p:grpSp>
          <p:nvGrpSpPr>
            <p:cNvPr id="213" name="Group 292"/>
            <p:cNvGrpSpPr/>
            <p:nvPr/>
          </p:nvGrpSpPr>
          <p:grpSpPr bwMode="auto">
            <a:xfrm>
              <a:off x="4352" y="641"/>
              <a:ext cx="583" cy="303"/>
              <a:chOff x="1166" y="3601"/>
              <a:chExt cx="583" cy="303"/>
            </a:xfrm>
          </p:grpSpPr>
          <p:grpSp>
            <p:nvGrpSpPr>
              <p:cNvPr id="214" name="Group 293"/>
              <p:cNvGrpSpPr/>
              <p:nvPr/>
            </p:nvGrpSpPr>
            <p:grpSpPr bwMode="auto">
              <a:xfrm>
                <a:off x="1166" y="3601"/>
                <a:ext cx="583" cy="303"/>
                <a:chOff x="990" y="4570"/>
                <a:chExt cx="597" cy="380"/>
              </a:xfrm>
            </p:grpSpPr>
            <p:pic>
              <p:nvPicPr>
                <p:cNvPr id="216" name="Picture 2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 y="4570"/>
                  <a:ext cx="597" cy="380"/>
                </a:xfrm>
                <a:prstGeom prst="rect">
                  <a:avLst/>
                </a:prstGeom>
                <a:noFill/>
                <a:ln>
                  <a:noFill/>
                </a:ln>
                <a:effectLst/>
              </p:spPr>
            </p:pic>
            <p:sp>
              <p:nvSpPr>
                <p:cNvPr id="217" name="Rectangle 295"/>
                <p:cNvSpPr>
                  <a:spLocks noChangeArrowheads="1"/>
                </p:cNvSpPr>
                <p:nvPr/>
              </p:nvSpPr>
              <p:spPr bwMode="auto">
                <a:xfrm>
                  <a:off x="1124" y="4679"/>
                  <a:ext cx="356" cy="148"/>
                </a:xfrm>
                <a:prstGeom prst="rect">
                  <a:avLst/>
                </a:prstGeom>
                <a:solidFill>
                  <a:srgbClr val="FFFF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15" name="Text Box 296"/>
              <p:cNvSpPr txBox="1">
                <a:spLocks noChangeArrowheads="1"/>
              </p:cNvSpPr>
              <p:nvPr/>
            </p:nvSpPr>
            <p:spPr bwMode="auto">
              <a:xfrm>
                <a:off x="1274" y="3633"/>
                <a:ext cx="397" cy="242"/>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defRPr/>
                </a:pPr>
                <a:r>
                  <a:rPr kumimoji="0" lang="en-US" sz="1200" b="1" i="1" u="none" strike="noStrike" kern="1200" cap="none" spc="0" normalizeH="0" baseline="0" noProof="0">
                    <a:ln>
                      <a:noFill/>
                    </a:ln>
                    <a:solidFill>
                      <a:srgbClr val="3333CC"/>
                    </a:solidFill>
                    <a:effectLst/>
                    <a:uLnTx/>
                    <a:uFillTx/>
                    <a:latin typeface="Comic Sans MS" panose="030F0702030302020204" pitchFamily="66" charset="0"/>
                    <a:ea typeface="MS PGothic" panose="020B0600070205080204" pitchFamily="34" charset="-128"/>
                    <a:cs typeface="+mn-cs"/>
                  </a:rPr>
                  <a:t>New</a:t>
                </a:r>
                <a:endParaRPr kumimoji="0" lang="en-US" sz="1200" b="1" i="1" u="none" strike="noStrike" kern="1200" cap="none" spc="0" normalizeH="0" baseline="0" noProof="0">
                  <a:ln>
                    <a:noFill/>
                  </a:ln>
                  <a:solidFill>
                    <a:srgbClr val="3333CC"/>
                  </a:solidFill>
                  <a:effectLst/>
                  <a:uLnTx/>
                  <a:uFillTx/>
                  <a:latin typeface="Comic Sans MS" panose="030F0702030302020204" pitchFamily="66" charset="0"/>
                  <a:ea typeface="MS PGothic" panose="020B0600070205080204" pitchFamily="34" charset="-128"/>
                  <a:cs typeface="+mn-cs"/>
                </a:endParaRPr>
              </a:p>
              <a:p>
                <a:pPr marL="0" marR="0" lvl="0" indent="0" algn="ctr" defTabSz="914400" rtl="0" eaLnBrk="0" fontAlgn="base" latinLnBrk="0" hangingPunct="0">
                  <a:lnSpc>
                    <a:spcPct val="80000"/>
                  </a:lnSpc>
                  <a:spcBef>
                    <a:spcPct val="0"/>
                  </a:spcBef>
                  <a:spcAft>
                    <a:spcPct val="0"/>
                  </a:spcAft>
                  <a:buClrTx/>
                  <a:buSzTx/>
                  <a:buFontTx/>
                  <a:buNone/>
                  <a:defRPr/>
                </a:pPr>
                <a:r>
                  <a:rPr kumimoji="0" lang="en-US" sz="1200" b="1" i="1" u="none" strike="noStrike" kern="1200" cap="none" spc="0" normalizeH="0" baseline="0" noProof="0">
                    <a:ln>
                      <a:noFill/>
                    </a:ln>
                    <a:solidFill>
                      <a:srgbClr val="3333CC"/>
                    </a:solidFill>
                    <a:effectLst/>
                    <a:uLnTx/>
                    <a:uFillTx/>
                    <a:latin typeface="Comic Sans MS" panose="030F0702030302020204" pitchFamily="66" charset="0"/>
                    <a:ea typeface="MS PGothic" panose="020B0600070205080204" pitchFamily="34" charset="-128"/>
                    <a:cs typeface="+mn-cs"/>
                  </a:rPr>
                  <a:t>ACK!</a:t>
                </a:r>
                <a:endParaRPr kumimoji="0" lang="en-US" sz="1200" b="1" i="1" u="none" strike="noStrike" kern="1200" cap="none" spc="0" normalizeH="0" baseline="0" noProof="0">
                  <a:ln>
                    <a:noFill/>
                  </a:ln>
                  <a:solidFill>
                    <a:srgbClr val="3333CC"/>
                  </a:solidFill>
                  <a:effectLst/>
                  <a:uLnTx/>
                  <a:uFillTx/>
                  <a:latin typeface="Comic Sans MS" panose="030F0702030302020204" pitchFamily="66" charset="0"/>
                  <a:ea typeface="MS PGothic" panose="020B0600070205080204" pitchFamily="34" charset="-128"/>
                  <a:cs typeface="+mn-cs"/>
                </a:endParaRPr>
              </a:p>
            </p:txBody>
          </p:sp>
        </p:grpSp>
      </p:grpSp>
      <p:sp>
        <p:nvSpPr>
          <p:cNvPr id="109"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dissolve">
                                      <p:cBhvr>
                                        <p:cTn id="7" dur="500"/>
                                        <p:tgtEl>
                                          <p:spTgt spid="1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wipe(left)">
                                      <p:cBhvr>
                                        <p:cTn id="12" dur="500"/>
                                        <p:tgtEl>
                                          <p:spTgt spid="12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dissolve">
                                      <p:cBhvr>
                                        <p:cTn id="17" dur="500"/>
                                        <p:tgtEl>
                                          <p:spTgt spid="1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wipe(right)">
                                      <p:cBhvr>
                                        <p:cTn id="22" dur="500"/>
                                        <p:tgtEl>
                                          <p:spTgt spid="1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69"/>
                                        </p:tgtEl>
                                        <p:attrNameLst>
                                          <p:attrName>style.visibility</p:attrName>
                                        </p:attrNameLst>
                                      </p:cBhvr>
                                      <p:to>
                                        <p:strVal val="visible"/>
                                      </p:to>
                                    </p:set>
                                    <p:animEffect transition="in" filter="wipe(up)">
                                      <p:cBhvr>
                                        <p:cTn id="27" dur="500"/>
                                        <p:tgtEl>
                                          <p:spTgt spid="16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4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wipe(left)">
                                      <p:cBhvr>
                                        <p:cTn id="36" dur="500"/>
                                        <p:tgtEl>
                                          <p:spTgt spid="17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58"/>
                                        </p:tgtEl>
                                        <p:attrNameLst>
                                          <p:attrName>style.visibility</p:attrName>
                                        </p:attrNameLst>
                                      </p:cBhvr>
                                      <p:to>
                                        <p:strVal val="visible"/>
                                      </p:to>
                                    </p:set>
                                    <p:animEffect transition="in" filter="dissolve">
                                      <p:cBhvr>
                                        <p:cTn id="41" dur="500"/>
                                        <p:tgtEl>
                                          <p:spTgt spid="158"/>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0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210"/>
                                        </p:tgtEl>
                                        <p:attrNameLst>
                                          <p:attrName>style.visibility</p:attrName>
                                        </p:attrNameLst>
                                      </p:cBhvr>
                                      <p:to>
                                        <p:strVal val="visible"/>
                                      </p:to>
                                    </p:set>
                                    <p:animEffect transition="in" filter="dissolve">
                                      <p:cBhvr>
                                        <p:cTn id="50"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76953"/>
            <a:ext cx="11393310" cy="894622"/>
          </a:xfrm>
        </p:spPr>
        <p:txBody>
          <a:bodyPr>
            <a:normAutofit/>
          </a:bodyPr>
          <a:lstStyle/>
          <a:p>
            <a:r>
              <a:rPr lang="en-US" sz="4800" dirty="0"/>
              <a:t>TCP CUBIC</a:t>
            </a:r>
            <a:endParaRPr lang="en-US" sz="4400" b="0" dirty="0"/>
          </a:p>
        </p:txBody>
      </p:sp>
      <p:sp>
        <p:nvSpPr>
          <p:cNvPr id="110" name="Rectangle 3"/>
          <p:cNvSpPr txBox="1">
            <a:spLocks noChangeArrowheads="1"/>
          </p:cNvSpPr>
          <p:nvPr/>
        </p:nvSpPr>
        <p:spPr>
          <a:xfrm>
            <a:off x="798690" y="1308100"/>
            <a:ext cx="11164126"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Is there a better way than AIMD to “probe” for usable bandwidth?</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130175"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23" name="Group 35"/>
          <p:cNvGrpSpPr/>
          <p:nvPr/>
        </p:nvGrpSpPr>
        <p:grpSpPr bwMode="auto">
          <a:xfrm>
            <a:off x="1454066" y="4302985"/>
            <a:ext cx="6081713" cy="1998662"/>
            <a:chOff x="73" y="2432"/>
            <a:chExt cx="3831" cy="1259"/>
          </a:xfrm>
        </p:grpSpPr>
        <p:sp>
          <p:nvSpPr>
            <p:cNvPr id="24" name="Freeform 26"/>
            <p:cNvSpPr/>
            <p:nvPr/>
          </p:nvSpPr>
          <p:spPr bwMode="auto">
            <a:xfrm>
              <a:off x="678" y="2556"/>
              <a:ext cx="3226" cy="579"/>
            </a:xfrm>
            <a:custGeom>
              <a:avLst/>
              <a:gdLst>
                <a:gd name="T0" fmla="*/ 0 w 2481"/>
                <a:gd name="T1" fmla="*/ 573 h 579"/>
                <a:gd name="T2" fmla="*/ 414 w 2481"/>
                <a:gd name="T3" fmla="*/ 18 h 579"/>
                <a:gd name="T4" fmla="*/ 414 w 2481"/>
                <a:gd name="T5" fmla="*/ 579 h 579"/>
                <a:gd name="T6" fmla="*/ 819 w 2481"/>
                <a:gd name="T7" fmla="*/ 18 h 579"/>
                <a:gd name="T8" fmla="*/ 825 w 2481"/>
                <a:gd name="T9" fmla="*/ 579 h 579"/>
                <a:gd name="T10" fmla="*/ 1245 w 2481"/>
                <a:gd name="T11" fmla="*/ 15 h 579"/>
                <a:gd name="T12" fmla="*/ 1245 w 2481"/>
                <a:gd name="T13" fmla="*/ 576 h 579"/>
                <a:gd name="T14" fmla="*/ 1647 w 2481"/>
                <a:gd name="T15" fmla="*/ 6 h 579"/>
                <a:gd name="T16" fmla="*/ 1647 w 2481"/>
                <a:gd name="T17" fmla="*/ 570 h 579"/>
                <a:gd name="T18" fmla="*/ 2064 w 2481"/>
                <a:gd name="T19" fmla="*/ 6 h 579"/>
                <a:gd name="T20" fmla="*/ 2064 w 2481"/>
                <a:gd name="T21" fmla="*/ 564 h 579"/>
                <a:gd name="T22" fmla="*/ 2481 w 2481"/>
                <a:gd name="T23" fmla="*/ 0 h 5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1" h="579">
                  <a:moveTo>
                    <a:pt x="0" y="573"/>
                  </a:moveTo>
                  <a:lnTo>
                    <a:pt x="414" y="18"/>
                  </a:lnTo>
                  <a:lnTo>
                    <a:pt x="414" y="579"/>
                  </a:lnTo>
                  <a:lnTo>
                    <a:pt x="819" y="18"/>
                  </a:lnTo>
                  <a:lnTo>
                    <a:pt x="825" y="579"/>
                  </a:lnTo>
                  <a:lnTo>
                    <a:pt x="1245" y="15"/>
                  </a:lnTo>
                  <a:lnTo>
                    <a:pt x="1245" y="576"/>
                  </a:lnTo>
                  <a:lnTo>
                    <a:pt x="1647" y="6"/>
                  </a:lnTo>
                  <a:lnTo>
                    <a:pt x="1647" y="570"/>
                  </a:lnTo>
                  <a:lnTo>
                    <a:pt x="2064" y="6"/>
                  </a:lnTo>
                  <a:lnTo>
                    <a:pt x="2064" y="564"/>
                  </a:lnTo>
                  <a:lnTo>
                    <a:pt x="2481" y="0"/>
                  </a:lnTo>
                </a:path>
              </a:pathLst>
            </a:custGeom>
            <a:noFill/>
            <a:ln w="28575" cap="flat" cmpd="sng">
              <a:solidFill>
                <a:srgbClr val="CC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Line 28"/>
            <p:cNvSpPr>
              <a:spLocks noChangeShapeType="1"/>
            </p:cNvSpPr>
            <p:nvPr/>
          </p:nvSpPr>
          <p:spPr bwMode="auto">
            <a:xfrm>
              <a:off x="675" y="3685"/>
              <a:ext cx="2674" cy="0"/>
            </a:xfrm>
            <a:prstGeom prst="line">
              <a:avLst/>
            </a:prstGeom>
            <a:noFill/>
            <a:ln w="1905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26" name="Line 29"/>
            <p:cNvSpPr>
              <a:spLocks noChangeShapeType="1"/>
            </p:cNvSpPr>
            <p:nvPr/>
          </p:nvSpPr>
          <p:spPr bwMode="auto">
            <a:xfrm>
              <a:off x="682" y="2432"/>
              <a:ext cx="0" cy="1259"/>
            </a:xfrm>
            <a:prstGeom prst="line">
              <a:avLst/>
            </a:prstGeom>
            <a:noFill/>
            <a:ln w="1905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27" name="Line 31"/>
            <p:cNvSpPr>
              <a:spLocks noChangeShapeType="1"/>
            </p:cNvSpPr>
            <p:nvPr/>
          </p:nvSpPr>
          <p:spPr bwMode="auto">
            <a:xfrm>
              <a:off x="606" y="2571"/>
              <a:ext cx="72" cy="0"/>
            </a:xfrm>
            <a:prstGeom prst="line">
              <a:avLst/>
            </a:prstGeom>
            <a:noFill/>
            <a:ln w="1905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28" name="Line 32"/>
            <p:cNvSpPr>
              <a:spLocks noChangeShapeType="1"/>
            </p:cNvSpPr>
            <p:nvPr/>
          </p:nvSpPr>
          <p:spPr bwMode="auto">
            <a:xfrm>
              <a:off x="606" y="3117"/>
              <a:ext cx="72" cy="0"/>
            </a:xfrm>
            <a:prstGeom prst="line">
              <a:avLst/>
            </a:prstGeom>
            <a:noFill/>
            <a:ln w="1905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29" name="Text Box 33"/>
            <p:cNvSpPr txBox="1">
              <a:spLocks noChangeArrowheads="1"/>
            </p:cNvSpPr>
            <p:nvPr/>
          </p:nvSpPr>
          <p:spPr bwMode="auto">
            <a:xfrm>
              <a:off x="171" y="2437"/>
              <a:ext cx="393" cy="2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err="1">
                  <a:ln>
                    <a:noFill/>
                  </a:ln>
                  <a:solidFill>
                    <a:prstClr val="black"/>
                  </a:solidFill>
                  <a:effectLst/>
                  <a:uLnTx/>
                  <a:uFillTx/>
                  <a:latin typeface="Tahoma" panose="020B0604030504040204" charset="0"/>
                  <a:ea typeface="MS PGothic" panose="020B0600070205080204" pitchFamily="34" charset="-128"/>
                  <a:cs typeface="+mn-cs"/>
                </a:rPr>
                <a:t>W</a:t>
              </a:r>
              <a:r>
                <a:rPr kumimoji="0" lang="en-US" sz="1600" b="0" i="0" u="none" strike="noStrike" kern="1200" cap="none" spc="0" normalizeH="0" baseline="-25000" noProof="0" dirty="0" err="1">
                  <a:ln>
                    <a:noFill/>
                  </a:ln>
                  <a:solidFill>
                    <a:prstClr val="black"/>
                  </a:solidFill>
                  <a:effectLst/>
                  <a:uLnTx/>
                  <a:uFillTx/>
                  <a:latin typeface="Tahoma" panose="020B0604030504040204" charset="0"/>
                  <a:ea typeface="MS PGothic" panose="020B0600070205080204" pitchFamily="34" charset="-128"/>
                  <a:cs typeface="+mn-cs"/>
                </a:rPr>
                <a:t>max</a:t>
              </a:r>
              <a:endParaRPr kumimoji="0" lang="en-US" sz="1600" b="0" i="0" u="none" strike="noStrike" kern="1200" cap="none" spc="0" normalizeH="0" baseline="-25000" noProof="0" dirty="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0" name="Text Box 34"/>
            <p:cNvSpPr txBox="1">
              <a:spLocks noChangeArrowheads="1"/>
            </p:cNvSpPr>
            <p:nvPr/>
          </p:nvSpPr>
          <p:spPr bwMode="auto">
            <a:xfrm>
              <a:off x="73" y="2971"/>
              <a:ext cx="513" cy="2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err="1">
                  <a:ln>
                    <a:noFill/>
                  </a:ln>
                  <a:solidFill>
                    <a:prstClr val="black"/>
                  </a:solidFill>
                  <a:effectLst/>
                  <a:uLnTx/>
                  <a:uFillTx/>
                  <a:latin typeface="Tahoma" panose="020B0604030504040204" charset="0"/>
                  <a:ea typeface="MS PGothic" panose="020B0600070205080204" pitchFamily="34" charset="-128"/>
                  <a:cs typeface="+mn-cs"/>
                </a:rPr>
                <a:t>W</a:t>
              </a:r>
              <a:r>
                <a:rPr kumimoji="0" lang="en-US" sz="1600" b="0" i="0" u="none" strike="noStrike" kern="1200" cap="none" spc="0" normalizeH="0" baseline="-25000" noProof="0" dirty="0" err="1">
                  <a:ln>
                    <a:noFill/>
                  </a:ln>
                  <a:solidFill>
                    <a:prstClr val="black"/>
                  </a:solidFill>
                  <a:effectLst/>
                  <a:uLnTx/>
                  <a:uFillTx/>
                  <a:latin typeface="Tahoma" panose="020B0604030504040204" charset="0"/>
                  <a:ea typeface="MS PGothic" panose="020B0600070205080204" pitchFamily="34" charset="-128"/>
                  <a:cs typeface="+mn-cs"/>
                </a:rPr>
                <a:t>max</a:t>
              </a:r>
              <a:r>
                <a:rPr kumimoji="0" lang="en-US" sz="16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rPr>
                <a:t>/2</a:t>
              </a:r>
              <a:endParaRPr kumimoji="0" lang="en-US" sz="16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endParaRPr>
            </a:p>
          </p:txBody>
        </p:sp>
      </p:grpSp>
      <p:grpSp>
        <p:nvGrpSpPr>
          <p:cNvPr id="7" name="Group 6"/>
          <p:cNvGrpSpPr/>
          <p:nvPr/>
        </p:nvGrpSpPr>
        <p:grpSpPr>
          <a:xfrm>
            <a:off x="2427206" y="4523647"/>
            <a:ext cx="842174" cy="851974"/>
            <a:chOff x="4111628" y="4803047"/>
            <a:chExt cx="842174" cy="851974"/>
          </a:xfrm>
        </p:grpSpPr>
        <p:sp>
          <p:nvSpPr>
            <p:cNvPr id="36" name="Freeform 35"/>
            <p:cNvSpPr/>
            <p:nvPr/>
          </p:nvSpPr>
          <p:spPr>
            <a:xfrm>
              <a:off x="4111628" y="4803047"/>
              <a:ext cx="842174" cy="851974"/>
            </a:xfrm>
            <a:custGeom>
              <a:avLst/>
              <a:gdLst>
                <a:gd name="connsiteX0" fmla="*/ 1064381 w 1064381"/>
                <a:gd name="connsiteY0" fmla="*/ 0 h 2044095"/>
                <a:gd name="connsiteX1" fmla="*/ 0 w 1064381"/>
                <a:gd name="connsiteY1" fmla="*/ 2044095 h 2044095"/>
                <a:gd name="connsiteX0-1" fmla="*/ 1064381 w 1064381"/>
                <a:gd name="connsiteY0-2" fmla="*/ 0 h 2044095"/>
                <a:gd name="connsiteX1-3" fmla="*/ 0 w 1064381"/>
                <a:gd name="connsiteY1-4" fmla="*/ 2044095 h 2044095"/>
                <a:gd name="connsiteX0-5" fmla="*/ 1064381 w 1064381"/>
                <a:gd name="connsiteY0-6" fmla="*/ 0 h 2044095"/>
                <a:gd name="connsiteX1-7" fmla="*/ 0 w 1064381"/>
                <a:gd name="connsiteY1-8" fmla="*/ 2044095 h 2044095"/>
                <a:gd name="connsiteX0-9" fmla="*/ 1064381 w 1064381"/>
                <a:gd name="connsiteY0-10" fmla="*/ 0 h 2044095"/>
                <a:gd name="connsiteX1-11" fmla="*/ 0 w 1064381"/>
                <a:gd name="connsiteY1-12" fmla="*/ 2044095 h 2044095"/>
                <a:gd name="connsiteX0-13" fmla="*/ 1147562 w 1147562"/>
                <a:gd name="connsiteY0-14" fmla="*/ 0 h 2129575"/>
                <a:gd name="connsiteX1-15" fmla="*/ 0 w 1147562"/>
                <a:gd name="connsiteY1-16" fmla="*/ 2129575 h 2129575"/>
                <a:gd name="connsiteX0-17" fmla="*/ 1147562 w 1147562"/>
                <a:gd name="connsiteY0-18" fmla="*/ 0 h 2129575"/>
                <a:gd name="connsiteX1-19" fmla="*/ 0 w 1147562"/>
                <a:gd name="connsiteY1-20" fmla="*/ 2129575 h 2129575"/>
                <a:gd name="connsiteX0-21" fmla="*/ 1147562 w 1147562"/>
                <a:gd name="connsiteY0-22" fmla="*/ 0 h 2129575"/>
                <a:gd name="connsiteX1-23" fmla="*/ 0 w 1147562"/>
                <a:gd name="connsiteY1-24" fmla="*/ 2129575 h 2129575"/>
                <a:gd name="connsiteX0-25" fmla="*/ 1147562 w 1147562"/>
                <a:gd name="connsiteY0-26" fmla="*/ 0 h 2129575"/>
                <a:gd name="connsiteX1-27" fmla="*/ 0 w 1147562"/>
                <a:gd name="connsiteY1-28" fmla="*/ 2129575 h 2129575"/>
                <a:gd name="connsiteX0-29" fmla="*/ 1147562 w 1147562"/>
                <a:gd name="connsiteY0-30" fmla="*/ 0 h 2129575"/>
                <a:gd name="connsiteX1-31" fmla="*/ 0 w 1147562"/>
                <a:gd name="connsiteY1-32" fmla="*/ 2129575 h 2129575"/>
                <a:gd name="connsiteX0-33" fmla="*/ 1147562 w 1147562"/>
                <a:gd name="connsiteY0-34" fmla="*/ 0 h 2129575"/>
                <a:gd name="connsiteX1-35" fmla="*/ 0 w 1147562"/>
                <a:gd name="connsiteY1-36" fmla="*/ 2129575 h 2129575"/>
                <a:gd name="connsiteX0-37" fmla="*/ 1147562 w 1147562"/>
                <a:gd name="connsiteY0-38" fmla="*/ 0 h 2129575"/>
                <a:gd name="connsiteX1-39" fmla="*/ 0 w 1147562"/>
                <a:gd name="connsiteY1-40" fmla="*/ 2129575 h 2129575"/>
                <a:gd name="connsiteX0-41" fmla="*/ 1147562 w 1147562"/>
                <a:gd name="connsiteY0-42" fmla="*/ 0 h 2103931"/>
                <a:gd name="connsiteX1-43" fmla="*/ 0 w 1147562"/>
                <a:gd name="connsiteY1-44" fmla="*/ 2103931 h 2103931"/>
                <a:gd name="connsiteX0-45" fmla="*/ 1147562 w 1147562"/>
                <a:gd name="connsiteY0-46" fmla="*/ 0 h 2103931"/>
                <a:gd name="connsiteX1-47" fmla="*/ 0 w 1147562"/>
                <a:gd name="connsiteY1-48" fmla="*/ 2103931 h 2103931"/>
                <a:gd name="connsiteX0-49" fmla="*/ 1147562 w 1147562"/>
                <a:gd name="connsiteY0-50" fmla="*/ 0 h 2103931"/>
                <a:gd name="connsiteX1-51" fmla="*/ 0 w 1147562"/>
                <a:gd name="connsiteY1-52" fmla="*/ 2103931 h 2103931"/>
                <a:gd name="connsiteX0-53" fmla="*/ 1147562 w 1147562"/>
                <a:gd name="connsiteY0-54" fmla="*/ 0 h 2103931"/>
                <a:gd name="connsiteX1-55" fmla="*/ 0 w 1147562"/>
                <a:gd name="connsiteY1-56" fmla="*/ 2103931 h 2103931"/>
                <a:gd name="connsiteX0-57" fmla="*/ 1147562 w 1147562"/>
                <a:gd name="connsiteY0-58" fmla="*/ 0 h 2103931"/>
                <a:gd name="connsiteX1-59" fmla="*/ 0 w 1147562"/>
                <a:gd name="connsiteY1-60" fmla="*/ 2103931 h 2103931"/>
                <a:gd name="connsiteX0-61" fmla="*/ 1147562 w 1147562"/>
                <a:gd name="connsiteY0-62" fmla="*/ 0 h 2103931"/>
                <a:gd name="connsiteX1-63" fmla="*/ 0 w 1147562"/>
                <a:gd name="connsiteY1-64" fmla="*/ 2103931 h 2103931"/>
                <a:gd name="connsiteX0-65" fmla="*/ 1147562 w 1147562"/>
                <a:gd name="connsiteY0-66" fmla="*/ 0 h 2103931"/>
                <a:gd name="connsiteX1-67" fmla="*/ 0 w 1147562"/>
                <a:gd name="connsiteY1-68" fmla="*/ 2103931 h 2103931"/>
              </a:gdLst>
              <a:ahLst/>
              <a:cxnLst>
                <a:cxn ang="0">
                  <a:pos x="connsiteX0-1" y="connsiteY0-2"/>
                </a:cxn>
                <a:cxn ang="0">
                  <a:pos x="connsiteX1-3" y="connsiteY1-4"/>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5" name="Straight Connector 4"/>
            <p:cNvCxnSpPr/>
            <p:nvPr/>
          </p:nvCxnSpPr>
          <p:spPr>
            <a:xfrm>
              <a:off x="4953802" y="4803047"/>
              <a:ext cx="0" cy="798802"/>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7913115" y="4293106"/>
            <a:ext cx="3050589" cy="1377579"/>
            <a:chOff x="7913115" y="4572506"/>
            <a:chExt cx="3050589" cy="1377579"/>
          </a:xfrm>
        </p:grpSpPr>
        <p:cxnSp>
          <p:nvCxnSpPr>
            <p:cNvPr id="10" name="Straight Connector 9"/>
            <p:cNvCxnSpPr/>
            <p:nvPr/>
          </p:nvCxnSpPr>
          <p:spPr>
            <a:xfrm>
              <a:off x="7913115" y="4779235"/>
              <a:ext cx="8662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913115" y="5243961"/>
              <a:ext cx="866274" cy="0"/>
            </a:xfrm>
            <a:prstGeom prst="line">
              <a:avLst/>
            </a:prstGeom>
            <a:ln w="38100">
              <a:solidFill>
                <a:srgbClr val="0000A3"/>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779389" y="4572506"/>
              <a:ext cx="11785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classic TCP</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TextBox 60"/>
            <p:cNvSpPr txBox="1"/>
            <p:nvPr/>
          </p:nvSpPr>
          <p:spPr>
            <a:xfrm>
              <a:off x="8779390" y="5109855"/>
              <a:ext cx="2184314"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TCP CUBIC - higher throughput in this example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2" name="Rectangle 3"/>
          <p:cNvSpPr txBox="1">
            <a:spLocks noChangeArrowheads="1"/>
          </p:cNvSpPr>
          <p:nvPr/>
        </p:nvSpPr>
        <p:spPr>
          <a:xfrm>
            <a:off x="798690" y="1787378"/>
            <a:ext cx="11164126"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Insight/intuition: </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W</a:t>
            </a:r>
            <a:r>
              <a:rPr kumimoji="0" lang="en-US" altLang="en-US" sz="2400" b="0" i="0" u="none" strike="noStrike" kern="1200" cap="none" spc="0" normalizeH="0" baseline="-25000" noProof="0" dirty="0" err="1">
                <a:ln>
                  <a:noFill/>
                </a:ln>
                <a:solidFill>
                  <a:prstClr val="black"/>
                </a:solidFill>
                <a:effectLst/>
                <a:uLnTx/>
                <a:uFillTx/>
                <a:latin typeface="Calibri" panose="020F0502020204030204"/>
                <a:ea typeface="MS PGothic" panose="020B0600070205080204" pitchFamily="34" charset="-128"/>
                <a:cs typeface="+mn-cs"/>
              </a:rPr>
              <a:t>max</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sending rate at which congestion loss was detected</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congestion state of bottleneck link probably (?) hasn’t changed much</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130175"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37" name="Group 36"/>
          <p:cNvGrpSpPr/>
          <p:nvPr/>
        </p:nvGrpSpPr>
        <p:grpSpPr>
          <a:xfrm>
            <a:off x="3268173" y="4514248"/>
            <a:ext cx="4263455" cy="882027"/>
            <a:chOff x="4952595" y="4780948"/>
            <a:chExt cx="4263455" cy="882027"/>
          </a:xfrm>
        </p:grpSpPr>
        <p:grpSp>
          <p:nvGrpSpPr>
            <p:cNvPr id="39" name="Group 38"/>
            <p:cNvGrpSpPr/>
            <p:nvPr/>
          </p:nvGrpSpPr>
          <p:grpSpPr>
            <a:xfrm>
              <a:off x="4952595" y="4811001"/>
              <a:ext cx="842174" cy="851974"/>
              <a:chOff x="4111628" y="4803047"/>
              <a:chExt cx="842174" cy="851974"/>
            </a:xfrm>
          </p:grpSpPr>
          <p:sp>
            <p:nvSpPr>
              <p:cNvPr id="66" name="Freeform 65"/>
              <p:cNvSpPr/>
              <p:nvPr/>
            </p:nvSpPr>
            <p:spPr>
              <a:xfrm>
                <a:off x="4111628" y="4803047"/>
                <a:ext cx="842174" cy="851974"/>
              </a:xfrm>
              <a:custGeom>
                <a:avLst/>
                <a:gdLst>
                  <a:gd name="connsiteX0" fmla="*/ 1064381 w 1064381"/>
                  <a:gd name="connsiteY0" fmla="*/ 0 h 2044095"/>
                  <a:gd name="connsiteX1" fmla="*/ 0 w 1064381"/>
                  <a:gd name="connsiteY1" fmla="*/ 2044095 h 2044095"/>
                  <a:gd name="connsiteX0-1" fmla="*/ 1064381 w 1064381"/>
                  <a:gd name="connsiteY0-2" fmla="*/ 0 h 2044095"/>
                  <a:gd name="connsiteX1-3" fmla="*/ 0 w 1064381"/>
                  <a:gd name="connsiteY1-4" fmla="*/ 2044095 h 2044095"/>
                  <a:gd name="connsiteX0-5" fmla="*/ 1064381 w 1064381"/>
                  <a:gd name="connsiteY0-6" fmla="*/ 0 h 2044095"/>
                  <a:gd name="connsiteX1-7" fmla="*/ 0 w 1064381"/>
                  <a:gd name="connsiteY1-8" fmla="*/ 2044095 h 2044095"/>
                  <a:gd name="connsiteX0-9" fmla="*/ 1064381 w 1064381"/>
                  <a:gd name="connsiteY0-10" fmla="*/ 0 h 2044095"/>
                  <a:gd name="connsiteX1-11" fmla="*/ 0 w 1064381"/>
                  <a:gd name="connsiteY1-12" fmla="*/ 2044095 h 2044095"/>
                  <a:gd name="connsiteX0-13" fmla="*/ 1147562 w 1147562"/>
                  <a:gd name="connsiteY0-14" fmla="*/ 0 h 2129575"/>
                  <a:gd name="connsiteX1-15" fmla="*/ 0 w 1147562"/>
                  <a:gd name="connsiteY1-16" fmla="*/ 2129575 h 2129575"/>
                  <a:gd name="connsiteX0-17" fmla="*/ 1147562 w 1147562"/>
                  <a:gd name="connsiteY0-18" fmla="*/ 0 h 2129575"/>
                  <a:gd name="connsiteX1-19" fmla="*/ 0 w 1147562"/>
                  <a:gd name="connsiteY1-20" fmla="*/ 2129575 h 2129575"/>
                  <a:gd name="connsiteX0-21" fmla="*/ 1147562 w 1147562"/>
                  <a:gd name="connsiteY0-22" fmla="*/ 0 h 2129575"/>
                  <a:gd name="connsiteX1-23" fmla="*/ 0 w 1147562"/>
                  <a:gd name="connsiteY1-24" fmla="*/ 2129575 h 2129575"/>
                  <a:gd name="connsiteX0-25" fmla="*/ 1147562 w 1147562"/>
                  <a:gd name="connsiteY0-26" fmla="*/ 0 h 2129575"/>
                  <a:gd name="connsiteX1-27" fmla="*/ 0 w 1147562"/>
                  <a:gd name="connsiteY1-28" fmla="*/ 2129575 h 2129575"/>
                  <a:gd name="connsiteX0-29" fmla="*/ 1147562 w 1147562"/>
                  <a:gd name="connsiteY0-30" fmla="*/ 0 h 2129575"/>
                  <a:gd name="connsiteX1-31" fmla="*/ 0 w 1147562"/>
                  <a:gd name="connsiteY1-32" fmla="*/ 2129575 h 2129575"/>
                  <a:gd name="connsiteX0-33" fmla="*/ 1147562 w 1147562"/>
                  <a:gd name="connsiteY0-34" fmla="*/ 0 h 2129575"/>
                  <a:gd name="connsiteX1-35" fmla="*/ 0 w 1147562"/>
                  <a:gd name="connsiteY1-36" fmla="*/ 2129575 h 2129575"/>
                  <a:gd name="connsiteX0-37" fmla="*/ 1147562 w 1147562"/>
                  <a:gd name="connsiteY0-38" fmla="*/ 0 h 2129575"/>
                  <a:gd name="connsiteX1-39" fmla="*/ 0 w 1147562"/>
                  <a:gd name="connsiteY1-40" fmla="*/ 2129575 h 2129575"/>
                  <a:gd name="connsiteX0-41" fmla="*/ 1147562 w 1147562"/>
                  <a:gd name="connsiteY0-42" fmla="*/ 0 h 2103931"/>
                  <a:gd name="connsiteX1-43" fmla="*/ 0 w 1147562"/>
                  <a:gd name="connsiteY1-44" fmla="*/ 2103931 h 2103931"/>
                  <a:gd name="connsiteX0-45" fmla="*/ 1147562 w 1147562"/>
                  <a:gd name="connsiteY0-46" fmla="*/ 0 h 2103931"/>
                  <a:gd name="connsiteX1-47" fmla="*/ 0 w 1147562"/>
                  <a:gd name="connsiteY1-48" fmla="*/ 2103931 h 2103931"/>
                  <a:gd name="connsiteX0-49" fmla="*/ 1147562 w 1147562"/>
                  <a:gd name="connsiteY0-50" fmla="*/ 0 h 2103931"/>
                  <a:gd name="connsiteX1-51" fmla="*/ 0 w 1147562"/>
                  <a:gd name="connsiteY1-52" fmla="*/ 2103931 h 2103931"/>
                  <a:gd name="connsiteX0-53" fmla="*/ 1147562 w 1147562"/>
                  <a:gd name="connsiteY0-54" fmla="*/ 0 h 2103931"/>
                  <a:gd name="connsiteX1-55" fmla="*/ 0 w 1147562"/>
                  <a:gd name="connsiteY1-56" fmla="*/ 2103931 h 2103931"/>
                  <a:gd name="connsiteX0-57" fmla="*/ 1147562 w 1147562"/>
                  <a:gd name="connsiteY0-58" fmla="*/ 0 h 2103931"/>
                  <a:gd name="connsiteX1-59" fmla="*/ 0 w 1147562"/>
                  <a:gd name="connsiteY1-60" fmla="*/ 2103931 h 2103931"/>
                  <a:gd name="connsiteX0-61" fmla="*/ 1147562 w 1147562"/>
                  <a:gd name="connsiteY0-62" fmla="*/ 0 h 2103931"/>
                  <a:gd name="connsiteX1-63" fmla="*/ 0 w 1147562"/>
                  <a:gd name="connsiteY1-64" fmla="*/ 2103931 h 2103931"/>
                  <a:gd name="connsiteX0-65" fmla="*/ 1147562 w 1147562"/>
                  <a:gd name="connsiteY0-66" fmla="*/ 0 h 2103931"/>
                  <a:gd name="connsiteX1-67" fmla="*/ 0 w 1147562"/>
                  <a:gd name="connsiteY1-68" fmla="*/ 2103931 h 2103931"/>
                </a:gdLst>
                <a:ahLst/>
                <a:cxnLst>
                  <a:cxn ang="0">
                    <a:pos x="connsiteX0-1" y="connsiteY0-2"/>
                  </a:cxn>
                  <a:cxn ang="0">
                    <a:pos x="connsiteX1-3" y="connsiteY1-4"/>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67" name="Straight Connector 66"/>
              <p:cNvCxnSpPr/>
              <p:nvPr/>
            </p:nvCxnSpPr>
            <p:spPr>
              <a:xfrm>
                <a:off x="4953802" y="4803047"/>
                <a:ext cx="0" cy="798802"/>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5815757" y="4805638"/>
              <a:ext cx="842174" cy="851974"/>
              <a:chOff x="4111628" y="4803047"/>
              <a:chExt cx="842174" cy="851974"/>
            </a:xfrm>
          </p:grpSpPr>
          <p:sp>
            <p:nvSpPr>
              <p:cNvPr id="64" name="Freeform 63"/>
              <p:cNvSpPr/>
              <p:nvPr/>
            </p:nvSpPr>
            <p:spPr>
              <a:xfrm>
                <a:off x="4111628" y="4803047"/>
                <a:ext cx="842174" cy="851974"/>
              </a:xfrm>
              <a:custGeom>
                <a:avLst/>
                <a:gdLst>
                  <a:gd name="connsiteX0" fmla="*/ 1064381 w 1064381"/>
                  <a:gd name="connsiteY0" fmla="*/ 0 h 2044095"/>
                  <a:gd name="connsiteX1" fmla="*/ 0 w 1064381"/>
                  <a:gd name="connsiteY1" fmla="*/ 2044095 h 2044095"/>
                  <a:gd name="connsiteX0-1" fmla="*/ 1064381 w 1064381"/>
                  <a:gd name="connsiteY0-2" fmla="*/ 0 h 2044095"/>
                  <a:gd name="connsiteX1-3" fmla="*/ 0 w 1064381"/>
                  <a:gd name="connsiteY1-4" fmla="*/ 2044095 h 2044095"/>
                  <a:gd name="connsiteX0-5" fmla="*/ 1064381 w 1064381"/>
                  <a:gd name="connsiteY0-6" fmla="*/ 0 h 2044095"/>
                  <a:gd name="connsiteX1-7" fmla="*/ 0 w 1064381"/>
                  <a:gd name="connsiteY1-8" fmla="*/ 2044095 h 2044095"/>
                  <a:gd name="connsiteX0-9" fmla="*/ 1064381 w 1064381"/>
                  <a:gd name="connsiteY0-10" fmla="*/ 0 h 2044095"/>
                  <a:gd name="connsiteX1-11" fmla="*/ 0 w 1064381"/>
                  <a:gd name="connsiteY1-12" fmla="*/ 2044095 h 2044095"/>
                  <a:gd name="connsiteX0-13" fmla="*/ 1147562 w 1147562"/>
                  <a:gd name="connsiteY0-14" fmla="*/ 0 h 2129575"/>
                  <a:gd name="connsiteX1-15" fmla="*/ 0 w 1147562"/>
                  <a:gd name="connsiteY1-16" fmla="*/ 2129575 h 2129575"/>
                  <a:gd name="connsiteX0-17" fmla="*/ 1147562 w 1147562"/>
                  <a:gd name="connsiteY0-18" fmla="*/ 0 h 2129575"/>
                  <a:gd name="connsiteX1-19" fmla="*/ 0 w 1147562"/>
                  <a:gd name="connsiteY1-20" fmla="*/ 2129575 h 2129575"/>
                  <a:gd name="connsiteX0-21" fmla="*/ 1147562 w 1147562"/>
                  <a:gd name="connsiteY0-22" fmla="*/ 0 h 2129575"/>
                  <a:gd name="connsiteX1-23" fmla="*/ 0 w 1147562"/>
                  <a:gd name="connsiteY1-24" fmla="*/ 2129575 h 2129575"/>
                  <a:gd name="connsiteX0-25" fmla="*/ 1147562 w 1147562"/>
                  <a:gd name="connsiteY0-26" fmla="*/ 0 h 2129575"/>
                  <a:gd name="connsiteX1-27" fmla="*/ 0 w 1147562"/>
                  <a:gd name="connsiteY1-28" fmla="*/ 2129575 h 2129575"/>
                  <a:gd name="connsiteX0-29" fmla="*/ 1147562 w 1147562"/>
                  <a:gd name="connsiteY0-30" fmla="*/ 0 h 2129575"/>
                  <a:gd name="connsiteX1-31" fmla="*/ 0 w 1147562"/>
                  <a:gd name="connsiteY1-32" fmla="*/ 2129575 h 2129575"/>
                  <a:gd name="connsiteX0-33" fmla="*/ 1147562 w 1147562"/>
                  <a:gd name="connsiteY0-34" fmla="*/ 0 h 2129575"/>
                  <a:gd name="connsiteX1-35" fmla="*/ 0 w 1147562"/>
                  <a:gd name="connsiteY1-36" fmla="*/ 2129575 h 2129575"/>
                  <a:gd name="connsiteX0-37" fmla="*/ 1147562 w 1147562"/>
                  <a:gd name="connsiteY0-38" fmla="*/ 0 h 2129575"/>
                  <a:gd name="connsiteX1-39" fmla="*/ 0 w 1147562"/>
                  <a:gd name="connsiteY1-40" fmla="*/ 2129575 h 2129575"/>
                  <a:gd name="connsiteX0-41" fmla="*/ 1147562 w 1147562"/>
                  <a:gd name="connsiteY0-42" fmla="*/ 0 h 2103931"/>
                  <a:gd name="connsiteX1-43" fmla="*/ 0 w 1147562"/>
                  <a:gd name="connsiteY1-44" fmla="*/ 2103931 h 2103931"/>
                  <a:gd name="connsiteX0-45" fmla="*/ 1147562 w 1147562"/>
                  <a:gd name="connsiteY0-46" fmla="*/ 0 h 2103931"/>
                  <a:gd name="connsiteX1-47" fmla="*/ 0 w 1147562"/>
                  <a:gd name="connsiteY1-48" fmla="*/ 2103931 h 2103931"/>
                  <a:gd name="connsiteX0-49" fmla="*/ 1147562 w 1147562"/>
                  <a:gd name="connsiteY0-50" fmla="*/ 0 h 2103931"/>
                  <a:gd name="connsiteX1-51" fmla="*/ 0 w 1147562"/>
                  <a:gd name="connsiteY1-52" fmla="*/ 2103931 h 2103931"/>
                  <a:gd name="connsiteX0-53" fmla="*/ 1147562 w 1147562"/>
                  <a:gd name="connsiteY0-54" fmla="*/ 0 h 2103931"/>
                  <a:gd name="connsiteX1-55" fmla="*/ 0 w 1147562"/>
                  <a:gd name="connsiteY1-56" fmla="*/ 2103931 h 2103931"/>
                  <a:gd name="connsiteX0-57" fmla="*/ 1147562 w 1147562"/>
                  <a:gd name="connsiteY0-58" fmla="*/ 0 h 2103931"/>
                  <a:gd name="connsiteX1-59" fmla="*/ 0 w 1147562"/>
                  <a:gd name="connsiteY1-60" fmla="*/ 2103931 h 2103931"/>
                  <a:gd name="connsiteX0-61" fmla="*/ 1147562 w 1147562"/>
                  <a:gd name="connsiteY0-62" fmla="*/ 0 h 2103931"/>
                  <a:gd name="connsiteX1-63" fmla="*/ 0 w 1147562"/>
                  <a:gd name="connsiteY1-64" fmla="*/ 2103931 h 2103931"/>
                  <a:gd name="connsiteX0-65" fmla="*/ 1147562 w 1147562"/>
                  <a:gd name="connsiteY0-66" fmla="*/ 0 h 2103931"/>
                  <a:gd name="connsiteX1-67" fmla="*/ 0 w 1147562"/>
                  <a:gd name="connsiteY1-68" fmla="*/ 2103931 h 2103931"/>
                </a:gdLst>
                <a:ahLst/>
                <a:cxnLst>
                  <a:cxn ang="0">
                    <a:pos x="connsiteX0-1" y="connsiteY0-2"/>
                  </a:cxn>
                  <a:cxn ang="0">
                    <a:pos x="connsiteX1-3" y="connsiteY1-4"/>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65" name="Straight Connector 64"/>
              <p:cNvCxnSpPr/>
              <p:nvPr/>
            </p:nvCxnSpPr>
            <p:spPr>
              <a:xfrm>
                <a:off x="4953802" y="4803047"/>
                <a:ext cx="0" cy="798802"/>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6678918" y="4793293"/>
              <a:ext cx="828566" cy="851974"/>
              <a:chOff x="4111628" y="4803047"/>
              <a:chExt cx="842174" cy="851974"/>
            </a:xfrm>
          </p:grpSpPr>
          <p:sp>
            <p:nvSpPr>
              <p:cNvPr id="60" name="Freeform 59"/>
              <p:cNvSpPr/>
              <p:nvPr/>
            </p:nvSpPr>
            <p:spPr>
              <a:xfrm>
                <a:off x="4111628" y="4803047"/>
                <a:ext cx="842174" cy="851974"/>
              </a:xfrm>
              <a:custGeom>
                <a:avLst/>
                <a:gdLst>
                  <a:gd name="connsiteX0" fmla="*/ 1064381 w 1064381"/>
                  <a:gd name="connsiteY0" fmla="*/ 0 h 2044095"/>
                  <a:gd name="connsiteX1" fmla="*/ 0 w 1064381"/>
                  <a:gd name="connsiteY1" fmla="*/ 2044095 h 2044095"/>
                  <a:gd name="connsiteX0-1" fmla="*/ 1064381 w 1064381"/>
                  <a:gd name="connsiteY0-2" fmla="*/ 0 h 2044095"/>
                  <a:gd name="connsiteX1-3" fmla="*/ 0 w 1064381"/>
                  <a:gd name="connsiteY1-4" fmla="*/ 2044095 h 2044095"/>
                  <a:gd name="connsiteX0-5" fmla="*/ 1064381 w 1064381"/>
                  <a:gd name="connsiteY0-6" fmla="*/ 0 h 2044095"/>
                  <a:gd name="connsiteX1-7" fmla="*/ 0 w 1064381"/>
                  <a:gd name="connsiteY1-8" fmla="*/ 2044095 h 2044095"/>
                  <a:gd name="connsiteX0-9" fmla="*/ 1064381 w 1064381"/>
                  <a:gd name="connsiteY0-10" fmla="*/ 0 h 2044095"/>
                  <a:gd name="connsiteX1-11" fmla="*/ 0 w 1064381"/>
                  <a:gd name="connsiteY1-12" fmla="*/ 2044095 h 2044095"/>
                  <a:gd name="connsiteX0-13" fmla="*/ 1147562 w 1147562"/>
                  <a:gd name="connsiteY0-14" fmla="*/ 0 h 2129575"/>
                  <a:gd name="connsiteX1-15" fmla="*/ 0 w 1147562"/>
                  <a:gd name="connsiteY1-16" fmla="*/ 2129575 h 2129575"/>
                  <a:gd name="connsiteX0-17" fmla="*/ 1147562 w 1147562"/>
                  <a:gd name="connsiteY0-18" fmla="*/ 0 h 2129575"/>
                  <a:gd name="connsiteX1-19" fmla="*/ 0 w 1147562"/>
                  <a:gd name="connsiteY1-20" fmla="*/ 2129575 h 2129575"/>
                  <a:gd name="connsiteX0-21" fmla="*/ 1147562 w 1147562"/>
                  <a:gd name="connsiteY0-22" fmla="*/ 0 h 2129575"/>
                  <a:gd name="connsiteX1-23" fmla="*/ 0 w 1147562"/>
                  <a:gd name="connsiteY1-24" fmla="*/ 2129575 h 2129575"/>
                  <a:gd name="connsiteX0-25" fmla="*/ 1147562 w 1147562"/>
                  <a:gd name="connsiteY0-26" fmla="*/ 0 h 2129575"/>
                  <a:gd name="connsiteX1-27" fmla="*/ 0 w 1147562"/>
                  <a:gd name="connsiteY1-28" fmla="*/ 2129575 h 2129575"/>
                  <a:gd name="connsiteX0-29" fmla="*/ 1147562 w 1147562"/>
                  <a:gd name="connsiteY0-30" fmla="*/ 0 h 2129575"/>
                  <a:gd name="connsiteX1-31" fmla="*/ 0 w 1147562"/>
                  <a:gd name="connsiteY1-32" fmla="*/ 2129575 h 2129575"/>
                  <a:gd name="connsiteX0-33" fmla="*/ 1147562 w 1147562"/>
                  <a:gd name="connsiteY0-34" fmla="*/ 0 h 2129575"/>
                  <a:gd name="connsiteX1-35" fmla="*/ 0 w 1147562"/>
                  <a:gd name="connsiteY1-36" fmla="*/ 2129575 h 2129575"/>
                  <a:gd name="connsiteX0-37" fmla="*/ 1147562 w 1147562"/>
                  <a:gd name="connsiteY0-38" fmla="*/ 0 h 2129575"/>
                  <a:gd name="connsiteX1-39" fmla="*/ 0 w 1147562"/>
                  <a:gd name="connsiteY1-40" fmla="*/ 2129575 h 2129575"/>
                  <a:gd name="connsiteX0-41" fmla="*/ 1147562 w 1147562"/>
                  <a:gd name="connsiteY0-42" fmla="*/ 0 h 2103931"/>
                  <a:gd name="connsiteX1-43" fmla="*/ 0 w 1147562"/>
                  <a:gd name="connsiteY1-44" fmla="*/ 2103931 h 2103931"/>
                  <a:gd name="connsiteX0-45" fmla="*/ 1147562 w 1147562"/>
                  <a:gd name="connsiteY0-46" fmla="*/ 0 h 2103931"/>
                  <a:gd name="connsiteX1-47" fmla="*/ 0 w 1147562"/>
                  <a:gd name="connsiteY1-48" fmla="*/ 2103931 h 2103931"/>
                  <a:gd name="connsiteX0-49" fmla="*/ 1147562 w 1147562"/>
                  <a:gd name="connsiteY0-50" fmla="*/ 0 h 2103931"/>
                  <a:gd name="connsiteX1-51" fmla="*/ 0 w 1147562"/>
                  <a:gd name="connsiteY1-52" fmla="*/ 2103931 h 2103931"/>
                  <a:gd name="connsiteX0-53" fmla="*/ 1147562 w 1147562"/>
                  <a:gd name="connsiteY0-54" fmla="*/ 0 h 2103931"/>
                  <a:gd name="connsiteX1-55" fmla="*/ 0 w 1147562"/>
                  <a:gd name="connsiteY1-56" fmla="*/ 2103931 h 2103931"/>
                  <a:gd name="connsiteX0-57" fmla="*/ 1147562 w 1147562"/>
                  <a:gd name="connsiteY0-58" fmla="*/ 0 h 2103931"/>
                  <a:gd name="connsiteX1-59" fmla="*/ 0 w 1147562"/>
                  <a:gd name="connsiteY1-60" fmla="*/ 2103931 h 2103931"/>
                  <a:gd name="connsiteX0-61" fmla="*/ 1147562 w 1147562"/>
                  <a:gd name="connsiteY0-62" fmla="*/ 0 h 2103931"/>
                  <a:gd name="connsiteX1-63" fmla="*/ 0 w 1147562"/>
                  <a:gd name="connsiteY1-64" fmla="*/ 2103931 h 2103931"/>
                  <a:gd name="connsiteX0-65" fmla="*/ 1147562 w 1147562"/>
                  <a:gd name="connsiteY0-66" fmla="*/ 0 h 2103931"/>
                  <a:gd name="connsiteX1-67" fmla="*/ 0 w 1147562"/>
                  <a:gd name="connsiteY1-68" fmla="*/ 2103931 h 2103931"/>
                </a:gdLst>
                <a:ahLst/>
                <a:cxnLst>
                  <a:cxn ang="0">
                    <a:pos x="connsiteX0-1" y="connsiteY0-2"/>
                  </a:cxn>
                  <a:cxn ang="0">
                    <a:pos x="connsiteX1-3" y="connsiteY1-4"/>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63" name="Straight Connector 62"/>
              <p:cNvCxnSpPr/>
              <p:nvPr/>
            </p:nvCxnSpPr>
            <p:spPr>
              <a:xfrm>
                <a:off x="4953802" y="4803047"/>
                <a:ext cx="0" cy="798802"/>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533201" y="4780948"/>
              <a:ext cx="828566" cy="851974"/>
              <a:chOff x="4111628" y="4803047"/>
              <a:chExt cx="842174" cy="851974"/>
            </a:xfrm>
          </p:grpSpPr>
          <p:sp>
            <p:nvSpPr>
              <p:cNvPr id="57" name="Freeform 56"/>
              <p:cNvSpPr/>
              <p:nvPr/>
            </p:nvSpPr>
            <p:spPr>
              <a:xfrm>
                <a:off x="4111628" y="4803047"/>
                <a:ext cx="842174" cy="851974"/>
              </a:xfrm>
              <a:custGeom>
                <a:avLst/>
                <a:gdLst>
                  <a:gd name="connsiteX0" fmla="*/ 1064381 w 1064381"/>
                  <a:gd name="connsiteY0" fmla="*/ 0 h 2044095"/>
                  <a:gd name="connsiteX1" fmla="*/ 0 w 1064381"/>
                  <a:gd name="connsiteY1" fmla="*/ 2044095 h 2044095"/>
                  <a:gd name="connsiteX0-1" fmla="*/ 1064381 w 1064381"/>
                  <a:gd name="connsiteY0-2" fmla="*/ 0 h 2044095"/>
                  <a:gd name="connsiteX1-3" fmla="*/ 0 w 1064381"/>
                  <a:gd name="connsiteY1-4" fmla="*/ 2044095 h 2044095"/>
                  <a:gd name="connsiteX0-5" fmla="*/ 1064381 w 1064381"/>
                  <a:gd name="connsiteY0-6" fmla="*/ 0 h 2044095"/>
                  <a:gd name="connsiteX1-7" fmla="*/ 0 w 1064381"/>
                  <a:gd name="connsiteY1-8" fmla="*/ 2044095 h 2044095"/>
                  <a:gd name="connsiteX0-9" fmla="*/ 1064381 w 1064381"/>
                  <a:gd name="connsiteY0-10" fmla="*/ 0 h 2044095"/>
                  <a:gd name="connsiteX1-11" fmla="*/ 0 w 1064381"/>
                  <a:gd name="connsiteY1-12" fmla="*/ 2044095 h 2044095"/>
                  <a:gd name="connsiteX0-13" fmla="*/ 1147562 w 1147562"/>
                  <a:gd name="connsiteY0-14" fmla="*/ 0 h 2129575"/>
                  <a:gd name="connsiteX1-15" fmla="*/ 0 w 1147562"/>
                  <a:gd name="connsiteY1-16" fmla="*/ 2129575 h 2129575"/>
                  <a:gd name="connsiteX0-17" fmla="*/ 1147562 w 1147562"/>
                  <a:gd name="connsiteY0-18" fmla="*/ 0 h 2129575"/>
                  <a:gd name="connsiteX1-19" fmla="*/ 0 w 1147562"/>
                  <a:gd name="connsiteY1-20" fmla="*/ 2129575 h 2129575"/>
                  <a:gd name="connsiteX0-21" fmla="*/ 1147562 w 1147562"/>
                  <a:gd name="connsiteY0-22" fmla="*/ 0 h 2129575"/>
                  <a:gd name="connsiteX1-23" fmla="*/ 0 w 1147562"/>
                  <a:gd name="connsiteY1-24" fmla="*/ 2129575 h 2129575"/>
                  <a:gd name="connsiteX0-25" fmla="*/ 1147562 w 1147562"/>
                  <a:gd name="connsiteY0-26" fmla="*/ 0 h 2129575"/>
                  <a:gd name="connsiteX1-27" fmla="*/ 0 w 1147562"/>
                  <a:gd name="connsiteY1-28" fmla="*/ 2129575 h 2129575"/>
                  <a:gd name="connsiteX0-29" fmla="*/ 1147562 w 1147562"/>
                  <a:gd name="connsiteY0-30" fmla="*/ 0 h 2129575"/>
                  <a:gd name="connsiteX1-31" fmla="*/ 0 w 1147562"/>
                  <a:gd name="connsiteY1-32" fmla="*/ 2129575 h 2129575"/>
                  <a:gd name="connsiteX0-33" fmla="*/ 1147562 w 1147562"/>
                  <a:gd name="connsiteY0-34" fmla="*/ 0 h 2129575"/>
                  <a:gd name="connsiteX1-35" fmla="*/ 0 w 1147562"/>
                  <a:gd name="connsiteY1-36" fmla="*/ 2129575 h 2129575"/>
                  <a:gd name="connsiteX0-37" fmla="*/ 1147562 w 1147562"/>
                  <a:gd name="connsiteY0-38" fmla="*/ 0 h 2129575"/>
                  <a:gd name="connsiteX1-39" fmla="*/ 0 w 1147562"/>
                  <a:gd name="connsiteY1-40" fmla="*/ 2129575 h 2129575"/>
                  <a:gd name="connsiteX0-41" fmla="*/ 1147562 w 1147562"/>
                  <a:gd name="connsiteY0-42" fmla="*/ 0 h 2103931"/>
                  <a:gd name="connsiteX1-43" fmla="*/ 0 w 1147562"/>
                  <a:gd name="connsiteY1-44" fmla="*/ 2103931 h 2103931"/>
                  <a:gd name="connsiteX0-45" fmla="*/ 1147562 w 1147562"/>
                  <a:gd name="connsiteY0-46" fmla="*/ 0 h 2103931"/>
                  <a:gd name="connsiteX1-47" fmla="*/ 0 w 1147562"/>
                  <a:gd name="connsiteY1-48" fmla="*/ 2103931 h 2103931"/>
                  <a:gd name="connsiteX0-49" fmla="*/ 1147562 w 1147562"/>
                  <a:gd name="connsiteY0-50" fmla="*/ 0 h 2103931"/>
                  <a:gd name="connsiteX1-51" fmla="*/ 0 w 1147562"/>
                  <a:gd name="connsiteY1-52" fmla="*/ 2103931 h 2103931"/>
                  <a:gd name="connsiteX0-53" fmla="*/ 1147562 w 1147562"/>
                  <a:gd name="connsiteY0-54" fmla="*/ 0 h 2103931"/>
                  <a:gd name="connsiteX1-55" fmla="*/ 0 w 1147562"/>
                  <a:gd name="connsiteY1-56" fmla="*/ 2103931 h 2103931"/>
                  <a:gd name="connsiteX0-57" fmla="*/ 1147562 w 1147562"/>
                  <a:gd name="connsiteY0-58" fmla="*/ 0 h 2103931"/>
                  <a:gd name="connsiteX1-59" fmla="*/ 0 w 1147562"/>
                  <a:gd name="connsiteY1-60" fmla="*/ 2103931 h 2103931"/>
                  <a:gd name="connsiteX0-61" fmla="*/ 1147562 w 1147562"/>
                  <a:gd name="connsiteY0-62" fmla="*/ 0 h 2103931"/>
                  <a:gd name="connsiteX1-63" fmla="*/ 0 w 1147562"/>
                  <a:gd name="connsiteY1-64" fmla="*/ 2103931 h 2103931"/>
                  <a:gd name="connsiteX0-65" fmla="*/ 1147562 w 1147562"/>
                  <a:gd name="connsiteY0-66" fmla="*/ 0 h 2103931"/>
                  <a:gd name="connsiteX1-67" fmla="*/ 0 w 1147562"/>
                  <a:gd name="connsiteY1-68" fmla="*/ 2103931 h 2103931"/>
                </a:gdLst>
                <a:ahLst/>
                <a:cxnLst>
                  <a:cxn ang="0">
                    <a:pos x="connsiteX0-1" y="connsiteY0-2"/>
                  </a:cxn>
                  <a:cxn ang="0">
                    <a:pos x="connsiteX1-3" y="connsiteY1-4"/>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58" name="Straight Connector 57"/>
              <p:cNvCxnSpPr/>
              <p:nvPr/>
            </p:nvCxnSpPr>
            <p:spPr>
              <a:xfrm>
                <a:off x="4953802" y="4803047"/>
                <a:ext cx="0" cy="798802"/>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a:schemeClr val="tx1"/>
              </a:fontRef>
            </p:style>
          </p:cxnSp>
        </p:grpSp>
        <p:sp>
          <p:nvSpPr>
            <p:cNvPr id="56" name="Freeform 55"/>
            <p:cNvSpPr/>
            <p:nvPr/>
          </p:nvSpPr>
          <p:spPr>
            <a:xfrm>
              <a:off x="8387484" y="4790798"/>
              <a:ext cx="828566" cy="851974"/>
            </a:xfrm>
            <a:custGeom>
              <a:avLst/>
              <a:gdLst>
                <a:gd name="connsiteX0" fmla="*/ 1064381 w 1064381"/>
                <a:gd name="connsiteY0" fmla="*/ 0 h 2044095"/>
                <a:gd name="connsiteX1" fmla="*/ 0 w 1064381"/>
                <a:gd name="connsiteY1" fmla="*/ 2044095 h 2044095"/>
                <a:gd name="connsiteX0-1" fmla="*/ 1064381 w 1064381"/>
                <a:gd name="connsiteY0-2" fmla="*/ 0 h 2044095"/>
                <a:gd name="connsiteX1-3" fmla="*/ 0 w 1064381"/>
                <a:gd name="connsiteY1-4" fmla="*/ 2044095 h 2044095"/>
                <a:gd name="connsiteX0-5" fmla="*/ 1064381 w 1064381"/>
                <a:gd name="connsiteY0-6" fmla="*/ 0 h 2044095"/>
                <a:gd name="connsiteX1-7" fmla="*/ 0 w 1064381"/>
                <a:gd name="connsiteY1-8" fmla="*/ 2044095 h 2044095"/>
                <a:gd name="connsiteX0-9" fmla="*/ 1064381 w 1064381"/>
                <a:gd name="connsiteY0-10" fmla="*/ 0 h 2044095"/>
                <a:gd name="connsiteX1-11" fmla="*/ 0 w 1064381"/>
                <a:gd name="connsiteY1-12" fmla="*/ 2044095 h 2044095"/>
                <a:gd name="connsiteX0-13" fmla="*/ 1147562 w 1147562"/>
                <a:gd name="connsiteY0-14" fmla="*/ 0 h 2129575"/>
                <a:gd name="connsiteX1-15" fmla="*/ 0 w 1147562"/>
                <a:gd name="connsiteY1-16" fmla="*/ 2129575 h 2129575"/>
                <a:gd name="connsiteX0-17" fmla="*/ 1147562 w 1147562"/>
                <a:gd name="connsiteY0-18" fmla="*/ 0 h 2129575"/>
                <a:gd name="connsiteX1-19" fmla="*/ 0 w 1147562"/>
                <a:gd name="connsiteY1-20" fmla="*/ 2129575 h 2129575"/>
                <a:gd name="connsiteX0-21" fmla="*/ 1147562 w 1147562"/>
                <a:gd name="connsiteY0-22" fmla="*/ 0 h 2129575"/>
                <a:gd name="connsiteX1-23" fmla="*/ 0 w 1147562"/>
                <a:gd name="connsiteY1-24" fmla="*/ 2129575 h 2129575"/>
                <a:gd name="connsiteX0-25" fmla="*/ 1147562 w 1147562"/>
                <a:gd name="connsiteY0-26" fmla="*/ 0 h 2129575"/>
                <a:gd name="connsiteX1-27" fmla="*/ 0 w 1147562"/>
                <a:gd name="connsiteY1-28" fmla="*/ 2129575 h 2129575"/>
                <a:gd name="connsiteX0-29" fmla="*/ 1147562 w 1147562"/>
                <a:gd name="connsiteY0-30" fmla="*/ 0 h 2129575"/>
                <a:gd name="connsiteX1-31" fmla="*/ 0 w 1147562"/>
                <a:gd name="connsiteY1-32" fmla="*/ 2129575 h 2129575"/>
                <a:gd name="connsiteX0-33" fmla="*/ 1147562 w 1147562"/>
                <a:gd name="connsiteY0-34" fmla="*/ 0 h 2129575"/>
                <a:gd name="connsiteX1-35" fmla="*/ 0 w 1147562"/>
                <a:gd name="connsiteY1-36" fmla="*/ 2129575 h 2129575"/>
                <a:gd name="connsiteX0-37" fmla="*/ 1147562 w 1147562"/>
                <a:gd name="connsiteY0-38" fmla="*/ 0 h 2129575"/>
                <a:gd name="connsiteX1-39" fmla="*/ 0 w 1147562"/>
                <a:gd name="connsiteY1-40" fmla="*/ 2129575 h 2129575"/>
                <a:gd name="connsiteX0-41" fmla="*/ 1147562 w 1147562"/>
                <a:gd name="connsiteY0-42" fmla="*/ 0 h 2103931"/>
                <a:gd name="connsiteX1-43" fmla="*/ 0 w 1147562"/>
                <a:gd name="connsiteY1-44" fmla="*/ 2103931 h 2103931"/>
                <a:gd name="connsiteX0-45" fmla="*/ 1147562 w 1147562"/>
                <a:gd name="connsiteY0-46" fmla="*/ 0 h 2103931"/>
                <a:gd name="connsiteX1-47" fmla="*/ 0 w 1147562"/>
                <a:gd name="connsiteY1-48" fmla="*/ 2103931 h 2103931"/>
                <a:gd name="connsiteX0-49" fmla="*/ 1147562 w 1147562"/>
                <a:gd name="connsiteY0-50" fmla="*/ 0 h 2103931"/>
                <a:gd name="connsiteX1-51" fmla="*/ 0 w 1147562"/>
                <a:gd name="connsiteY1-52" fmla="*/ 2103931 h 2103931"/>
                <a:gd name="connsiteX0-53" fmla="*/ 1147562 w 1147562"/>
                <a:gd name="connsiteY0-54" fmla="*/ 0 h 2103931"/>
                <a:gd name="connsiteX1-55" fmla="*/ 0 w 1147562"/>
                <a:gd name="connsiteY1-56" fmla="*/ 2103931 h 2103931"/>
                <a:gd name="connsiteX0-57" fmla="*/ 1147562 w 1147562"/>
                <a:gd name="connsiteY0-58" fmla="*/ 0 h 2103931"/>
                <a:gd name="connsiteX1-59" fmla="*/ 0 w 1147562"/>
                <a:gd name="connsiteY1-60" fmla="*/ 2103931 h 2103931"/>
                <a:gd name="connsiteX0-61" fmla="*/ 1147562 w 1147562"/>
                <a:gd name="connsiteY0-62" fmla="*/ 0 h 2103931"/>
                <a:gd name="connsiteX1-63" fmla="*/ 0 w 1147562"/>
                <a:gd name="connsiteY1-64" fmla="*/ 2103931 h 2103931"/>
                <a:gd name="connsiteX0-65" fmla="*/ 1147562 w 1147562"/>
                <a:gd name="connsiteY0-66" fmla="*/ 0 h 2103931"/>
                <a:gd name="connsiteX1-67" fmla="*/ 0 w 1147562"/>
                <a:gd name="connsiteY1-68" fmla="*/ 2103931 h 2103931"/>
              </a:gdLst>
              <a:ahLst/>
              <a:cxnLst>
                <a:cxn ang="0">
                  <a:pos x="connsiteX0-1" y="connsiteY0-2"/>
                </a:cxn>
                <a:cxn ang="0">
                  <a:pos x="connsiteX1-3" y="connsiteY1-4"/>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70" name="Rectangle 3"/>
          <p:cNvSpPr txBox="1">
            <a:spLocks noChangeArrowheads="1"/>
          </p:cNvSpPr>
          <p:nvPr/>
        </p:nvSpPr>
        <p:spPr>
          <a:xfrm>
            <a:off x="785990" y="3009900"/>
            <a:ext cx="11164126" cy="89837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after cutting rate/window in half on loss, initially ramp to to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W</a:t>
            </a:r>
            <a:r>
              <a:rPr kumimoji="0" lang="en-US" altLang="en-US" sz="2400" b="0" i="0" u="none" strike="noStrike" kern="1200" cap="none" spc="0" normalizeH="0" baseline="-25000" noProof="0" dirty="0" err="1">
                <a:ln>
                  <a:noFill/>
                </a:ln>
                <a:solidFill>
                  <a:prstClr val="black"/>
                </a:solidFill>
                <a:effectLst/>
                <a:uLnTx/>
                <a:uFillTx/>
                <a:latin typeface="Calibri" panose="020F0502020204030204"/>
                <a:ea typeface="MS PGothic" panose="020B0600070205080204" pitchFamily="34" charset="-128"/>
                <a:cs typeface="+mn-cs"/>
              </a:rPr>
              <a:t>max</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a:t>
            </a:r>
            <a:r>
              <a:rPr kumimoji="0" lang="en-US" altLang="en-US" sz="2400" b="0" i="1" u="none" strike="noStrike" kern="1200" cap="none" spc="0" normalizeH="0" baseline="0" noProof="0" dirty="0">
                <a:ln>
                  <a:noFill/>
                </a:ln>
                <a:solidFill>
                  <a:srgbClr val="0013A3"/>
                </a:solidFill>
                <a:effectLst/>
                <a:uLnTx/>
                <a:uFillTx/>
                <a:latin typeface="Calibri" panose="020F0502020204030204"/>
                <a:ea typeface="MS PGothic" panose="020B0600070205080204" pitchFamily="34" charset="-128"/>
                <a:cs typeface="+mn-cs"/>
              </a:rPr>
              <a:t>faster</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but then approach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W</a:t>
            </a:r>
            <a:r>
              <a:rPr kumimoji="0" lang="en-US" altLang="en-US" sz="2400" b="0" i="0" u="none" strike="noStrike" kern="1200" cap="none" spc="0" normalizeH="0" baseline="-25000" noProof="0" dirty="0" err="1">
                <a:ln>
                  <a:noFill/>
                </a:ln>
                <a:solidFill>
                  <a:prstClr val="black"/>
                </a:solidFill>
                <a:effectLst/>
                <a:uLnTx/>
                <a:uFillTx/>
                <a:latin typeface="Calibri" panose="020F0502020204030204"/>
                <a:ea typeface="MS PGothic" panose="020B0600070205080204" pitchFamily="34" charset="-128"/>
                <a:cs typeface="+mn-cs"/>
              </a:rPr>
              <a:t>max</a:t>
            </a:r>
            <a:r>
              <a:rPr kumimoji="0" lang="en-US" altLang="en-US" sz="2400" b="0" i="0" u="none" strike="noStrike" kern="1200" cap="none" spc="0" normalizeH="0" baseline="-25000" noProof="0" dirty="0">
                <a:ln>
                  <a:noFill/>
                </a:ln>
                <a:solidFill>
                  <a:prstClr val="black"/>
                </a:solidFill>
                <a:effectLst/>
                <a:uLnTx/>
                <a:uFillTx/>
                <a:latin typeface="Calibri" panose="020F0502020204030204"/>
                <a:ea typeface="MS PGothic"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more </a:t>
            </a:r>
            <a:r>
              <a:rPr kumimoji="0" lang="en-US" altLang="en-US" sz="2400" b="0" i="1" u="none" strike="noStrike" kern="1200" cap="none" spc="0" normalizeH="0" baseline="0" noProof="0" dirty="0">
                <a:ln>
                  <a:noFill/>
                </a:ln>
                <a:solidFill>
                  <a:srgbClr val="0013A3"/>
                </a:solidFill>
                <a:effectLst/>
                <a:uLnTx/>
                <a:uFillTx/>
                <a:latin typeface="Calibri" panose="020F0502020204030204"/>
                <a:ea typeface="MS PGothic" panose="020B0600070205080204" pitchFamily="34" charset="-128"/>
                <a:cs typeface="+mn-cs"/>
              </a:rPr>
              <a:t>slowly</a:t>
            </a:r>
            <a:endParaRPr kumimoji="0" lang="en-US" altLang="en-US" sz="2400" b="0" i="1" u="none" strike="noStrike" kern="1200" cap="none" spc="0" normalizeH="0" baseline="0" noProof="0" dirty="0">
              <a:ln>
                <a:noFill/>
              </a:ln>
              <a:solidFill>
                <a:srgbClr val="0013A3"/>
              </a:solidFill>
              <a:effectLst/>
              <a:uLnTx/>
              <a:uFillTx/>
              <a:latin typeface="Calibri" panose="020F0502020204030204"/>
              <a:ea typeface="MS PGothic" panose="020B0600070205080204" pitchFamily="34" charset="-128"/>
              <a:cs typeface="+mn-cs"/>
            </a:endParaRPr>
          </a:p>
          <a:p>
            <a:pPr marL="130175"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38"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dissolv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dissolv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left)">
                                      <p:cBhvr>
                                        <p:cTn id="26"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70"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76953"/>
            <a:ext cx="11393310" cy="894622"/>
          </a:xfrm>
        </p:spPr>
        <p:txBody>
          <a:bodyPr>
            <a:normAutofit/>
          </a:bodyPr>
          <a:lstStyle/>
          <a:p>
            <a:r>
              <a:rPr lang="en-US" sz="4800" dirty="0"/>
              <a:t>TCP CUBIC</a:t>
            </a:r>
            <a:endParaRPr lang="en-US" sz="4400" b="0" dirty="0"/>
          </a:p>
        </p:txBody>
      </p:sp>
      <p:sp>
        <p:nvSpPr>
          <p:cNvPr id="110" name="Rectangle 3"/>
          <p:cNvSpPr txBox="1">
            <a:spLocks noChangeArrowheads="1"/>
          </p:cNvSpPr>
          <p:nvPr/>
        </p:nvSpPr>
        <p:spPr>
          <a:xfrm>
            <a:off x="798690" y="1308101"/>
            <a:ext cx="11164126" cy="9525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12750" marR="0" lvl="0" indent="-2857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K: point in time when TCP window size will reach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W</a:t>
            </a:r>
            <a:r>
              <a:rPr kumimoji="0" lang="en-US" altLang="en-US" sz="2800" b="0" i="0" u="none" strike="noStrike" kern="1200" cap="none" spc="0" normalizeH="0" baseline="-25000" noProof="0" dirty="0" err="1">
                <a:ln>
                  <a:noFill/>
                </a:ln>
                <a:solidFill>
                  <a:prstClr val="black"/>
                </a:solidFill>
                <a:effectLst/>
                <a:uLnTx/>
                <a:uFillTx/>
                <a:latin typeface="Calibri" panose="020F0502020204030204"/>
                <a:ea typeface="MS PGothic" panose="020B0600070205080204" pitchFamily="34" charset="-128"/>
                <a:cs typeface="+mn-cs"/>
              </a:rPr>
              <a:t>max</a:t>
            </a:r>
            <a:endParaRPr kumimoji="0" lang="en-US" altLang="en-US" sz="2800" b="0" i="0" u="none" strike="noStrike" kern="1200" cap="none" spc="0" normalizeH="0" baseline="-25000" noProof="0" dirty="0">
              <a:ln>
                <a:noFill/>
              </a:ln>
              <a:solidFill>
                <a:prstClr val="black"/>
              </a:solidFill>
              <a:effectLst/>
              <a:uLnTx/>
              <a:uFillTx/>
              <a:latin typeface="Calibri" panose="020F0502020204030204"/>
              <a:ea typeface="MS PGothic" panose="020B0600070205080204" pitchFamily="34" charset="-128"/>
              <a:cs typeface="+mn-cs"/>
            </a:endParaRPr>
          </a:p>
          <a:p>
            <a:pPr marL="803275" marR="0" lvl="1" indent="-2952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K itself is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tuneable</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130175"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2" name="Rectangle 3"/>
          <p:cNvSpPr txBox="1">
            <a:spLocks noChangeArrowheads="1"/>
          </p:cNvSpPr>
          <p:nvPr/>
        </p:nvSpPr>
        <p:spPr>
          <a:xfrm>
            <a:off x="952087" y="3043946"/>
            <a:ext cx="10287826" cy="99592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larger increases when further away from K</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smaller increases (cautious) when nearer K</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130175"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5" name="Group 4"/>
          <p:cNvGrpSpPr/>
          <p:nvPr/>
        </p:nvGrpSpPr>
        <p:grpSpPr>
          <a:xfrm>
            <a:off x="5030365" y="2893914"/>
            <a:ext cx="5714572" cy="3644759"/>
            <a:chOff x="5030365" y="2893914"/>
            <a:chExt cx="5714572" cy="3644759"/>
          </a:xfrm>
        </p:grpSpPr>
        <p:sp>
          <p:nvSpPr>
            <p:cNvPr id="74" name="TextBox 73"/>
            <p:cNvSpPr txBox="1"/>
            <p:nvPr/>
          </p:nvSpPr>
          <p:spPr>
            <a:xfrm>
              <a:off x="5030365" y="5185258"/>
              <a:ext cx="808134" cy="887935"/>
            </a:xfrm>
            <a:prstGeom prst="rect">
              <a:avLst/>
            </a:prstGeom>
            <a:noFill/>
          </p:spPr>
          <p:txBody>
            <a:bodyPr wrap="none" rtlCol="0">
              <a:spAutoFit/>
            </a:bodyPr>
            <a:lstStyle/>
            <a:p>
              <a:pPr marL="0" marR="0" lvl="0" indent="0" algn="r" defTabSz="914400" rtl="0" eaLnBrk="1" fontAlgn="auto" latinLnBrk="0" hangingPunct="1">
                <a:lnSpc>
                  <a:spcPct val="85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TCP</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r" defTabSz="914400" rtl="0" eaLnBrk="1" fontAlgn="auto" latinLnBrk="0" hangingPunct="1">
                <a:lnSpc>
                  <a:spcPct val="85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sending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r" defTabSz="914400" rtl="0" eaLnBrk="1" fontAlgn="auto" latinLnBrk="0" hangingPunct="1">
                <a:lnSpc>
                  <a:spcPct val="85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rate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7" name="Straight Connector 36"/>
            <p:cNvCxnSpPr/>
            <p:nvPr/>
          </p:nvCxnSpPr>
          <p:spPr>
            <a:xfrm>
              <a:off x="5801903" y="6262085"/>
              <a:ext cx="4597974" cy="0"/>
            </a:xfrm>
            <a:prstGeom prst="line">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5801904" y="4039871"/>
              <a:ext cx="0" cy="2222517"/>
            </a:xfrm>
            <a:prstGeom prst="line">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Freeform 38"/>
            <p:cNvSpPr/>
            <p:nvPr/>
          </p:nvSpPr>
          <p:spPr>
            <a:xfrm>
              <a:off x="5815989" y="4445300"/>
              <a:ext cx="480875" cy="1811260"/>
            </a:xfrm>
            <a:custGeom>
              <a:avLst/>
              <a:gdLst>
                <a:gd name="connsiteX0" fmla="*/ 860489 w 860489"/>
                <a:gd name="connsiteY0" fmla="*/ 0 h 3186525"/>
                <a:gd name="connsiteX1" fmla="*/ 777551 w 860489"/>
                <a:gd name="connsiteY1" fmla="*/ 2384490 h 3186525"/>
                <a:gd name="connsiteX2" fmla="*/ 632408 w 860489"/>
                <a:gd name="connsiteY2" fmla="*/ 3084286 h 3186525"/>
                <a:gd name="connsiteX3" fmla="*/ 440612 w 860489"/>
                <a:gd name="connsiteY3" fmla="*/ 3177592 h 3186525"/>
                <a:gd name="connsiteX4" fmla="*/ 0 w 860489"/>
                <a:gd name="connsiteY4" fmla="*/ 3182776 h 3186525"/>
                <a:gd name="connsiteX0-1" fmla="*/ 860489 w 860489"/>
                <a:gd name="connsiteY0-2" fmla="*/ 0 h 3186525"/>
                <a:gd name="connsiteX1-3" fmla="*/ 777551 w 860489"/>
                <a:gd name="connsiteY1-4" fmla="*/ 2384490 h 3186525"/>
                <a:gd name="connsiteX2-5" fmla="*/ 632408 w 860489"/>
                <a:gd name="connsiteY2-6" fmla="*/ 3084286 h 3186525"/>
                <a:gd name="connsiteX3-7" fmla="*/ 440612 w 860489"/>
                <a:gd name="connsiteY3-8" fmla="*/ 3177592 h 3186525"/>
                <a:gd name="connsiteX4-9" fmla="*/ 0 w 860489"/>
                <a:gd name="connsiteY4-10" fmla="*/ 3182776 h 3186525"/>
                <a:gd name="connsiteX0-11" fmla="*/ 860489 w 860489"/>
                <a:gd name="connsiteY0-12" fmla="*/ 0 h 3182776"/>
                <a:gd name="connsiteX1-13" fmla="*/ 777551 w 860489"/>
                <a:gd name="connsiteY1-14" fmla="*/ 2384490 h 3182776"/>
                <a:gd name="connsiteX2-15" fmla="*/ 632408 w 860489"/>
                <a:gd name="connsiteY2-16" fmla="*/ 3084286 h 3182776"/>
                <a:gd name="connsiteX3-17" fmla="*/ 0 w 860489"/>
                <a:gd name="connsiteY3-18" fmla="*/ 3182776 h 3182776"/>
                <a:gd name="connsiteX0-19" fmla="*/ 860489 w 860489"/>
                <a:gd name="connsiteY0-20" fmla="*/ 0 h 3183334"/>
                <a:gd name="connsiteX1-21" fmla="*/ 777551 w 860489"/>
                <a:gd name="connsiteY1-22" fmla="*/ 2384490 h 3183334"/>
                <a:gd name="connsiteX2-23" fmla="*/ 632408 w 860489"/>
                <a:gd name="connsiteY2-24" fmla="*/ 3084286 h 3183334"/>
                <a:gd name="connsiteX3-25" fmla="*/ 0 w 860489"/>
                <a:gd name="connsiteY3-26" fmla="*/ 3182776 h 3183334"/>
                <a:gd name="connsiteX0-27" fmla="*/ 860489 w 860489"/>
                <a:gd name="connsiteY0-28" fmla="*/ 0 h 3185488"/>
                <a:gd name="connsiteX1-29" fmla="*/ 777551 w 860489"/>
                <a:gd name="connsiteY1-30" fmla="*/ 2384490 h 3185488"/>
                <a:gd name="connsiteX2-31" fmla="*/ 632408 w 860489"/>
                <a:gd name="connsiteY2-32" fmla="*/ 3084286 h 3185488"/>
                <a:gd name="connsiteX3-33" fmla="*/ 0 w 860489"/>
                <a:gd name="connsiteY3-34" fmla="*/ 3182776 h 3185488"/>
                <a:gd name="connsiteX0-35" fmla="*/ 860489 w 860489"/>
                <a:gd name="connsiteY0-36" fmla="*/ 0 h 3182776"/>
                <a:gd name="connsiteX1-37" fmla="*/ 777551 w 860489"/>
                <a:gd name="connsiteY1-38" fmla="*/ 2384490 h 3182776"/>
                <a:gd name="connsiteX2-39" fmla="*/ 664158 w 860489"/>
                <a:gd name="connsiteY2-40" fmla="*/ 3043011 h 3182776"/>
                <a:gd name="connsiteX3-41" fmla="*/ 0 w 860489"/>
                <a:gd name="connsiteY3-42" fmla="*/ 3182776 h 3182776"/>
                <a:gd name="connsiteX0-43" fmla="*/ 860489 w 860489"/>
                <a:gd name="connsiteY0-44" fmla="*/ 0 h 3184087"/>
                <a:gd name="connsiteX1-45" fmla="*/ 777551 w 860489"/>
                <a:gd name="connsiteY1-46" fmla="*/ 2384490 h 3184087"/>
                <a:gd name="connsiteX2-47" fmla="*/ 664158 w 860489"/>
                <a:gd name="connsiteY2-48" fmla="*/ 3043011 h 3184087"/>
                <a:gd name="connsiteX3-49" fmla="*/ 0 w 860489"/>
                <a:gd name="connsiteY3-50" fmla="*/ 3182776 h 3184087"/>
                <a:gd name="connsiteX0-51" fmla="*/ 860489 w 860489"/>
                <a:gd name="connsiteY0-52" fmla="*/ 0 h 3182776"/>
                <a:gd name="connsiteX1-53" fmla="*/ 793426 w 860489"/>
                <a:gd name="connsiteY1-54" fmla="*/ 2378140 h 3182776"/>
                <a:gd name="connsiteX2-55" fmla="*/ 664158 w 860489"/>
                <a:gd name="connsiteY2-56" fmla="*/ 3043011 h 3182776"/>
                <a:gd name="connsiteX3-57" fmla="*/ 0 w 860489"/>
                <a:gd name="connsiteY3-58" fmla="*/ 3182776 h 3182776"/>
                <a:gd name="connsiteX0-59" fmla="*/ 860489 w 860489"/>
                <a:gd name="connsiteY0-60" fmla="*/ 0 h 3182776"/>
                <a:gd name="connsiteX1-61" fmla="*/ 793426 w 860489"/>
                <a:gd name="connsiteY1-62" fmla="*/ 2378140 h 3182776"/>
                <a:gd name="connsiteX2-63" fmla="*/ 664158 w 860489"/>
                <a:gd name="connsiteY2-64" fmla="*/ 3043011 h 3182776"/>
                <a:gd name="connsiteX3-65" fmla="*/ 0 w 860489"/>
                <a:gd name="connsiteY3-66" fmla="*/ 3182776 h 3182776"/>
                <a:gd name="connsiteX0-67" fmla="*/ 860489 w 860489"/>
                <a:gd name="connsiteY0-68" fmla="*/ 0 h 3182776"/>
                <a:gd name="connsiteX1-69" fmla="*/ 793426 w 860489"/>
                <a:gd name="connsiteY1-70" fmla="*/ 2378140 h 3182776"/>
                <a:gd name="connsiteX2-71" fmla="*/ 664158 w 860489"/>
                <a:gd name="connsiteY2-72" fmla="*/ 3043011 h 3182776"/>
                <a:gd name="connsiteX3-73" fmla="*/ 0 w 860489"/>
                <a:gd name="connsiteY3-74" fmla="*/ 3182776 h 3182776"/>
                <a:gd name="connsiteX0-75" fmla="*/ 860489 w 860489"/>
                <a:gd name="connsiteY0-76" fmla="*/ 0 h 3182776"/>
                <a:gd name="connsiteX1-77" fmla="*/ 793426 w 860489"/>
                <a:gd name="connsiteY1-78" fmla="*/ 2378140 h 3182776"/>
                <a:gd name="connsiteX2-79" fmla="*/ 664158 w 860489"/>
                <a:gd name="connsiteY2-80" fmla="*/ 3043011 h 3182776"/>
                <a:gd name="connsiteX3-81" fmla="*/ 0 w 860489"/>
                <a:gd name="connsiteY3-82" fmla="*/ 3182776 h 3182776"/>
                <a:gd name="connsiteX0-83" fmla="*/ 860489 w 860489"/>
                <a:gd name="connsiteY0-84" fmla="*/ 0 h 3186401"/>
                <a:gd name="connsiteX1-85" fmla="*/ 793426 w 860489"/>
                <a:gd name="connsiteY1-86" fmla="*/ 2378140 h 3186401"/>
                <a:gd name="connsiteX2-87" fmla="*/ 664158 w 860489"/>
                <a:gd name="connsiteY2-88" fmla="*/ 3043011 h 3186401"/>
                <a:gd name="connsiteX3-89" fmla="*/ 0 w 860489"/>
                <a:gd name="connsiteY3-90" fmla="*/ 3182776 h 3186401"/>
                <a:gd name="connsiteX0-91" fmla="*/ 860489 w 860489"/>
                <a:gd name="connsiteY0-92" fmla="*/ 0 h 3188070"/>
                <a:gd name="connsiteX1-93" fmla="*/ 793426 w 860489"/>
                <a:gd name="connsiteY1-94" fmla="*/ 2378140 h 3188070"/>
                <a:gd name="connsiteX2-95" fmla="*/ 664158 w 860489"/>
                <a:gd name="connsiteY2-96" fmla="*/ 3043011 h 3188070"/>
                <a:gd name="connsiteX3-97" fmla="*/ 0 w 860489"/>
                <a:gd name="connsiteY3-98" fmla="*/ 3182776 h 3188070"/>
                <a:gd name="connsiteX0-99" fmla="*/ 860489 w 860489"/>
                <a:gd name="connsiteY0-100" fmla="*/ 0 h 3182776"/>
                <a:gd name="connsiteX1-101" fmla="*/ 793426 w 860489"/>
                <a:gd name="connsiteY1-102" fmla="*/ 2378140 h 3182776"/>
                <a:gd name="connsiteX2-103" fmla="*/ 676858 w 860489"/>
                <a:gd name="connsiteY2-104" fmla="*/ 2998561 h 3182776"/>
                <a:gd name="connsiteX3-105" fmla="*/ 0 w 860489"/>
                <a:gd name="connsiteY3-106" fmla="*/ 3182776 h 3182776"/>
                <a:gd name="connsiteX0-107" fmla="*/ 860489 w 860489"/>
                <a:gd name="connsiteY0-108" fmla="*/ 0 h 3192503"/>
                <a:gd name="connsiteX1-109" fmla="*/ 793426 w 860489"/>
                <a:gd name="connsiteY1-110" fmla="*/ 2378140 h 3192503"/>
                <a:gd name="connsiteX2-111" fmla="*/ 676858 w 860489"/>
                <a:gd name="connsiteY2-112" fmla="*/ 2998561 h 3192503"/>
                <a:gd name="connsiteX3-113" fmla="*/ 0 w 860489"/>
                <a:gd name="connsiteY3-114" fmla="*/ 3182776 h 3192503"/>
                <a:gd name="connsiteX0-115" fmla="*/ 860489 w 860489"/>
                <a:gd name="connsiteY0-116" fmla="*/ 0 h 3182981"/>
                <a:gd name="connsiteX1-117" fmla="*/ 793426 w 860489"/>
                <a:gd name="connsiteY1-118" fmla="*/ 2378140 h 3182981"/>
                <a:gd name="connsiteX2-119" fmla="*/ 676858 w 860489"/>
                <a:gd name="connsiteY2-120" fmla="*/ 2998561 h 3182981"/>
                <a:gd name="connsiteX3-121" fmla="*/ 0 w 860489"/>
                <a:gd name="connsiteY3-122" fmla="*/ 3182776 h 3182981"/>
                <a:gd name="connsiteX0-123" fmla="*/ 860489 w 860489"/>
                <a:gd name="connsiteY0-124" fmla="*/ 0 h 3182981"/>
                <a:gd name="connsiteX1-125" fmla="*/ 793426 w 860489"/>
                <a:gd name="connsiteY1-126" fmla="*/ 2378140 h 3182981"/>
                <a:gd name="connsiteX2-127" fmla="*/ 676858 w 860489"/>
                <a:gd name="connsiteY2-128" fmla="*/ 2998561 h 3182981"/>
                <a:gd name="connsiteX3-129" fmla="*/ 0 w 860489"/>
                <a:gd name="connsiteY3-130" fmla="*/ 3182776 h 3182981"/>
                <a:gd name="connsiteX0-131" fmla="*/ 892239 w 892239"/>
                <a:gd name="connsiteY0-132" fmla="*/ 0 h 3160756"/>
                <a:gd name="connsiteX1-133" fmla="*/ 793426 w 892239"/>
                <a:gd name="connsiteY1-134" fmla="*/ 2355915 h 3160756"/>
                <a:gd name="connsiteX2-135" fmla="*/ 676858 w 892239"/>
                <a:gd name="connsiteY2-136" fmla="*/ 2976336 h 3160756"/>
                <a:gd name="connsiteX3-137" fmla="*/ 0 w 892239"/>
                <a:gd name="connsiteY3-138" fmla="*/ 3160551 h 3160756"/>
                <a:gd name="connsiteX0-139" fmla="*/ 892239 w 892239"/>
                <a:gd name="connsiteY0-140" fmla="*/ 0 h 3160756"/>
                <a:gd name="connsiteX1-141" fmla="*/ 793426 w 892239"/>
                <a:gd name="connsiteY1-142" fmla="*/ 2355915 h 3160756"/>
                <a:gd name="connsiteX2-143" fmla="*/ 676858 w 892239"/>
                <a:gd name="connsiteY2-144" fmla="*/ 2976336 h 3160756"/>
                <a:gd name="connsiteX3-145" fmla="*/ 0 w 892239"/>
                <a:gd name="connsiteY3-146" fmla="*/ 3160551 h 3160756"/>
              </a:gdLst>
              <a:ahLst/>
              <a:cxnLst>
                <a:cxn ang="0">
                  <a:pos x="connsiteX0-1" y="connsiteY0-2"/>
                </a:cxn>
                <a:cxn ang="0">
                  <a:pos x="connsiteX1-3" y="connsiteY1-4"/>
                </a:cxn>
                <a:cxn ang="0">
                  <a:pos x="connsiteX2-5" y="connsiteY2-6"/>
                </a:cxn>
                <a:cxn ang="0">
                  <a:pos x="connsiteX3-7" y="connsiteY3-8"/>
                </a:cxn>
              </a:cxnLst>
              <a:rect l="l" t="t" r="r" b="b"/>
              <a:pathLst>
                <a:path w="892239" h="3160756">
                  <a:moveTo>
                    <a:pt x="892239" y="0"/>
                  </a:moveTo>
                  <a:cubicBezTo>
                    <a:pt x="857076" y="951096"/>
                    <a:pt x="829323" y="1859859"/>
                    <a:pt x="793426" y="2355915"/>
                  </a:cubicBezTo>
                  <a:cubicBezTo>
                    <a:pt x="757529" y="2851971"/>
                    <a:pt x="751946" y="2746980"/>
                    <a:pt x="676858" y="2976336"/>
                  </a:cubicBezTo>
                  <a:cubicBezTo>
                    <a:pt x="601770" y="3205692"/>
                    <a:pt x="160327" y="3152732"/>
                    <a:pt x="0" y="3160551"/>
                  </a:cubicBezTo>
                </a:path>
              </a:pathLst>
            </a:custGeom>
            <a:ln>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0" name="Straight Connector 39"/>
            <p:cNvCxnSpPr/>
            <p:nvPr/>
          </p:nvCxnSpPr>
          <p:spPr>
            <a:xfrm>
              <a:off x="6296864" y="4404648"/>
              <a:ext cx="2774587" cy="0"/>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53" name="Group 52"/>
            <p:cNvGrpSpPr/>
            <p:nvPr/>
          </p:nvGrpSpPr>
          <p:grpSpPr>
            <a:xfrm>
              <a:off x="6350326" y="4445306"/>
              <a:ext cx="795772" cy="900465"/>
              <a:chOff x="1257299" y="2448186"/>
              <a:chExt cx="919846" cy="1571364"/>
            </a:xfrm>
          </p:grpSpPr>
          <p:cxnSp>
            <p:nvCxnSpPr>
              <p:cNvPr id="55" name="Straight Connector 54"/>
              <p:cNvCxnSpPr/>
              <p:nvPr/>
            </p:nvCxnSpPr>
            <p:spPr>
              <a:xfrm flipH="1">
                <a:off x="1294561" y="2448186"/>
                <a:ext cx="882584" cy="1571364"/>
              </a:xfrm>
              <a:prstGeom prst="line">
                <a:avLst/>
              </a:prstGeom>
              <a:ln w="25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56" name="Freeform 55"/>
              <p:cNvSpPr/>
              <p:nvPr/>
            </p:nvSpPr>
            <p:spPr>
              <a:xfrm>
                <a:off x="1257299" y="2450273"/>
                <a:ext cx="854076" cy="1562928"/>
              </a:xfrm>
              <a:custGeom>
                <a:avLst/>
                <a:gdLst>
                  <a:gd name="connsiteX0" fmla="*/ 1064381 w 1064381"/>
                  <a:gd name="connsiteY0" fmla="*/ 0 h 2044095"/>
                  <a:gd name="connsiteX1" fmla="*/ 0 w 1064381"/>
                  <a:gd name="connsiteY1" fmla="*/ 2044095 h 2044095"/>
                  <a:gd name="connsiteX0-1" fmla="*/ 1064381 w 1064381"/>
                  <a:gd name="connsiteY0-2" fmla="*/ 0 h 2044095"/>
                  <a:gd name="connsiteX1-3" fmla="*/ 0 w 1064381"/>
                  <a:gd name="connsiteY1-4" fmla="*/ 2044095 h 2044095"/>
                  <a:gd name="connsiteX0-5" fmla="*/ 1064381 w 1064381"/>
                  <a:gd name="connsiteY0-6" fmla="*/ 0 h 2044095"/>
                  <a:gd name="connsiteX1-7" fmla="*/ 0 w 1064381"/>
                  <a:gd name="connsiteY1-8" fmla="*/ 2044095 h 2044095"/>
                  <a:gd name="connsiteX0-9" fmla="*/ 1064381 w 1064381"/>
                  <a:gd name="connsiteY0-10" fmla="*/ 0 h 2044095"/>
                  <a:gd name="connsiteX1-11" fmla="*/ 0 w 1064381"/>
                  <a:gd name="connsiteY1-12" fmla="*/ 2044095 h 2044095"/>
                  <a:gd name="connsiteX0-13" fmla="*/ 1147562 w 1147562"/>
                  <a:gd name="connsiteY0-14" fmla="*/ 0 h 2129575"/>
                  <a:gd name="connsiteX1-15" fmla="*/ 0 w 1147562"/>
                  <a:gd name="connsiteY1-16" fmla="*/ 2129575 h 2129575"/>
                  <a:gd name="connsiteX0-17" fmla="*/ 1147562 w 1147562"/>
                  <a:gd name="connsiteY0-18" fmla="*/ 0 h 2129575"/>
                  <a:gd name="connsiteX1-19" fmla="*/ 0 w 1147562"/>
                  <a:gd name="connsiteY1-20" fmla="*/ 2129575 h 2129575"/>
                  <a:gd name="connsiteX0-21" fmla="*/ 1147562 w 1147562"/>
                  <a:gd name="connsiteY0-22" fmla="*/ 0 h 2129575"/>
                  <a:gd name="connsiteX1-23" fmla="*/ 0 w 1147562"/>
                  <a:gd name="connsiteY1-24" fmla="*/ 2129575 h 2129575"/>
                  <a:gd name="connsiteX0-25" fmla="*/ 1147562 w 1147562"/>
                  <a:gd name="connsiteY0-26" fmla="*/ 0 h 2129575"/>
                  <a:gd name="connsiteX1-27" fmla="*/ 0 w 1147562"/>
                  <a:gd name="connsiteY1-28" fmla="*/ 2129575 h 2129575"/>
                  <a:gd name="connsiteX0-29" fmla="*/ 1147562 w 1147562"/>
                  <a:gd name="connsiteY0-30" fmla="*/ 0 h 2129575"/>
                  <a:gd name="connsiteX1-31" fmla="*/ 0 w 1147562"/>
                  <a:gd name="connsiteY1-32" fmla="*/ 2129575 h 2129575"/>
                  <a:gd name="connsiteX0-33" fmla="*/ 1147562 w 1147562"/>
                  <a:gd name="connsiteY0-34" fmla="*/ 0 h 2129575"/>
                  <a:gd name="connsiteX1-35" fmla="*/ 0 w 1147562"/>
                  <a:gd name="connsiteY1-36" fmla="*/ 2129575 h 2129575"/>
                  <a:gd name="connsiteX0-37" fmla="*/ 1147562 w 1147562"/>
                  <a:gd name="connsiteY0-38" fmla="*/ 0 h 2129575"/>
                  <a:gd name="connsiteX1-39" fmla="*/ 0 w 1147562"/>
                  <a:gd name="connsiteY1-40" fmla="*/ 2129575 h 2129575"/>
                  <a:gd name="connsiteX0-41" fmla="*/ 1147562 w 1147562"/>
                  <a:gd name="connsiteY0-42" fmla="*/ 0 h 2103931"/>
                  <a:gd name="connsiteX1-43" fmla="*/ 0 w 1147562"/>
                  <a:gd name="connsiteY1-44" fmla="*/ 2103931 h 2103931"/>
                </a:gdLst>
                <a:ahLst/>
                <a:cxnLst>
                  <a:cxn ang="0">
                    <a:pos x="connsiteX0-1" y="connsiteY0-2"/>
                  </a:cxn>
                  <a:cxn ang="0">
                    <a:pos x="connsiteX1-3" y="connsiteY1-4"/>
                  </a:cxn>
                </a:cxnLst>
                <a:rect l="l" t="t" r="r" b="b"/>
                <a:pathLst>
                  <a:path w="1147562" h="2103931">
                    <a:moveTo>
                      <a:pt x="1147562" y="0"/>
                    </a:moveTo>
                    <a:cubicBezTo>
                      <a:pt x="-38197" y="56892"/>
                      <a:pt x="50361" y="547727"/>
                      <a:pt x="0" y="2103931"/>
                    </a:cubicBezTo>
                  </a:path>
                </a:pathLst>
              </a:custGeom>
              <a:ln w="25400">
                <a:solidFill>
                  <a:srgbClr val="0000A3"/>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7" name="Group 56"/>
            <p:cNvGrpSpPr/>
            <p:nvPr/>
          </p:nvGrpSpPr>
          <p:grpSpPr>
            <a:xfrm>
              <a:off x="7112500" y="4441667"/>
              <a:ext cx="795772" cy="900465"/>
              <a:chOff x="1257299" y="2448186"/>
              <a:chExt cx="919846" cy="1571364"/>
            </a:xfrm>
          </p:grpSpPr>
          <p:cxnSp>
            <p:nvCxnSpPr>
              <p:cNvPr id="58" name="Straight Connector 57"/>
              <p:cNvCxnSpPr/>
              <p:nvPr/>
            </p:nvCxnSpPr>
            <p:spPr>
              <a:xfrm flipH="1">
                <a:off x="1294561" y="2448186"/>
                <a:ext cx="882584" cy="1571364"/>
              </a:xfrm>
              <a:prstGeom prst="line">
                <a:avLst/>
              </a:prstGeom>
              <a:ln w="25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60" name="Freeform 59"/>
              <p:cNvSpPr/>
              <p:nvPr/>
            </p:nvSpPr>
            <p:spPr>
              <a:xfrm>
                <a:off x="1257299" y="2450273"/>
                <a:ext cx="854076" cy="1562928"/>
              </a:xfrm>
              <a:custGeom>
                <a:avLst/>
                <a:gdLst>
                  <a:gd name="connsiteX0" fmla="*/ 1064381 w 1064381"/>
                  <a:gd name="connsiteY0" fmla="*/ 0 h 2044095"/>
                  <a:gd name="connsiteX1" fmla="*/ 0 w 1064381"/>
                  <a:gd name="connsiteY1" fmla="*/ 2044095 h 2044095"/>
                  <a:gd name="connsiteX0-1" fmla="*/ 1064381 w 1064381"/>
                  <a:gd name="connsiteY0-2" fmla="*/ 0 h 2044095"/>
                  <a:gd name="connsiteX1-3" fmla="*/ 0 w 1064381"/>
                  <a:gd name="connsiteY1-4" fmla="*/ 2044095 h 2044095"/>
                  <a:gd name="connsiteX0-5" fmla="*/ 1064381 w 1064381"/>
                  <a:gd name="connsiteY0-6" fmla="*/ 0 h 2044095"/>
                  <a:gd name="connsiteX1-7" fmla="*/ 0 w 1064381"/>
                  <a:gd name="connsiteY1-8" fmla="*/ 2044095 h 2044095"/>
                  <a:gd name="connsiteX0-9" fmla="*/ 1064381 w 1064381"/>
                  <a:gd name="connsiteY0-10" fmla="*/ 0 h 2044095"/>
                  <a:gd name="connsiteX1-11" fmla="*/ 0 w 1064381"/>
                  <a:gd name="connsiteY1-12" fmla="*/ 2044095 h 2044095"/>
                  <a:gd name="connsiteX0-13" fmla="*/ 1147562 w 1147562"/>
                  <a:gd name="connsiteY0-14" fmla="*/ 0 h 2129575"/>
                  <a:gd name="connsiteX1-15" fmla="*/ 0 w 1147562"/>
                  <a:gd name="connsiteY1-16" fmla="*/ 2129575 h 2129575"/>
                  <a:gd name="connsiteX0-17" fmla="*/ 1147562 w 1147562"/>
                  <a:gd name="connsiteY0-18" fmla="*/ 0 h 2129575"/>
                  <a:gd name="connsiteX1-19" fmla="*/ 0 w 1147562"/>
                  <a:gd name="connsiteY1-20" fmla="*/ 2129575 h 2129575"/>
                  <a:gd name="connsiteX0-21" fmla="*/ 1147562 w 1147562"/>
                  <a:gd name="connsiteY0-22" fmla="*/ 0 h 2129575"/>
                  <a:gd name="connsiteX1-23" fmla="*/ 0 w 1147562"/>
                  <a:gd name="connsiteY1-24" fmla="*/ 2129575 h 2129575"/>
                  <a:gd name="connsiteX0-25" fmla="*/ 1147562 w 1147562"/>
                  <a:gd name="connsiteY0-26" fmla="*/ 0 h 2129575"/>
                  <a:gd name="connsiteX1-27" fmla="*/ 0 w 1147562"/>
                  <a:gd name="connsiteY1-28" fmla="*/ 2129575 h 2129575"/>
                  <a:gd name="connsiteX0-29" fmla="*/ 1147562 w 1147562"/>
                  <a:gd name="connsiteY0-30" fmla="*/ 0 h 2129575"/>
                  <a:gd name="connsiteX1-31" fmla="*/ 0 w 1147562"/>
                  <a:gd name="connsiteY1-32" fmla="*/ 2129575 h 2129575"/>
                  <a:gd name="connsiteX0-33" fmla="*/ 1147562 w 1147562"/>
                  <a:gd name="connsiteY0-34" fmla="*/ 0 h 2129575"/>
                  <a:gd name="connsiteX1-35" fmla="*/ 0 w 1147562"/>
                  <a:gd name="connsiteY1-36" fmla="*/ 2129575 h 2129575"/>
                  <a:gd name="connsiteX0-37" fmla="*/ 1147562 w 1147562"/>
                  <a:gd name="connsiteY0-38" fmla="*/ 0 h 2129575"/>
                  <a:gd name="connsiteX1-39" fmla="*/ 0 w 1147562"/>
                  <a:gd name="connsiteY1-40" fmla="*/ 2129575 h 2129575"/>
                  <a:gd name="connsiteX0-41" fmla="*/ 1147562 w 1147562"/>
                  <a:gd name="connsiteY0-42" fmla="*/ 0 h 2103931"/>
                  <a:gd name="connsiteX1-43" fmla="*/ 0 w 1147562"/>
                  <a:gd name="connsiteY1-44" fmla="*/ 2103931 h 2103931"/>
                </a:gdLst>
                <a:ahLst/>
                <a:cxnLst>
                  <a:cxn ang="0">
                    <a:pos x="connsiteX0-1" y="connsiteY0-2"/>
                  </a:cxn>
                  <a:cxn ang="0">
                    <a:pos x="connsiteX1-3" y="connsiteY1-4"/>
                  </a:cxn>
                </a:cxnLst>
                <a:rect l="l" t="t" r="r" b="b"/>
                <a:pathLst>
                  <a:path w="1147562" h="2103931">
                    <a:moveTo>
                      <a:pt x="1147562" y="0"/>
                    </a:moveTo>
                    <a:cubicBezTo>
                      <a:pt x="-38197" y="56892"/>
                      <a:pt x="50361" y="547727"/>
                      <a:pt x="0" y="2103931"/>
                    </a:cubicBezTo>
                  </a:path>
                </a:pathLst>
              </a:custGeom>
              <a:ln w="25400">
                <a:solidFill>
                  <a:srgbClr val="0000A3"/>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3" name="Group 62"/>
            <p:cNvGrpSpPr/>
            <p:nvPr/>
          </p:nvGrpSpPr>
          <p:grpSpPr>
            <a:xfrm>
              <a:off x="7915954" y="4439699"/>
              <a:ext cx="795772" cy="900465"/>
              <a:chOff x="1257299" y="2448186"/>
              <a:chExt cx="919846" cy="1571364"/>
            </a:xfrm>
          </p:grpSpPr>
          <p:cxnSp>
            <p:nvCxnSpPr>
              <p:cNvPr id="64" name="Straight Connector 63"/>
              <p:cNvCxnSpPr/>
              <p:nvPr/>
            </p:nvCxnSpPr>
            <p:spPr>
              <a:xfrm flipH="1">
                <a:off x="1294561" y="2448186"/>
                <a:ext cx="882584" cy="1571364"/>
              </a:xfrm>
              <a:prstGeom prst="line">
                <a:avLst/>
              </a:prstGeom>
              <a:ln w="25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65" name="Freeform 64"/>
              <p:cNvSpPr/>
              <p:nvPr/>
            </p:nvSpPr>
            <p:spPr>
              <a:xfrm>
                <a:off x="1257299" y="2450273"/>
                <a:ext cx="854076" cy="1562928"/>
              </a:xfrm>
              <a:custGeom>
                <a:avLst/>
                <a:gdLst>
                  <a:gd name="connsiteX0" fmla="*/ 1064381 w 1064381"/>
                  <a:gd name="connsiteY0" fmla="*/ 0 h 2044095"/>
                  <a:gd name="connsiteX1" fmla="*/ 0 w 1064381"/>
                  <a:gd name="connsiteY1" fmla="*/ 2044095 h 2044095"/>
                  <a:gd name="connsiteX0-1" fmla="*/ 1064381 w 1064381"/>
                  <a:gd name="connsiteY0-2" fmla="*/ 0 h 2044095"/>
                  <a:gd name="connsiteX1-3" fmla="*/ 0 w 1064381"/>
                  <a:gd name="connsiteY1-4" fmla="*/ 2044095 h 2044095"/>
                  <a:gd name="connsiteX0-5" fmla="*/ 1064381 w 1064381"/>
                  <a:gd name="connsiteY0-6" fmla="*/ 0 h 2044095"/>
                  <a:gd name="connsiteX1-7" fmla="*/ 0 w 1064381"/>
                  <a:gd name="connsiteY1-8" fmla="*/ 2044095 h 2044095"/>
                  <a:gd name="connsiteX0-9" fmla="*/ 1064381 w 1064381"/>
                  <a:gd name="connsiteY0-10" fmla="*/ 0 h 2044095"/>
                  <a:gd name="connsiteX1-11" fmla="*/ 0 w 1064381"/>
                  <a:gd name="connsiteY1-12" fmla="*/ 2044095 h 2044095"/>
                  <a:gd name="connsiteX0-13" fmla="*/ 1147562 w 1147562"/>
                  <a:gd name="connsiteY0-14" fmla="*/ 0 h 2129575"/>
                  <a:gd name="connsiteX1-15" fmla="*/ 0 w 1147562"/>
                  <a:gd name="connsiteY1-16" fmla="*/ 2129575 h 2129575"/>
                  <a:gd name="connsiteX0-17" fmla="*/ 1147562 w 1147562"/>
                  <a:gd name="connsiteY0-18" fmla="*/ 0 h 2129575"/>
                  <a:gd name="connsiteX1-19" fmla="*/ 0 w 1147562"/>
                  <a:gd name="connsiteY1-20" fmla="*/ 2129575 h 2129575"/>
                  <a:gd name="connsiteX0-21" fmla="*/ 1147562 w 1147562"/>
                  <a:gd name="connsiteY0-22" fmla="*/ 0 h 2129575"/>
                  <a:gd name="connsiteX1-23" fmla="*/ 0 w 1147562"/>
                  <a:gd name="connsiteY1-24" fmla="*/ 2129575 h 2129575"/>
                  <a:gd name="connsiteX0-25" fmla="*/ 1147562 w 1147562"/>
                  <a:gd name="connsiteY0-26" fmla="*/ 0 h 2129575"/>
                  <a:gd name="connsiteX1-27" fmla="*/ 0 w 1147562"/>
                  <a:gd name="connsiteY1-28" fmla="*/ 2129575 h 2129575"/>
                  <a:gd name="connsiteX0-29" fmla="*/ 1147562 w 1147562"/>
                  <a:gd name="connsiteY0-30" fmla="*/ 0 h 2129575"/>
                  <a:gd name="connsiteX1-31" fmla="*/ 0 w 1147562"/>
                  <a:gd name="connsiteY1-32" fmla="*/ 2129575 h 2129575"/>
                  <a:gd name="connsiteX0-33" fmla="*/ 1147562 w 1147562"/>
                  <a:gd name="connsiteY0-34" fmla="*/ 0 h 2129575"/>
                  <a:gd name="connsiteX1-35" fmla="*/ 0 w 1147562"/>
                  <a:gd name="connsiteY1-36" fmla="*/ 2129575 h 2129575"/>
                  <a:gd name="connsiteX0-37" fmla="*/ 1147562 w 1147562"/>
                  <a:gd name="connsiteY0-38" fmla="*/ 0 h 2129575"/>
                  <a:gd name="connsiteX1-39" fmla="*/ 0 w 1147562"/>
                  <a:gd name="connsiteY1-40" fmla="*/ 2129575 h 2129575"/>
                  <a:gd name="connsiteX0-41" fmla="*/ 1147562 w 1147562"/>
                  <a:gd name="connsiteY0-42" fmla="*/ 0 h 2103931"/>
                  <a:gd name="connsiteX1-43" fmla="*/ 0 w 1147562"/>
                  <a:gd name="connsiteY1-44" fmla="*/ 2103931 h 2103931"/>
                </a:gdLst>
                <a:ahLst/>
                <a:cxnLst>
                  <a:cxn ang="0">
                    <a:pos x="connsiteX0-1" y="connsiteY0-2"/>
                  </a:cxn>
                  <a:cxn ang="0">
                    <a:pos x="connsiteX1-3" y="connsiteY1-4"/>
                  </a:cxn>
                </a:cxnLst>
                <a:rect l="l" t="t" r="r" b="b"/>
                <a:pathLst>
                  <a:path w="1147562" h="2103931">
                    <a:moveTo>
                      <a:pt x="1147562" y="0"/>
                    </a:moveTo>
                    <a:cubicBezTo>
                      <a:pt x="-38197" y="56892"/>
                      <a:pt x="50361" y="547727"/>
                      <a:pt x="0" y="2103931"/>
                    </a:cubicBezTo>
                  </a:path>
                </a:pathLst>
              </a:custGeom>
              <a:ln w="25400">
                <a:solidFill>
                  <a:srgbClr val="0000A3"/>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6" name="Group 65"/>
            <p:cNvGrpSpPr/>
            <p:nvPr/>
          </p:nvGrpSpPr>
          <p:grpSpPr>
            <a:xfrm>
              <a:off x="8750371" y="4432898"/>
              <a:ext cx="795772" cy="900465"/>
              <a:chOff x="1257299" y="2448186"/>
              <a:chExt cx="919846" cy="1571364"/>
            </a:xfrm>
          </p:grpSpPr>
          <p:cxnSp>
            <p:nvCxnSpPr>
              <p:cNvPr id="67" name="Straight Connector 66"/>
              <p:cNvCxnSpPr/>
              <p:nvPr/>
            </p:nvCxnSpPr>
            <p:spPr>
              <a:xfrm flipH="1">
                <a:off x="1294561" y="2448186"/>
                <a:ext cx="882584" cy="1571364"/>
              </a:xfrm>
              <a:prstGeom prst="line">
                <a:avLst/>
              </a:prstGeom>
              <a:ln w="25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68" name="Freeform 67"/>
              <p:cNvSpPr/>
              <p:nvPr/>
            </p:nvSpPr>
            <p:spPr>
              <a:xfrm>
                <a:off x="1257299" y="2450273"/>
                <a:ext cx="854076" cy="1562928"/>
              </a:xfrm>
              <a:custGeom>
                <a:avLst/>
                <a:gdLst>
                  <a:gd name="connsiteX0" fmla="*/ 1064381 w 1064381"/>
                  <a:gd name="connsiteY0" fmla="*/ 0 h 2044095"/>
                  <a:gd name="connsiteX1" fmla="*/ 0 w 1064381"/>
                  <a:gd name="connsiteY1" fmla="*/ 2044095 h 2044095"/>
                  <a:gd name="connsiteX0-1" fmla="*/ 1064381 w 1064381"/>
                  <a:gd name="connsiteY0-2" fmla="*/ 0 h 2044095"/>
                  <a:gd name="connsiteX1-3" fmla="*/ 0 w 1064381"/>
                  <a:gd name="connsiteY1-4" fmla="*/ 2044095 h 2044095"/>
                  <a:gd name="connsiteX0-5" fmla="*/ 1064381 w 1064381"/>
                  <a:gd name="connsiteY0-6" fmla="*/ 0 h 2044095"/>
                  <a:gd name="connsiteX1-7" fmla="*/ 0 w 1064381"/>
                  <a:gd name="connsiteY1-8" fmla="*/ 2044095 h 2044095"/>
                  <a:gd name="connsiteX0-9" fmla="*/ 1064381 w 1064381"/>
                  <a:gd name="connsiteY0-10" fmla="*/ 0 h 2044095"/>
                  <a:gd name="connsiteX1-11" fmla="*/ 0 w 1064381"/>
                  <a:gd name="connsiteY1-12" fmla="*/ 2044095 h 2044095"/>
                  <a:gd name="connsiteX0-13" fmla="*/ 1147562 w 1147562"/>
                  <a:gd name="connsiteY0-14" fmla="*/ 0 h 2129575"/>
                  <a:gd name="connsiteX1-15" fmla="*/ 0 w 1147562"/>
                  <a:gd name="connsiteY1-16" fmla="*/ 2129575 h 2129575"/>
                  <a:gd name="connsiteX0-17" fmla="*/ 1147562 w 1147562"/>
                  <a:gd name="connsiteY0-18" fmla="*/ 0 h 2129575"/>
                  <a:gd name="connsiteX1-19" fmla="*/ 0 w 1147562"/>
                  <a:gd name="connsiteY1-20" fmla="*/ 2129575 h 2129575"/>
                  <a:gd name="connsiteX0-21" fmla="*/ 1147562 w 1147562"/>
                  <a:gd name="connsiteY0-22" fmla="*/ 0 h 2129575"/>
                  <a:gd name="connsiteX1-23" fmla="*/ 0 w 1147562"/>
                  <a:gd name="connsiteY1-24" fmla="*/ 2129575 h 2129575"/>
                  <a:gd name="connsiteX0-25" fmla="*/ 1147562 w 1147562"/>
                  <a:gd name="connsiteY0-26" fmla="*/ 0 h 2129575"/>
                  <a:gd name="connsiteX1-27" fmla="*/ 0 w 1147562"/>
                  <a:gd name="connsiteY1-28" fmla="*/ 2129575 h 2129575"/>
                  <a:gd name="connsiteX0-29" fmla="*/ 1147562 w 1147562"/>
                  <a:gd name="connsiteY0-30" fmla="*/ 0 h 2129575"/>
                  <a:gd name="connsiteX1-31" fmla="*/ 0 w 1147562"/>
                  <a:gd name="connsiteY1-32" fmla="*/ 2129575 h 2129575"/>
                  <a:gd name="connsiteX0-33" fmla="*/ 1147562 w 1147562"/>
                  <a:gd name="connsiteY0-34" fmla="*/ 0 h 2129575"/>
                  <a:gd name="connsiteX1-35" fmla="*/ 0 w 1147562"/>
                  <a:gd name="connsiteY1-36" fmla="*/ 2129575 h 2129575"/>
                  <a:gd name="connsiteX0-37" fmla="*/ 1147562 w 1147562"/>
                  <a:gd name="connsiteY0-38" fmla="*/ 0 h 2129575"/>
                  <a:gd name="connsiteX1-39" fmla="*/ 0 w 1147562"/>
                  <a:gd name="connsiteY1-40" fmla="*/ 2129575 h 2129575"/>
                  <a:gd name="connsiteX0-41" fmla="*/ 1147562 w 1147562"/>
                  <a:gd name="connsiteY0-42" fmla="*/ 0 h 2103931"/>
                  <a:gd name="connsiteX1-43" fmla="*/ 0 w 1147562"/>
                  <a:gd name="connsiteY1-44" fmla="*/ 2103931 h 2103931"/>
                </a:gdLst>
                <a:ahLst/>
                <a:cxnLst>
                  <a:cxn ang="0">
                    <a:pos x="connsiteX0-1" y="connsiteY0-2"/>
                  </a:cxn>
                  <a:cxn ang="0">
                    <a:pos x="connsiteX1-3" y="connsiteY1-4"/>
                  </a:cxn>
                </a:cxnLst>
                <a:rect l="l" t="t" r="r" b="b"/>
                <a:pathLst>
                  <a:path w="1147562" h="2103931">
                    <a:moveTo>
                      <a:pt x="1147562" y="0"/>
                    </a:moveTo>
                    <a:cubicBezTo>
                      <a:pt x="-38197" y="56892"/>
                      <a:pt x="50361" y="547727"/>
                      <a:pt x="0" y="2103931"/>
                    </a:cubicBezTo>
                  </a:path>
                </a:pathLst>
              </a:custGeom>
              <a:ln w="25400">
                <a:solidFill>
                  <a:srgbClr val="0000A3"/>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9" name="Group 68"/>
            <p:cNvGrpSpPr/>
            <p:nvPr/>
          </p:nvGrpSpPr>
          <p:grpSpPr>
            <a:xfrm rot="10800000">
              <a:off x="9544542" y="3096950"/>
              <a:ext cx="1128132" cy="1337145"/>
              <a:chOff x="873118" y="2448184"/>
              <a:chExt cx="1304027" cy="2333396"/>
            </a:xfrm>
          </p:grpSpPr>
          <p:cxnSp>
            <p:nvCxnSpPr>
              <p:cNvPr id="70" name="Straight Connector 69"/>
              <p:cNvCxnSpPr/>
              <p:nvPr/>
            </p:nvCxnSpPr>
            <p:spPr>
              <a:xfrm rot="10800000" flipV="1">
                <a:off x="873118" y="2448184"/>
                <a:ext cx="1304027" cy="2333396"/>
              </a:xfrm>
              <a:prstGeom prst="line">
                <a:avLst/>
              </a:prstGeom>
              <a:ln w="25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71" name="Freeform 70"/>
              <p:cNvSpPr/>
              <p:nvPr/>
            </p:nvSpPr>
            <p:spPr>
              <a:xfrm>
                <a:off x="1252647" y="2450273"/>
                <a:ext cx="858729" cy="1600620"/>
              </a:xfrm>
              <a:custGeom>
                <a:avLst/>
                <a:gdLst>
                  <a:gd name="connsiteX0" fmla="*/ 1064381 w 1064381"/>
                  <a:gd name="connsiteY0" fmla="*/ 0 h 2044095"/>
                  <a:gd name="connsiteX1" fmla="*/ 0 w 1064381"/>
                  <a:gd name="connsiteY1" fmla="*/ 2044095 h 2044095"/>
                  <a:gd name="connsiteX0-1" fmla="*/ 1064381 w 1064381"/>
                  <a:gd name="connsiteY0-2" fmla="*/ 0 h 2044095"/>
                  <a:gd name="connsiteX1-3" fmla="*/ 0 w 1064381"/>
                  <a:gd name="connsiteY1-4" fmla="*/ 2044095 h 2044095"/>
                  <a:gd name="connsiteX0-5" fmla="*/ 1064381 w 1064381"/>
                  <a:gd name="connsiteY0-6" fmla="*/ 0 h 2044095"/>
                  <a:gd name="connsiteX1-7" fmla="*/ 0 w 1064381"/>
                  <a:gd name="connsiteY1-8" fmla="*/ 2044095 h 2044095"/>
                  <a:gd name="connsiteX0-9" fmla="*/ 1064381 w 1064381"/>
                  <a:gd name="connsiteY0-10" fmla="*/ 0 h 2044095"/>
                  <a:gd name="connsiteX1-11" fmla="*/ 0 w 1064381"/>
                  <a:gd name="connsiteY1-12" fmla="*/ 2044095 h 2044095"/>
                  <a:gd name="connsiteX0-13" fmla="*/ 1147562 w 1147562"/>
                  <a:gd name="connsiteY0-14" fmla="*/ 0 h 2129575"/>
                  <a:gd name="connsiteX1-15" fmla="*/ 0 w 1147562"/>
                  <a:gd name="connsiteY1-16" fmla="*/ 2129575 h 2129575"/>
                  <a:gd name="connsiteX0-17" fmla="*/ 1147562 w 1147562"/>
                  <a:gd name="connsiteY0-18" fmla="*/ 0 h 2129575"/>
                  <a:gd name="connsiteX1-19" fmla="*/ 0 w 1147562"/>
                  <a:gd name="connsiteY1-20" fmla="*/ 2129575 h 2129575"/>
                  <a:gd name="connsiteX0-21" fmla="*/ 1147562 w 1147562"/>
                  <a:gd name="connsiteY0-22" fmla="*/ 0 h 2129575"/>
                  <a:gd name="connsiteX1-23" fmla="*/ 0 w 1147562"/>
                  <a:gd name="connsiteY1-24" fmla="*/ 2129575 h 2129575"/>
                  <a:gd name="connsiteX0-25" fmla="*/ 1147562 w 1147562"/>
                  <a:gd name="connsiteY0-26" fmla="*/ 0 h 2129575"/>
                  <a:gd name="connsiteX1-27" fmla="*/ 0 w 1147562"/>
                  <a:gd name="connsiteY1-28" fmla="*/ 2129575 h 2129575"/>
                  <a:gd name="connsiteX0-29" fmla="*/ 1147562 w 1147562"/>
                  <a:gd name="connsiteY0-30" fmla="*/ 0 h 2129575"/>
                  <a:gd name="connsiteX1-31" fmla="*/ 0 w 1147562"/>
                  <a:gd name="connsiteY1-32" fmla="*/ 2129575 h 2129575"/>
                  <a:gd name="connsiteX0-33" fmla="*/ 1147562 w 1147562"/>
                  <a:gd name="connsiteY0-34" fmla="*/ 0 h 2129575"/>
                  <a:gd name="connsiteX1-35" fmla="*/ 0 w 1147562"/>
                  <a:gd name="connsiteY1-36" fmla="*/ 2129575 h 2129575"/>
                  <a:gd name="connsiteX0-37" fmla="*/ 1147562 w 1147562"/>
                  <a:gd name="connsiteY0-38" fmla="*/ 0 h 2129575"/>
                  <a:gd name="connsiteX1-39" fmla="*/ 0 w 1147562"/>
                  <a:gd name="connsiteY1-40" fmla="*/ 2129575 h 2129575"/>
                  <a:gd name="connsiteX0-41" fmla="*/ 1147562 w 1147562"/>
                  <a:gd name="connsiteY0-42" fmla="*/ 0 h 2103931"/>
                  <a:gd name="connsiteX1-43" fmla="*/ 0 w 1147562"/>
                  <a:gd name="connsiteY1-44" fmla="*/ 2103931 h 2103931"/>
                  <a:gd name="connsiteX0-45" fmla="*/ 1153813 w 1153813"/>
                  <a:gd name="connsiteY0-46" fmla="*/ 0 h 2154669"/>
                  <a:gd name="connsiteX1-47" fmla="*/ 0 w 1153813"/>
                  <a:gd name="connsiteY1-48" fmla="*/ 2154669 h 2154669"/>
                </a:gdLst>
                <a:ahLst/>
                <a:cxnLst>
                  <a:cxn ang="0">
                    <a:pos x="connsiteX0-1" y="connsiteY0-2"/>
                  </a:cxn>
                  <a:cxn ang="0">
                    <a:pos x="connsiteX1-3" y="connsiteY1-4"/>
                  </a:cxn>
                </a:cxnLst>
                <a:rect l="l" t="t" r="r" b="b"/>
                <a:pathLst>
                  <a:path w="1153813" h="2154669">
                    <a:moveTo>
                      <a:pt x="1153813" y="0"/>
                    </a:moveTo>
                    <a:cubicBezTo>
                      <a:pt x="-31946" y="56892"/>
                      <a:pt x="50361" y="598465"/>
                      <a:pt x="0" y="2154669"/>
                    </a:cubicBezTo>
                  </a:path>
                </a:pathLst>
              </a:custGeom>
              <a:ln w="25400">
                <a:solidFill>
                  <a:srgbClr val="0000A3"/>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72" name="Straight Connector 71"/>
            <p:cNvCxnSpPr/>
            <p:nvPr/>
          </p:nvCxnSpPr>
          <p:spPr>
            <a:xfrm flipH="1">
              <a:off x="10340170" y="2893914"/>
              <a:ext cx="30503" cy="717091"/>
            </a:xfrm>
            <a:prstGeom prst="line">
              <a:avLst/>
            </a:prstGeom>
            <a:ln w="25400">
              <a:solidFill>
                <a:srgbClr val="0000A3"/>
              </a:solidFill>
              <a:prstDash val="dash"/>
            </a:ln>
            <a:effectLst/>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9881790" y="5941210"/>
              <a:ext cx="5180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time</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TextBox 74"/>
            <p:cNvSpPr txBox="1"/>
            <p:nvPr/>
          </p:nvSpPr>
          <p:spPr>
            <a:xfrm>
              <a:off x="9472281" y="4611687"/>
              <a:ext cx="1272656" cy="938719"/>
            </a:xfrm>
            <a:prstGeom prst="rect">
              <a:avLst/>
            </a:prstGeom>
            <a:noFill/>
          </p:spPr>
          <p:txBody>
            <a:bodyPr wrap="none" rtlCol="0">
              <a:spAutoFit/>
            </a:bodyPr>
            <a:lstStyle/>
            <a:p>
              <a:pPr marL="0" marR="0" lvl="0" indent="0" algn="l" defTabSz="914400" rtl="0" eaLnBrk="1" fontAlgn="auto" latinLnBrk="0" hangingPunct="1">
                <a:lnSpc>
                  <a:spcPct val="85000"/>
                </a:lnSpc>
                <a:spcBef>
                  <a:spcPts val="600"/>
                </a:spcBef>
                <a:spcAft>
                  <a:spcPts val="0"/>
                </a:spcAft>
                <a:buClrTx/>
                <a:buSzTx/>
                <a:buFontTx/>
                <a:buNone/>
                <a:defRPr/>
              </a:pP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TCP Reno</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85000"/>
                </a:lnSpc>
                <a:spcBef>
                  <a:spcPts val="600"/>
                </a:spcBef>
                <a:spcAft>
                  <a:spcPts val="0"/>
                </a:spcAft>
                <a:buClrTx/>
                <a:buSzTx/>
                <a:buFontTx/>
                <a:buNone/>
                <a:defRPr/>
              </a:pPr>
              <a:r>
                <a:rPr kumimoji="0" lang="en-US" sz="2000" b="0" i="0" u="none" strike="noStrike" kern="1200" cap="none" spc="0" normalizeH="0" baseline="0" noProof="0" dirty="0">
                  <a:ln>
                    <a:noFill/>
                  </a:ln>
                  <a:solidFill>
                    <a:srgbClr val="0000A3"/>
                  </a:solidFill>
                  <a:effectLst/>
                  <a:uLnTx/>
                  <a:uFillTx/>
                  <a:latin typeface="Calibri" panose="020F0502020204030204"/>
                  <a:ea typeface="+mn-ea"/>
                  <a:cs typeface="+mn-cs"/>
                </a:rPr>
                <a:t>TCP CUBIC</a:t>
              </a:r>
              <a:endParaRPr kumimoji="0" lang="en-US" sz="2000" b="0" i="0" u="none" strike="noStrike" kern="1200" cap="none" spc="0" normalizeH="0" baseline="0" noProof="0" dirty="0">
                <a:ln>
                  <a:noFill/>
                </a:ln>
                <a:solidFill>
                  <a:srgbClr val="0000A3"/>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p:cNvSpPr txBox="1"/>
            <p:nvPr/>
          </p:nvSpPr>
          <p:spPr>
            <a:xfrm>
              <a:off x="5297976" y="4213131"/>
              <a:ext cx="549173" cy="280846"/>
            </a:xfrm>
            <a:prstGeom prst="rect">
              <a:avLst/>
            </a:prstGeom>
            <a:noFill/>
          </p:spPr>
          <p:txBody>
            <a:bodyPr wrap="none" rtlCol="0">
              <a:spAutoFit/>
            </a:bodyPr>
            <a:lstStyle/>
            <a:p>
              <a:pPr marL="0" marR="0" lvl="0" indent="0" algn="r" defTabSz="914400" rtl="0" eaLnBrk="1" fontAlgn="auto" latinLnBrk="0" hangingPunct="1">
                <a:lnSpc>
                  <a:spcPct val="85000"/>
                </a:lnSpc>
                <a:spcBef>
                  <a:spcPts val="0"/>
                </a:spcBef>
                <a:spcAft>
                  <a:spcPts val="0"/>
                </a:spcAft>
                <a:buClrTx/>
                <a:buSzTx/>
                <a:buFontTx/>
                <a:buNone/>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W</a:t>
              </a:r>
              <a:r>
                <a:rPr kumimoji="0" lang="en-US" sz="1400" b="0" i="0" u="none" strike="noStrike" kern="1200" cap="none" spc="0" normalizeH="0" baseline="-25000" noProof="0" dirty="0" err="1">
                  <a:ln>
                    <a:noFill/>
                  </a:ln>
                  <a:solidFill>
                    <a:prstClr val="black"/>
                  </a:solidFill>
                  <a:effectLst/>
                  <a:uLnTx/>
                  <a:uFillTx/>
                  <a:latin typeface="Calibri" panose="020F0502020204030204"/>
                  <a:ea typeface="+mn-ea"/>
                  <a:cs typeface="+mn-cs"/>
                </a:rPr>
                <a:t>max</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77" name="TextBox 76"/>
            <p:cNvSpPr txBox="1"/>
            <p:nvPr/>
          </p:nvSpPr>
          <p:spPr>
            <a:xfrm>
              <a:off x="6180953" y="6255332"/>
              <a:ext cx="312906" cy="280846"/>
            </a:xfrm>
            <a:prstGeom prst="rect">
              <a:avLst/>
            </a:prstGeom>
            <a:noFill/>
          </p:spPr>
          <p:txBody>
            <a:bodyPr wrap="none" rtlCol="0">
              <a:spAutoFit/>
            </a:bodyPr>
            <a:lstStyle/>
            <a:p>
              <a:pPr marL="0" marR="0" lvl="0" indent="0" algn="r" defTabSz="914400" rtl="0" eaLnBrk="1" fontAlgn="auto" latinLnBrk="0" hangingPunct="1">
                <a:lnSpc>
                  <a:spcPct val="85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a:t>
              </a:r>
              <a:r>
                <a:rPr kumimoji="0" lang="en-US" sz="1400" b="0" i="0" u="none" strike="noStrike" kern="1200" cap="none" spc="0" normalizeH="0" baseline="-25000" noProof="0" dirty="0">
                  <a:ln>
                    <a:noFill/>
                  </a:ln>
                  <a:solidFill>
                    <a:prstClr val="black"/>
                  </a:solidFill>
                  <a:effectLst/>
                  <a:uLnTx/>
                  <a:uFillTx/>
                  <a:latin typeface="Calibri" panose="020F0502020204030204"/>
                  <a:ea typeface="+mn-ea"/>
                  <a:cs typeface="+mn-cs"/>
                </a:rPr>
                <a:t>0</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78" name="TextBox 77"/>
            <p:cNvSpPr txBox="1"/>
            <p:nvPr/>
          </p:nvSpPr>
          <p:spPr>
            <a:xfrm>
              <a:off x="6997088" y="6257827"/>
              <a:ext cx="305467" cy="280846"/>
            </a:xfrm>
            <a:prstGeom prst="rect">
              <a:avLst/>
            </a:prstGeom>
            <a:noFill/>
          </p:spPr>
          <p:txBody>
            <a:bodyPr wrap="none" rtlCol="0">
              <a:spAutoFit/>
            </a:bodyPr>
            <a:lstStyle/>
            <a:p>
              <a:pPr marL="0" marR="0" lvl="0" indent="0" algn="r" defTabSz="914400" rtl="0" eaLnBrk="1" fontAlgn="auto" latinLnBrk="0" hangingPunct="1">
                <a:lnSpc>
                  <a:spcPct val="85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a:t>
              </a:r>
              <a:r>
                <a:rPr kumimoji="0" lang="en-US" sz="1400" b="0" i="0" u="none" strike="noStrike" kern="1200" cap="none" spc="0" normalizeH="0" baseline="-25000" noProof="0" dirty="0">
                  <a:ln>
                    <a:noFill/>
                  </a:ln>
                  <a:solidFill>
                    <a:prstClr val="black"/>
                  </a:solidFill>
                  <a:effectLst/>
                  <a:uLnTx/>
                  <a:uFillTx/>
                  <a:latin typeface="Calibri" panose="020F0502020204030204"/>
                  <a:ea typeface="+mn-ea"/>
                  <a:cs typeface="+mn-cs"/>
                </a:rPr>
                <a:t>1 </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79" name="TextBox 78"/>
            <p:cNvSpPr txBox="1"/>
            <p:nvPr/>
          </p:nvSpPr>
          <p:spPr>
            <a:xfrm>
              <a:off x="7796251" y="6257147"/>
              <a:ext cx="312906" cy="280846"/>
            </a:xfrm>
            <a:prstGeom prst="rect">
              <a:avLst/>
            </a:prstGeom>
            <a:noFill/>
          </p:spPr>
          <p:txBody>
            <a:bodyPr wrap="none" rtlCol="0">
              <a:spAutoFit/>
            </a:bodyPr>
            <a:lstStyle/>
            <a:p>
              <a:pPr marL="0" marR="0" lvl="0" indent="0" algn="r" defTabSz="914400" rtl="0" eaLnBrk="1" fontAlgn="auto" latinLnBrk="0" hangingPunct="1">
                <a:lnSpc>
                  <a:spcPct val="85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a:t>
              </a:r>
              <a:r>
                <a:rPr kumimoji="0" lang="en-US" sz="1400" b="0" i="0" u="none" strike="noStrike" kern="1200" cap="none" spc="0" normalizeH="0" baseline="-25000" noProof="0" dirty="0">
                  <a:ln>
                    <a:noFill/>
                  </a:ln>
                  <a:solidFill>
                    <a:prstClr val="black"/>
                  </a:solidFill>
                  <a:effectLst/>
                  <a:uLnTx/>
                  <a:uFillTx/>
                  <a:latin typeface="Calibri" panose="020F0502020204030204"/>
                  <a:ea typeface="+mn-ea"/>
                  <a:cs typeface="+mn-cs"/>
                </a:rPr>
                <a:t>2 </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80" name="TextBox 79"/>
            <p:cNvSpPr txBox="1"/>
            <p:nvPr/>
          </p:nvSpPr>
          <p:spPr>
            <a:xfrm>
              <a:off x="8625086" y="6256467"/>
              <a:ext cx="305467" cy="280846"/>
            </a:xfrm>
            <a:prstGeom prst="rect">
              <a:avLst/>
            </a:prstGeom>
            <a:noFill/>
          </p:spPr>
          <p:txBody>
            <a:bodyPr wrap="none" rtlCol="0">
              <a:spAutoFit/>
            </a:bodyPr>
            <a:lstStyle/>
            <a:p>
              <a:pPr marL="0" marR="0" lvl="0" indent="0" algn="r" defTabSz="914400" rtl="0" eaLnBrk="1" fontAlgn="auto" latinLnBrk="0" hangingPunct="1">
                <a:lnSpc>
                  <a:spcPct val="85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a:t>
              </a:r>
              <a:r>
                <a:rPr kumimoji="0" lang="en-US" sz="1400" b="0" i="0" u="none" strike="noStrike" kern="1200" cap="none" spc="0" normalizeH="0" baseline="-25000" noProof="0" dirty="0">
                  <a:ln>
                    <a:noFill/>
                  </a:ln>
                  <a:solidFill>
                    <a:prstClr val="black"/>
                  </a:solidFill>
                  <a:effectLst/>
                  <a:uLnTx/>
                  <a:uFillTx/>
                  <a:latin typeface="Calibri" panose="020F0502020204030204"/>
                  <a:ea typeface="+mn-ea"/>
                  <a:cs typeface="+mn-cs"/>
                </a:rPr>
                <a:t>3 </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81" name="TextBox 80"/>
            <p:cNvSpPr txBox="1"/>
            <p:nvPr/>
          </p:nvSpPr>
          <p:spPr>
            <a:xfrm>
              <a:off x="9424249" y="6256467"/>
              <a:ext cx="312906" cy="280846"/>
            </a:xfrm>
            <a:prstGeom prst="rect">
              <a:avLst/>
            </a:prstGeom>
            <a:noFill/>
          </p:spPr>
          <p:txBody>
            <a:bodyPr wrap="none" rtlCol="0">
              <a:spAutoFit/>
            </a:bodyPr>
            <a:lstStyle/>
            <a:p>
              <a:pPr marL="0" marR="0" lvl="0" indent="0" algn="r" defTabSz="914400" rtl="0" eaLnBrk="1" fontAlgn="auto" latinLnBrk="0" hangingPunct="1">
                <a:lnSpc>
                  <a:spcPct val="85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a:t>
              </a:r>
              <a:r>
                <a:rPr kumimoji="0" lang="en-US" sz="1400" b="0" i="0" u="none" strike="noStrike" kern="1200" cap="none" spc="0" normalizeH="0" baseline="-25000" noProof="0" dirty="0">
                  <a:ln>
                    <a:noFill/>
                  </a:ln>
                  <a:solidFill>
                    <a:prstClr val="black"/>
                  </a:solidFill>
                  <a:effectLst/>
                  <a:uLnTx/>
                  <a:uFillTx/>
                  <a:latin typeface="Calibri" panose="020F0502020204030204"/>
                  <a:ea typeface="+mn-ea"/>
                  <a:cs typeface="+mn-cs"/>
                </a:rPr>
                <a:t>4 </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sp>
        <p:nvSpPr>
          <p:cNvPr id="84" name="Rectangle 3"/>
          <p:cNvSpPr txBox="1">
            <a:spLocks noChangeArrowheads="1"/>
          </p:cNvSpPr>
          <p:nvPr/>
        </p:nvSpPr>
        <p:spPr>
          <a:xfrm>
            <a:off x="797674" y="3941197"/>
            <a:ext cx="3455844" cy="202419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29527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TCP CUBIC default in Linux, most popular TCP for popular Web servers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130175"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41" name="Rectangle 3"/>
          <p:cNvSpPr txBox="1">
            <a:spLocks noChangeArrowheads="1"/>
          </p:cNvSpPr>
          <p:nvPr/>
        </p:nvSpPr>
        <p:spPr>
          <a:xfrm>
            <a:off x="785990" y="2146300"/>
            <a:ext cx="11164126" cy="202419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increase W as a function of the </a:t>
            </a:r>
            <a:r>
              <a:rPr kumimoji="0" lang="en-US" altLang="en-US" sz="2800" b="0" i="1"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cube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of the distance between current time  and K</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130175"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42"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dissolve">
                                      <p:cBhvr>
                                        <p:cTn id="2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84" grpId="0"/>
      <p:bldP spid="41"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4094463" y="4663823"/>
            <a:ext cx="2885057" cy="1508681"/>
            <a:chOff x="4094463" y="4663823"/>
            <a:chExt cx="2885057" cy="1508681"/>
          </a:xfrm>
        </p:grpSpPr>
        <p:sp>
          <p:nvSpPr>
            <p:cNvPr id="189" name="Freeform 2"/>
            <p:cNvSpPr/>
            <p:nvPr/>
          </p:nvSpPr>
          <p:spPr bwMode="auto">
            <a:xfrm>
              <a:off x="4129957" y="4691367"/>
              <a:ext cx="2849563" cy="1481137"/>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9CDFF9"/>
            </a:solidFill>
            <a:ln>
              <a:noFill/>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 name="Group 3"/>
            <p:cNvGrpSpPr/>
            <p:nvPr/>
          </p:nvGrpSpPr>
          <p:grpSpPr>
            <a:xfrm>
              <a:off x="5035264" y="5554092"/>
              <a:ext cx="496248" cy="260542"/>
              <a:chOff x="7141236" y="6068702"/>
              <a:chExt cx="496248" cy="260542"/>
            </a:xfrm>
          </p:grpSpPr>
          <p:sp>
            <p:nvSpPr>
              <p:cNvPr id="357" name="Freeform 356"/>
              <p:cNvSpPr/>
              <p:nvPr/>
            </p:nvSpPr>
            <p:spPr>
              <a:xfrm>
                <a:off x="7141236" y="6158887"/>
                <a:ext cx="496248" cy="170357"/>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E40000"/>
                  </a:gs>
                  <a:gs pos="21000">
                    <a:schemeClr val="bg1"/>
                  </a:gs>
                  <a:gs pos="51000">
                    <a:srgbClr val="ED356A"/>
                  </a:gs>
                  <a:gs pos="100000">
                    <a:srgbClr val="E40000"/>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8" name="Oval 357"/>
              <p:cNvSpPr/>
              <p:nvPr/>
            </p:nvSpPr>
            <p:spPr>
              <a:xfrm>
                <a:off x="7141522" y="6068702"/>
                <a:ext cx="495647" cy="168664"/>
              </a:xfrm>
              <a:prstGeom prst="ellipse">
                <a:avLst/>
              </a:prstGeom>
              <a:solidFill>
                <a:srgbClr val="FA376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59" name="Group 358"/>
              <p:cNvGrpSpPr/>
              <p:nvPr/>
            </p:nvGrpSpPr>
            <p:grpSpPr>
              <a:xfrm>
                <a:off x="7214834" y="6090139"/>
                <a:ext cx="348960" cy="123931"/>
                <a:chOff x="7786941" y="2884917"/>
                <a:chExt cx="897649" cy="353919"/>
              </a:xfrm>
            </p:grpSpPr>
            <p:sp>
              <p:nvSpPr>
                <p:cNvPr id="360" name="Freeform 35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1" name="Freeform 36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2" name="Freeform 36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3" name="Freeform 36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23" name="Group 322"/>
            <p:cNvGrpSpPr/>
            <p:nvPr/>
          </p:nvGrpSpPr>
          <p:grpSpPr>
            <a:xfrm>
              <a:off x="6131364" y="5156690"/>
              <a:ext cx="496248" cy="260542"/>
              <a:chOff x="7493876" y="2774731"/>
              <a:chExt cx="1481958" cy="894622"/>
            </a:xfrm>
          </p:grpSpPr>
          <p:sp>
            <p:nvSpPr>
              <p:cNvPr id="324" name="Freeform 32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5" name="Oval 324"/>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26" name="Group 325"/>
              <p:cNvGrpSpPr/>
              <p:nvPr/>
            </p:nvGrpSpPr>
            <p:grpSpPr>
              <a:xfrm>
                <a:off x="7713663" y="2848339"/>
                <a:ext cx="1042107" cy="425543"/>
                <a:chOff x="7786941" y="2884917"/>
                <a:chExt cx="897649" cy="353919"/>
              </a:xfrm>
            </p:grpSpPr>
            <p:sp>
              <p:nvSpPr>
                <p:cNvPr id="327" name="Freeform 32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8" name="Freeform 32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9" name="Freeform 32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0" name="Freeform 32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32" name="Group 331"/>
            <p:cNvGrpSpPr/>
            <p:nvPr/>
          </p:nvGrpSpPr>
          <p:grpSpPr>
            <a:xfrm>
              <a:off x="5122533" y="4861037"/>
              <a:ext cx="496248" cy="260542"/>
              <a:chOff x="7493876" y="2774731"/>
              <a:chExt cx="1481958" cy="894622"/>
            </a:xfrm>
          </p:grpSpPr>
          <p:sp>
            <p:nvSpPr>
              <p:cNvPr id="333" name="Freeform 332"/>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4" name="Oval 333"/>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35" name="Group 334"/>
              <p:cNvGrpSpPr/>
              <p:nvPr/>
            </p:nvGrpSpPr>
            <p:grpSpPr>
              <a:xfrm>
                <a:off x="7713663" y="2848339"/>
                <a:ext cx="1042107" cy="425543"/>
                <a:chOff x="7786941" y="2884917"/>
                <a:chExt cx="897649" cy="353919"/>
              </a:xfrm>
            </p:grpSpPr>
            <p:sp>
              <p:nvSpPr>
                <p:cNvPr id="336" name="Freeform 335"/>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7" name="Freeform 336"/>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8" name="Freeform 337"/>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9" name="Freeform 338"/>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40" name="Group 339"/>
            <p:cNvGrpSpPr/>
            <p:nvPr/>
          </p:nvGrpSpPr>
          <p:grpSpPr>
            <a:xfrm>
              <a:off x="4450588" y="5823254"/>
              <a:ext cx="496248" cy="260542"/>
              <a:chOff x="7493876" y="2774731"/>
              <a:chExt cx="1481958" cy="894622"/>
            </a:xfrm>
          </p:grpSpPr>
          <p:sp>
            <p:nvSpPr>
              <p:cNvPr id="341" name="Freeform 340"/>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2" name="Oval 341"/>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43" name="Group 342"/>
              <p:cNvGrpSpPr/>
              <p:nvPr/>
            </p:nvGrpSpPr>
            <p:grpSpPr>
              <a:xfrm>
                <a:off x="7713663" y="2848339"/>
                <a:ext cx="1042107" cy="425543"/>
                <a:chOff x="7786941" y="2884917"/>
                <a:chExt cx="897649" cy="353919"/>
              </a:xfrm>
            </p:grpSpPr>
            <p:sp>
              <p:nvSpPr>
                <p:cNvPr id="344" name="Freeform 343"/>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5" name="Freeform 344"/>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6" name="Freeform 345"/>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7" name="Freeform 346"/>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48" name="Group 347"/>
            <p:cNvGrpSpPr/>
            <p:nvPr/>
          </p:nvGrpSpPr>
          <p:grpSpPr>
            <a:xfrm>
              <a:off x="4094463" y="5164346"/>
              <a:ext cx="496248" cy="260542"/>
              <a:chOff x="7493876" y="2774731"/>
              <a:chExt cx="1481958" cy="894622"/>
            </a:xfrm>
          </p:grpSpPr>
          <p:sp>
            <p:nvSpPr>
              <p:cNvPr id="349" name="Freeform 348"/>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0" name="Oval 349"/>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51" name="Group 350"/>
              <p:cNvGrpSpPr/>
              <p:nvPr/>
            </p:nvGrpSpPr>
            <p:grpSpPr>
              <a:xfrm>
                <a:off x="7713663" y="2848339"/>
                <a:ext cx="1042107" cy="425543"/>
                <a:chOff x="7786941" y="2884917"/>
                <a:chExt cx="897649" cy="353919"/>
              </a:xfrm>
            </p:grpSpPr>
            <p:sp>
              <p:nvSpPr>
                <p:cNvPr id="352" name="Freeform 351"/>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3" name="Freeform 352"/>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4" name="Freeform 353"/>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5" name="Freeform 354"/>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90" name="Freeform 6"/>
            <p:cNvSpPr/>
            <p:nvPr/>
          </p:nvSpPr>
          <p:spPr bwMode="auto">
            <a:xfrm>
              <a:off x="4581324" y="4994579"/>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5" name="Freeform 91"/>
            <p:cNvSpPr/>
            <p:nvPr/>
          </p:nvSpPr>
          <p:spPr bwMode="auto">
            <a:xfrm>
              <a:off x="5622724" y="4988229"/>
              <a:ext cx="506413"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6" name="Freeform 92"/>
            <p:cNvSpPr/>
            <p:nvPr/>
          </p:nvSpPr>
          <p:spPr bwMode="auto">
            <a:xfrm>
              <a:off x="4557512" y="5380342"/>
              <a:ext cx="481012"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7" name="Freeform 93"/>
            <p:cNvSpPr/>
            <p:nvPr/>
          </p:nvSpPr>
          <p:spPr bwMode="auto">
            <a:xfrm>
              <a:off x="5505249" y="5356529"/>
              <a:ext cx="630238"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8" name="Freeform 94"/>
            <p:cNvSpPr/>
            <p:nvPr/>
          </p:nvSpPr>
          <p:spPr bwMode="auto">
            <a:xfrm>
              <a:off x="6173587" y="5410504"/>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9" name="Freeform 95"/>
            <p:cNvSpPr/>
            <p:nvPr/>
          </p:nvSpPr>
          <p:spPr bwMode="auto">
            <a:xfrm>
              <a:off x="4936923" y="5943904"/>
              <a:ext cx="970395" cy="81756"/>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0" name="Freeform 96"/>
            <p:cNvSpPr/>
            <p:nvPr/>
          </p:nvSpPr>
          <p:spPr bwMode="auto">
            <a:xfrm>
              <a:off x="4400349" y="5424888"/>
              <a:ext cx="193675" cy="404716"/>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15" name="Group 314"/>
            <p:cNvGrpSpPr/>
            <p:nvPr/>
          </p:nvGrpSpPr>
          <p:grpSpPr>
            <a:xfrm>
              <a:off x="5868328" y="5862061"/>
              <a:ext cx="496248" cy="260542"/>
              <a:chOff x="7493876" y="2774731"/>
              <a:chExt cx="1481958" cy="894622"/>
            </a:xfrm>
          </p:grpSpPr>
          <p:sp>
            <p:nvSpPr>
              <p:cNvPr id="316" name="Freeform 31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7" name="Oval 31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18" name="Group 317"/>
              <p:cNvGrpSpPr/>
              <p:nvPr/>
            </p:nvGrpSpPr>
            <p:grpSpPr>
              <a:xfrm>
                <a:off x="7713663" y="2848339"/>
                <a:ext cx="1042107" cy="425543"/>
                <a:chOff x="7786941" y="2884917"/>
                <a:chExt cx="897649" cy="353919"/>
              </a:xfrm>
            </p:grpSpPr>
            <p:sp>
              <p:nvSpPr>
                <p:cNvPr id="319" name="Freeform 31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0" name="Freeform 31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1" name="Freeform 32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2" name="Freeform 32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96" name="Freeform 91"/>
            <p:cNvSpPr/>
            <p:nvPr/>
          </p:nvSpPr>
          <p:spPr bwMode="auto">
            <a:xfrm flipV="1">
              <a:off x="4860724" y="5735086"/>
              <a:ext cx="178041" cy="104043"/>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7" name="Freeform 91"/>
            <p:cNvSpPr/>
            <p:nvPr/>
          </p:nvSpPr>
          <p:spPr bwMode="auto">
            <a:xfrm flipV="1">
              <a:off x="5445456" y="4663823"/>
              <a:ext cx="45719" cy="202880"/>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8" name="Freeform 92"/>
            <p:cNvSpPr/>
            <p:nvPr/>
          </p:nvSpPr>
          <p:spPr bwMode="auto">
            <a:xfrm>
              <a:off x="5532311" y="5746564"/>
              <a:ext cx="336683" cy="244860"/>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 name="Title 1"/>
          <p:cNvSpPr>
            <a:spLocks noGrp="1"/>
          </p:cNvSpPr>
          <p:nvPr>
            <p:ph type="title"/>
          </p:nvPr>
        </p:nvSpPr>
        <p:spPr>
          <a:xfrm>
            <a:off x="760590" y="272143"/>
            <a:ext cx="11393310" cy="894622"/>
          </a:xfrm>
        </p:spPr>
        <p:txBody>
          <a:bodyPr>
            <a:normAutofit/>
          </a:bodyPr>
          <a:lstStyle/>
          <a:p>
            <a:r>
              <a:rPr lang="en-US" sz="4800" dirty="0"/>
              <a:t>TCP and the congested “bottleneck link”</a:t>
            </a:r>
            <a:endParaRPr lang="en-US" sz="4400" b="0" dirty="0"/>
          </a:p>
        </p:txBody>
      </p:sp>
      <p:sp>
        <p:nvSpPr>
          <p:cNvPr id="6" name="Rectangle 4"/>
          <p:cNvSpPr txBox="1">
            <a:spLocks noChangeArrowheads="1"/>
          </p:cNvSpPr>
          <p:nvPr/>
        </p:nvSpPr>
        <p:spPr>
          <a:xfrm>
            <a:off x="667043" y="1366203"/>
            <a:ext cx="11177587" cy="219075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21590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TCP (classic, CUBIC) increase TCP’s sending rate until packet loss occurs at some router’s output: the </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bottleneck link</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3" name="Text Box 8"/>
          <p:cNvSpPr txBox="1">
            <a:spLocks noChangeArrowheads="1"/>
          </p:cNvSpPr>
          <p:nvPr/>
        </p:nvSpPr>
        <p:spPr bwMode="auto">
          <a:xfrm>
            <a:off x="3019425" y="3594045"/>
            <a:ext cx="711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rPr>
              <a:t>source</a:t>
            </a:r>
            <a:endParaRPr kumimoji="0" lang="en-US" altLang="en-US" sz="20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endParaRPr>
          </a:p>
        </p:txBody>
      </p:sp>
      <p:sp>
        <p:nvSpPr>
          <p:cNvPr id="164" name="Freeform 10"/>
          <p:cNvSpPr/>
          <p:nvPr/>
        </p:nvSpPr>
        <p:spPr bwMode="auto">
          <a:xfrm flipH="1">
            <a:off x="2481263" y="3925832"/>
            <a:ext cx="326408" cy="1262816"/>
          </a:xfrm>
          <a:custGeom>
            <a:avLst/>
            <a:gdLst>
              <a:gd name="T0" fmla="*/ 2147483647 w 12213"/>
              <a:gd name="T1" fmla="*/ 2147483647 h 10000"/>
              <a:gd name="T2" fmla="*/ 0 w 12213"/>
              <a:gd name="T3" fmla="*/ 0 h 10000"/>
              <a:gd name="T4" fmla="*/ 0 w 12213"/>
              <a:gd name="T5" fmla="*/ 2147483647 h 10000"/>
              <a:gd name="T6" fmla="*/ 2147483647 w 12213"/>
              <a:gd name="T7" fmla="*/ 2147483647 h 10000"/>
              <a:gd name="T8" fmla="*/ 2147483647 w 12213"/>
              <a:gd name="T9" fmla="*/ 2147483647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13" h="10000">
                <a:moveTo>
                  <a:pt x="11726" y="4661"/>
                </a:moveTo>
                <a:lnTo>
                  <a:pt x="0" y="0"/>
                </a:lnTo>
                <a:lnTo>
                  <a:pt x="0" y="10000"/>
                </a:lnTo>
                <a:lnTo>
                  <a:pt x="12213" y="6473"/>
                </a:lnTo>
                <a:lnTo>
                  <a:pt x="11726" y="4661"/>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5" name="Rectangle 23"/>
          <p:cNvSpPr>
            <a:spLocks noChangeArrowheads="1"/>
          </p:cNvSpPr>
          <p:nvPr/>
        </p:nvSpPr>
        <p:spPr bwMode="auto">
          <a:xfrm>
            <a:off x="2854326" y="3909956"/>
            <a:ext cx="1062368" cy="129063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6" name="Rectangle 24"/>
          <p:cNvSpPr>
            <a:spLocks noChangeArrowheads="1"/>
          </p:cNvSpPr>
          <p:nvPr/>
        </p:nvSpPr>
        <p:spPr bwMode="auto">
          <a:xfrm>
            <a:off x="2814638" y="3949645"/>
            <a:ext cx="1066800" cy="1231900"/>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7" name="Line 25"/>
          <p:cNvSpPr>
            <a:spLocks noChangeShapeType="1"/>
          </p:cNvSpPr>
          <p:nvPr/>
        </p:nvSpPr>
        <p:spPr bwMode="auto">
          <a:xfrm>
            <a:off x="2814638" y="4227457"/>
            <a:ext cx="1058862" cy="317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8" name="Text Box 26"/>
          <p:cNvSpPr txBox="1">
            <a:spLocks noChangeArrowheads="1"/>
          </p:cNvSpPr>
          <p:nvPr/>
        </p:nvSpPr>
        <p:spPr bwMode="auto">
          <a:xfrm>
            <a:off x="2773604" y="3957054"/>
            <a:ext cx="1104900" cy="1274762"/>
          </a:xfrm>
          <a:prstGeom prst="rect">
            <a:avLst/>
          </a:prstGeom>
          <a:noFill/>
          <a:ln>
            <a:noFill/>
          </a:ln>
        </p:spPr>
        <p:txBody>
          <a:bodyPr>
            <a:spAutoFit/>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rPr>
              <a:t>application</a:t>
            </a:r>
            <a:endPar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1" i="0" u="none" strike="noStrike" kern="0" cap="none" spc="0" normalizeH="0" baseline="0" noProof="0" dirty="0">
                <a:ln>
                  <a:noFill/>
                </a:ln>
                <a:solidFill>
                  <a:srgbClr val="0000A3"/>
                </a:solidFill>
                <a:effectLst/>
                <a:uLnTx/>
                <a:uFillTx/>
                <a:latin typeface="Arial" panose="020B0604020202020204" pitchFamily="34" charset="0"/>
                <a:ea typeface="MS PGothic" panose="020B0600070205080204" pitchFamily="34" charset="-128"/>
              </a:rPr>
              <a:t>TCP</a:t>
            </a:r>
            <a:endParaRPr kumimoji="0" lang="en-US" sz="1400" b="1" i="0" u="none" strike="noStrike" kern="0" cap="none" spc="0" normalizeH="0" baseline="0" noProof="0" dirty="0">
              <a:ln>
                <a:noFill/>
              </a:ln>
              <a:solidFill>
                <a:srgbClr val="0000A3"/>
              </a:solidFill>
              <a:effectLst/>
              <a:uLnTx/>
              <a:uFillTx/>
              <a:latin typeface="Arial" panose="020B0604020202020204" pitchFamily="34" charset="0"/>
              <a:ea typeface="MS PGothic" panose="020B0600070205080204" pitchFamily="34" charset="-128"/>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rPr>
              <a:t>network</a:t>
            </a:r>
            <a:endPar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rPr>
              <a:t>link</a:t>
            </a:r>
            <a:endPar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rPr>
              <a:t>physical</a:t>
            </a:r>
            <a:endPar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endParaRPr>
          </a:p>
        </p:txBody>
      </p:sp>
      <p:grpSp>
        <p:nvGrpSpPr>
          <p:cNvPr id="169" name="Group 190"/>
          <p:cNvGrpSpPr/>
          <p:nvPr/>
        </p:nvGrpSpPr>
        <p:grpSpPr bwMode="auto">
          <a:xfrm flipH="1">
            <a:off x="2151063" y="4424307"/>
            <a:ext cx="673100" cy="701675"/>
            <a:chOff x="-44" y="1473"/>
            <a:chExt cx="981" cy="1105"/>
          </a:xfrm>
        </p:grpSpPr>
        <p:pic>
          <p:nvPicPr>
            <p:cNvPr id="170" name="Picture 191"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Freeform 192"/>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72" name="Line 25"/>
          <p:cNvSpPr>
            <a:spLocks noChangeShapeType="1"/>
          </p:cNvSpPr>
          <p:nvPr/>
        </p:nvSpPr>
        <p:spPr bwMode="auto">
          <a:xfrm>
            <a:off x="2819400" y="4456057"/>
            <a:ext cx="1058863" cy="317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3" name="Line 25"/>
          <p:cNvSpPr>
            <a:spLocks noChangeShapeType="1"/>
          </p:cNvSpPr>
          <p:nvPr/>
        </p:nvSpPr>
        <p:spPr bwMode="auto">
          <a:xfrm>
            <a:off x="2824163" y="4684657"/>
            <a:ext cx="1058862" cy="317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4" name="Line 25"/>
          <p:cNvSpPr>
            <a:spLocks noChangeShapeType="1"/>
          </p:cNvSpPr>
          <p:nvPr/>
        </p:nvSpPr>
        <p:spPr bwMode="auto">
          <a:xfrm>
            <a:off x="2827338" y="4924370"/>
            <a:ext cx="1060450" cy="317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75" name="Group 3"/>
          <p:cNvGrpSpPr/>
          <p:nvPr/>
        </p:nvGrpSpPr>
        <p:grpSpPr bwMode="auto">
          <a:xfrm>
            <a:off x="7794625" y="3673978"/>
            <a:ext cx="2047875" cy="1620287"/>
            <a:chOff x="4882752" y="4007261"/>
            <a:chExt cx="2046816" cy="1619544"/>
          </a:xfrm>
        </p:grpSpPr>
        <p:sp>
          <p:nvSpPr>
            <p:cNvPr id="176" name="Text Box 54"/>
            <p:cNvSpPr txBox="1">
              <a:spLocks noChangeArrowheads="1"/>
            </p:cNvSpPr>
            <p:nvPr/>
          </p:nvSpPr>
          <p:spPr bwMode="auto">
            <a:xfrm>
              <a:off x="4882752" y="4007261"/>
              <a:ext cx="12260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1" u="none" strike="noStrike" kern="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rPr>
                <a:t>destination</a:t>
              </a:r>
              <a:endParaRPr kumimoji="0" lang="en-US" altLang="en-US" sz="2000" b="0" i="1" u="none" strike="noStrike" kern="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endParaRPr>
            </a:p>
          </p:txBody>
        </p:sp>
        <p:grpSp>
          <p:nvGrpSpPr>
            <p:cNvPr id="177" name="Group 2"/>
            <p:cNvGrpSpPr/>
            <p:nvPr/>
          </p:nvGrpSpPr>
          <p:grpSpPr bwMode="auto">
            <a:xfrm>
              <a:off x="4927179" y="4319856"/>
              <a:ext cx="2002389" cy="1306949"/>
              <a:chOff x="1305623" y="4714561"/>
              <a:chExt cx="2002389" cy="1306949"/>
            </a:xfrm>
          </p:grpSpPr>
          <p:sp>
            <p:nvSpPr>
              <p:cNvPr id="178" name="Freeform 10"/>
              <p:cNvSpPr/>
              <p:nvPr/>
            </p:nvSpPr>
            <p:spPr bwMode="auto">
              <a:xfrm>
                <a:off x="2426569" y="4714561"/>
                <a:ext cx="288261" cy="1290044"/>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9" name="Rectangle 23"/>
              <p:cNvSpPr>
                <a:spLocks noChangeArrowheads="1"/>
              </p:cNvSpPr>
              <p:nvPr/>
            </p:nvSpPr>
            <p:spPr bwMode="auto">
              <a:xfrm>
                <a:off x="1398616" y="4722494"/>
                <a:ext cx="1045433" cy="127129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0" name="Rectangle 24"/>
              <p:cNvSpPr>
                <a:spLocks noChangeArrowheads="1"/>
              </p:cNvSpPr>
              <p:nvPr/>
            </p:nvSpPr>
            <p:spPr bwMode="auto">
              <a:xfrm>
                <a:off x="1341249" y="4752754"/>
                <a:ext cx="1067215" cy="1231976"/>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1" name="Line 25"/>
              <p:cNvSpPr>
                <a:spLocks noChangeShapeType="1"/>
              </p:cNvSpPr>
              <p:nvPr/>
            </p:nvSpPr>
            <p:spPr bwMode="auto">
              <a:xfrm>
                <a:off x="1341249" y="5031313"/>
                <a:ext cx="1059231" cy="288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2" name="Text Box 26"/>
              <p:cNvSpPr txBox="1">
                <a:spLocks noChangeArrowheads="1"/>
              </p:cNvSpPr>
              <p:nvPr/>
            </p:nvSpPr>
            <p:spPr bwMode="auto">
              <a:xfrm>
                <a:off x="1305623" y="4747333"/>
                <a:ext cx="1104329" cy="1274177"/>
              </a:xfrm>
              <a:prstGeom prst="rect">
                <a:avLst/>
              </a:prstGeom>
              <a:noFill/>
              <a:ln>
                <a:noFill/>
              </a:ln>
            </p:spPr>
            <p:txBody>
              <a:bodyPr>
                <a:spAutoFit/>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rPr>
                  <a:t>application</a:t>
                </a:r>
                <a:endPar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1" i="0" u="none" strike="noStrike" kern="0" cap="none" spc="0" normalizeH="0" baseline="0" noProof="0" dirty="0">
                    <a:ln>
                      <a:noFill/>
                    </a:ln>
                    <a:solidFill>
                      <a:srgbClr val="0000A3"/>
                    </a:solidFill>
                    <a:effectLst/>
                    <a:uLnTx/>
                    <a:uFillTx/>
                    <a:latin typeface="Arial" panose="020B0604020202020204" pitchFamily="34" charset="0"/>
                    <a:ea typeface="MS PGothic" panose="020B0600070205080204" pitchFamily="34" charset="-128"/>
                  </a:rPr>
                  <a:t>TCP</a:t>
                </a:r>
                <a:endParaRPr kumimoji="0" lang="en-US" sz="1400" b="1" i="0" u="none" strike="noStrike" kern="0" cap="none" spc="0" normalizeH="0" baseline="0" noProof="0" dirty="0">
                  <a:ln>
                    <a:noFill/>
                  </a:ln>
                  <a:solidFill>
                    <a:srgbClr val="0000A3"/>
                  </a:solidFill>
                  <a:effectLst/>
                  <a:uLnTx/>
                  <a:uFillTx/>
                  <a:latin typeface="Arial" panose="020B0604020202020204" pitchFamily="34" charset="0"/>
                  <a:ea typeface="MS PGothic" panose="020B0600070205080204" pitchFamily="34" charset="-128"/>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rPr>
                  <a:t>network</a:t>
                </a:r>
                <a:endPar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rPr>
                  <a:t>link</a:t>
                </a:r>
                <a:endPar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rPr>
                  <a:t>physical</a:t>
                </a:r>
                <a:endPar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endParaRPr>
              </a:p>
            </p:txBody>
          </p:sp>
          <p:grpSp>
            <p:nvGrpSpPr>
              <p:cNvPr id="183" name="Group 190"/>
              <p:cNvGrpSpPr/>
              <p:nvPr/>
            </p:nvGrpSpPr>
            <p:grpSpPr bwMode="auto">
              <a:xfrm flipH="1">
                <a:off x="2634682" y="5076164"/>
                <a:ext cx="673330" cy="701684"/>
                <a:chOff x="-44" y="1473"/>
                <a:chExt cx="981" cy="1105"/>
              </a:xfrm>
            </p:grpSpPr>
            <p:pic>
              <p:nvPicPr>
                <p:cNvPr id="187" name="Picture 191"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Freeform 192"/>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84" name="Line 25"/>
              <p:cNvSpPr>
                <a:spLocks noChangeShapeType="1"/>
              </p:cNvSpPr>
              <p:nvPr/>
            </p:nvSpPr>
            <p:spPr bwMode="auto">
              <a:xfrm>
                <a:off x="1345720" y="5260213"/>
                <a:ext cx="1059231" cy="288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5" name="Line 25"/>
              <p:cNvSpPr>
                <a:spLocks noChangeShapeType="1"/>
              </p:cNvSpPr>
              <p:nvPr/>
            </p:nvSpPr>
            <p:spPr bwMode="auto">
              <a:xfrm>
                <a:off x="1350191" y="5489113"/>
                <a:ext cx="1059231" cy="288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6" name="Line 25"/>
              <p:cNvSpPr>
                <a:spLocks noChangeShapeType="1"/>
              </p:cNvSpPr>
              <p:nvPr/>
            </p:nvSpPr>
            <p:spPr bwMode="auto">
              <a:xfrm>
                <a:off x="1354662" y="5728213"/>
                <a:ext cx="1059231" cy="288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sp>
        <p:nvSpPr>
          <p:cNvPr id="281" name="Freeform 7"/>
          <p:cNvSpPr/>
          <p:nvPr/>
        </p:nvSpPr>
        <p:spPr bwMode="auto">
          <a:xfrm>
            <a:off x="3329610" y="4423976"/>
            <a:ext cx="5073926" cy="1202035"/>
          </a:xfrm>
          <a:custGeom>
            <a:avLst/>
            <a:gdLst>
              <a:gd name="T0" fmla="*/ 0 w 5156094"/>
              <a:gd name="T1" fmla="*/ 0 h 1509215"/>
              <a:gd name="T2" fmla="*/ 6961 w 5156094"/>
              <a:gd name="T3" fmla="*/ 1168047 h 1509215"/>
              <a:gd name="T4" fmla="*/ 1131015 w 5156094"/>
              <a:gd name="T5" fmla="*/ 1170389 h 1509215"/>
              <a:gd name="T6" fmla="*/ 1755021 w 5156094"/>
              <a:gd name="T7" fmla="*/ 1490285 h 1509215"/>
              <a:gd name="T8" fmla="*/ 2207298 w 5156094"/>
              <a:gd name="T9" fmla="*/ 1510706 h 1509215"/>
              <a:gd name="T10" fmla="*/ 2988945 w 5156094"/>
              <a:gd name="T11" fmla="*/ 1198737 h 1509215"/>
              <a:gd name="T12" fmla="*/ 3391674 w 5156094"/>
              <a:gd name="T13" fmla="*/ 1210330 h 1509215"/>
              <a:gd name="T14" fmla="*/ 5156412 w 5156094"/>
              <a:gd name="T15" fmla="*/ 1199641 h 1509215"/>
              <a:gd name="T16" fmla="*/ 5126696 w 5156094"/>
              <a:gd name="T17" fmla="*/ 64147 h 15092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207163 w 5156094"/>
              <a:gd name="connsiteY4" fmla="*/ 1509215 h 1559667"/>
              <a:gd name="connsiteX5" fmla="*/ 2988762 w 5156094"/>
              <a:gd name="connsiteY5" fmla="*/ 1197554 h 1559667"/>
              <a:gd name="connsiteX6" fmla="*/ 3391464 w 5156094"/>
              <a:gd name="connsiteY6" fmla="*/ 1209136 h 1559667"/>
              <a:gd name="connsiteX7" fmla="*/ 5156094 w 5156094"/>
              <a:gd name="connsiteY7" fmla="*/ 1198456 h 1559667"/>
              <a:gd name="connsiteX8" fmla="*/ 5126381 w 5156094"/>
              <a:gd name="connsiteY8" fmla="*/ 64084 h 1559667"/>
              <a:gd name="connsiteX0-1" fmla="*/ 0 w 5156094"/>
              <a:gd name="connsiteY0-2" fmla="*/ 0 h 1559667"/>
              <a:gd name="connsiteX1-3" fmla="*/ 6961 w 5156094"/>
              <a:gd name="connsiteY1-4" fmla="*/ 1166894 h 1559667"/>
              <a:gd name="connsiteX2-5" fmla="*/ 1130946 w 5156094"/>
              <a:gd name="connsiteY2-6" fmla="*/ 1169234 h 1559667"/>
              <a:gd name="connsiteX3-7" fmla="*/ 1824854 w 5156094"/>
              <a:gd name="connsiteY3-8" fmla="*/ 1559667 h 1559667"/>
              <a:gd name="connsiteX4-9" fmla="*/ 2145216 w 5156094"/>
              <a:gd name="connsiteY4-10" fmla="*/ 1553959 h 1559667"/>
              <a:gd name="connsiteX5-11" fmla="*/ 2988762 w 5156094"/>
              <a:gd name="connsiteY5-12" fmla="*/ 1197554 h 1559667"/>
              <a:gd name="connsiteX6-13" fmla="*/ 3391464 w 5156094"/>
              <a:gd name="connsiteY6-14" fmla="*/ 1209136 h 1559667"/>
              <a:gd name="connsiteX7-15" fmla="*/ 5156094 w 5156094"/>
              <a:gd name="connsiteY7-16" fmla="*/ 1198456 h 1559667"/>
              <a:gd name="connsiteX8-17" fmla="*/ 5126381 w 5156094"/>
              <a:gd name="connsiteY8-18" fmla="*/ 64084 h 1559667"/>
              <a:gd name="connsiteX0-19" fmla="*/ 0 w 5156094"/>
              <a:gd name="connsiteY0-20" fmla="*/ 0 h 1559667"/>
              <a:gd name="connsiteX1-21" fmla="*/ 6961 w 5156094"/>
              <a:gd name="connsiteY1-22" fmla="*/ 1166894 h 1559667"/>
              <a:gd name="connsiteX2-23" fmla="*/ 1130946 w 5156094"/>
              <a:gd name="connsiteY2-24" fmla="*/ 1169234 h 1559667"/>
              <a:gd name="connsiteX3-25" fmla="*/ 1824854 w 5156094"/>
              <a:gd name="connsiteY3-26" fmla="*/ 1559667 h 1559667"/>
              <a:gd name="connsiteX4-27" fmla="*/ 2145216 w 5156094"/>
              <a:gd name="connsiteY4-28" fmla="*/ 1553959 h 1559667"/>
              <a:gd name="connsiteX5-29" fmla="*/ 2930257 w 5156094"/>
              <a:gd name="connsiteY5-30" fmla="*/ 1152811 h 1559667"/>
              <a:gd name="connsiteX6-31" fmla="*/ 3391464 w 5156094"/>
              <a:gd name="connsiteY6-32" fmla="*/ 1209136 h 1559667"/>
              <a:gd name="connsiteX7-33" fmla="*/ 5156094 w 5156094"/>
              <a:gd name="connsiteY7-34" fmla="*/ 1198456 h 1559667"/>
              <a:gd name="connsiteX8-35" fmla="*/ 5126381 w 5156094"/>
              <a:gd name="connsiteY8-36" fmla="*/ 64084 h 1559667"/>
              <a:gd name="connsiteX0-37" fmla="*/ 0 w 5156094"/>
              <a:gd name="connsiteY0-38" fmla="*/ 0 h 1559667"/>
              <a:gd name="connsiteX1-39" fmla="*/ 6961 w 5156094"/>
              <a:gd name="connsiteY1-40" fmla="*/ 1166894 h 1559667"/>
              <a:gd name="connsiteX2-41" fmla="*/ 1130946 w 5156094"/>
              <a:gd name="connsiteY2-42" fmla="*/ 1169234 h 1559667"/>
              <a:gd name="connsiteX3-43" fmla="*/ 1824854 w 5156094"/>
              <a:gd name="connsiteY3-44" fmla="*/ 1559667 h 1559667"/>
              <a:gd name="connsiteX4-45" fmla="*/ 2145216 w 5156094"/>
              <a:gd name="connsiteY4-46" fmla="*/ 1553959 h 1559667"/>
              <a:gd name="connsiteX5-47" fmla="*/ 2930257 w 5156094"/>
              <a:gd name="connsiteY5-48" fmla="*/ 1152811 h 1559667"/>
              <a:gd name="connsiteX6-49" fmla="*/ 5156094 w 5156094"/>
              <a:gd name="connsiteY6-50" fmla="*/ 1198456 h 1559667"/>
              <a:gd name="connsiteX7-51" fmla="*/ 5126381 w 5156094"/>
              <a:gd name="connsiteY7-52" fmla="*/ 64084 h 1559667"/>
              <a:gd name="connsiteX0-53" fmla="*/ 0 w 5156094"/>
              <a:gd name="connsiteY0-54" fmla="*/ 0 h 1559667"/>
              <a:gd name="connsiteX1-55" fmla="*/ 6961 w 5156094"/>
              <a:gd name="connsiteY1-56" fmla="*/ 1166894 h 1559667"/>
              <a:gd name="connsiteX2-57" fmla="*/ 1387547 w 5156094"/>
              <a:gd name="connsiteY2-58" fmla="*/ 1150854 h 1559667"/>
              <a:gd name="connsiteX3-59" fmla="*/ 1824854 w 5156094"/>
              <a:gd name="connsiteY3-60" fmla="*/ 1559667 h 1559667"/>
              <a:gd name="connsiteX4-61" fmla="*/ 2145216 w 5156094"/>
              <a:gd name="connsiteY4-62" fmla="*/ 1553959 h 1559667"/>
              <a:gd name="connsiteX5-63" fmla="*/ 2930257 w 5156094"/>
              <a:gd name="connsiteY5-64" fmla="*/ 1152811 h 1559667"/>
              <a:gd name="connsiteX6-65" fmla="*/ 5156094 w 5156094"/>
              <a:gd name="connsiteY6-66" fmla="*/ 1198456 h 1559667"/>
              <a:gd name="connsiteX7-67" fmla="*/ 5126381 w 5156094"/>
              <a:gd name="connsiteY7-68" fmla="*/ 64084 h 1559667"/>
              <a:gd name="connsiteX0-69" fmla="*/ 0 w 5156094"/>
              <a:gd name="connsiteY0-70" fmla="*/ 0 h 1553959"/>
              <a:gd name="connsiteX1-71" fmla="*/ 6961 w 5156094"/>
              <a:gd name="connsiteY1-72" fmla="*/ 1166894 h 1553959"/>
              <a:gd name="connsiteX2-73" fmla="*/ 1387547 w 5156094"/>
              <a:gd name="connsiteY2-74" fmla="*/ 1150854 h 1553959"/>
              <a:gd name="connsiteX3-75" fmla="*/ 1824854 w 5156094"/>
              <a:gd name="connsiteY3-76" fmla="*/ 1458577 h 1553959"/>
              <a:gd name="connsiteX4-77" fmla="*/ 2145216 w 5156094"/>
              <a:gd name="connsiteY4-78" fmla="*/ 1553959 h 1553959"/>
              <a:gd name="connsiteX5-79" fmla="*/ 2930257 w 5156094"/>
              <a:gd name="connsiteY5-80" fmla="*/ 1152811 h 1553959"/>
              <a:gd name="connsiteX6-81" fmla="*/ 5156094 w 5156094"/>
              <a:gd name="connsiteY6-82" fmla="*/ 1198456 h 1553959"/>
              <a:gd name="connsiteX7-83" fmla="*/ 5126381 w 5156094"/>
              <a:gd name="connsiteY7-84" fmla="*/ 64084 h 1553959"/>
              <a:gd name="connsiteX0-85" fmla="*/ 0 w 5156094"/>
              <a:gd name="connsiteY0-86" fmla="*/ 0 h 1458577"/>
              <a:gd name="connsiteX1-87" fmla="*/ 6961 w 5156094"/>
              <a:gd name="connsiteY1-88" fmla="*/ 1166894 h 1458577"/>
              <a:gd name="connsiteX2-89" fmla="*/ 1387547 w 5156094"/>
              <a:gd name="connsiteY2-90" fmla="*/ 1150854 h 1458577"/>
              <a:gd name="connsiteX3-91" fmla="*/ 1824854 w 5156094"/>
              <a:gd name="connsiteY3-92" fmla="*/ 1458577 h 1458577"/>
              <a:gd name="connsiteX4-93" fmla="*/ 2145216 w 5156094"/>
              <a:gd name="connsiteY4-94" fmla="*/ 1434487 h 1458577"/>
              <a:gd name="connsiteX5-95" fmla="*/ 2930257 w 5156094"/>
              <a:gd name="connsiteY5-96" fmla="*/ 1152811 h 1458577"/>
              <a:gd name="connsiteX6-97" fmla="*/ 5156094 w 5156094"/>
              <a:gd name="connsiteY6-98" fmla="*/ 1198456 h 1458577"/>
              <a:gd name="connsiteX7-99" fmla="*/ 5126381 w 5156094"/>
              <a:gd name="connsiteY7-100" fmla="*/ 64084 h 1458577"/>
              <a:gd name="connsiteX0-101" fmla="*/ 0 w 5156094"/>
              <a:gd name="connsiteY0-102" fmla="*/ 0 h 1458577"/>
              <a:gd name="connsiteX1-103" fmla="*/ 6961 w 5156094"/>
              <a:gd name="connsiteY1-104" fmla="*/ 1166894 h 1458577"/>
              <a:gd name="connsiteX2-105" fmla="*/ 1387547 w 5156094"/>
              <a:gd name="connsiteY2-106" fmla="*/ 1150854 h 1458577"/>
              <a:gd name="connsiteX3-107" fmla="*/ 1824854 w 5156094"/>
              <a:gd name="connsiteY3-108" fmla="*/ 1458577 h 1458577"/>
              <a:gd name="connsiteX4-109" fmla="*/ 2145216 w 5156094"/>
              <a:gd name="connsiteY4-110" fmla="*/ 1434487 h 1458577"/>
              <a:gd name="connsiteX5-111" fmla="*/ 2809732 w 5156094"/>
              <a:gd name="connsiteY5-112" fmla="*/ 1093074 h 1458577"/>
              <a:gd name="connsiteX6-113" fmla="*/ 5156094 w 5156094"/>
              <a:gd name="connsiteY6-114" fmla="*/ 1198456 h 1458577"/>
              <a:gd name="connsiteX7-115" fmla="*/ 5126381 w 5156094"/>
              <a:gd name="connsiteY7-116" fmla="*/ 64084 h 1458577"/>
              <a:gd name="connsiteX0-117" fmla="*/ 0 w 5156094"/>
              <a:gd name="connsiteY0-118" fmla="*/ 0 h 1458577"/>
              <a:gd name="connsiteX1-119" fmla="*/ 6961 w 5156094"/>
              <a:gd name="connsiteY1-120" fmla="*/ 1166894 h 1458577"/>
              <a:gd name="connsiteX2-121" fmla="*/ 1387547 w 5156094"/>
              <a:gd name="connsiteY2-122" fmla="*/ 1150854 h 1458577"/>
              <a:gd name="connsiteX3-123" fmla="*/ 1824854 w 5156094"/>
              <a:gd name="connsiteY3-124" fmla="*/ 1458577 h 1458577"/>
              <a:gd name="connsiteX4-125" fmla="*/ 2063570 w 5156094"/>
              <a:gd name="connsiteY4-126" fmla="*/ 1443677 h 1458577"/>
              <a:gd name="connsiteX5-127" fmla="*/ 2809732 w 5156094"/>
              <a:gd name="connsiteY5-128" fmla="*/ 1093074 h 1458577"/>
              <a:gd name="connsiteX6-129" fmla="*/ 5156094 w 5156094"/>
              <a:gd name="connsiteY6-130" fmla="*/ 1198456 h 1458577"/>
              <a:gd name="connsiteX7-131" fmla="*/ 5126381 w 5156094"/>
              <a:gd name="connsiteY7-132" fmla="*/ 64084 h 1458577"/>
              <a:gd name="connsiteX0-133" fmla="*/ 0 w 5156094"/>
              <a:gd name="connsiteY0-134" fmla="*/ 0 h 1443677"/>
              <a:gd name="connsiteX1-135" fmla="*/ 6961 w 5156094"/>
              <a:gd name="connsiteY1-136" fmla="*/ 1166894 h 1443677"/>
              <a:gd name="connsiteX2-137" fmla="*/ 1387547 w 5156094"/>
              <a:gd name="connsiteY2-138" fmla="*/ 1150854 h 1443677"/>
              <a:gd name="connsiteX3-139" fmla="*/ 1832629 w 5156094"/>
              <a:gd name="connsiteY3-140" fmla="*/ 1440196 h 1443677"/>
              <a:gd name="connsiteX4-141" fmla="*/ 2063570 w 5156094"/>
              <a:gd name="connsiteY4-142" fmla="*/ 1443677 h 1443677"/>
              <a:gd name="connsiteX5-143" fmla="*/ 2809732 w 5156094"/>
              <a:gd name="connsiteY5-144" fmla="*/ 1093074 h 1443677"/>
              <a:gd name="connsiteX6-145" fmla="*/ 5156094 w 5156094"/>
              <a:gd name="connsiteY6-146" fmla="*/ 1198456 h 1443677"/>
              <a:gd name="connsiteX7-147" fmla="*/ 5126381 w 5156094"/>
              <a:gd name="connsiteY7-148" fmla="*/ 64084 h 14436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156094" h="1443677">
                <a:moveTo>
                  <a:pt x="0" y="0"/>
                </a:moveTo>
                <a:cubicBezTo>
                  <a:pt x="2320" y="388965"/>
                  <a:pt x="4641" y="777929"/>
                  <a:pt x="6961" y="1166894"/>
                </a:cubicBezTo>
                <a:lnTo>
                  <a:pt x="1387547" y="1150854"/>
                </a:lnTo>
                <a:lnTo>
                  <a:pt x="1832629" y="1440196"/>
                </a:lnTo>
                <a:lnTo>
                  <a:pt x="2063570" y="1443677"/>
                </a:lnTo>
                <a:lnTo>
                  <a:pt x="2809732" y="1093074"/>
                </a:lnTo>
                <a:lnTo>
                  <a:pt x="5156094" y="1198456"/>
                </a:lnTo>
                <a:lnTo>
                  <a:pt x="5126381" y="64084"/>
                </a:lnTo>
              </a:path>
            </a:pathLst>
          </a:custGeom>
          <a:noFill/>
          <a:ln w="22225">
            <a:solidFill>
              <a:srgbClr val="000090"/>
            </a:solidFill>
            <a:round/>
          </a:ln>
          <a:extLst>
            <a:ext uri="{909E8E84-426E-40DD-AFC4-6F175D3DCCD1}">
              <a14:hiddenFill xmlns:a14="http://schemas.microsoft.com/office/drawing/2010/main">
                <a:solidFill>
                  <a:srgbClr val="FFFFFF"/>
                </a:solidFill>
              </a14:hiddenFill>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4" name="TextBox 123"/>
          <p:cNvSpPr txBox="1"/>
          <p:nvPr/>
        </p:nvSpPr>
        <p:spPr>
          <a:xfrm>
            <a:off x="4692557" y="6277338"/>
            <a:ext cx="318138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b</a:t>
            </a:r>
            <a:r>
              <a:rPr kumimoji="0" lang="en-US" sz="1600" b="0" i="0" u="none" strike="noStrike" kern="1200" cap="none" spc="0" normalizeH="0" baseline="0" noProof="0" dirty="0" err="1">
                <a:ln>
                  <a:noFill/>
                </a:ln>
                <a:solidFill>
                  <a:srgbClr val="C00000"/>
                </a:solidFill>
                <a:effectLst/>
                <a:uLnTx/>
                <a:uFillTx/>
                <a:latin typeface="Calibri" panose="020F0502020204030204"/>
                <a:ea typeface="+mn-ea"/>
                <a:cs typeface="+mn-cs"/>
              </a:rPr>
              <a:t>ottleneck</a:t>
            </a: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 link (almost always busy)</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cxnSp>
        <p:nvCxnSpPr>
          <p:cNvPr id="10" name="Straight Connector 9"/>
          <p:cNvCxnSpPr/>
          <p:nvPr/>
        </p:nvCxnSpPr>
        <p:spPr>
          <a:xfrm>
            <a:off x="5609507" y="5767851"/>
            <a:ext cx="0" cy="5662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860107" y="5151058"/>
            <a:ext cx="4764459" cy="830997"/>
            <a:chOff x="703842" y="5262044"/>
            <a:chExt cx="4764459" cy="830997"/>
          </a:xfrm>
        </p:grpSpPr>
        <p:sp>
          <p:nvSpPr>
            <p:cNvPr id="135" name="TextBox 134"/>
            <p:cNvSpPr txBox="1"/>
            <p:nvPr/>
          </p:nvSpPr>
          <p:spPr>
            <a:xfrm>
              <a:off x="703842" y="5262044"/>
              <a:ext cx="2330267"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packet queue almost never empty, sometimes overflows packet (loss)</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grpSp>
          <p:nvGrpSpPr>
            <p:cNvPr id="19" name="Group 18"/>
            <p:cNvGrpSpPr/>
            <p:nvPr/>
          </p:nvGrpSpPr>
          <p:grpSpPr>
            <a:xfrm>
              <a:off x="4921820" y="5505951"/>
              <a:ext cx="546481" cy="386071"/>
              <a:chOff x="4621648" y="3046041"/>
              <a:chExt cx="1120964" cy="769030"/>
            </a:xfrm>
          </p:grpSpPr>
          <p:grpSp>
            <p:nvGrpSpPr>
              <p:cNvPr id="199" name="Group 58"/>
              <p:cNvGrpSpPr/>
              <p:nvPr/>
            </p:nvGrpSpPr>
            <p:grpSpPr bwMode="auto">
              <a:xfrm>
                <a:off x="5247312" y="3046041"/>
                <a:ext cx="495300" cy="760413"/>
                <a:chOff x="333961" y="4406169"/>
                <a:chExt cx="1255305" cy="2136353"/>
              </a:xfrm>
            </p:grpSpPr>
            <p:sp>
              <p:nvSpPr>
                <p:cNvPr id="200" name="Freeform 199"/>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0000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201" name="Freeform 200"/>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202" name="Rectangle 68"/>
                <p:cNvSpPr>
                  <a:spLocks noChangeArrowheads="1"/>
                </p:cNvSpPr>
                <p:nvPr/>
              </p:nvSpPr>
              <p:spPr bwMode="auto">
                <a:xfrm>
                  <a:off x="1289719" y="5166823"/>
                  <a:ext cx="289686" cy="1351386"/>
                </a:xfrm>
                <a:prstGeom prst="rect">
                  <a:avLst/>
                </a:prstGeom>
                <a:solidFill>
                  <a:srgbClr val="E4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mn-cs"/>
                  </a:endParaRPr>
                </a:p>
              </p:txBody>
            </p:sp>
          </p:grpSp>
          <p:grpSp>
            <p:nvGrpSpPr>
              <p:cNvPr id="144" name="Group 58"/>
              <p:cNvGrpSpPr/>
              <p:nvPr/>
            </p:nvGrpSpPr>
            <p:grpSpPr bwMode="auto">
              <a:xfrm>
                <a:off x="5041006" y="3051076"/>
                <a:ext cx="495300" cy="760413"/>
                <a:chOff x="333961" y="4406169"/>
                <a:chExt cx="1255305" cy="2136353"/>
              </a:xfrm>
            </p:grpSpPr>
            <p:sp>
              <p:nvSpPr>
                <p:cNvPr id="152" name="Freeform 151"/>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0000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153" name="Freeform 152"/>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154" name="Rectangle 68"/>
                <p:cNvSpPr>
                  <a:spLocks noChangeArrowheads="1"/>
                </p:cNvSpPr>
                <p:nvPr/>
              </p:nvSpPr>
              <p:spPr bwMode="auto">
                <a:xfrm>
                  <a:off x="1289719" y="5166823"/>
                  <a:ext cx="289686" cy="1351386"/>
                </a:xfrm>
                <a:prstGeom prst="rect">
                  <a:avLst/>
                </a:prstGeom>
                <a:solidFill>
                  <a:srgbClr val="E4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mn-cs"/>
                  </a:endParaRPr>
                </a:p>
              </p:txBody>
            </p:sp>
          </p:grpSp>
          <p:grpSp>
            <p:nvGrpSpPr>
              <p:cNvPr id="147" name="Group 61"/>
              <p:cNvGrpSpPr/>
              <p:nvPr/>
            </p:nvGrpSpPr>
            <p:grpSpPr bwMode="auto">
              <a:xfrm>
                <a:off x="4816091" y="3049780"/>
                <a:ext cx="494208" cy="761128"/>
                <a:chOff x="335231" y="4405745"/>
                <a:chExt cx="1252537" cy="2138362"/>
              </a:xfrm>
            </p:grpSpPr>
            <p:sp>
              <p:nvSpPr>
                <p:cNvPr id="149" name="Freeform 148"/>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0000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150" name="Freeform 149"/>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151" name="Rectangle 65"/>
                <p:cNvSpPr>
                  <a:spLocks noChangeArrowheads="1"/>
                </p:cNvSpPr>
                <p:nvPr/>
              </p:nvSpPr>
              <p:spPr bwMode="auto">
                <a:xfrm>
                  <a:off x="1296825" y="5178575"/>
                  <a:ext cx="289686" cy="1351389"/>
                </a:xfrm>
                <a:prstGeom prst="rect">
                  <a:avLst/>
                </a:prstGeom>
                <a:solidFill>
                  <a:srgbClr val="E4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mn-cs"/>
                  </a:endParaRPr>
                </a:p>
              </p:txBody>
            </p:sp>
          </p:grpSp>
          <p:grpSp>
            <p:nvGrpSpPr>
              <p:cNvPr id="203" name="Group 61"/>
              <p:cNvGrpSpPr/>
              <p:nvPr/>
            </p:nvGrpSpPr>
            <p:grpSpPr bwMode="auto">
              <a:xfrm>
                <a:off x="4621648" y="3053943"/>
                <a:ext cx="494208" cy="761128"/>
                <a:chOff x="335231" y="4405745"/>
                <a:chExt cx="1252537" cy="2138362"/>
              </a:xfrm>
            </p:grpSpPr>
            <p:sp>
              <p:nvSpPr>
                <p:cNvPr id="204" name="Freeform 20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0000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205" name="Freeform 20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1" fmla="*/ 928688 w 1895475"/>
                    <a:gd name="connsiteY0-2" fmla="*/ 0 h 2138362"/>
                    <a:gd name="connsiteX1-3" fmla="*/ 0 w 1895475"/>
                    <a:gd name="connsiteY1-4" fmla="*/ 461963 h 2138362"/>
                    <a:gd name="connsiteX2-5" fmla="*/ 1895475 w 1895475"/>
                    <a:gd name="connsiteY2-6" fmla="*/ 2138362 h 2138362"/>
                    <a:gd name="connsiteX3-7" fmla="*/ 1890713 w 1895475"/>
                    <a:gd name="connsiteY3-8" fmla="*/ 742950 h 2138362"/>
                    <a:gd name="connsiteX4-9" fmla="*/ 928688 w 1895475"/>
                    <a:gd name="connsiteY4-10" fmla="*/ 0 h 2138362"/>
                    <a:gd name="connsiteX0-11" fmla="*/ 247650 w 1895475"/>
                    <a:gd name="connsiteY0-12" fmla="*/ 0 h 1738312"/>
                    <a:gd name="connsiteX1-13" fmla="*/ 0 w 1895475"/>
                    <a:gd name="connsiteY1-14" fmla="*/ 61913 h 1738312"/>
                    <a:gd name="connsiteX2-15" fmla="*/ 1895475 w 1895475"/>
                    <a:gd name="connsiteY2-16" fmla="*/ 1738312 h 1738312"/>
                    <a:gd name="connsiteX3-17" fmla="*/ 1890713 w 1895475"/>
                    <a:gd name="connsiteY3-18" fmla="*/ 342900 h 1738312"/>
                    <a:gd name="connsiteX4-19" fmla="*/ 247650 w 1895475"/>
                    <a:gd name="connsiteY4-20" fmla="*/ 0 h 1738312"/>
                    <a:gd name="connsiteX0-21" fmla="*/ 247650 w 1895475"/>
                    <a:gd name="connsiteY0-22" fmla="*/ 0 h 1738312"/>
                    <a:gd name="connsiteX1-23" fmla="*/ 0 w 1895475"/>
                    <a:gd name="connsiteY1-24" fmla="*/ 61913 h 1738312"/>
                    <a:gd name="connsiteX2-25" fmla="*/ 1895475 w 1895475"/>
                    <a:gd name="connsiteY2-26" fmla="*/ 1738312 h 1738312"/>
                    <a:gd name="connsiteX3-27" fmla="*/ 1143000 w 1895475"/>
                    <a:gd name="connsiteY3-28" fmla="*/ 776288 h 1738312"/>
                    <a:gd name="connsiteX4-29" fmla="*/ 247650 w 1895475"/>
                    <a:gd name="connsiteY4-30" fmla="*/ 0 h 1738312"/>
                    <a:gd name="connsiteX0-31" fmla="*/ 247650 w 1895475"/>
                    <a:gd name="connsiteY0-32" fmla="*/ 0 h 1738312"/>
                    <a:gd name="connsiteX1-33" fmla="*/ 0 w 1895475"/>
                    <a:gd name="connsiteY1-34" fmla="*/ 61913 h 1738312"/>
                    <a:gd name="connsiteX2-35" fmla="*/ 1895475 w 1895475"/>
                    <a:gd name="connsiteY2-36" fmla="*/ 1738312 h 1738312"/>
                    <a:gd name="connsiteX3-37" fmla="*/ 1143000 w 1895475"/>
                    <a:gd name="connsiteY3-38" fmla="*/ 776288 h 1738312"/>
                    <a:gd name="connsiteX4-39" fmla="*/ 247650 w 1895475"/>
                    <a:gd name="connsiteY4-40" fmla="*/ 0 h 1738312"/>
                    <a:gd name="connsiteX0-41" fmla="*/ 247650 w 1895475"/>
                    <a:gd name="connsiteY0-42" fmla="*/ 0 h 1738312"/>
                    <a:gd name="connsiteX1-43" fmla="*/ 0 w 1895475"/>
                    <a:gd name="connsiteY1-44" fmla="*/ 61913 h 1738312"/>
                    <a:gd name="connsiteX2-45" fmla="*/ 1895475 w 1895475"/>
                    <a:gd name="connsiteY2-46" fmla="*/ 1738312 h 1738312"/>
                    <a:gd name="connsiteX3-47" fmla="*/ 1238250 w 1895475"/>
                    <a:gd name="connsiteY3-48" fmla="*/ 814388 h 1738312"/>
                    <a:gd name="connsiteX4-49" fmla="*/ 247650 w 1895475"/>
                    <a:gd name="connsiteY4-50" fmla="*/ 0 h 1738312"/>
                    <a:gd name="connsiteX0-51" fmla="*/ 247650 w 1895475"/>
                    <a:gd name="connsiteY0-52" fmla="*/ 0 h 1738312"/>
                    <a:gd name="connsiteX1-53" fmla="*/ 0 w 1895475"/>
                    <a:gd name="connsiteY1-54" fmla="*/ 61913 h 1738312"/>
                    <a:gd name="connsiteX2-55" fmla="*/ 1895475 w 1895475"/>
                    <a:gd name="connsiteY2-56" fmla="*/ 1738312 h 1738312"/>
                    <a:gd name="connsiteX3-57" fmla="*/ 1238250 w 1895475"/>
                    <a:gd name="connsiteY3-58" fmla="*/ 814388 h 1738312"/>
                    <a:gd name="connsiteX4-59" fmla="*/ 247650 w 1895475"/>
                    <a:gd name="connsiteY4-60" fmla="*/ 0 h 1738312"/>
                    <a:gd name="connsiteX0-61" fmla="*/ 247650 w 1238250"/>
                    <a:gd name="connsiteY0-62" fmla="*/ 0 h 862012"/>
                    <a:gd name="connsiteX1-63" fmla="*/ 0 w 1238250"/>
                    <a:gd name="connsiteY1-64" fmla="*/ 61913 h 862012"/>
                    <a:gd name="connsiteX2-65" fmla="*/ 947738 w 1238250"/>
                    <a:gd name="connsiteY2-66" fmla="*/ 862012 h 862012"/>
                    <a:gd name="connsiteX3-67" fmla="*/ 1238250 w 1238250"/>
                    <a:gd name="connsiteY3-68" fmla="*/ 814388 h 862012"/>
                    <a:gd name="connsiteX4-69" fmla="*/ 247650 w 1238250"/>
                    <a:gd name="connsiteY4-70" fmla="*/ 0 h 862012"/>
                    <a:gd name="connsiteX0-71" fmla="*/ 247650 w 1238250"/>
                    <a:gd name="connsiteY0-72" fmla="*/ 0 h 823912"/>
                    <a:gd name="connsiteX1-73" fmla="*/ 0 w 1238250"/>
                    <a:gd name="connsiteY1-74" fmla="*/ 61913 h 823912"/>
                    <a:gd name="connsiteX2-75" fmla="*/ 952500 w 1238250"/>
                    <a:gd name="connsiteY2-76" fmla="*/ 823912 h 823912"/>
                    <a:gd name="connsiteX3-77" fmla="*/ 1238250 w 1238250"/>
                    <a:gd name="connsiteY3-78" fmla="*/ 814388 h 823912"/>
                    <a:gd name="connsiteX4-79" fmla="*/ 247650 w 1238250"/>
                    <a:gd name="connsiteY4-80" fmla="*/ 0 h 823912"/>
                    <a:gd name="connsiteX0-81" fmla="*/ 247650 w 1238250"/>
                    <a:gd name="connsiteY0-82" fmla="*/ 0 h 823912"/>
                    <a:gd name="connsiteX1-83" fmla="*/ 0 w 1238250"/>
                    <a:gd name="connsiteY1-84" fmla="*/ 61913 h 823912"/>
                    <a:gd name="connsiteX2-85" fmla="*/ 952500 w 1238250"/>
                    <a:gd name="connsiteY2-86" fmla="*/ 823912 h 823912"/>
                    <a:gd name="connsiteX3-87" fmla="*/ 1238250 w 1238250"/>
                    <a:gd name="connsiteY3-88" fmla="*/ 814388 h 823912"/>
                    <a:gd name="connsiteX4-89" fmla="*/ 247650 w 1238250"/>
                    <a:gd name="connsiteY4-90" fmla="*/ 0 h 823912"/>
                    <a:gd name="connsiteX0-91" fmla="*/ 233363 w 1238250"/>
                    <a:gd name="connsiteY0-92" fmla="*/ 0 h 766762"/>
                    <a:gd name="connsiteX1-93" fmla="*/ 0 w 1238250"/>
                    <a:gd name="connsiteY1-94" fmla="*/ 4763 h 766762"/>
                    <a:gd name="connsiteX2-95" fmla="*/ 952500 w 1238250"/>
                    <a:gd name="connsiteY2-96" fmla="*/ 766762 h 766762"/>
                    <a:gd name="connsiteX3-97" fmla="*/ 1238250 w 1238250"/>
                    <a:gd name="connsiteY3-98" fmla="*/ 757238 h 766762"/>
                    <a:gd name="connsiteX4-99" fmla="*/ 233363 w 1238250"/>
                    <a:gd name="connsiteY4-100" fmla="*/ 0 h 766762"/>
                    <a:gd name="connsiteX0-101" fmla="*/ 233363 w 1238250"/>
                    <a:gd name="connsiteY0-102" fmla="*/ 0 h 773376"/>
                    <a:gd name="connsiteX1-103" fmla="*/ 0 w 1238250"/>
                    <a:gd name="connsiteY1-104" fmla="*/ 4763 h 773376"/>
                    <a:gd name="connsiteX2-105" fmla="*/ 952500 w 1238250"/>
                    <a:gd name="connsiteY2-106" fmla="*/ 766762 h 773376"/>
                    <a:gd name="connsiteX3-107" fmla="*/ 1238250 w 1238250"/>
                    <a:gd name="connsiteY3-108" fmla="*/ 771525 h 773376"/>
                    <a:gd name="connsiteX4-109" fmla="*/ 233363 w 1238250"/>
                    <a:gd name="connsiteY4-110" fmla="*/ 0 h 773376"/>
                    <a:gd name="connsiteX0-111" fmla="*/ 233363 w 1238250"/>
                    <a:gd name="connsiteY0-112" fmla="*/ 0 h 766762"/>
                    <a:gd name="connsiteX1-113" fmla="*/ 0 w 1238250"/>
                    <a:gd name="connsiteY1-114" fmla="*/ 4763 h 766762"/>
                    <a:gd name="connsiteX2-115" fmla="*/ 952500 w 1238250"/>
                    <a:gd name="connsiteY2-116" fmla="*/ 766762 h 766762"/>
                    <a:gd name="connsiteX3-117" fmla="*/ 1238250 w 1238250"/>
                    <a:gd name="connsiteY3-118" fmla="*/ 757236 h 766762"/>
                    <a:gd name="connsiteX4-119" fmla="*/ 233363 w 1238250"/>
                    <a:gd name="connsiteY4-120" fmla="*/ 0 h 766762"/>
                    <a:gd name="connsiteX0-121" fmla="*/ 233363 w 1238250"/>
                    <a:gd name="connsiteY0-122" fmla="*/ 0 h 773375"/>
                    <a:gd name="connsiteX1-123" fmla="*/ 0 w 1238250"/>
                    <a:gd name="connsiteY1-124" fmla="*/ 4763 h 773375"/>
                    <a:gd name="connsiteX2-125" fmla="*/ 952500 w 1238250"/>
                    <a:gd name="connsiteY2-126" fmla="*/ 766762 h 773375"/>
                    <a:gd name="connsiteX3-127" fmla="*/ 1238250 w 1238250"/>
                    <a:gd name="connsiteY3-128" fmla="*/ 771523 h 773375"/>
                    <a:gd name="connsiteX4-129" fmla="*/ 233363 w 1238250"/>
                    <a:gd name="connsiteY4-130" fmla="*/ 0 h 773375"/>
                    <a:gd name="connsiteX0-131" fmla="*/ 233363 w 1238250"/>
                    <a:gd name="connsiteY0-132" fmla="*/ 0 h 771523"/>
                    <a:gd name="connsiteX1-133" fmla="*/ 0 w 1238250"/>
                    <a:gd name="connsiteY1-134" fmla="*/ 4763 h 771523"/>
                    <a:gd name="connsiteX2-135" fmla="*/ 952500 w 1238250"/>
                    <a:gd name="connsiteY2-136" fmla="*/ 766762 h 771523"/>
                    <a:gd name="connsiteX3-137" fmla="*/ 1238250 w 1238250"/>
                    <a:gd name="connsiteY3-138" fmla="*/ 771523 h 771523"/>
                    <a:gd name="connsiteX4-139" fmla="*/ 233363 w 1238250"/>
                    <a:gd name="connsiteY4-140" fmla="*/ 0 h 771523"/>
                    <a:gd name="connsiteX0-141" fmla="*/ 233363 w 1238250"/>
                    <a:gd name="connsiteY0-142" fmla="*/ 0 h 771523"/>
                    <a:gd name="connsiteX1-143" fmla="*/ 0 w 1238250"/>
                    <a:gd name="connsiteY1-144" fmla="*/ 23466 h 771523"/>
                    <a:gd name="connsiteX2-145" fmla="*/ 952500 w 1238250"/>
                    <a:gd name="connsiteY2-146" fmla="*/ 766762 h 771523"/>
                    <a:gd name="connsiteX3-147" fmla="*/ 1238250 w 1238250"/>
                    <a:gd name="connsiteY3-148" fmla="*/ 771523 h 771523"/>
                    <a:gd name="connsiteX4-149" fmla="*/ 233363 w 1238250"/>
                    <a:gd name="connsiteY4-150" fmla="*/ 0 h 771523"/>
                    <a:gd name="connsiteX0-151" fmla="*/ 233363 w 1238250"/>
                    <a:gd name="connsiteY0-152" fmla="*/ 0 h 757496"/>
                    <a:gd name="connsiteX1-153" fmla="*/ 0 w 1238250"/>
                    <a:gd name="connsiteY1-154" fmla="*/ 9439 h 757496"/>
                    <a:gd name="connsiteX2-155" fmla="*/ 952500 w 1238250"/>
                    <a:gd name="connsiteY2-156" fmla="*/ 752735 h 757496"/>
                    <a:gd name="connsiteX3-157" fmla="*/ 1238250 w 1238250"/>
                    <a:gd name="connsiteY3-158" fmla="*/ 757496 h 757496"/>
                    <a:gd name="connsiteX4-159" fmla="*/ 233363 w 1238250"/>
                    <a:gd name="connsiteY4-160" fmla="*/ 0 h 75749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206" name="Rectangle 65"/>
                <p:cNvSpPr>
                  <a:spLocks noChangeArrowheads="1"/>
                </p:cNvSpPr>
                <p:nvPr/>
              </p:nvSpPr>
              <p:spPr bwMode="auto">
                <a:xfrm>
                  <a:off x="1296825" y="5178575"/>
                  <a:ext cx="289686" cy="1351389"/>
                </a:xfrm>
                <a:prstGeom prst="rect">
                  <a:avLst/>
                </a:prstGeom>
                <a:solidFill>
                  <a:srgbClr val="E4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en-US" sz="1800" b="0" i="0" u="none" strike="noStrike" kern="1200" cap="none" spc="0" normalizeH="0" baseline="0" noProof="0">
                    <a:ln>
                      <a:noFill/>
                    </a:ln>
                    <a:solidFill>
                      <a:srgbClr val="FFFFFF"/>
                    </a:solidFill>
                    <a:effectLst/>
                    <a:uLnTx/>
                    <a:uFillTx/>
                    <a:latin typeface="Calibri" panose="020F0502020204030204" pitchFamily="34" charset="0"/>
                    <a:ea typeface="MS PGothic" panose="020B0600070205080204" pitchFamily="34" charset="-128"/>
                    <a:cs typeface="+mn-cs"/>
                  </a:endParaRPr>
                </a:p>
              </p:txBody>
            </p:sp>
          </p:grpSp>
        </p:grpSp>
        <p:cxnSp>
          <p:nvCxnSpPr>
            <p:cNvPr id="17" name="Straight Connector 16"/>
            <p:cNvCxnSpPr/>
            <p:nvPr/>
          </p:nvCxnSpPr>
          <p:spPr>
            <a:xfrm flipH="1">
              <a:off x="2972773" y="5696183"/>
              <a:ext cx="19316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5397500" y="4063641"/>
            <a:ext cx="609600" cy="628987"/>
            <a:chOff x="5486400" y="4101741"/>
            <a:chExt cx="609600" cy="628987"/>
          </a:xfrm>
        </p:grpSpPr>
        <p:sp>
          <p:nvSpPr>
            <p:cNvPr id="112" name="Freeform 10"/>
            <p:cNvSpPr/>
            <p:nvPr/>
          </p:nvSpPr>
          <p:spPr bwMode="auto">
            <a:xfrm flipH="1">
              <a:off x="5658360" y="4102100"/>
              <a:ext cx="176916" cy="454025"/>
            </a:xfrm>
            <a:custGeom>
              <a:avLst/>
              <a:gdLst>
                <a:gd name="T0" fmla="*/ 2147483647 w 12213"/>
                <a:gd name="T1" fmla="*/ 2147483647 h 10000"/>
                <a:gd name="T2" fmla="*/ 0 w 12213"/>
                <a:gd name="T3" fmla="*/ 0 h 10000"/>
                <a:gd name="T4" fmla="*/ 0 w 12213"/>
                <a:gd name="T5" fmla="*/ 2147483647 h 10000"/>
                <a:gd name="T6" fmla="*/ 2147483647 w 12213"/>
                <a:gd name="T7" fmla="*/ 2147483647 h 10000"/>
                <a:gd name="T8" fmla="*/ 2147483647 w 12213"/>
                <a:gd name="T9" fmla="*/ 2147483647 h 10000"/>
                <a:gd name="T10" fmla="*/ 0 60000 65536"/>
                <a:gd name="T11" fmla="*/ 0 60000 65536"/>
                <a:gd name="T12" fmla="*/ 0 60000 65536"/>
                <a:gd name="T13" fmla="*/ 0 60000 65536"/>
                <a:gd name="T14" fmla="*/ 0 60000 65536"/>
                <a:gd name="connsiteX0" fmla="*/ 12224 w 12711"/>
                <a:gd name="connsiteY0" fmla="*/ 4661 h 7743"/>
                <a:gd name="connsiteX1" fmla="*/ 498 w 12711"/>
                <a:gd name="connsiteY1" fmla="*/ 0 h 7743"/>
                <a:gd name="connsiteX2" fmla="*/ 0 w 12711"/>
                <a:gd name="connsiteY2" fmla="*/ 7743 h 7743"/>
                <a:gd name="connsiteX3" fmla="*/ 12711 w 12711"/>
                <a:gd name="connsiteY3" fmla="*/ 6473 h 7743"/>
                <a:gd name="connsiteX4" fmla="*/ 12224 w 12711"/>
                <a:gd name="connsiteY4" fmla="*/ 4661 h 7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 h="7743">
                  <a:moveTo>
                    <a:pt x="12224" y="4661"/>
                  </a:moveTo>
                  <a:lnTo>
                    <a:pt x="498" y="0"/>
                  </a:lnTo>
                  <a:lnTo>
                    <a:pt x="0" y="7743"/>
                  </a:lnTo>
                  <a:lnTo>
                    <a:pt x="12711" y="6473"/>
                  </a:lnTo>
                  <a:lnTo>
                    <a:pt x="12224" y="4661"/>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17" name="Group 190"/>
            <p:cNvGrpSpPr/>
            <p:nvPr/>
          </p:nvGrpSpPr>
          <p:grpSpPr bwMode="auto">
            <a:xfrm flipH="1">
              <a:off x="5486400" y="4355542"/>
              <a:ext cx="350533" cy="375186"/>
              <a:chOff x="-44" y="1473"/>
              <a:chExt cx="981" cy="1105"/>
            </a:xfrm>
          </p:grpSpPr>
          <p:pic>
            <p:nvPicPr>
              <p:cNvPr id="118" name="Picture 191"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 name="Freeform 192"/>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3" name="Group 22"/>
            <p:cNvGrpSpPr/>
            <p:nvPr/>
          </p:nvGrpSpPr>
          <p:grpSpPr>
            <a:xfrm>
              <a:off x="5831973" y="4101741"/>
              <a:ext cx="264027" cy="451210"/>
              <a:chOff x="5831973" y="4101740"/>
              <a:chExt cx="295777" cy="502587"/>
            </a:xfrm>
          </p:grpSpPr>
          <p:sp>
            <p:nvSpPr>
              <p:cNvPr id="114" name="Rectangle 24"/>
              <p:cNvSpPr>
                <a:spLocks noChangeArrowheads="1"/>
              </p:cNvSpPr>
              <p:nvPr/>
            </p:nvSpPr>
            <p:spPr bwMode="auto">
              <a:xfrm>
                <a:off x="5831973" y="4101740"/>
                <a:ext cx="295777" cy="502587"/>
              </a:xfrm>
              <a:prstGeom prst="rect">
                <a:avLst/>
              </a:prstGeom>
              <a:solidFill>
                <a:srgbClr val="FFFFFF"/>
              </a:solidFill>
              <a:ln w="9525">
                <a:solidFill>
                  <a:srgbClr val="000000"/>
                </a:solidFill>
                <a:miter lim="800000"/>
              </a:ln>
              <a:effectLst>
                <a:outerShdw blurRad="50800" dist="38100" dir="2700000" algn="tl" rotWithShape="0">
                  <a:prstClr val="black">
                    <a:alpha val="40000"/>
                  </a:prstClr>
                </a:outerShdw>
              </a:effectLst>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2" name="Group 21"/>
              <p:cNvGrpSpPr/>
              <p:nvPr/>
            </p:nvGrpSpPr>
            <p:grpSpPr>
              <a:xfrm>
                <a:off x="5832475" y="4197350"/>
                <a:ext cx="295275" cy="307975"/>
                <a:chOff x="5832475" y="4197350"/>
                <a:chExt cx="295275" cy="307975"/>
              </a:xfrm>
            </p:grpSpPr>
            <p:cxnSp>
              <p:nvCxnSpPr>
                <p:cNvPr id="11" name="Straight Connector 10"/>
                <p:cNvCxnSpPr/>
                <p:nvPr/>
              </p:nvCxnSpPr>
              <p:spPr>
                <a:xfrm>
                  <a:off x="5835650" y="430530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5835650" y="419735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5832475" y="441325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5832475" y="4505325"/>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25" name="Group 24"/>
          <p:cNvGrpSpPr/>
          <p:nvPr/>
        </p:nvGrpSpPr>
        <p:grpSpPr>
          <a:xfrm>
            <a:off x="3630569" y="5751891"/>
            <a:ext cx="719335" cy="546078"/>
            <a:chOff x="6454273" y="3133725"/>
            <a:chExt cx="719335" cy="546078"/>
          </a:xfrm>
        </p:grpSpPr>
        <p:sp>
          <p:nvSpPr>
            <p:cNvPr id="157" name="Freeform 10"/>
            <p:cNvSpPr/>
            <p:nvPr/>
          </p:nvSpPr>
          <p:spPr bwMode="auto">
            <a:xfrm>
              <a:off x="6709285" y="3133725"/>
              <a:ext cx="176916" cy="454025"/>
            </a:xfrm>
            <a:custGeom>
              <a:avLst/>
              <a:gdLst>
                <a:gd name="T0" fmla="*/ 2147483647 w 12213"/>
                <a:gd name="T1" fmla="*/ 2147483647 h 10000"/>
                <a:gd name="T2" fmla="*/ 0 w 12213"/>
                <a:gd name="T3" fmla="*/ 0 h 10000"/>
                <a:gd name="T4" fmla="*/ 0 w 12213"/>
                <a:gd name="T5" fmla="*/ 2147483647 h 10000"/>
                <a:gd name="T6" fmla="*/ 2147483647 w 12213"/>
                <a:gd name="T7" fmla="*/ 2147483647 h 10000"/>
                <a:gd name="T8" fmla="*/ 2147483647 w 12213"/>
                <a:gd name="T9" fmla="*/ 2147483647 h 10000"/>
                <a:gd name="T10" fmla="*/ 0 60000 65536"/>
                <a:gd name="T11" fmla="*/ 0 60000 65536"/>
                <a:gd name="T12" fmla="*/ 0 60000 65536"/>
                <a:gd name="T13" fmla="*/ 0 60000 65536"/>
                <a:gd name="T14" fmla="*/ 0 60000 65536"/>
                <a:gd name="connsiteX0" fmla="*/ 12224 w 12711"/>
                <a:gd name="connsiteY0" fmla="*/ 4661 h 7743"/>
                <a:gd name="connsiteX1" fmla="*/ 498 w 12711"/>
                <a:gd name="connsiteY1" fmla="*/ 0 h 7743"/>
                <a:gd name="connsiteX2" fmla="*/ 0 w 12711"/>
                <a:gd name="connsiteY2" fmla="*/ 7743 h 7743"/>
                <a:gd name="connsiteX3" fmla="*/ 12711 w 12711"/>
                <a:gd name="connsiteY3" fmla="*/ 6473 h 7743"/>
                <a:gd name="connsiteX4" fmla="*/ 12224 w 12711"/>
                <a:gd name="connsiteY4" fmla="*/ 4661 h 7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 h="7743">
                  <a:moveTo>
                    <a:pt x="12224" y="4661"/>
                  </a:moveTo>
                  <a:lnTo>
                    <a:pt x="498" y="0"/>
                  </a:lnTo>
                  <a:lnTo>
                    <a:pt x="0" y="7743"/>
                  </a:lnTo>
                  <a:lnTo>
                    <a:pt x="12711" y="6473"/>
                  </a:lnTo>
                  <a:lnTo>
                    <a:pt x="12224" y="4661"/>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58" name="Group 190"/>
            <p:cNvGrpSpPr/>
            <p:nvPr/>
          </p:nvGrpSpPr>
          <p:grpSpPr bwMode="auto">
            <a:xfrm flipH="1">
              <a:off x="6823075" y="3304617"/>
              <a:ext cx="350533" cy="375186"/>
              <a:chOff x="-44" y="1473"/>
              <a:chExt cx="981" cy="1105"/>
            </a:xfrm>
          </p:grpSpPr>
          <p:pic>
            <p:nvPicPr>
              <p:cNvPr id="194" name="Picture 191"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 name="Freeform 192"/>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59" name="Group 158"/>
            <p:cNvGrpSpPr/>
            <p:nvPr/>
          </p:nvGrpSpPr>
          <p:grpSpPr>
            <a:xfrm>
              <a:off x="6454273" y="3142891"/>
              <a:ext cx="264027" cy="451210"/>
              <a:chOff x="5831973" y="4101740"/>
              <a:chExt cx="295777" cy="502587"/>
            </a:xfrm>
          </p:grpSpPr>
          <p:sp>
            <p:nvSpPr>
              <p:cNvPr id="160" name="Rectangle 24"/>
              <p:cNvSpPr>
                <a:spLocks noChangeArrowheads="1"/>
              </p:cNvSpPr>
              <p:nvPr/>
            </p:nvSpPr>
            <p:spPr bwMode="auto">
              <a:xfrm>
                <a:off x="5831973" y="4101740"/>
                <a:ext cx="295777" cy="502587"/>
              </a:xfrm>
              <a:prstGeom prst="rect">
                <a:avLst/>
              </a:prstGeom>
              <a:solidFill>
                <a:srgbClr val="FFFFFF"/>
              </a:solidFill>
              <a:ln w="9525">
                <a:solidFill>
                  <a:srgbClr val="000000"/>
                </a:solidFill>
                <a:miter lim="800000"/>
              </a:ln>
              <a:effectLst>
                <a:outerShdw blurRad="50800" dist="38100" dir="2700000" algn="tl" rotWithShape="0">
                  <a:prstClr val="black">
                    <a:alpha val="40000"/>
                  </a:prstClr>
                </a:outerShdw>
              </a:effectLst>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61" name="Group 160"/>
              <p:cNvGrpSpPr/>
              <p:nvPr/>
            </p:nvGrpSpPr>
            <p:grpSpPr>
              <a:xfrm>
                <a:off x="5832475" y="4197350"/>
                <a:ext cx="295275" cy="307975"/>
                <a:chOff x="5832475" y="4197350"/>
                <a:chExt cx="295275" cy="307975"/>
              </a:xfrm>
            </p:grpSpPr>
            <p:cxnSp>
              <p:nvCxnSpPr>
                <p:cNvPr id="162" name="Straight Connector 161"/>
                <p:cNvCxnSpPr/>
                <p:nvPr/>
              </p:nvCxnSpPr>
              <p:spPr>
                <a:xfrm>
                  <a:off x="5835650" y="430530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5835650" y="419735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5832475" y="441325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5832475" y="4505325"/>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27" name="Freeform 26"/>
          <p:cNvSpPr/>
          <p:nvPr/>
        </p:nvSpPr>
        <p:spPr>
          <a:xfrm>
            <a:off x="4223838" y="4617911"/>
            <a:ext cx="1958882" cy="1476814"/>
          </a:xfrm>
          <a:custGeom>
            <a:avLst/>
            <a:gdLst>
              <a:gd name="connsiteX0" fmla="*/ 0 w 1809670"/>
              <a:gd name="connsiteY0" fmla="*/ 1560984 h 1560984"/>
              <a:gd name="connsiteX1" fmla="*/ 0 w 1809670"/>
              <a:gd name="connsiteY1" fmla="*/ 1560984 h 1560984"/>
              <a:gd name="connsiteX2" fmla="*/ 765188 w 1809670"/>
              <a:gd name="connsiteY2" fmla="*/ 1059786 h 1560984"/>
              <a:gd name="connsiteX3" fmla="*/ 1086567 w 1809670"/>
              <a:gd name="connsiteY3" fmla="*/ 1055960 h 1560984"/>
              <a:gd name="connsiteX4" fmla="*/ 1798193 w 1809670"/>
              <a:gd name="connsiteY4" fmla="*/ 780492 h 1560984"/>
              <a:gd name="connsiteX5" fmla="*/ 1809670 w 1809670"/>
              <a:gd name="connsiteY5" fmla="*/ 623629 h 1560984"/>
              <a:gd name="connsiteX6" fmla="*/ 1136305 w 1809670"/>
              <a:gd name="connsiteY6" fmla="*/ 218079 h 1560984"/>
              <a:gd name="connsiteX7" fmla="*/ 1178390 w 1809670"/>
              <a:gd name="connsiteY7" fmla="*/ 0 h 1560984"/>
              <a:gd name="connsiteX0-1" fmla="*/ 3826 w 1813496"/>
              <a:gd name="connsiteY0-2" fmla="*/ 1560984 h 1560984"/>
              <a:gd name="connsiteX1-3" fmla="*/ 0 w 1813496"/>
              <a:gd name="connsiteY1-4" fmla="*/ 1358209 h 1560984"/>
              <a:gd name="connsiteX2-5" fmla="*/ 769014 w 1813496"/>
              <a:gd name="connsiteY2-6" fmla="*/ 1059786 h 1560984"/>
              <a:gd name="connsiteX3-7" fmla="*/ 1090393 w 1813496"/>
              <a:gd name="connsiteY3-8" fmla="*/ 1055960 h 1560984"/>
              <a:gd name="connsiteX4-9" fmla="*/ 1802019 w 1813496"/>
              <a:gd name="connsiteY4-10" fmla="*/ 780492 h 1560984"/>
              <a:gd name="connsiteX5-11" fmla="*/ 1813496 w 1813496"/>
              <a:gd name="connsiteY5-12" fmla="*/ 623629 h 1560984"/>
              <a:gd name="connsiteX6-13" fmla="*/ 1140131 w 1813496"/>
              <a:gd name="connsiteY6-14" fmla="*/ 218079 h 1560984"/>
              <a:gd name="connsiteX7-15" fmla="*/ 1182216 w 1813496"/>
              <a:gd name="connsiteY7-16" fmla="*/ 0 h 1560984"/>
              <a:gd name="connsiteX0-17" fmla="*/ 57824 w 1867494"/>
              <a:gd name="connsiteY0-18" fmla="*/ 1560984 h 1560984"/>
              <a:gd name="connsiteX1-19" fmla="*/ 53998 w 1867494"/>
              <a:gd name="connsiteY1-20" fmla="*/ 1358209 h 1560984"/>
              <a:gd name="connsiteX2-21" fmla="*/ 796231 w 1867494"/>
              <a:gd name="connsiteY2-22" fmla="*/ 1048308 h 1560984"/>
              <a:gd name="connsiteX3-23" fmla="*/ 1144391 w 1867494"/>
              <a:gd name="connsiteY3-24" fmla="*/ 1055960 h 1560984"/>
              <a:gd name="connsiteX4-25" fmla="*/ 1856017 w 1867494"/>
              <a:gd name="connsiteY4-26" fmla="*/ 780492 h 1560984"/>
              <a:gd name="connsiteX5-27" fmla="*/ 1867494 w 1867494"/>
              <a:gd name="connsiteY5-28" fmla="*/ 623629 h 1560984"/>
              <a:gd name="connsiteX6-29" fmla="*/ 1194129 w 1867494"/>
              <a:gd name="connsiteY6-30" fmla="*/ 218079 h 1560984"/>
              <a:gd name="connsiteX7-31" fmla="*/ 1236214 w 1867494"/>
              <a:gd name="connsiteY7-32" fmla="*/ 0 h 1560984"/>
              <a:gd name="connsiteX0-33" fmla="*/ 0 w 1809670"/>
              <a:gd name="connsiteY0-34" fmla="*/ 1560984 h 1560984"/>
              <a:gd name="connsiteX1-35" fmla="*/ 738407 w 1809670"/>
              <a:gd name="connsiteY1-36" fmla="*/ 1048308 h 1560984"/>
              <a:gd name="connsiteX2-37" fmla="*/ 1086567 w 1809670"/>
              <a:gd name="connsiteY2-38" fmla="*/ 1055960 h 1560984"/>
              <a:gd name="connsiteX3-39" fmla="*/ 1798193 w 1809670"/>
              <a:gd name="connsiteY3-40" fmla="*/ 780492 h 1560984"/>
              <a:gd name="connsiteX4-41" fmla="*/ 1809670 w 1809670"/>
              <a:gd name="connsiteY4-42" fmla="*/ 623629 h 1560984"/>
              <a:gd name="connsiteX5-43" fmla="*/ 1136305 w 1809670"/>
              <a:gd name="connsiteY5-44" fmla="*/ 218079 h 1560984"/>
              <a:gd name="connsiteX6-45" fmla="*/ 1178390 w 1809670"/>
              <a:gd name="connsiteY6-46" fmla="*/ 0 h 1560984"/>
              <a:gd name="connsiteX0-47" fmla="*/ 0 w 1882363"/>
              <a:gd name="connsiteY0-48" fmla="*/ 1476814 h 1476814"/>
              <a:gd name="connsiteX1-49" fmla="*/ 811100 w 1882363"/>
              <a:gd name="connsiteY1-50" fmla="*/ 1048308 h 1476814"/>
              <a:gd name="connsiteX2-51" fmla="*/ 1159260 w 1882363"/>
              <a:gd name="connsiteY2-52" fmla="*/ 1055960 h 1476814"/>
              <a:gd name="connsiteX3-53" fmla="*/ 1870886 w 1882363"/>
              <a:gd name="connsiteY3-54" fmla="*/ 780492 h 1476814"/>
              <a:gd name="connsiteX4-55" fmla="*/ 1882363 w 1882363"/>
              <a:gd name="connsiteY4-56" fmla="*/ 623629 h 1476814"/>
              <a:gd name="connsiteX5-57" fmla="*/ 1208998 w 1882363"/>
              <a:gd name="connsiteY5-58" fmla="*/ 218079 h 1476814"/>
              <a:gd name="connsiteX6-59" fmla="*/ 1251083 w 1882363"/>
              <a:gd name="connsiteY6-60" fmla="*/ 0 h 1476814"/>
              <a:gd name="connsiteX0-61" fmla="*/ 0 w 1958882"/>
              <a:gd name="connsiteY0-62" fmla="*/ 1476814 h 1476814"/>
              <a:gd name="connsiteX1-63" fmla="*/ 887619 w 1958882"/>
              <a:gd name="connsiteY1-64" fmla="*/ 1048308 h 1476814"/>
              <a:gd name="connsiteX2-65" fmla="*/ 1235779 w 1958882"/>
              <a:gd name="connsiteY2-66" fmla="*/ 1055960 h 1476814"/>
              <a:gd name="connsiteX3-67" fmla="*/ 1947405 w 1958882"/>
              <a:gd name="connsiteY3-68" fmla="*/ 780492 h 1476814"/>
              <a:gd name="connsiteX4-69" fmla="*/ 1958882 w 1958882"/>
              <a:gd name="connsiteY4-70" fmla="*/ 623629 h 1476814"/>
              <a:gd name="connsiteX5-71" fmla="*/ 1285517 w 1958882"/>
              <a:gd name="connsiteY5-72" fmla="*/ 218079 h 1476814"/>
              <a:gd name="connsiteX6-73" fmla="*/ 1327602 w 1958882"/>
              <a:gd name="connsiteY6-74" fmla="*/ 0 h 1476814"/>
              <a:gd name="connsiteX0-75" fmla="*/ 0 w 1958882"/>
              <a:gd name="connsiteY0-76" fmla="*/ 1476814 h 1476814"/>
              <a:gd name="connsiteX1-77" fmla="*/ 887619 w 1958882"/>
              <a:gd name="connsiteY1-78" fmla="*/ 1048308 h 1476814"/>
              <a:gd name="connsiteX2-79" fmla="*/ 1235779 w 1958882"/>
              <a:gd name="connsiteY2-80" fmla="*/ 1055960 h 1476814"/>
              <a:gd name="connsiteX3-81" fmla="*/ 1947405 w 1958882"/>
              <a:gd name="connsiteY3-82" fmla="*/ 780492 h 1476814"/>
              <a:gd name="connsiteX4-83" fmla="*/ 1958882 w 1958882"/>
              <a:gd name="connsiteY4-84" fmla="*/ 623629 h 1476814"/>
              <a:gd name="connsiteX5-85" fmla="*/ 1285517 w 1958882"/>
              <a:gd name="connsiteY5-86" fmla="*/ 218079 h 1476814"/>
              <a:gd name="connsiteX6-87" fmla="*/ 1327602 w 1958882"/>
              <a:gd name="connsiteY6-88" fmla="*/ 0 h 14768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958882" h="1476814">
                <a:moveTo>
                  <a:pt x="0" y="1476814"/>
                </a:moveTo>
                <a:cubicBezTo>
                  <a:pt x="192094" y="1377658"/>
                  <a:pt x="706525" y="1132479"/>
                  <a:pt x="887619" y="1048308"/>
                </a:cubicBezTo>
                <a:lnTo>
                  <a:pt x="1235779" y="1055960"/>
                </a:lnTo>
                <a:lnTo>
                  <a:pt x="1947405" y="780492"/>
                </a:lnTo>
                <a:lnTo>
                  <a:pt x="1958882" y="623629"/>
                </a:lnTo>
                <a:lnTo>
                  <a:pt x="1285517" y="218079"/>
                </a:lnTo>
                <a:lnTo>
                  <a:pt x="132760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p:cNvSpPr/>
          <p:nvPr/>
        </p:nvSpPr>
        <p:spPr>
          <a:xfrm>
            <a:off x="5543550" y="5391150"/>
            <a:ext cx="133350" cy="371475"/>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094463" y="4691367"/>
            <a:ext cx="2885057" cy="1481137"/>
            <a:chOff x="4094463" y="4691367"/>
            <a:chExt cx="2885057" cy="1481137"/>
          </a:xfrm>
        </p:grpSpPr>
        <p:sp>
          <p:nvSpPr>
            <p:cNvPr id="189" name="Freeform 2"/>
            <p:cNvSpPr/>
            <p:nvPr/>
          </p:nvSpPr>
          <p:spPr bwMode="auto">
            <a:xfrm>
              <a:off x="4129957" y="4691367"/>
              <a:ext cx="2849563" cy="1481137"/>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9CDFF9"/>
            </a:solidFill>
            <a:ln>
              <a:noFill/>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 name="Group 3"/>
            <p:cNvGrpSpPr/>
            <p:nvPr/>
          </p:nvGrpSpPr>
          <p:grpSpPr>
            <a:xfrm>
              <a:off x="5035264" y="5554092"/>
              <a:ext cx="496248" cy="260542"/>
              <a:chOff x="7141236" y="6068702"/>
              <a:chExt cx="496248" cy="260542"/>
            </a:xfrm>
          </p:grpSpPr>
          <p:sp>
            <p:nvSpPr>
              <p:cNvPr id="357" name="Freeform 356"/>
              <p:cNvSpPr/>
              <p:nvPr/>
            </p:nvSpPr>
            <p:spPr>
              <a:xfrm>
                <a:off x="7141236" y="6158887"/>
                <a:ext cx="496248" cy="170357"/>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E40000"/>
                  </a:gs>
                  <a:gs pos="21000">
                    <a:schemeClr val="bg1"/>
                  </a:gs>
                  <a:gs pos="51000">
                    <a:srgbClr val="ED356A"/>
                  </a:gs>
                  <a:gs pos="100000">
                    <a:srgbClr val="E40000"/>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8" name="Oval 357"/>
              <p:cNvSpPr/>
              <p:nvPr/>
            </p:nvSpPr>
            <p:spPr>
              <a:xfrm>
                <a:off x="7141522" y="6068702"/>
                <a:ext cx="495647" cy="168664"/>
              </a:xfrm>
              <a:prstGeom prst="ellipse">
                <a:avLst/>
              </a:prstGeom>
              <a:solidFill>
                <a:srgbClr val="FA376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59" name="Group 358"/>
              <p:cNvGrpSpPr/>
              <p:nvPr/>
            </p:nvGrpSpPr>
            <p:grpSpPr>
              <a:xfrm>
                <a:off x="7214834" y="6090139"/>
                <a:ext cx="348960" cy="123931"/>
                <a:chOff x="7786941" y="2884917"/>
                <a:chExt cx="897649" cy="353919"/>
              </a:xfrm>
            </p:grpSpPr>
            <p:sp>
              <p:nvSpPr>
                <p:cNvPr id="360" name="Freeform 35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1" name="Freeform 36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2" name="Freeform 36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3" name="Freeform 36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23" name="Group 322"/>
            <p:cNvGrpSpPr/>
            <p:nvPr/>
          </p:nvGrpSpPr>
          <p:grpSpPr>
            <a:xfrm>
              <a:off x="6131364" y="5156690"/>
              <a:ext cx="496248" cy="260542"/>
              <a:chOff x="7493876" y="2774731"/>
              <a:chExt cx="1481958" cy="894622"/>
            </a:xfrm>
          </p:grpSpPr>
          <p:sp>
            <p:nvSpPr>
              <p:cNvPr id="324" name="Freeform 32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5" name="Oval 324"/>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26" name="Group 325"/>
              <p:cNvGrpSpPr/>
              <p:nvPr/>
            </p:nvGrpSpPr>
            <p:grpSpPr>
              <a:xfrm>
                <a:off x="7713663" y="2848339"/>
                <a:ext cx="1042107" cy="425543"/>
                <a:chOff x="7786941" y="2884917"/>
                <a:chExt cx="897649" cy="353919"/>
              </a:xfrm>
            </p:grpSpPr>
            <p:sp>
              <p:nvSpPr>
                <p:cNvPr id="327" name="Freeform 32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8" name="Freeform 32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9" name="Freeform 32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0" name="Freeform 32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32" name="Group 331"/>
            <p:cNvGrpSpPr/>
            <p:nvPr/>
          </p:nvGrpSpPr>
          <p:grpSpPr>
            <a:xfrm>
              <a:off x="5122533" y="4861037"/>
              <a:ext cx="496248" cy="260542"/>
              <a:chOff x="7493876" y="2774731"/>
              <a:chExt cx="1481958" cy="894622"/>
            </a:xfrm>
          </p:grpSpPr>
          <p:sp>
            <p:nvSpPr>
              <p:cNvPr id="333" name="Freeform 332"/>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4" name="Oval 333"/>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35" name="Group 334"/>
              <p:cNvGrpSpPr/>
              <p:nvPr/>
            </p:nvGrpSpPr>
            <p:grpSpPr>
              <a:xfrm>
                <a:off x="7713663" y="2848339"/>
                <a:ext cx="1042107" cy="425543"/>
                <a:chOff x="7786941" y="2884917"/>
                <a:chExt cx="897649" cy="353919"/>
              </a:xfrm>
            </p:grpSpPr>
            <p:sp>
              <p:nvSpPr>
                <p:cNvPr id="336" name="Freeform 335"/>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7" name="Freeform 336"/>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8" name="Freeform 337"/>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9" name="Freeform 338"/>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40" name="Group 339"/>
            <p:cNvGrpSpPr/>
            <p:nvPr/>
          </p:nvGrpSpPr>
          <p:grpSpPr>
            <a:xfrm>
              <a:off x="4450588" y="5823254"/>
              <a:ext cx="496248" cy="260542"/>
              <a:chOff x="7493876" y="2774731"/>
              <a:chExt cx="1481958" cy="894622"/>
            </a:xfrm>
          </p:grpSpPr>
          <p:sp>
            <p:nvSpPr>
              <p:cNvPr id="341" name="Freeform 340"/>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2" name="Oval 341"/>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43" name="Group 342"/>
              <p:cNvGrpSpPr/>
              <p:nvPr/>
            </p:nvGrpSpPr>
            <p:grpSpPr>
              <a:xfrm>
                <a:off x="7713663" y="2848339"/>
                <a:ext cx="1042107" cy="425543"/>
                <a:chOff x="7786941" y="2884917"/>
                <a:chExt cx="897649" cy="353919"/>
              </a:xfrm>
            </p:grpSpPr>
            <p:sp>
              <p:nvSpPr>
                <p:cNvPr id="344" name="Freeform 343"/>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5" name="Freeform 344"/>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6" name="Freeform 345"/>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7" name="Freeform 346"/>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48" name="Group 347"/>
            <p:cNvGrpSpPr/>
            <p:nvPr/>
          </p:nvGrpSpPr>
          <p:grpSpPr>
            <a:xfrm>
              <a:off x="4094463" y="5164346"/>
              <a:ext cx="496248" cy="260542"/>
              <a:chOff x="7493876" y="2774731"/>
              <a:chExt cx="1481958" cy="894622"/>
            </a:xfrm>
          </p:grpSpPr>
          <p:sp>
            <p:nvSpPr>
              <p:cNvPr id="349" name="Freeform 348"/>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0" name="Oval 349"/>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51" name="Group 350"/>
              <p:cNvGrpSpPr/>
              <p:nvPr/>
            </p:nvGrpSpPr>
            <p:grpSpPr>
              <a:xfrm>
                <a:off x="7713663" y="2848339"/>
                <a:ext cx="1042107" cy="425543"/>
                <a:chOff x="7786941" y="2884917"/>
                <a:chExt cx="897649" cy="353919"/>
              </a:xfrm>
            </p:grpSpPr>
            <p:sp>
              <p:nvSpPr>
                <p:cNvPr id="352" name="Freeform 351"/>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3" name="Freeform 352"/>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4" name="Freeform 353"/>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5" name="Freeform 354"/>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90" name="Freeform 6"/>
            <p:cNvSpPr/>
            <p:nvPr/>
          </p:nvSpPr>
          <p:spPr bwMode="auto">
            <a:xfrm>
              <a:off x="4581324" y="4994579"/>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5" name="Freeform 91"/>
            <p:cNvSpPr/>
            <p:nvPr/>
          </p:nvSpPr>
          <p:spPr bwMode="auto">
            <a:xfrm>
              <a:off x="5622724" y="4988229"/>
              <a:ext cx="506413"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6" name="Freeform 92"/>
            <p:cNvSpPr/>
            <p:nvPr/>
          </p:nvSpPr>
          <p:spPr bwMode="auto">
            <a:xfrm>
              <a:off x="4557512" y="5380342"/>
              <a:ext cx="481012"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7" name="Freeform 93"/>
            <p:cNvSpPr/>
            <p:nvPr/>
          </p:nvSpPr>
          <p:spPr bwMode="auto">
            <a:xfrm>
              <a:off x="5505249" y="5356529"/>
              <a:ext cx="630238"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8" name="Freeform 94"/>
            <p:cNvSpPr/>
            <p:nvPr/>
          </p:nvSpPr>
          <p:spPr bwMode="auto">
            <a:xfrm>
              <a:off x="6173587" y="5410504"/>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9" name="Freeform 95"/>
            <p:cNvSpPr/>
            <p:nvPr/>
          </p:nvSpPr>
          <p:spPr bwMode="auto">
            <a:xfrm>
              <a:off x="4936923" y="5943904"/>
              <a:ext cx="970395" cy="81756"/>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0" name="Freeform 96"/>
            <p:cNvSpPr/>
            <p:nvPr/>
          </p:nvSpPr>
          <p:spPr bwMode="auto">
            <a:xfrm>
              <a:off x="4400349" y="5424888"/>
              <a:ext cx="193675" cy="404716"/>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15" name="Group 314"/>
            <p:cNvGrpSpPr/>
            <p:nvPr/>
          </p:nvGrpSpPr>
          <p:grpSpPr>
            <a:xfrm>
              <a:off x="5868328" y="5862061"/>
              <a:ext cx="496248" cy="260542"/>
              <a:chOff x="7493876" y="2774731"/>
              <a:chExt cx="1481958" cy="894622"/>
            </a:xfrm>
          </p:grpSpPr>
          <p:sp>
            <p:nvSpPr>
              <p:cNvPr id="316" name="Freeform 31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7" name="Oval 31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18" name="Group 317"/>
              <p:cNvGrpSpPr/>
              <p:nvPr/>
            </p:nvGrpSpPr>
            <p:grpSpPr>
              <a:xfrm>
                <a:off x="7713663" y="2848339"/>
                <a:ext cx="1042107" cy="425543"/>
                <a:chOff x="7786941" y="2884917"/>
                <a:chExt cx="897649" cy="353919"/>
              </a:xfrm>
            </p:grpSpPr>
            <p:sp>
              <p:nvSpPr>
                <p:cNvPr id="319" name="Freeform 31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0" name="Freeform 31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1" name="Freeform 32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2" name="Freeform 32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2" name="Title 1"/>
          <p:cNvSpPr>
            <a:spLocks noGrp="1"/>
          </p:cNvSpPr>
          <p:nvPr>
            <p:ph type="title"/>
          </p:nvPr>
        </p:nvSpPr>
        <p:spPr>
          <a:xfrm>
            <a:off x="760590" y="272143"/>
            <a:ext cx="11393310" cy="894622"/>
          </a:xfrm>
        </p:spPr>
        <p:txBody>
          <a:bodyPr>
            <a:normAutofit/>
          </a:bodyPr>
          <a:lstStyle/>
          <a:p>
            <a:r>
              <a:rPr lang="en-US" sz="4800" dirty="0"/>
              <a:t>TCP and the congested “bottleneck link”</a:t>
            </a:r>
            <a:endParaRPr lang="en-US" sz="4400" b="0" dirty="0"/>
          </a:p>
        </p:txBody>
      </p:sp>
      <p:sp>
        <p:nvSpPr>
          <p:cNvPr id="6" name="Rectangle 4"/>
          <p:cNvSpPr txBox="1">
            <a:spLocks noChangeArrowheads="1"/>
          </p:cNvSpPr>
          <p:nvPr/>
        </p:nvSpPr>
        <p:spPr>
          <a:xfrm>
            <a:off x="667043" y="1366203"/>
            <a:ext cx="11177587" cy="91517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21590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TCP (classic, CUBIC) increase TCP’s sending rate until packet loss occurs at some router’s output: the </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bottleneck link</a:t>
            </a:r>
            <a:endPar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63" name="Text Box 8"/>
          <p:cNvSpPr txBox="1">
            <a:spLocks noChangeArrowheads="1"/>
          </p:cNvSpPr>
          <p:nvPr/>
        </p:nvSpPr>
        <p:spPr bwMode="auto">
          <a:xfrm>
            <a:off x="3019425" y="3594045"/>
            <a:ext cx="711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rPr>
              <a:t>source</a:t>
            </a:r>
            <a:endParaRPr kumimoji="0" lang="en-US" altLang="en-US" sz="20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endParaRPr>
          </a:p>
        </p:txBody>
      </p:sp>
      <p:sp>
        <p:nvSpPr>
          <p:cNvPr id="164" name="Freeform 10"/>
          <p:cNvSpPr/>
          <p:nvPr/>
        </p:nvSpPr>
        <p:spPr bwMode="auto">
          <a:xfrm flipH="1">
            <a:off x="2481263" y="3925832"/>
            <a:ext cx="326408" cy="1262816"/>
          </a:xfrm>
          <a:custGeom>
            <a:avLst/>
            <a:gdLst>
              <a:gd name="T0" fmla="*/ 2147483647 w 12213"/>
              <a:gd name="T1" fmla="*/ 2147483647 h 10000"/>
              <a:gd name="T2" fmla="*/ 0 w 12213"/>
              <a:gd name="T3" fmla="*/ 0 h 10000"/>
              <a:gd name="T4" fmla="*/ 0 w 12213"/>
              <a:gd name="T5" fmla="*/ 2147483647 h 10000"/>
              <a:gd name="T6" fmla="*/ 2147483647 w 12213"/>
              <a:gd name="T7" fmla="*/ 2147483647 h 10000"/>
              <a:gd name="T8" fmla="*/ 2147483647 w 12213"/>
              <a:gd name="T9" fmla="*/ 2147483647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13" h="10000">
                <a:moveTo>
                  <a:pt x="11726" y="4661"/>
                </a:moveTo>
                <a:lnTo>
                  <a:pt x="0" y="0"/>
                </a:lnTo>
                <a:lnTo>
                  <a:pt x="0" y="10000"/>
                </a:lnTo>
                <a:lnTo>
                  <a:pt x="12213" y="6473"/>
                </a:lnTo>
                <a:lnTo>
                  <a:pt x="11726" y="4661"/>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5" name="Rectangle 23"/>
          <p:cNvSpPr>
            <a:spLocks noChangeArrowheads="1"/>
          </p:cNvSpPr>
          <p:nvPr/>
        </p:nvSpPr>
        <p:spPr bwMode="auto">
          <a:xfrm>
            <a:off x="2854326" y="3909956"/>
            <a:ext cx="1062368" cy="129063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6" name="Rectangle 24"/>
          <p:cNvSpPr>
            <a:spLocks noChangeArrowheads="1"/>
          </p:cNvSpPr>
          <p:nvPr/>
        </p:nvSpPr>
        <p:spPr bwMode="auto">
          <a:xfrm>
            <a:off x="2814638" y="3949645"/>
            <a:ext cx="1066800" cy="1231900"/>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7" name="Line 25"/>
          <p:cNvSpPr>
            <a:spLocks noChangeShapeType="1"/>
          </p:cNvSpPr>
          <p:nvPr/>
        </p:nvSpPr>
        <p:spPr bwMode="auto">
          <a:xfrm>
            <a:off x="2814638" y="4227457"/>
            <a:ext cx="1058862" cy="317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8" name="Text Box 26"/>
          <p:cNvSpPr txBox="1">
            <a:spLocks noChangeArrowheads="1"/>
          </p:cNvSpPr>
          <p:nvPr/>
        </p:nvSpPr>
        <p:spPr bwMode="auto">
          <a:xfrm>
            <a:off x="2773604" y="3957054"/>
            <a:ext cx="1104900" cy="1274762"/>
          </a:xfrm>
          <a:prstGeom prst="rect">
            <a:avLst/>
          </a:prstGeom>
          <a:noFill/>
          <a:ln>
            <a:noFill/>
          </a:ln>
        </p:spPr>
        <p:txBody>
          <a:bodyPr>
            <a:spAutoFit/>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rPr>
              <a:t>application</a:t>
            </a:r>
            <a:endPar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1" i="0" u="none" strike="noStrike" kern="0" cap="none" spc="0" normalizeH="0" baseline="0" noProof="0" dirty="0">
                <a:ln>
                  <a:noFill/>
                </a:ln>
                <a:solidFill>
                  <a:srgbClr val="0000A3"/>
                </a:solidFill>
                <a:effectLst/>
                <a:uLnTx/>
                <a:uFillTx/>
                <a:latin typeface="Arial" panose="020B0604020202020204" pitchFamily="34" charset="0"/>
                <a:ea typeface="MS PGothic" panose="020B0600070205080204" pitchFamily="34" charset="-128"/>
              </a:rPr>
              <a:t>TCP</a:t>
            </a:r>
            <a:endParaRPr kumimoji="0" lang="en-US" sz="1400" b="1" i="0" u="none" strike="noStrike" kern="0" cap="none" spc="0" normalizeH="0" baseline="0" noProof="0" dirty="0">
              <a:ln>
                <a:noFill/>
              </a:ln>
              <a:solidFill>
                <a:srgbClr val="0000A3"/>
              </a:solidFill>
              <a:effectLst/>
              <a:uLnTx/>
              <a:uFillTx/>
              <a:latin typeface="Arial" panose="020B0604020202020204" pitchFamily="34" charset="0"/>
              <a:ea typeface="MS PGothic" panose="020B0600070205080204" pitchFamily="34" charset="-128"/>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rPr>
              <a:t>network</a:t>
            </a:r>
            <a:endPar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rPr>
              <a:t>link</a:t>
            </a:r>
            <a:endPar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rPr>
              <a:t>physical</a:t>
            </a:r>
            <a:endPar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endParaRPr>
          </a:p>
        </p:txBody>
      </p:sp>
      <p:grpSp>
        <p:nvGrpSpPr>
          <p:cNvPr id="169" name="Group 190"/>
          <p:cNvGrpSpPr/>
          <p:nvPr/>
        </p:nvGrpSpPr>
        <p:grpSpPr bwMode="auto">
          <a:xfrm flipH="1">
            <a:off x="2151063" y="4424307"/>
            <a:ext cx="673100" cy="701675"/>
            <a:chOff x="-44" y="1473"/>
            <a:chExt cx="981" cy="1105"/>
          </a:xfrm>
        </p:grpSpPr>
        <p:pic>
          <p:nvPicPr>
            <p:cNvPr id="170" name="Picture 191"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Freeform 192"/>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72" name="Line 25"/>
          <p:cNvSpPr>
            <a:spLocks noChangeShapeType="1"/>
          </p:cNvSpPr>
          <p:nvPr/>
        </p:nvSpPr>
        <p:spPr bwMode="auto">
          <a:xfrm>
            <a:off x="2819400" y="4456057"/>
            <a:ext cx="1058863" cy="317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3" name="Line 25"/>
          <p:cNvSpPr>
            <a:spLocks noChangeShapeType="1"/>
          </p:cNvSpPr>
          <p:nvPr/>
        </p:nvSpPr>
        <p:spPr bwMode="auto">
          <a:xfrm>
            <a:off x="2824163" y="4684657"/>
            <a:ext cx="1058862" cy="317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4" name="Line 25"/>
          <p:cNvSpPr>
            <a:spLocks noChangeShapeType="1"/>
          </p:cNvSpPr>
          <p:nvPr/>
        </p:nvSpPr>
        <p:spPr bwMode="auto">
          <a:xfrm>
            <a:off x="2827338" y="4924370"/>
            <a:ext cx="1060450" cy="317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75" name="Group 3"/>
          <p:cNvGrpSpPr/>
          <p:nvPr/>
        </p:nvGrpSpPr>
        <p:grpSpPr bwMode="auto">
          <a:xfrm>
            <a:off x="7794625" y="3673978"/>
            <a:ext cx="2047875" cy="1620287"/>
            <a:chOff x="4882752" y="4007261"/>
            <a:chExt cx="2046816" cy="1619544"/>
          </a:xfrm>
        </p:grpSpPr>
        <p:sp>
          <p:nvSpPr>
            <p:cNvPr id="176" name="Text Box 54"/>
            <p:cNvSpPr txBox="1">
              <a:spLocks noChangeArrowheads="1"/>
            </p:cNvSpPr>
            <p:nvPr/>
          </p:nvSpPr>
          <p:spPr bwMode="auto">
            <a:xfrm>
              <a:off x="4882752" y="4007261"/>
              <a:ext cx="12260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1" u="none" strike="noStrike" kern="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rPr>
                <a:t>destination</a:t>
              </a:r>
              <a:endParaRPr kumimoji="0" lang="en-US" altLang="en-US" sz="2000" b="0" i="1" u="none" strike="noStrike" kern="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endParaRPr>
            </a:p>
          </p:txBody>
        </p:sp>
        <p:grpSp>
          <p:nvGrpSpPr>
            <p:cNvPr id="177" name="Group 2"/>
            <p:cNvGrpSpPr/>
            <p:nvPr/>
          </p:nvGrpSpPr>
          <p:grpSpPr bwMode="auto">
            <a:xfrm>
              <a:off x="4927179" y="4319856"/>
              <a:ext cx="2002389" cy="1306949"/>
              <a:chOff x="1305623" y="4714561"/>
              <a:chExt cx="2002389" cy="1306949"/>
            </a:xfrm>
          </p:grpSpPr>
          <p:sp>
            <p:nvSpPr>
              <p:cNvPr id="178" name="Freeform 10"/>
              <p:cNvSpPr/>
              <p:nvPr/>
            </p:nvSpPr>
            <p:spPr bwMode="auto">
              <a:xfrm>
                <a:off x="2426569" y="4714561"/>
                <a:ext cx="288261" cy="1290044"/>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9" name="Rectangle 23"/>
              <p:cNvSpPr>
                <a:spLocks noChangeArrowheads="1"/>
              </p:cNvSpPr>
              <p:nvPr/>
            </p:nvSpPr>
            <p:spPr bwMode="auto">
              <a:xfrm>
                <a:off x="1398616" y="4722494"/>
                <a:ext cx="1045433" cy="127129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0" name="Rectangle 24"/>
              <p:cNvSpPr>
                <a:spLocks noChangeArrowheads="1"/>
              </p:cNvSpPr>
              <p:nvPr/>
            </p:nvSpPr>
            <p:spPr bwMode="auto">
              <a:xfrm>
                <a:off x="1341249" y="4752754"/>
                <a:ext cx="1067215" cy="1231976"/>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1" name="Line 25"/>
              <p:cNvSpPr>
                <a:spLocks noChangeShapeType="1"/>
              </p:cNvSpPr>
              <p:nvPr/>
            </p:nvSpPr>
            <p:spPr bwMode="auto">
              <a:xfrm>
                <a:off x="1341249" y="5031313"/>
                <a:ext cx="1059231" cy="288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2" name="Text Box 26"/>
              <p:cNvSpPr txBox="1">
                <a:spLocks noChangeArrowheads="1"/>
              </p:cNvSpPr>
              <p:nvPr/>
            </p:nvSpPr>
            <p:spPr bwMode="auto">
              <a:xfrm>
                <a:off x="1305623" y="4747333"/>
                <a:ext cx="1104329" cy="1274177"/>
              </a:xfrm>
              <a:prstGeom prst="rect">
                <a:avLst/>
              </a:prstGeom>
              <a:noFill/>
              <a:ln>
                <a:noFill/>
              </a:ln>
            </p:spPr>
            <p:txBody>
              <a:bodyPr>
                <a:spAutoFit/>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rPr>
                  <a:t>application</a:t>
                </a:r>
                <a:endPar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1" i="0" u="none" strike="noStrike" kern="0" cap="none" spc="0" normalizeH="0" baseline="0" noProof="0" dirty="0">
                    <a:ln>
                      <a:noFill/>
                    </a:ln>
                    <a:solidFill>
                      <a:srgbClr val="0000A3"/>
                    </a:solidFill>
                    <a:effectLst/>
                    <a:uLnTx/>
                    <a:uFillTx/>
                    <a:latin typeface="Arial" panose="020B0604020202020204" pitchFamily="34" charset="0"/>
                    <a:ea typeface="MS PGothic" panose="020B0600070205080204" pitchFamily="34" charset="-128"/>
                  </a:rPr>
                  <a:t>TCP</a:t>
                </a:r>
                <a:endParaRPr kumimoji="0" lang="en-US" sz="1400" b="1" i="0" u="none" strike="noStrike" kern="0" cap="none" spc="0" normalizeH="0" baseline="0" noProof="0" dirty="0">
                  <a:ln>
                    <a:noFill/>
                  </a:ln>
                  <a:solidFill>
                    <a:srgbClr val="0000A3"/>
                  </a:solidFill>
                  <a:effectLst/>
                  <a:uLnTx/>
                  <a:uFillTx/>
                  <a:latin typeface="Arial" panose="020B0604020202020204" pitchFamily="34" charset="0"/>
                  <a:ea typeface="MS PGothic" panose="020B0600070205080204" pitchFamily="34" charset="-128"/>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rPr>
                  <a:t>network</a:t>
                </a:r>
                <a:endPar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rPr>
                  <a:t>link</a:t>
                </a:r>
                <a:endPar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rPr>
                  <a:t>physical</a:t>
                </a:r>
                <a:endPar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endParaRPr>
              </a:p>
            </p:txBody>
          </p:sp>
          <p:grpSp>
            <p:nvGrpSpPr>
              <p:cNvPr id="183" name="Group 190"/>
              <p:cNvGrpSpPr/>
              <p:nvPr/>
            </p:nvGrpSpPr>
            <p:grpSpPr bwMode="auto">
              <a:xfrm flipH="1">
                <a:off x="2634682" y="5076164"/>
                <a:ext cx="673330" cy="701684"/>
                <a:chOff x="-44" y="1473"/>
                <a:chExt cx="981" cy="1105"/>
              </a:xfrm>
            </p:grpSpPr>
            <p:pic>
              <p:nvPicPr>
                <p:cNvPr id="187" name="Picture 191"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Freeform 192"/>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84" name="Line 25"/>
              <p:cNvSpPr>
                <a:spLocks noChangeShapeType="1"/>
              </p:cNvSpPr>
              <p:nvPr/>
            </p:nvSpPr>
            <p:spPr bwMode="auto">
              <a:xfrm>
                <a:off x="1345720" y="5260213"/>
                <a:ext cx="1059231" cy="288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5" name="Line 25"/>
              <p:cNvSpPr>
                <a:spLocks noChangeShapeType="1"/>
              </p:cNvSpPr>
              <p:nvPr/>
            </p:nvSpPr>
            <p:spPr bwMode="auto">
              <a:xfrm>
                <a:off x="1350191" y="5489113"/>
                <a:ext cx="1059231" cy="288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6" name="Line 25"/>
              <p:cNvSpPr>
                <a:spLocks noChangeShapeType="1"/>
              </p:cNvSpPr>
              <p:nvPr/>
            </p:nvSpPr>
            <p:spPr bwMode="auto">
              <a:xfrm>
                <a:off x="1354662" y="5728213"/>
                <a:ext cx="1059231" cy="288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sp>
        <p:nvSpPr>
          <p:cNvPr id="281" name="Freeform 7"/>
          <p:cNvSpPr/>
          <p:nvPr/>
        </p:nvSpPr>
        <p:spPr bwMode="auto">
          <a:xfrm>
            <a:off x="3329610" y="4423977"/>
            <a:ext cx="5073926" cy="1298611"/>
          </a:xfrm>
          <a:custGeom>
            <a:avLst/>
            <a:gdLst>
              <a:gd name="T0" fmla="*/ 0 w 5156094"/>
              <a:gd name="T1" fmla="*/ 0 h 1509215"/>
              <a:gd name="T2" fmla="*/ 6961 w 5156094"/>
              <a:gd name="T3" fmla="*/ 1168047 h 1509215"/>
              <a:gd name="T4" fmla="*/ 1131015 w 5156094"/>
              <a:gd name="T5" fmla="*/ 1170389 h 1509215"/>
              <a:gd name="T6" fmla="*/ 1755021 w 5156094"/>
              <a:gd name="T7" fmla="*/ 1490285 h 1509215"/>
              <a:gd name="T8" fmla="*/ 2207298 w 5156094"/>
              <a:gd name="T9" fmla="*/ 1510706 h 1509215"/>
              <a:gd name="T10" fmla="*/ 2988945 w 5156094"/>
              <a:gd name="T11" fmla="*/ 1198737 h 1509215"/>
              <a:gd name="T12" fmla="*/ 3391674 w 5156094"/>
              <a:gd name="T13" fmla="*/ 1210330 h 1509215"/>
              <a:gd name="T14" fmla="*/ 5156412 w 5156094"/>
              <a:gd name="T15" fmla="*/ 1199641 h 1509215"/>
              <a:gd name="T16" fmla="*/ 5126696 w 5156094"/>
              <a:gd name="T17" fmla="*/ 64147 h 15092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207163 w 5156094"/>
              <a:gd name="connsiteY4" fmla="*/ 1509215 h 1559667"/>
              <a:gd name="connsiteX5" fmla="*/ 2988762 w 5156094"/>
              <a:gd name="connsiteY5" fmla="*/ 1197554 h 1559667"/>
              <a:gd name="connsiteX6" fmla="*/ 3391464 w 5156094"/>
              <a:gd name="connsiteY6" fmla="*/ 1209136 h 1559667"/>
              <a:gd name="connsiteX7" fmla="*/ 5156094 w 5156094"/>
              <a:gd name="connsiteY7" fmla="*/ 1198456 h 1559667"/>
              <a:gd name="connsiteX8" fmla="*/ 5126381 w 5156094"/>
              <a:gd name="connsiteY8" fmla="*/ 64084 h 1559667"/>
              <a:gd name="connsiteX0-1" fmla="*/ 0 w 5156094"/>
              <a:gd name="connsiteY0-2" fmla="*/ 0 h 1559667"/>
              <a:gd name="connsiteX1-3" fmla="*/ 6961 w 5156094"/>
              <a:gd name="connsiteY1-4" fmla="*/ 1166894 h 1559667"/>
              <a:gd name="connsiteX2-5" fmla="*/ 1130946 w 5156094"/>
              <a:gd name="connsiteY2-6" fmla="*/ 1169234 h 1559667"/>
              <a:gd name="connsiteX3-7" fmla="*/ 1824854 w 5156094"/>
              <a:gd name="connsiteY3-8" fmla="*/ 1559667 h 1559667"/>
              <a:gd name="connsiteX4-9" fmla="*/ 2145216 w 5156094"/>
              <a:gd name="connsiteY4-10" fmla="*/ 1553959 h 1559667"/>
              <a:gd name="connsiteX5-11" fmla="*/ 2988762 w 5156094"/>
              <a:gd name="connsiteY5-12" fmla="*/ 1197554 h 1559667"/>
              <a:gd name="connsiteX6-13" fmla="*/ 3391464 w 5156094"/>
              <a:gd name="connsiteY6-14" fmla="*/ 1209136 h 1559667"/>
              <a:gd name="connsiteX7-15" fmla="*/ 5156094 w 5156094"/>
              <a:gd name="connsiteY7-16" fmla="*/ 1198456 h 1559667"/>
              <a:gd name="connsiteX8-17" fmla="*/ 5126381 w 5156094"/>
              <a:gd name="connsiteY8-18" fmla="*/ 64084 h 1559667"/>
              <a:gd name="connsiteX0-19" fmla="*/ 0 w 5156094"/>
              <a:gd name="connsiteY0-20" fmla="*/ 0 h 1559667"/>
              <a:gd name="connsiteX1-21" fmla="*/ 6961 w 5156094"/>
              <a:gd name="connsiteY1-22" fmla="*/ 1166894 h 1559667"/>
              <a:gd name="connsiteX2-23" fmla="*/ 1130946 w 5156094"/>
              <a:gd name="connsiteY2-24" fmla="*/ 1169234 h 1559667"/>
              <a:gd name="connsiteX3-25" fmla="*/ 1824854 w 5156094"/>
              <a:gd name="connsiteY3-26" fmla="*/ 1559667 h 1559667"/>
              <a:gd name="connsiteX4-27" fmla="*/ 2145216 w 5156094"/>
              <a:gd name="connsiteY4-28" fmla="*/ 1553959 h 1559667"/>
              <a:gd name="connsiteX5-29" fmla="*/ 2930257 w 5156094"/>
              <a:gd name="connsiteY5-30" fmla="*/ 1152811 h 1559667"/>
              <a:gd name="connsiteX6-31" fmla="*/ 3391464 w 5156094"/>
              <a:gd name="connsiteY6-32" fmla="*/ 1209136 h 1559667"/>
              <a:gd name="connsiteX7-33" fmla="*/ 5156094 w 5156094"/>
              <a:gd name="connsiteY7-34" fmla="*/ 1198456 h 1559667"/>
              <a:gd name="connsiteX8-35" fmla="*/ 5126381 w 5156094"/>
              <a:gd name="connsiteY8-36" fmla="*/ 64084 h 1559667"/>
              <a:gd name="connsiteX0-37" fmla="*/ 0 w 5156094"/>
              <a:gd name="connsiteY0-38" fmla="*/ 0 h 1559667"/>
              <a:gd name="connsiteX1-39" fmla="*/ 6961 w 5156094"/>
              <a:gd name="connsiteY1-40" fmla="*/ 1166894 h 1559667"/>
              <a:gd name="connsiteX2-41" fmla="*/ 1130946 w 5156094"/>
              <a:gd name="connsiteY2-42" fmla="*/ 1169234 h 1559667"/>
              <a:gd name="connsiteX3-43" fmla="*/ 1824854 w 5156094"/>
              <a:gd name="connsiteY3-44" fmla="*/ 1559667 h 1559667"/>
              <a:gd name="connsiteX4-45" fmla="*/ 2145216 w 5156094"/>
              <a:gd name="connsiteY4-46" fmla="*/ 1553959 h 1559667"/>
              <a:gd name="connsiteX5-47" fmla="*/ 2930257 w 5156094"/>
              <a:gd name="connsiteY5-48" fmla="*/ 1152811 h 1559667"/>
              <a:gd name="connsiteX6-49" fmla="*/ 5156094 w 5156094"/>
              <a:gd name="connsiteY6-50" fmla="*/ 1198456 h 1559667"/>
              <a:gd name="connsiteX7-51" fmla="*/ 5126381 w 5156094"/>
              <a:gd name="connsiteY7-52" fmla="*/ 64084 h 15596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156094" h="1559667">
                <a:moveTo>
                  <a:pt x="0" y="0"/>
                </a:moveTo>
                <a:cubicBezTo>
                  <a:pt x="2320" y="388965"/>
                  <a:pt x="4641" y="777929"/>
                  <a:pt x="6961" y="1166894"/>
                </a:cubicBezTo>
                <a:lnTo>
                  <a:pt x="1130946" y="1169234"/>
                </a:lnTo>
                <a:lnTo>
                  <a:pt x="1824854" y="1559667"/>
                </a:lnTo>
                <a:lnTo>
                  <a:pt x="2145216" y="1553959"/>
                </a:lnTo>
                <a:lnTo>
                  <a:pt x="2930257" y="1152811"/>
                </a:lnTo>
                <a:lnTo>
                  <a:pt x="5156094" y="1198456"/>
                </a:lnTo>
                <a:lnTo>
                  <a:pt x="5126381" y="64084"/>
                </a:lnTo>
              </a:path>
            </a:pathLst>
          </a:custGeom>
          <a:noFill/>
          <a:ln w="22225">
            <a:solidFill>
              <a:srgbClr val="000090"/>
            </a:solidFill>
            <a:round/>
          </a:ln>
          <a:extLst>
            <a:ext uri="{909E8E84-426E-40DD-AFC4-6F175D3DCCD1}">
              <a14:hiddenFill xmlns:a14="http://schemas.microsoft.com/office/drawing/2010/main">
                <a:solidFill>
                  <a:srgbClr val="FFFFFF"/>
                </a:solidFill>
              </a14:hiddenFill>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9" name="Rectangle 4"/>
          <p:cNvSpPr txBox="1">
            <a:spLocks noChangeArrowheads="1"/>
          </p:cNvSpPr>
          <p:nvPr/>
        </p:nvSpPr>
        <p:spPr>
          <a:xfrm>
            <a:off x="640467" y="2288196"/>
            <a:ext cx="11177587" cy="91517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21590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understanding congestion: useful to focus on congested bottleneck link</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6" name="Group 15"/>
          <p:cNvGrpSpPr/>
          <p:nvPr/>
        </p:nvGrpSpPr>
        <p:grpSpPr>
          <a:xfrm>
            <a:off x="4839045" y="5517878"/>
            <a:ext cx="876995" cy="403711"/>
            <a:chOff x="5033182" y="4091488"/>
            <a:chExt cx="876995" cy="403711"/>
          </a:xfrm>
        </p:grpSpPr>
        <p:cxnSp>
          <p:nvCxnSpPr>
            <p:cNvPr id="15" name="Straight Connector 14"/>
            <p:cNvCxnSpPr/>
            <p:nvPr/>
          </p:nvCxnSpPr>
          <p:spPr>
            <a:xfrm>
              <a:off x="5518407" y="4289261"/>
              <a:ext cx="869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150875" y="4091488"/>
              <a:ext cx="382771" cy="403711"/>
            </a:xfrm>
            <a:prstGeom prst="rect">
              <a:avLst/>
            </a:prstGeom>
            <a:solidFill>
              <a:srgbClr val="E4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p:cNvSpPr/>
            <p:nvPr/>
          </p:nvSpPr>
          <p:spPr>
            <a:xfrm>
              <a:off x="5565439" y="4115310"/>
              <a:ext cx="344738" cy="344738"/>
            </a:xfrm>
            <a:prstGeom prst="ellipse">
              <a:avLst/>
            </a:prstGeom>
            <a:solidFill>
              <a:srgbClr val="E4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p:cNvCxnSpPr/>
            <p:nvPr/>
          </p:nvCxnSpPr>
          <p:spPr>
            <a:xfrm>
              <a:off x="5427947"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5330094"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238591"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5033182" y="4091488"/>
              <a:ext cx="112907" cy="4037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p:cNvGrpSpPr/>
          <p:nvPr/>
        </p:nvGrpSpPr>
        <p:grpSpPr>
          <a:xfrm>
            <a:off x="3613959" y="3330565"/>
            <a:ext cx="4288552" cy="1038257"/>
            <a:chOff x="3613959" y="3330565"/>
            <a:chExt cx="4288552" cy="1038257"/>
          </a:xfrm>
        </p:grpSpPr>
        <p:sp>
          <p:nvSpPr>
            <p:cNvPr id="18" name="TextBox 17"/>
            <p:cNvSpPr txBox="1"/>
            <p:nvPr/>
          </p:nvSpPr>
          <p:spPr>
            <a:xfrm>
              <a:off x="3932559" y="3330565"/>
              <a:ext cx="3969952" cy="840230"/>
            </a:xfrm>
            <a:prstGeom prst="rect">
              <a:avLst/>
            </a:prstGeom>
            <a:noFill/>
          </p:spPr>
          <p:txBody>
            <a:bodyPr wrap="square" rtlCol="0">
              <a:spAutoFit/>
            </a:bodyPr>
            <a:lstStyle/>
            <a:p>
              <a:pPr marL="460375" marR="0" lvl="0" indent="-460375" algn="l" defTabSz="914400" rtl="0" eaLnBrk="1" fontAlgn="auto" latinLnBrk="0" hangingPunct="1">
                <a:lnSpc>
                  <a:spcPct val="90000"/>
                </a:lnSpc>
                <a:spcBef>
                  <a:spcPts val="0"/>
                </a:spcBef>
                <a:spcAft>
                  <a:spcPts val="0"/>
                </a:spcAft>
                <a:buClrTx/>
                <a:buSzTx/>
                <a:buFontTx/>
                <a:buNone/>
                <a:defRPr/>
              </a:pPr>
              <a:r>
                <a:rPr kumimoji="0" lang="en-US" sz="1800" b="1" i="0" u="none" strike="noStrike" kern="1200" cap="none" spc="0" normalizeH="0" baseline="0" noProof="0" dirty="0">
                  <a:ln>
                    <a:noFill/>
                  </a:ln>
                  <a:solidFill>
                    <a:srgbClr val="0000A3"/>
                  </a:solidFill>
                  <a:effectLst/>
                  <a:uLnTx/>
                  <a:uFillTx/>
                  <a:latin typeface="Calibri" panose="020F0502020204030204"/>
                  <a:ea typeface="+mn-ea"/>
                  <a:cs typeface="+mn-cs"/>
                </a:rPr>
                <a:t>insight: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increasing TCP sending rate will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increase end-end throughout with congested bottleneck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0" name="Straight Connector 19"/>
            <p:cNvCxnSpPr/>
            <p:nvPr/>
          </p:nvCxnSpPr>
          <p:spPr>
            <a:xfrm flipH="1">
              <a:off x="3613959" y="3751185"/>
              <a:ext cx="738967" cy="617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477143" y="5329279"/>
            <a:ext cx="4243986" cy="840230"/>
            <a:chOff x="477143" y="5329279"/>
            <a:chExt cx="4243986" cy="840230"/>
          </a:xfrm>
        </p:grpSpPr>
        <p:sp>
          <p:nvSpPr>
            <p:cNvPr id="110" name="TextBox 109"/>
            <p:cNvSpPr txBox="1"/>
            <p:nvPr/>
          </p:nvSpPr>
          <p:spPr>
            <a:xfrm>
              <a:off x="477143" y="5329279"/>
              <a:ext cx="2818708" cy="840230"/>
            </a:xfrm>
            <a:prstGeom prst="rect">
              <a:avLst/>
            </a:prstGeom>
            <a:noFill/>
          </p:spPr>
          <p:txBody>
            <a:bodyPr wrap="square" rtlCol="0">
              <a:spAutoFit/>
            </a:bodyPr>
            <a:lstStyle/>
            <a:p>
              <a:pPr marL="460375" marR="0" lvl="0" indent="-460375" algn="r" defTabSz="914400" rtl="0" eaLnBrk="1" fontAlgn="auto" latinLnBrk="0" hangingPunct="1">
                <a:lnSpc>
                  <a:spcPct val="90000"/>
                </a:lnSpc>
                <a:spcBef>
                  <a:spcPts val="0"/>
                </a:spcBef>
                <a:spcAft>
                  <a:spcPts val="0"/>
                </a:spcAft>
                <a:buClrTx/>
                <a:buSzTx/>
                <a:buFontTx/>
                <a:buNone/>
                <a:defRPr/>
              </a:pPr>
              <a:r>
                <a:rPr kumimoji="0" lang="en-US" sz="1800" b="1" i="0" u="none" strike="noStrike" kern="1200" cap="none" spc="0" normalizeH="0" baseline="0" noProof="0" dirty="0">
                  <a:ln>
                    <a:noFill/>
                  </a:ln>
                  <a:solidFill>
                    <a:srgbClr val="0000A3"/>
                  </a:solidFill>
                  <a:effectLst/>
                  <a:uLnTx/>
                  <a:uFillTx/>
                  <a:latin typeface="Calibri" panose="020F0502020204030204"/>
                  <a:ea typeface="+mn-ea"/>
                  <a:cs typeface="+mn-cs"/>
                </a:rPr>
                <a:t>insight: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increasing TCP sending rate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will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increase measured RTT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5" name="Straight Connector 24"/>
            <p:cNvCxnSpPr/>
            <p:nvPr/>
          </p:nvCxnSpPr>
          <p:spPr>
            <a:xfrm>
              <a:off x="3375025" y="5714069"/>
              <a:ext cx="13461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p:cNvCxnSpPr/>
          <p:nvPr/>
        </p:nvCxnSpPr>
        <p:spPr>
          <a:xfrm>
            <a:off x="3375025" y="6443089"/>
            <a:ext cx="5028511" cy="0"/>
          </a:xfrm>
          <a:prstGeom prst="line">
            <a:avLst/>
          </a:prstGeom>
          <a:ln w="15875">
            <a:solidFill>
              <a:schemeClr val="tx1"/>
            </a:solidFill>
            <a:headEnd type="triangle"/>
            <a:tailEnd type="triangle" w="lg"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970635" y="6269341"/>
            <a:ext cx="535018"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RTT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TextBox 30"/>
          <p:cNvSpPr txBox="1"/>
          <p:nvPr/>
        </p:nvSpPr>
        <p:spPr>
          <a:xfrm>
            <a:off x="5618466" y="5874964"/>
            <a:ext cx="7584409" cy="424732"/>
          </a:xfrm>
          <a:prstGeom prst="rect">
            <a:avLst/>
          </a:prstGeom>
          <a:noFill/>
        </p:spPr>
        <p:txBody>
          <a:bodyPr wrap="square" rtlCol="0">
            <a:spAutoFit/>
          </a:bodyPr>
          <a:lstStyle/>
          <a:p>
            <a:pPr marL="587375" marR="0" lvl="0" indent="-587375" algn="l" defTabSz="914400" rtl="0" eaLnBrk="1" fontAlgn="auto" latinLnBrk="0" hangingPunct="1">
              <a:lnSpc>
                <a:spcPct val="90000"/>
              </a:lnSpc>
              <a:spcBef>
                <a:spcPts val="0"/>
              </a:spcBef>
              <a:spcAft>
                <a:spcPts val="0"/>
              </a:spcAft>
              <a:buClrTx/>
              <a:buSzTx/>
              <a:buFontTx/>
              <a:buNone/>
              <a:defRPr/>
            </a:pPr>
            <a:r>
              <a:rPr kumimoji="0" lang="en-US" sz="2400" b="1" i="1" u="none" strike="noStrike" kern="1200" cap="none" spc="0" normalizeH="0" baseline="0" noProof="0" dirty="0">
                <a:ln>
                  <a:noFill/>
                </a:ln>
                <a:solidFill>
                  <a:srgbClr val="0000A3"/>
                </a:solidFill>
                <a:effectLst/>
                <a:uLnTx/>
                <a:uFillTx/>
                <a:latin typeface="Calibri" panose="020F0502020204030204"/>
                <a:ea typeface="+mn-ea"/>
                <a:cs typeface="+mn-cs"/>
              </a:rPr>
              <a:t>Goal: </a:t>
            </a:r>
            <a:r>
              <a:rPr kumimoji="0" lang="en-US" sz="2200" b="0" i="1" u="none" strike="noStrike" kern="1200" cap="none" spc="0" normalizeH="0" baseline="0" noProof="0" dirty="0">
                <a:ln>
                  <a:noFill/>
                </a:ln>
                <a:solidFill>
                  <a:prstClr val="black"/>
                </a:solidFill>
                <a:effectLst/>
                <a:uLnTx/>
                <a:uFillTx/>
                <a:latin typeface="Calibri" panose="020F0502020204030204"/>
                <a:ea typeface="+mn-ea"/>
                <a:cs typeface="+mn-cs"/>
              </a:rPr>
              <a:t>“keep the end-end pipe just full, but not fuller”</a:t>
            </a:r>
            <a:endParaRPr kumimoji="0" lang="en-US" sz="22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dissolve">
                                      <p:cBhvr>
                                        <p:cTn id="7" dur="500"/>
                                        <p:tgtEl>
                                          <p:spTgt spid="89"/>
                                        </p:tgtEl>
                                      </p:cBhvr>
                                    </p:animEffect>
                                  </p:childTnLst>
                                </p:cTn>
                              </p:par>
                              <p:par>
                                <p:cTn id="8" presetID="9" presetClass="exit" presetSubtype="0" fill="hold" nodeType="withEffect">
                                  <p:stCondLst>
                                    <p:cond delay="0"/>
                                  </p:stCondLst>
                                  <p:childTnLst>
                                    <p:animEffect transition="out" filter="dissolv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dissolv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dissolve">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31"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590" y="272143"/>
            <a:ext cx="11393310" cy="894622"/>
          </a:xfrm>
        </p:spPr>
        <p:txBody>
          <a:bodyPr>
            <a:normAutofit/>
          </a:bodyPr>
          <a:lstStyle/>
          <a:p>
            <a:r>
              <a:rPr lang="en-US" sz="4800" dirty="0"/>
              <a:t>Delay-based TCP </a:t>
            </a:r>
            <a:r>
              <a:rPr lang="en-US" dirty="0"/>
              <a:t>c</a:t>
            </a:r>
            <a:r>
              <a:rPr lang="en-US" sz="4400" dirty="0"/>
              <a:t>ongestion </a:t>
            </a:r>
            <a:r>
              <a:rPr lang="en-US" dirty="0"/>
              <a:t>c</a:t>
            </a:r>
            <a:r>
              <a:rPr lang="en-US" sz="4400" dirty="0"/>
              <a:t>ontrol</a:t>
            </a:r>
            <a:endParaRPr lang="en-US" sz="4400" b="0" dirty="0"/>
          </a:p>
        </p:txBody>
      </p:sp>
      <p:sp>
        <p:nvSpPr>
          <p:cNvPr id="6" name="Rectangle 4"/>
          <p:cNvSpPr txBox="1">
            <a:spLocks noChangeArrowheads="1"/>
          </p:cNvSpPr>
          <p:nvPr/>
        </p:nvSpPr>
        <p:spPr>
          <a:xfrm>
            <a:off x="630271" y="1334752"/>
            <a:ext cx="11639957" cy="219075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1300" marR="0" lvl="0" indent="0" algn="l" defTabSz="914400" rtl="0" eaLnBrk="1" fontAlgn="auto" latinLnBrk="0" hangingPunct="1">
              <a:lnSpc>
                <a:spcPct val="100000"/>
              </a:lnSpc>
              <a:spcBef>
                <a:spcPts val="1000"/>
              </a:spcBef>
              <a:spcAft>
                <a:spcPts val="0"/>
              </a:spcAft>
              <a:buClr>
                <a:srgbClr val="0000A3"/>
              </a:buClr>
              <a:buSzTx/>
              <a:buFont typeface="Wingdings" panose="05000000000000000000" pitchFamily="2" charset="2"/>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Keeping sender-to-receiver pipe “just full enough, but no fuller”: keep bottleneck link busy transmitting, but avoid high delays/buffering</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3" name="Group 22"/>
          <p:cNvGrpSpPr/>
          <p:nvPr/>
        </p:nvGrpSpPr>
        <p:grpSpPr>
          <a:xfrm>
            <a:off x="1216626" y="2508955"/>
            <a:ext cx="5802008" cy="918937"/>
            <a:chOff x="2365663" y="2430127"/>
            <a:chExt cx="5802008" cy="918937"/>
          </a:xfrm>
        </p:grpSpPr>
        <p:grpSp>
          <p:nvGrpSpPr>
            <p:cNvPr id="212" name="Group 190"/>
            <p:cNvGrpSpPr/>
            <p:nvPr/>
          </p:nvGrpSpPr>
          <p:grpSpPr bwMode="auto">
            <a:xfrm flipH="1">
              <a:off x="2365663" y="2430127"/>
              <a:ext cx="673100" cy="701675"/>
              <a:chOff x="-44" y="1473"/>
              <a:chExt cx="981" cy="1105"/>
            </a:xfrm>
          </p:grpSpPr>
          <p:pic>
            <p:nvPicPr>
              <p:cNvPr id="213" name="Picture 191"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Freeform 192"/>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26" name="Group 190"/>
            <p:cNvGrpSpPr/>
            <p:nvPr/>
          </p:nvGrpSpPr>
          <p:grpSpPr bwMode="auto">
            <a:xfrm flipH="1">
              <a:off x="7493993" y="2467744"/>
              <a:ext cx="673678" cy="702006"/>
              <a:chOff x="-44" y="1473"/>
              <a:chExt cx="981" cy="1105"/>
            </a:xfrm>
          </p:grpSpPr>
          <p:pic>
            <p:nvPicPr>
              <p:cNvPr id="230" name="Picture 191"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 name="Freeform 192"/>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33" name="Group 232"/>
            <p:cNvGrpSpPr/>
            <p:nvPr/>
          </p:nvGrpSpPr>
          <p:grpSpPr>
            <a:xfrm>
              <a:off x="5227521" y="2574515"/>
              <a:ext cx="876995" cy="403711"/>
              <a:chOff x="5033182" y="4091488"/>
              <a:chExt cx="876995" cy="403711"/>
            </a:xfrm>
          </p:grpSpPr>
          <p:cxnSp>
            <p:nvCxnSpPr>
              <p:cNvPr id="234" name="Straight Connector 233"/>
              <p:cNvCxnSpPr/>
              <p:nvPr/>
            </p:nvCxnSpPr>
            <p:spPr>
              <a:xfrm>
                <a:off x="5518407" y="4289261"/>
                <a:ext cx="869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5" name="Rectangle 234"/>
              <p:cNvSpPr/>
              <p:nvPr/>
            </p:nvSpPr>
            <p:spPr>
              <a:xfrm>
                <a:off x="5150875" y="4091488"/>
                <a:ext cx="382771" cy="403711"/>
              </a:xfrm>
              <a:prstGeom prst="rect">
                <a:avLst/>
              </a:prstGeom>
              <a:solidFill>
                <a:srgbClr val="E4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Oval 235"/>
              <p:cNvSpPr/>
              <p:nvPr/>
            </p:nvSpPr>
            <p:spPr>
              <a:xfrm>
                <a:off x="5565439" y="4115310"/>
                <a:ext cx="344738" cy="344738"/>
              </a:xfrm>
              <a:prstGeom prst="ellipse">
                <a:avLst/>
              </a:prstGeom>
              <a:solidFill>
                <a:srgbClr val="E4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7" name="Straight Connector 236"/>
              <p:cNvCxnSpPr/>
              <p:nvPr/>
            </p:nvCxnSpPr>
            <p:spPr>
              <a:xfrm>
                <a:off x="5427947"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5330094"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5238591"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40" name="Rectangle 239"/>
              <p:cNvSpPr/>
              <p:nvPr/>
            </p:nvSpPr>
            <p:spPr>
              <a:xfrm>
                <a:off x="5033182" y="4091488"/>
                <a:ext cx="112907" cy="4037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 name="Group 11"/>
            <p:cNvGrpSpPr/>
            <p:nvPr/>
          </p:nvGrpSpPr>
          <p:grpSpPr>
            <a:xfrm>
              <a:off x="3067072" y="2776371"/>
              <a:ext cx="4456450" cy="344905"/>
              <a:chOff x="3391522" y="3946678"/>
              <a:chExt cx="4456450" cy="344905"/>
            </a:xfrm>
          </p:grpSpPr>
          <p:cxnSp>
            <p:nvCxnSpPr>
              <p:cNvPr id="247" name="Straight Connector 246"/>
              <p:cNvCxnSpPr/>
              <p:nvPr/>
            </p:nvCxnSpPr>
            <p:spPr>
              <a:xfrm>
                <a:off x="3391522" y="3946678"/>
                <a:ext cx="4456450" cy="0"/>
              </a:xfrm>
              <a:prstGeom prst="line">
                <a:avLst/>
              </a:prstGeom>
              <a:ln w="15875">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3391522" y="4291583"/>
                <a:ext cx="4456450" cy="0"/>
              </a:xfrm>
              <a:prstGeom prst="line">
                <a:avLst/>
              </a:prstGeom>
              <a:ln w="15875">
                <a:solidFill>
                  <a:schemeClr val="tx1"/>
                </a:solidFill>
                <a:headEnd type="triangle"/>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847972" y="3946678"/>
                <a:ext cx="0" cy="34490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3454066" y="2887399"/>
              <a:ext cx="1465722" cy="4616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RTT</a:t>
              </a:r>
              <a:r>
                <a:rPr kumimoji="0" lang="en-US" sz="2400" b="0" i="0" u="none" strike="noStrike" kern="1200" cap="none" spc="0" normalizeH="0" baseline="-25000" noProof="0" dirty="0" err="1">
                  <a:ln>
                    <a:noFill/>
                  </a:ln>
                  <a:solidFill>
                    <a:prstClr val="black"/>
                  </a:solidFill>
                  <a:effectLst/>
                  <a:uLnTx/>
                  <a:uFillTx/>
                  <a:latin typeface="Calibri" panose="020F0502020204030204"/>
                  <a:ea typeface="+mn-ea"/>
                  <a:cs typeface="+mn-cs"/>
                </a:rPr>
                <a:t>measured</a:t>
              </a:r>
              <a:endPar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sp>
        <p:nvSpPr>
          <p:cNvPr id="249" name="Rectangle 4"/>
          <p:cNvSpPr txBox="1">
            <a:spLocks noChangeArrowheads="1"/>
          </p:cNvSpPr>
          <p:nvPr/>
        </p:nvSpPr>
        <p:spPr>
          <a:xfrm>
            <a:off x="750855" y="3728780"/>
            <a:ext cx="11639957" cy="219075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0800"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Delay-based approach:</a:t>
            </a:r>
            <a:endPar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523875" marR="0" lvl="0" indent="-28257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RTT</a:t>
            </a:r>
            <a:r>
              <a:rPr kumimoji="0" lang="en-US" sz="2400" b="0" i="0" u="none" strike="noStrike" kern="1200" cap="none" spc="0" normalizeH="0" baseline="-25000" noProof="0" dirty="0" err="1">
                <a:ln>
                  <a:noFill/>
                </a:ln>
                <a:solidFill>
                  <a:prstClr val="black"/>
                </a:solidFill>
                <a:effectLst/>
                <a:uLnTx/>
                <a:uFillTx/>
                <a:latin typeface="Calibri" panose="020F0502020204030204"/>
                <a:ea typeface="+mn-ea"/>
                <a:cs typeface="+mn-cs"/>
              </a:rPr>
              <a:t>min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 minimum observed RTT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(uncongested path)</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23875" marR="0" lvl="0" indent="-28257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uncongested throughput with congestion window </a:t>
            </a:r>
            <a:r>
              <a:rPr kumimoji="0" lang="en-US" sz="2400" b="0" i="0" u="none" strike="noStrike" kern="1200" cap="none" spc="0" normalizeH="0" baseline="0" noProof="0" dirty="0" err="1">
                <a:ln>
                  <a:noFill/>
                </a:ln>
                <a:solidFill>
                  <a:prstClr val="black"/>
                </a:solidFill>
                <a:effectLst/>
                <a:uLnTx/>
                <a:uFillTx/>
                <a:latin typeface="Courier" pitchFamily="2" charset="0"/>
                <a:ea typeface="+mn-ea"/>
                <a:cs typeface="+mn-cs"/>
              </a:rPr>
              <a:t>cwnd</a:t>
            </a:r>
            <a:r>
              <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is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cwnd</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RTT</a:t>
            </a:r>
            <a:r>
              <a:rPr kumimoji="0" lang="en-US" sz="2400" b="0" i="0" u="none" strike="noStrike" kern="1200" cap="none" spc="0" normalizeH="0" baseline="-25000" noProof="0" dirty="0" err="1">
                <a:ln>
                  <a:noFill/>
                </a:ln>
                <a:solidFill>
                  <a:prstClr val="black"/>
                </a:solidFill>
                <a:effectLst/>
                <a:uLnTx/>
                <a:uFillTx/>
                <a:latin typeface="Calibri" panose="020F0502020204030204"/>
                <a:ea typeface="+mn-ea"/>
                <a:cs typeface="+mn-cs"/>
              </a:rPr>
              <a:t>min</a:t>
            </a:r>
            <a:endParaRPr kumimoji="0" lang="en-US" sz="24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21" name="TextBox 20"/>
          <p:cNvSpPr txBox="1"/>
          <p:nvPr/>
        </p:nvSpPr>
        <p:spPr>
          <a:xfrm>
            <a:off x="2305029" y="5206661"/>
            <a:ext cx="7555832"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if measured throughput “very close” to  uncongested throughput</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increase </a:t>
            </a:r>
            <a:r>
              <a:rPr kumimoji="0" lang="en-US" sz="2000" b="0" i="0" u="none" strike="noStrike" kern="1200" cap="none" spc="0" normalizeH="0" baseline="0" noProof="0" dirty="0" err="1">
                <a:ln>
                  <a:noFill/>
                </a:ln>
                <a:solidFill>
                  <a:prstClr val="black"/>
                </a:solidFill>
                <a:effectLst/>
                <a:uLnTx/>
                <a:uFillTx/>
                <a:latin typeface="Courier" pitchFamily="2" charset="0"/>
                <a:ea typeface="+mn-ea"/>
                <a:cs typeface="+mn-cs"/>
              </a:rPr>
              <a:t>cwnd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linearly                /* since path not congested */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else if measured throughput “far below” uncongested throughout</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decrease </a:t>
            </a:r>
            <a:r>
              <a:rPr kumimoji="0" lang="en-US" sz="2000" b="0" i="0" u="none" strike="noStrike" kern="1200" cap="none" spc="0" normalizeH="0" baseline="0" noProof="0" dirty="0" err="1">
                <a:ln>
                  <a:noFill/>
                </a:ln>
                <a:solidFill>
                  <a:prstClr val="black"/>
                </a:solidFill>
                <a:effectLst/>
                <a:uLnTx/>
                <a:uFillTx/>
                <a:latin typeface="Courier" pitchFamily="2" charset="0"/>
                <a:ea typeface="+mn-ea"/>
                <a:cs typeface="+mn-cs"/>
              </a:rPr>
              <a:t>cwnd</a:t>
            </a:r>
            <a:r>
              <a:rPr kumimoji="0" lang="en-US" sz="2000" b="0" i="0" u="none" strike="noStrike" kern="1200" cap="none" spc="0" normalizeH="0" baseline="0" noProof="0" dirty="0">
                <a:ln>
                  <a:noFill/>
                </a:ln>
                <a:solidFill>
                  <a:prstClr val="black"/>
                </a:solidFill>
                <a:effectLst/>
                <a:uLnTx/>
                <a:uFillTx/>
                <a:latin typeface="Courier" pitchFamily="2" charset="0"/>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linearly </a:t>
            </a:r>
            <a:r>
              <a:rPr kumimoji="0" lang="en-US" sz="2000" b="0" i="0" u="none" strike="noStrike" kern="1200" cap="none" spc="0" normalizeH="0" baseline="0" noProof="0" dirty="0">
                <a:ln>
                  <a:noFill/>
                </a:ln>
                <a:solidFill>
                  <a:prstClr val="black"/>
                </a:solidFill>
                <a:effectLst/>
                <a:uLnTx/>
                <a:uFillTx/>
                <a:latin typeface="Courier" pitchFamily="2" charset="0"/>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since path is congested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4" name="Group 23"/>
          <p:cNvGrpSpPr/>
          <p:nvPr/>
        </p:nvGrpSpPr>
        <p:grpSpPr>
          <a:xfrm>
            <a:off x="7368304" y="2588834"/>
            <a:ext cx="3548062" cy="1114151"/>
            <a:chOff x="7481866" y="2350865"/>
            <a:chExt cx="3548062" cy="1114151"/>
          </a:xfrm>
        </p:grpSpPr>
        <p:sp>
          <p:nvSpPr>
            <p:cNvPr id="250" name="TextBox 249"/>
            <p:cNvSpPr txBox="1"/>
            <p:nvPr/>
          </p:nvSpPr>
          <p:spPr>
            <a:xfrm>
              <a:off x="9172199" y="2941796"/>
              <a:ext cx="1675523" cy="52322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RTT</a:t>
              </a:r>
              <a:r>
                <a:rPr kumimoji="0" lang="en-US" sz="2800" b="0" i="0" u="none" strike="noStrike" kern="1200" cap="none" spc="0" normalizeH="0" baseline="-25000" noProof="0" dirty="0" err="1">
                  <a:ln>
                    <a:noFill/>
                  </a:ln>
                  <a:solidFill>
                    <a:prstClr val="black"/>
                  </a:solidFill>
                  <a:effectLst/>
                  <a:uLnTx/>
                  <a:uFillTx/>
                  <a:latin typeface="Calibri" panose="020F0502020204030204"/>
                  <a:ea typeface="+mn-ea"/>
                  <a:cs typeface="+mn-cs"/>
                </a:rPr>
                <a:t>measured</a:t>
              </a:r>
              <a:endPar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nvGrpSpPr>
            <p:cNvPr id="22" name="Group 21"/>
            <p:cNvGrpSpPr/>
            <p:nvPr/>
          </p:nvGrpSpPr>
          <p:grpSpPr>
            <a:xfrm>
              <a:off x="7481866" y="2350865"/>
              <a:ext cx="3548062" cy="923986"/>
              <a:chOff x="7519640" y="2453981"/>
              <a:chExt cx="3548062" cy="923986"/>
            </a:xfrm>
          </p:grpSpPr>
          <p:sp>
            <p:nvSpPr>
              <p:cNvPr id="15" name="TextBox 14"/>
              <p:cNvSpPr txBox="1"/>
              <p:nvPr/>
            </p:nvSpPr>
            <p:spPr>
              <a:xfrm>
                <a:off x="7519640" y="2731636"/>
                <a:ext cx="1371594" cy="646331"/>
              </a:xfrm>
              <a:prstGeom prst="rect">
                <a:avLst/>
              </a:prstGeom>
              <a:noFill/>
            </p:spPr>
            <p:txBody>
              <a:bodyPr wrap="none" rtlCol="0">
                <a:spAutoFit/>
              </a:bodyPr>
              <a:lstStyle/>
              <a:p>
                <a:pPr marL="0" marR="0" lvl="0" indent="0" algn="r" defTabSz="914400" rtl="0" eaLnBrk="1" fontAlgn="auto" latinLnBrk="0" hangingPunct="1">
                  <a:lnSpc>
                    <a:spcPct val="9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measured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r" defTabSz="914400" rtl="0" eaLnBrk="1" fontAlgn="auto" latinLnBrk="0" hangingPunct="1">
                  <a:lnSpc>
                    <a:spcPct val="9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throughput</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0" name="Straight Connector 19"/>
              <p:cNvCxnSpPr/>
              <p:nvPr/>
            </p:nvCxnSpPr>
            <p:spPr>
              <a:xfrm>
                <a:off x="9284574" y="3075516"/>
                <a:ext cx="9144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51" name="TextBox 250"/>
              <p:cNvSpPr txBox="1"/>
              <p:nvPr/>
            </p:nvSpPr>
            <p:spPr>
              <a:xfrm>
                <a:off x="8852626" y="2855966"/>
                <a:ext cx="31290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2" name="TextBox 251"/>
              <p:cNvSpPr txBox="1"/>
              <p:nvPr/>
            </p:nvSpPr>
            <p:spPr>
              <a:xfrm>
                <a:off x="9209973" y="2453981"/>
                <a:ext cx="1857729"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bytes sent in last RTT interval</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33"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dissolve">
                                      <p:cBhvr>
                                        <p:cTn id="7" dur="500"/>
                                        <p:tgtEl>
                                          <p:spTgt spid="24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1514" y="827314"/>
            <a:ext cx="11908971" cy="4739615"/>
            <a:chOff x="2511281" y="3262667"/>
            <a:chExt cx="7770812" cy="3121540"/>
          </a:xfrm>
        </p:grpSpPr>
        <p:sp>
          <p:nvSpPr>
            <p:cNvPr id="132" name="Freeform 157"/>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5" name="Rectangle 23"/>
            <p:cNvSpPr>
              <a:spLocks noChangeArrowheads="1"/>
            </p:cNvSpPr>
            <p:nvPr/>
          </p:nvSpPr>
          <p:spPr bwMode="auto">
            <a:xfrm>
              <a:off x="5656118" y="3623544"/>
              <a:ext cx="1497013" cy="1981200"/>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6" name="Rectangle 24"/>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7" name="Line 25"/>
            <p:cNvSpPr>
              <a:spLocks noChangeShapeType="1"/>
            </p:cNvSpPr>
            <p:nvPr/>
          </p:nvSpPr>
          <p:spPr bwMode="auto">
            <a:xfrm>
              <a:off x="5627543" y="4447457"/>
              <a:ext cx="146050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8" name="Text Box 26"/>
            <p:cNvSpPr txBox="1">
              <a:spLocks noChangeArrowheads="1"/>
            </p:cNvSpPr>
            <p:nvPr/>
          </p:nvSpPr>
          <p:spPr bwMode="auto">
            <a:xfrm>
              <a:off x="5698981" y="4480178"/>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9" name="Line 27"/>
            <p:cNvSpPr>
              <a:spLocks noChangeShapeType="1"/>
            </p:cNvSpPr>
            <p:nvPr/>
          </p:nvSpPr>
          <p:spPr bwMode="auto">
            <a:xfrm>
              <a:off x="5629131" y="4764957"/>
              <a:ext cx="1457325"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1" name="Text Box 26"/>
            <p:cNvSpPr txBox="1">
              <a:spLocks noChangeArrowheads="1"/>
            </p:cNvSpPr>
            <p:nvPr/>
          </p:nvSpPr>
          <p:spPr bwMode="auto">
            <a:xfrm>
              <a:off x="5692631" y="5377884"/>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2" name="Text Box 26"/>
            <p:cNvSpPr txBox="1">
              <a:spLocks noChangeArrowheads="1"/>
            </p:cNvSpPr>
            <p:nvPr/>
          </p:nvSpPr>
          <p:spPr bwMode="auto">
            <a:xfrm>
              <a:off x="5692631" y="5084965"/>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3" name="Text Box 26"/>
            <p:cNvSpPr txBox="1">
              <a:spLocks noChangeArrowheads="1"/>
            </p:cNvSpPr>
            <p:nvPr/>
          </p:nvSpPr>
          <p:spPr bwMode="auto">
            <a:xfrm>
              <a:off x="5692631" y="4793686"/>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network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5" name="Line 27"/>
            <p:cNvSpPr>
              <a:spLocks noChangeShapeType="1"/>
            </p:cNvSpPr>
            <p:nvPr/>
          </p:nvSpPr>
          <p:spPr bwMode="auto">
            <a:xfrm>
              <a:off x="5625956" y="5076107"/>
              <a:ext cx="1457325"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6" name="Line 27"/>
            <p:cNvSpPr>
              <a:spLocks noChangeShapeType="1"/>
            </p:cNvSpPr>
            <p:nvPr/>
          </p:nvSpPr>
          <p:spPr bwMode="auto">
            <a:xfrm>
              <a:off x="5622781" y="5374557"/>
              <a:ext cx="1457325"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0" name="Rectangle 23"/>
            <p:cNvSpPr>
              <a:spLocks noChangeArrowheads="1"/>
            </p:cNvSpPr>
            <p:nvPr/>
          </p:nvSpPr>
          <p:spPr bwMode="auto">
            <a:xfrm>
              <a:off x="7918306" y="3993432"/>
              <a:ext cx="1296987" cy="1981200"/>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71" name="Rectangle 24"/>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72" name="Line 25"/>
            <p:cNvSpPr>
              <a:spLocks noChangeShapeType="1"/>
            </p:cNvSpPr>
            <p:nvPr/>
          </p:nvSpPr>
          <p:spPr bwMode="auto">
            <a:xfrm>
              <a:off x="7889731" y="4807819"/>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3" name="Text Box 26"/>
            <p:cNvSpPr txBox="1">
              <a:spLocks noChangeArrowheads="1"/>
            </p:cNvSpPr>
            <p:nvPr/>
          </p:nvSpPr>
          <p:spPr bwMode="auto">
            <a:xfrm>
              <a:off x="7846868" y="4833372"/>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4" name="Line 27"/>
            <p:cNvSpPr>
              <a:spLocks noChangeShapeType="1"/>
            </p:cNvSpPr>
            <p:nvPr/>
          </p:nvSpPr>
          <p:spPr bwMode="auto">
            <a:xfrm>
              <a:off x="7897668" y="5128494"/>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5" name="Line 28"/>
            <p:cNvSpPr>
              <a:spLocks noChangeShapeType="1"/>
            </p:cNvSpPr>
            <p:nvPr/>
          </p:nvSpPr>
          <p:spPr bwMode="auto">
            <a:xfrm>
              <a:off x="7883381" y="5438057"/>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6" name="Line 29"/>
            <p:cNvSpPr>
              <a:spLocks noChangeShapeType="1"/>
            </p:cNvSpPr>
            <p:nvPr/>
          </p:nvSpPr>
          <p:spPr bwMode="auto">
            <a:xfrm>
              <a:off x="7883381" y="5723807"/>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7" name="Text Box 26"/>
            <p:cNvSpPr txBox="1">
              <a:spLocks noChangeArrowheads="1"/>
            </p:cNvSpPr>
            <p:nvPr/>
          </p:nvSpPr>
          <p:spPr bwMode="auto">
            <a:xfrm>
              <a:off x="7881793" y="4037882"/>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8" name="Text Box 26"/>
            <p:cNvSpPr txBox="1">
              <a:spLocks noChangeArrowheads="1"/>
            </p:cNvSpPr>
            <p:nvPr/>
          </p:nvSpPr>
          <p:spPr bwMode="auto">
            <a:xfrm>
              <a:off x="7837343" y="5745416"/>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9" name="Text Box 26"/>
            <p:cNvSpPr txBox="1">
              <a:spLocks noChangeArrowheads="1"/>
            </p:cNvSpPr>
            <p:nvPr/>
          </p:nvSpPr>
          <p:spPr bwMode="auto">
            <a:xfrm>
              <a:off x="7849290" y="5438159"/>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0" name="Text Box 26"/>
            <p:cNvSpPr txBox="1">
              <a:spLocks noChangeArrowheads="1"/>
            </p:cNvSpPr>
            <p:nvPr/>
          </p:nvSpPr>
          <p:spPr bwMode="auto">
            <a:xfrm>
              <a:off x="7846868" y="5150053"/>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network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2" name="Freeform 103"/>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3" name="Freeform 70"/>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4" name="Rectangle 23"/>
            <p:cNvSpPr>
              <a:spLocks noChangeArrowheads="1"/>
            </p:cNvSpPr>
            <p:nvPr/>
          </p:nvSpPr>
          <p:spPr bwMode="auto">
            <a:xfrm>
              <a:off x="3573318" y="4001369"/>
              <a:ext cx="1296988" cy="1981200"/>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5" name="Rectangle 24"/>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6" name="Line 25"/>
            <p:cNvSpPr>
              <a:spLocks noChangeShapeType="1"/>
            </p:cNvSpPr>
            <p:nvPr/>
          </p:nvSpPr>
          <p:spPr bwMode="auto">
            <a:xfrm>
              <a:off x="3544743" y="4815757"/>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7" name="Text Box 26"/>
            <p:cNvSpPr txBox="1">
              <a:spLocks noChangeArrowheads="1"/>
            </p:cNvSpPr>
            <p:nvPr/>
          </p:nvSpPr>
          <p:spPr bwMode="auto">
            <a:xfrm>
              <a:off x="3501881" y="4841309"/>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8" name="Line 27"/>
            <p:cNvSpPr>
              <a:spLocks noChangeShapeType="1"/>
            </p:cNvSpPr>
            <p:nvPr/>
          </p:nvSpPr>
          <p:spPr bwMode="auto">
            <a:xfrm>
              <a:off x="3552681" y="5136432"/>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9" name="Line 28"/>
            <p:cNvSpPr>
              <a:spLocks noChangeShapeType="1"/>
            </p:cNvSpPr>
            <p:nvPr/>
          </p:nvSpPr>
          <p:spPr bwMode="auto">
            <a:xfrm>
              <a:off x="3538393" y="5445994"/>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0" name="Line 29"/>
            <p:cNvSpPr>
              <a:spLocks noChangeShapeType="1"/>
            </p:cNvSpPr>
            <p:nvPr/>
          </p:nvSpPr>
          <p:spPr bwMode="auto">
            <a:xfrm>
              <a:off x="3538393" y="5731744"/>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1" name="Text Box 26"/>
            <p:cNvSpPr txBox="1">
              <a:spLocks noChangeArrowheads="1"/>
            </p:cNvSpPr>
            <p:nvPr/>
          </p:nvSpPr>
          <p:spPr bwMode="auto">
            <a:xfrm>
              <a:off x="3536806" y="4045819"/>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2" name="Text Box 26"/>
            <p:cNvSpPr txBox="1">
              <a:spLocks noChangeArrowheads="1"/>
            </p:cNvSpPr>
            <p:nvPr/>
          </p:nvSpPr>
          <p:spPr bwMode="auto">
            <a:xfrm>
              <a:off x="3492356" y="5746184"/>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3" name="Text Box 26"/>
            <p:cNvSpPr txBox="1">
              <a:spLocks noChangeArrowheads="1"/>
            </p:cNvSpPr>
            <p:nvPr/>
          </p:nvSpPr>
          <p:spPr bwMode="auto">
            <a:xfrm>
              <a:off x="3511406" y="5453266"/>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4" name="Text Box 26"/>
            <p:cNvSpPr txBox="1">
              <a:spLocks noChangeArrowheads="1"/>
            </p:cNvSpPr>
            <p:nvPr/>
          </p:nvSpPr>
          <p:spPr bwMode="auto">
            <a:xfrm>
              <a:off x="3501881" y="5157990"/>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network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16" name="Group 179"/>
            <p:cNvGrpSpPr/>
            <p:nvPr/>
          </p:nvGrpSpPr>
          <p:grpSpPr bwMode="auto">
            <a:xfrm>
              <a:off x="2511281" y="5555532"/>
              <a:ext cx="800100" cy="828675"/>
              <a:chOff x="-44" y="1473"/>
              <a:chExt cx="981" cy="1105"/>
            </a:xfrm>
          </p:grpSpPr>
          <p:pic>
            <p:nvPicPr>
              <p:cNvPr id="217" name="Picture 180"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18" name="Freeform 181"/>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19" name="Group 182"/>
            <p:cNvGrpSpPr/>
            <p:nvPr/>
          </p:nvGrpSpPr>
          <p:grpSpPr bwMode="auto">
            <a:xfrm flipH="1">
              <a:off x="9493106" y="5469807"/>
              <a:ext cx="788987" cy="782637"/>
              <a:chOff x="-44" y="1473"/>
              <a:chExt cx="981" cy="1105"/>
            </a:xfrm>
          </p:grpSpPr>
          <p:pic>
            <p:nvPicPr>
              <p:cNvPr id="220" name="Picture 183"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21" name="Freeform 184"/>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22" name="Group 185"/>
            <p:cNvGrpSpPr/>
            <p:nvPr/>
          </p:nvGrpSpPr>
          <p:grpSpPr bwMode="auto">
            <a:xfrm>
              <a:off x="5083031" y="5055469"/>
              <a:ext cx="358775" cy="704850"/>
              <a:chOff x="4140" y="429"/>
              <a:chExt cx="1425" cy="2396"/>
            </a:xfrm>
          </p:grpSpPr>
          <p:sp>
            <p:nvSpPr>
              <p:cNvPr id="223" name="Freeform 186"/>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4" name="Rectangle 187"/>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5" name="Freeform 188"/>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6" name="Freeform 189"/>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7" name="Rectangle 190"/>
              <p:cNvSpPr>
                <a:spLocks noChangeArrowheads="1"/>
              </p:cNvSpPr>
              <p:nvPr/>
            </p:nvSpPr>
            <p:spPr bwMode="auto">
              <a:xfrm>
                <a:off x="4209" y="693"/>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28" name="Group 191"/>
              <p:cNvGrpSpPr/>
              <p:nvPr/>
            </p:nvGrpSpPr>
            <p:grpSpPr bwMode="auto">
              <a:xfrm>
                <a:off x="4749" y="668"/>
                <a:ext cx="581" cy="145"/>
                <a:chOff x="614" y="2568"/>
                <a:chExt cx="725" cy="139"/>
              </a:xfrm>
            </p:grpSpPr>
            <p:sp>
              <p:nvSpPr>
                <p:cNvPr id="253" name="AutoShape 192"/>
                <p:cNvSpPr>
                  <a:spLocks noChangeArrowheads="1"/>
                </p:cNvSpPr>
                <p:nvPr/>
              </p:nvSpPr>
              <p:spPr bwMode="auto">
                <a:xfrm>
                  <a:off x="617" y="2567"/>
                  <a:ext cx="724"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4" name="AutoShape 193"/>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29" name="Rectangle 194"/>
              <p:cNvSpPr>
                <a:spLocks noChangeArrowheads="1"/>
              </p:cNvSpPr>
              <p:nvPr/>
            </p:nvSpPr>
            <p:spPr bwMode="auto">
              <a:xfrm>
                <a:off x="4222" y="101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0" name="Group 195"/>
              <p:cNvGrpSpPr/>
              <p:nvPr/>
            </p:nvGrpSpPr>
            <p:grpSpPr bwMode="auto">
              <a:xfrm>
                <a:off x="4747" y="994"/>
                <a:ext cx="581" cy="134"/>
                <a:chOff x="614" y="2568"/>
                <a:chExt cx="725" cy="139"/>
              </a:xfrm>
            </p:grpSpPr>
            <p:sp>
              <p:nvSpPr>
                <p:cNvPr id="251" name="AutoShape 196"/>
                <p:cNvSpPr>
                  <a:spLocks noChangeArrowheads="1"/>
                </p:cNvSpPr>
                <p:nvPr/>
              </p:nvSpPr>
              <p:spPr bwMode="auto">
                <a:xfrm>
                  <a:off x="612" y="2570"/>
                  <a:ext cx="724" cy="16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2" name="AutoShape 197"/>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1" name="Rectangle 198"/>
              <p:cNvSpPr>
                <a:spLocks noChangeArrowheads="1"/>
              </p:cNvSpPr>
              <p:nvPr/>
            </p:nvSpPr>
            <p:spPr bwMode="auto">
              <a:xfrm>
                <a:off x="4216" y="135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2" name="Rectangle 199"/>
              <p:cNvSpPr>
                <a:spLocks noChangeArrowheads="1"/>
              </p:cNvSpPr>
              <p:nvPr/>
            </p:nvSpPr>
            <p:spPr bwMode="auto">
              <a:xfrm>
                <a:off x="4228" y="1654"/>
                <a:ext cx="593"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3" name="Group 200"/>
              <p:cNvGrpSpPr/>
              <p:nvPr/>
            </p:nvGrpSpPr>
            <p:grpSpPr bwMode="auto">
              <a:xfrm>
                <a:off x="4735" y="1627"/>
                <a:ext cx="582" cy="151"/>
                <a:chOff x="614" y="2568"/>
                <a:chExt cx="725" cy="139"/>
              </a:xfrm>
            </p:grpSpPr>
            <p:sp>
              <p:nvSpPr>
                <p:cNvPr id="249" name="AutoShape 201"/>
                <p:cNvSpPr>
                  <a:spLocks noChangeArrowheads="1"/>
                </p:cNvSpPr>
                <p:nvPr/>
              </p:nvSpPr>
              <p:spPr bwMode="auto">
                <a:xfrm>
                  <a:off x="611" y="2568"/>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0" name="AutoShape 202"/>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4" name="Freeform 203"/>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5" name="Group 204"/>
              <p:cNvGrpSpPr/>
              <p:nvPr/>
            </p:nvGrpSpPr>
            <p:grpSpPr bwMode="auto">
              <a:xfrm>
                <a:off x="4739" y="1327"/>
                <a:ext cx="582" cy="139"/>
                <a:chOff x="614" y="2568"/>
                <a:chExt cx="725" cy="139"/>
              </a:xfrm>
            </p:grpSpPr>
            <p:sp>
              <p:nvSpPr>
                <p:cNvPr id="247" name="AutoShape 205"/>
                <p:cNvSpPr>
                  <a:spLocks noChangeArrowheads="1"/>
                </p:cNvSpPr>
                <p:nvPr/>
              </p:nvSpPr>
              <p:spPr bwMode="auto">
                <a:xfrm>
                  <a:off x="614" y="2566"/>
                  <a:ext cx="723"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8" name="AutoShape 206"/>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6" name="Rectangle 207"/>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7" name="Freeform 208"/>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8" name="Freeform 209"/>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9" name="Oval 210"/>
              <p:cNvSpPr>
                <a:spLocks noChangeArrowheads="1"/>
              </p:cNvSpPr>
              <p:nvPr/>
            </p:nvSpPr>
            <p:spPr bwMode="auto">
              <a:xfrm>
                <a:off x="5515" y="2609"/>
                <a:ext cx="50"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0" name="Freeform 211"/>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1" name="AutoShape 212"/>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2" name="AutoShape 213"/>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3" name="Oval 214"/>
              <p:cNvSpPr>
                <a:spLocks noChangeArrowheads="1"/>
              </p:cNvSpPr>
              <p:nvPr/>
            </p:nvSpPr>
            <p:spPr bwMode="auto">
              <a:xfrm>
                <a:off x="4310" y="2382"/>
                <a:ext cx="158"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4" name="Oval 215"/>
              <p:cNvSpPr>
                <a:spLocks noChangeArrowheads="1"/>
              </p:cNvSpPr>
              <p:nvPr/>
            </p:nvSpPr>
            <p:spPr bwMode="auto">
              <a:xfrm>
                <a:off x="4487" y="2382"/>
                <a:ext cx="158" cy="146"/>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45" name="Oval 216"/>
              <p:cNvSpPr>
                <a:spLocks noChangeArrowheads="1"/>
              </p:cNvSpPr>
              <p:nvPr/>
            </p:nvSpPr>
            <p:spPr bwMode="auto">
              <a:xfrm>
                <a:off x="4663" y="2382"/>
                <a:ext cx="158" cy="140"/>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6" name="Rectangle 217"/>
              <p:cNvSpPr>
                <a:spLocks noChangeArrowheads="1"/>
              </p:cNvSpPr>
              <p:nvPr/>
            </p:nvSpPr>
            <p:spPr bwMode="auto">
              <a:xfrm>
                <a:off x="5061" y="1837"/>
                <a:ext cx="88" cy="761"/>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pic>
          <p:nvPicPr>
            <p:cNvPr id="261" name="Picture 2" descr="Image result for firefox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p:spPr>
        </p:pic>
        <p:sp>
          <p:nvSpPr>
            <p:cNvPr id="8" name="TextBox 7"/>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HTTP server</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8" name="Picture 4" descr="Image result for apache web serv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p:spPr>
        </p:pic>
        <p:pic>
          <p:nvPicPr>
            <p:cNvPr id="262" name="Picture 2" descr="Image result for firefox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p:spPr>
        </p:pic>
        <p:pic>
          <p:nvPicPr>
            <p:cNvPr id="1032" name="Picture 8" descr="Image result for skyp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p:spPr>
        </p:pic>
        <p:sp>
          <p:nvSpPr>
            <p:cNvPr id="263" name="TextBox 262"/>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client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34" name="Picture 10" descr="Image result for netflix logo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p:spPr>
        </p:pic>
      </p:grpSp>
      <p:sp>
        <p:nvSpPr>
          <p:cNvPr id="271" name="Freeform 296"/>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srgbClr val="000000"/>
              </a:solidFill>
              <a:effectLst/>
              <a:uLnTx/>
              <a:uFillTx/>
              <a:latin typeface="Calibri" panose="020F0502020204030204"/>
              <a:ea typeface="MS PGothic" panose="020B0600070205080204" pitchFamily="34" charset="-128"/>
              <a:cs typeface="Arial" panose="020B0604020202020204"/>
            </a:endParaRPr>
          </a:p>
        </p:txBody>
      </p:sp>
      <p:sp>
        <p:nvSpPr>
          <p:cNvPr id="11" name="Rectangle 10"/>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1" name="Straight Connector 100"/>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89" name="Group 88"/>
          <p:cNvGrpSpPr/>
          <p:nvPr/>
        </p:nvGrpSpPr>
        <p:grpSpPr>
          <a:xfrm>
            <a:off x="5525255" y="2683797"/>
            <a:ext cx="1407618" cy="386166"/>
            <a:chOff x="8593764" y="690692"/>
            <a:chExt cx="1407618" cy="386166"/>
          </a:xfrm>
        </p:grpSpPr>
        <p:sp>
          <p:nvSpPr>
            <p:cNvPr id="90" name="Rectangle 89"/>
            <p:cNvSpPr/>
            <p:nvPr/>
          </p:nvSpPr>
          <p:spPr>
            <a:xfrm>
              <a:off x="8597936" y="756182"/>
              <a:ext cx="1403446"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TextBox 90"/>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msg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TextBox 91"/>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t</a:t>
              </a:r>
              <a:endPar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grpSp>
        <p:nvGrpSpPr>
          <p:cNvPr id="93" name="Group 92"/>
          <p:cNvGrpSpPr/>
          <p:nvPr/>
        </p:nvGrpSpPr>
        <p:grpSpPr>
          <a:xfrm>
            <a:off x="5272320" y="3145339"/>
            <a:ext cx="1651423" cy="389371"/>
            <a:chOff x="8349959" y="687487"/>
            <a:chExt cx="1651423" cy="389371"/>
          </a:xfrm>
        </p:grpSpPr>
        <p:sp>
          <p:nvSpPr>
            <p:cNvPr id="94" name="Rectangle 93"/>
            <p:cNvSpPr/>
            <p:nvPr/>
          </p:nvSpPr>
          <p:spPr>
            <a:xfrm>
              <a:off x="8369532" y="756182"/>
              <a:ext cx="1631850"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msg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TextBox 95"/>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t</a:t>
              </a:r>
              <a:endPar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97" name="TextBox 96"/>
            <p:cNvSpPr txBox="1"/>
            <p:nvPr/>
          </p:nvSpPr>
          <p:spPr>
            <a:xfrm>
              <a:off x="8349959" y="687487"/>
              <a:ext cx="4090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n</a:t>
              </a:r>
              <a:endPar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sp>
        <p:nvSpPr>
          <p:cNvPr id="98" name="Rectangle 97"/>
          <p:cNvSpPr/>
          <p:nvPr/>
        </p:nvSpPr>
        <p:spPr>
          <a:xfrm>
            <a:off x="5864224" y="2340021"/>
            <a:ext cx="1063879"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TextBox 98"/>
          <p:cNvSpPr txBox="1"/>
          <p:nvPr/>
        </p:nvSpPr>
        <p:spPr>
          <a:xfrm>
            <a:off x="5819897" y="2291365"/>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msg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4" name="Straight Connector 103"/>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5864224" y="2291365"/>
            <a:ext cx="1063879" cy="30054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101"/>
          <p:cNvSpPr/>
          <p:nvPr/>
        </p:nvSpPr>
        <p:spPr>
          <a:xfrm>
            <a:off x="5474955" y="2744519"/>
            <a:ext cx="1478052" cy="28426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590" y="272143"/>
            <a:ext cx="11393310" cy="894622"/>
          </a:xfrm>
        </p:spPr>
        <p:txBody>
          <a:bodyPr>
            <a:normAutofit/>
          </a:bodyPr>
          <a:lstStyle/>
          <a:p>
            <a:r>
              <a:rPr lang="en-US" sz="4800" dirty="0"/>
              <a:t>Delay-based TCP </a:t>
            </a:r>
            <a:r>
              <a:rPr lang="en-US" dirty="0"/>
              <a:t>c</a:t>
            </a:r>
            <a:r>
              <a:rPr lang="en-US" sz="4400" dirty="0"/>
              <a:t>ongestion </a:t>
            </a:r>
            <a:r>
              <a:rPr lang="en-US" dirty="0"/>
              <a:t>c</a:t>
            </a:r>
            <a:r>
              <a:rPr lang="en-US" sz="4400" dirty="0"/>
              <a:t>ontrol</a:t>
            </a:r>
            <a:endParaRPr lang="en-US" sz="4400" b="0" dirty="0"/>
          </a:p>
        </p:txBody>
      </p:sp>
      <p:sp>
        <p:nvSpPr>
          <p:cNvPr id="249" name="Rectangle 4"/>
          <p:cNvSpPr txBox="1">
            <a:spLocks noChangeArrowheads="1"/>
          </p:cNvSpPr>
          <p:nvPr/>
        </p:nvSpPr>
        <p:spPr>
          <a:xfrm>
            <a:off x="574392" y="1614177"/>
            <a:ext cx="11388423" cy="219075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23875" marR="0" lvl="0" indent="-28257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congestion control without inducing/forcing loss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23875" marR="0" lvl="0" indent="-28257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maximizing throughout (“keeping the just pipe full… ”) while keeping delay low (“…but not fuller”)</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p:cNvSpPr txBox="1">
            <a:spLocks noChangeArrowheads="1"/>
          </p:cNvSpPr>
          <p:nvPr/>
        </p:nvSpPr>
        <p:spPr>
          <a:xfrm>
            <a:off x="561692" y="2960377"/>
            <a:ext cx="11388423" cy="219075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23875" marR="0" lvl="0" indent="-28257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 number of deployed TCPs take a delay-based approach</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66775" marR="0" lvl="1" indent="-282575" algn="l" defTabSz="914400" rtl="0" eaLnBrk="1" fontAlgn="auto" latinLnBrk="0" hangingPunct="1">
              <a:lnSpc>
                <a:spcPct val="90000"/>
              </a:lnSpc>
              <a:spcBef>
                <a:spcPts val="500"/>
              </a:spcBef>
              <a:spcAft>
                <a:spcPts val="0"/>
              </a:spcAft>
              <a:buClr>
                <a:srgbClr val="0000A8"/>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BBR</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deployed on Google’s (internal) backbone network</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p:cNvGrpSpPr/>
          <p:nvPr/>
        </p:nvGrpSpPr>
        <p:grpSpPr>
          <a:xfrm>
            <a:off x="2250281" y="3864630"/>
            <a:ext cx="7691437" cy="2578459"/>
            <a:chOff x="2151063" y="3594045"/>
            <a:chExt cx="7691437" cy="2578459"/>
          </a:xfrm>
        </p:grpSpPr>
        <p:sp>
          <p:nvSpPr>
            <p:cNvPr id="234" name="Freeform 2"/>
            <p:cNvSpPr/>
            <p:nvPr/>
          </p:nvSpPr>
          <p:spPr bwMode="auto">
            <a:xfrm>
              <a:off x="4129957" y="4691367"/>
              <a:ext cx="2849563" cy="1481137"/>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9CDFF9"/>
            </a:solidFill>
            <a:ln>
              <a:noFill/>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5" name="Group 234"/>
            <p:cNvGrpSpPr/>
            <p:nvPr/>
          </p:nvGrpSpPr>
          <p:grpSpPr>
            <a:xfrm>
              <a:off x="5035264" y="5554092"/>
              <a:ext cx="496248" cy="260542"/>
              <a:chOff x="7141236" y="6068702"/>
              <a:chExt cx="496248" cy="260542"/>
            </a:xfrm>
          </p:grpSpPr>
          <p:sp>
            <p:nvSpPr>
              <p:cNvPr id="397" name="Freeform 396"/>
              <p:cNvSpPr/>
              <p:nvPr/>
            </p:nvSpPr>
            <p:spPr>
              <a:xfrm>
                <a:off x="7141236" y="6158887"/>
                <a:ext cx="496248" cy="170357"/>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E40000"/>
                  </a:gs>
                  <a:gs pos="21000">
                    <a:schemeClr val="bg1"/>
                  </a:gs>
                  <a:gs pos="51000">
                    <a:srgbClr val="ED356A"/>
                  </a:gs>
                  <a:gs pos="100000">
                    <a:srgbClr val="E40000"/>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8" name="Oval 397"/>
              <p:cNvSpPr/>
              <p:nvPr/>
            </p:nvSpPr>
            <p:spPr>
              <a:xfrm>
                <a:off x="7141522" y="6068702"/>
                <a:ext cx="495647" cy="168664"/>
              </a:xfrm>
              <a:prstGeom prst="ellipse">
                <a:avLst/>
              </a:prstGeom>
              <a:solidFill>
                <a:srgbClr val="FA376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99" name="Group 398"/>
              <p:cNvGrpSpPr/>
              <p:nvPr/>
            </p:nvGrpSpPr>
            <p:grpSpPr>
              <a:xfrm>
                <a:off x="7214834" y="6090139"/>
                <a:ext cx="348960" cy="123931"/>
                <a:chOff x="7786941" y="2884917"/>
                <a:chExt cx="897649" cy="353919"/>
              </a:xfrm>
            </p:grpSpPr>
            <p:sp>
              <p:nvSpPr>
                <p:cNvPr id="400" name="Freeform 39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1" name="Freeform 40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2" name="Freeform 40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3" name="Freeform 40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6" name="Group 235"/>
            <p:cNvGrpSpPr/>
            <p:nvPr/>
          </p:nvGrpSpPr>
          <p:grpSpPr>
            <a:xfrm>
              <a:off x="6131364" y="5156690"/>
              <a:ext cx="496248" cy="260542"/>
              <a:chOff x="7493876" y="2774731"/>
              <a:chExt cx="1481958" cy="894622"/>
            </a:xfrm>
          </p:grpSpPr>
          <p:sp>
            <p:nvSpPr>
              <p:cNvPr id="390" name="Freeform 389"/>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1" name="Oval 390"/>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92" name="Group 391"/>
              <p:cNvGrpSpPr/>
              <p:nvPr/>
            </p:nvGrpSpPr>
            <p:grpSpPr>
              <a:xfrm>
                <a:off x="7713663" y="2848339"/>
                <a:ext cx="1042107" cy="425543"/>
                <a:chOff x="7786941" y="2884917"/>
                <a:chExt cx="897649" cy="353919"/>
              </a:xfrm>
            </p:grpSpPr>
            <p:sp>
              <p:nvSpPr>
                <p:cNvPr id="393" name="Freeform 392"/>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4" name="Freeform 393"/>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5" name="Freeform 394"/>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6" name="Freeform 395"/>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7" name="Group 236"/>
            <p:cNvGrpSpPr/>
            <p:nvPr/>
          </p:nvGrpSpPr>
          <p:grpSpPr>
            <a:xfrm>
              <a:off x="5122533" y="4861037"/>
              <a:ext cx="496248" cy="260542"/>
              <a:chOff x="7493876" y="2774731"/>
              <a:chExt cx="1481958" cy="894622"/>
            </a:xfrm>
          </p:grpSpPr>
          <p:sp>
            <p:nvSpPr>
              <p:cNvPr id="383" name="Freeform 382"/>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4" name="Oval 383"/>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85" name="Group 384"/>
              <p:cNvGrpSpPr/>
              <p:nvPr/>
            </p:nvGrpSpPr>
            <p:grpSpPr>
              <a:xfrm>
                <a:off x="7713663" y="2848339"/>
                <a:ext cx="1042107" cy="425543"/>
                <a:chOff x="7786941" y="2884917"/>
                <a:chExt cx="897649" cy="353919"/>
              </a:xfrm>
            </p:grpSpPr>
            <p:sp>
              <p:nvSpPr>
                <p:cNvPr id="386" name="Freeform 385"/>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7" name="Freeform 386"/>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8" name="Freeform 387"/>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9" name="Freeform 388"/>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8" name="Group 237"/>
            <p:cNvGrpSpPr/>
            <p:nvPr/>
          </p:nvGrpSpPr>
          <p:grpSpPr>
            <a:xfrm>
              <a:off x="4450588" y="5823254"/>
              <a:ext cx="496248" cy="260542"/>
              <a:chOff x="7493876" y="2774731"/>
              <a:chExt cx="1481958" cy="894622"/>
            </a:xfrm>
          </p:grpSpPr>
          <p:sp>
            <p:nvSpPr>
              <p:cNvPr id="376" name="Freeform 37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Oval 37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8" name="Group 377"/>
              <p:cNvGrpSpPr/>
              <p:nvPr/>
            </p:nvGrpSpPr>
            <p:grpSpPr>
              <a:xfrm>
                <a:off x="7713663" y="2848339"/>
                <a:ext cx="1042107" cy="425543"/>
                <a:chOff x="7786941" y="2884917"/>
                <a:chExt cx="897649" cy="353919"/>
              </a:xfrm>
            </p:grpSpPr>
            <p:sp>
              <p:nvSpPr>
                <p:cNvPr id="379" name="Freeform 37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0" name="Freeform 37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1" name="Freeform 38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2" name="Freeform 38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9" name="Group 238"/>
            <p:cNvGrpSpPr/>
            <p:nvPr/>
          </p:nvGrpSpPr>
          <p:grpSpPr>
            <a:xfrm>
              <a:off x="4094463" y="5164346"/>
              <a:ext cx="496248" cy="260542"/>
              <a:chOff x="7493876" y="2774731"/>
              <a:chExt cx="1481958" cy="894622"/>
            </a:xfrm>
          </p:grpSpPr>
          <p:sp>
            <p:nvSpPr>
              <p:cNvPr id="369" name="Freeform 368"/>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0" name="Oval 369"/>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71" name="Group 370"/>
              <p:cNvGrpSpPr/>
              <p:nvPr/>
            </p:nvGrpSpPr>
            <p:grpSpPr>
              <a:xfrm>
                <a:off x="7713663" y="2848339"/>
                <a:ext cx="1042107" cy="425543"/>
                <a:chOff x="7786941" y="2884917"/>
                <a:chExt cx="897649" cy="353919"/>
              </a:xfrm>
            </p:grpSpPr>
            <p:sp>
              <p:nvSpPr>
                <p:cNvPr id="372" name="Freeform 371"/>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3" name="Freeform 372"/>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4" name="Freeform 373"/>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5" name="Freeform 374"/>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40" name="Text Box 8"/>
            <p:cNvSpPr txBox="1">
              <a:spLocks noChangeArrowheads="1"/>
            </p:cNvSpPr>
            <p:nvPr/>
          </p:nvSpPr>
          <p:spPr bwMode="auto">
            <a:xfrm>
              <a:off x="3019425" y="3594045"/>
              <a:ext cx="711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rPr>
                <a:t>source</a:t>
              </a:r>
              <a:endParaRPr kumimoji="0" lang="en-US" altLang="en-US" sz="20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endParaRPr>
            </a:p>
          </p:txBody>
        </p:sp>
        <p:sp>
          <p:nvSpPr>
            <p:cNvPr id="241" name="Freeform 10"/>
            <p:cNvSpPr/>
            <p:nvPr/>
          </p:nvSpPr>
          <p:spPr bwMode="auto">
            <a:xfrm flipH="1">
              <a:off x="2481263" y="3925832"/>
              <a:ext cx="326408" cy="1262816"/>
            </a:xfrm>
            <a:custGeom>
              <a:avLst/>
              <a:gdLst>
                <a:gd name="T0" fmla="*/ 2147483647 w 12213"/>
                <a:gd name="T1" fmla="*/ 2147483647 h 10000"/>
                <a:gd name="T2" fmla="*/ 0 w 12213"/>
                <a:gd name="T3" fmla="*/ 0 h 10000"/>
                <a:gd name="T4" fmla="*/ 0 w 12213"/>
                <a:gd name="T5" fmla="*/ 2147483647 h 10000"/>
                <a:gd name="T6" fmla="*/ 2147483647 w 12213"/>
                <a:gd name="T7" fmla="*/ 2147483647 h 10000"/>
                <a:gd name="T8" fmla="*/ 2147483647 w 12213"/>
                <a:gd name="T9" fmla="*/ 2147483647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13" h="10000">
                  <a:moveTo>
                    <a:pt x="11726" y="4661"/>
                  </a:moveTo>
                  <a:lnTo>
                    <a:pt x="0" y="0"/>
                  </a:lnTo>
                  <a:lnTo>
                    <a:pt x="0" y="10000"/>
                  </a:lnTo>
                  <a:lnTo>
                    <a:pt x="12213" y="6473"/>
                  </a:lnTo>
                  <a:lnTo>
                    <a:pt x="11726" y="4661"/>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2" name="Rectangle 23"/>
            <p:cNvSpPr>
              <a:spLocks noChangeArrowheads="1"/>
            </p:cNvSpPr>
            <p:nvPr/>
          </p:nvSpPr>
          <p:spPr bwMode="auto">
            <a:xfrm>
              <a:off x="2854326" y="3909956"/>
              <a:ext cx="1062368" cy="129063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3" name="Rectangle 24"/>
            <p:cNvSpPr>
              <a:spLocks noChangeArrowheads="1"/>
            </p:cNvSpPr>
            <p:nvPr/>
          </p:nvSpPr>
          <p:spPr bwMode="auto">
            <a:xfrm>
              <a:off x="2814638" y="3949645"/>
              <a:ext cx="1066800" cy="1231900"/>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4" name="Line 25"/>
            <p:cNvSpPr>
              <a:spLocks noChangeShapeType="1"/>
            </p:cNvSpPr>
            <p:nvPr/>
          </p:nvSpPr>
          <p:spPr bwMode="auto">
            <a:xfrm>
              <a:off x="2814638" y="4227457"/>
              <a:ext cx="1058862" cy="317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5" name="Text Box 26"/>
            <p:cNvSpPr txBox="1">
              <a:spLocks noChangeArrowheads="1"/>
            </p:cNvSpPr>
            <p:nvPr/>
          </p:nvSpPr>
          <p:spPr bwMode="auto">
            <a:xfrm>
              <a:off x="2773604" y="3957054"/>
              <a:ext cx="1104900" cy="1274762"/>
            </a:xfrm>
            <a:prstGeom prst="rect">
              <a:avLst/>
            </a:prstGeom>
            <a:noFill/>
            <a:ln>
              <a:noFill/>
            </a:ln>
          </p:spPr>
          <p:txBody>
            <a:bodyPr>
              <a:spAutoFit/>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rPr>
                <a:t>application</a:t>
              </a:r>
              <a:endPar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1" i="0" u="none" strike="noStrike" kern="0" cap="none" spc="0" normalizeH="0" baseline="0" noProof="0" dirty="0">
                  <a:ln>
                    <a:noFill/>
                  </a:ln>
                  <a:solidFill>
                    <a:srgbClr val="0000A3"/>
                  </a:solidFill>
                  <a:effectLst/>
                  <a:uLnTx/>
                  <a:uFillTx/>
                  <a:latin typeface="Arial" panose="020B0604020202020204" pitchFamily="34" charset="0"/>
                  <a:ea typeface="MS PGothic" panose="020B0600070205080204" pitchFamily="34" charset="-128"/>
                </a:rPr>
                <a:t>TCP</a:t>
              </a:r>
              <a:endParaRPr kumimoji="0" lang="en-US" sz="1400" b="1" i="0" u="none" strike="noStrike" kern="0" cap="none" spc="0" normalizeH="0" baseline="0" noProof="0" dirty="0">
                <a:ln>
                  <a:noFill/>
                </a:ln>
                <a:solidFill>
                  <a:srgbClr val="0000A3"/>
                </a:solidFill>
                <a:effectLst/>
                <a:uLnTx/>
                <a:uFillTx/>
                <a:latin typeface="Arial" panose="020B0604020202020204" pitchFamily="34" charset="0"/>
                <a:ea typeface="MS PGothic" panose="020B0600070205080204" pitchFamily="34" charset="-128"/>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rPr>
                <a:t>network</a:t>
              </a:r>
              <a:endPar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rPr>
                <a:t>link</a:t>
              </a:r>
              <a:endPar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rPr>
                <a:t>physical</a:t>
              </a:r>
              <a:endPar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endParaRPr>
            </a:p>
          </p:txBody>
        </p:sp>
        <p:grpSp>
          <p:nvGrpSpPr>
            <p:cNvPr id="246" name="Group 190"/>
            <p:cNvGrpSpPr/>
            <p:nvPr/>
          </p:nvGrpSpPr>
          <p:grpSpPr bwMode="auto">
            <a:xfrm flipH="1">
              <a:off x="2151063" y="4424307"/>
              <a:ext cx="673100" cy="701675"/>
              <a:chOff x="-44" y="1473"/>
              <a:chExt cx="981" cy="1105"/>
            </a:xfrm>
          </p:grpSpPr>
          <p:pic>
            <p:nvPicPr>
              <p:cNvPr id="367" name="Picture 191"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 name="Freeform 192"/>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47" name="Line 25"/>
            <p:cNvSpPr>
              <a:spLocks noChangeShapeType="1"/>
            </p:cNvSpPr>
            <p:nvPr/>
          </p:nvSpPr>
          <p:spPr bwMode="auto">
            <a:xfrm>
              <a:off x="2819400" y="4456057"/>
              <a:ext cx="1058863" cy="317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8" name="Line 25"/>
            <p:cNvSpPr>
              <a:spLocks noChangeShapeType="1"/>
            </p:cNvSpPr>
            <p:nvPr/>
          </p:nvSpPr>
          <p:spPr bwMode="auto">
            <a:xfrm>
              <a:off x="2824163" y="4684657"/>
              <a:ext cx="1058862" cy="317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9" name="Line 25"/>
            <p:cNvSpPr>
              <a:spLocks noChangeShapeType="1"/>
            </p:cNvSpPr>
            <p:nvPr/>
          </p:nvSpPr>
          <p:spPr bwMode="auto">
            <a:xfrm>
              <a:off x="2827338" y="4924370"/>
              <a:ext cx="1060450" cy="317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50" name="Group 3"/>
            <p:cNvGrpSpPr/>
            <p:nvPr/>
          </p:nvGrpSpPr>
          <p:grpSpPr bwMode="auto">
            <a:xfrm>
              <a:off x="7794625" y="3673978"/>
              <a:ext cx="2047875" cy="1620287"/>
              <a:chOff x="4882752" y="4007261"/>
              <a:chExt cx="2046816" cy="1619544"/>
            </a:xfrm>
          </p:grpSpPr>
          <p:sp>
            <p:nvSpPr>
              <p:cNvPr id="267" name="Text Box 54"/>
              <p:cNvSpPr txBox="1">
                <a:spLocks noChangeArrowheads="1"/>
              </p:cNvSpPr>
              <p:nvPr/>
            </p:nvSpPr>
            <p:spPr bwMode="auto">
              <a:xfrm>
                <a:off x="4882752" y="4007261"/>
                <a:ext cx="12260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1" u="none" strike="noStrike" kern="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rPr>
                  <a:t>destination</a:t>
                </a:r>
                <a:endParaRPr kumimoji="0" lang="en-US" altLang="en-US" sz="2000" b="0" i="1" u="none" strike="noStrike" kern="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endParaRPr>
              </a:p>
            </p:txBody>
          </p:sp>
          <p:grpSp>
            <p:nvGrpSpPr>
              <p:cNvPr id="268" name="Group 2"/>
              <p:cNvGrpSpPr/>
              <p:nvPr/>
            </p:nvGrpSpPr>
            <p:grpSpPr bwMode="auto">
              <a:xfrm>
                <a:off x="4927179" y="4319856"/>
                <a:ext cx="2002389" cy="1306949"/>
                <a:chOff x="1305623" y="4714561"/>
                <a:chExt cx="2002389" cy="1306949"/>
              </a:xfrm>
            </p:grpSpPr>
            <p:sp>
              <p:nvSpPr>
                <p:cNvPr id="269" name="Freeform 10"/>
                <p:cNvSpPr/>
                <p:nvPr/>
              </p:nvSpPr>
              <p:spPr bwMode="auto">
                <a:xfrm>
                  <a:off x="2426569" y="4714561"/>
                  <a:ext cx="288261" cy="1290044"/>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0" name="Rectangle 23"/>
                <p:cNvSpPr>
                  <a:spLocks noChangeArrowheads="1"/>
                </p:cNvSpPr>
                <p:nvPr/>
              </p:nvSpPr>
              <p:spPr bwMode="auto">
                <a:xfrm>
                  <a:off x="1398616" y="4722494"/>
                  <a:ext cx="1045433" cy="127129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1" name="Rectangle 24"/>
                <p:cNvSpPr>
                  <a:spLocks noChangeArrowheads="1"/>
                </p:cNvSpPr>
                <p:nvPr/>
              </p:nvSpPr>
              <p:spPr bwMode="auto">
                <a:xfrm>
                  <a:off x="1341249" y="4752754"/>
                  <a:ext cx="1067215" cy="1231976"/>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2" name="Line 25"/>
                <p:cNvSpPr>
                  <a:spLocks noChangeShapeType="1"/>
                </p:cNvSpPr>
                <p:nvPr/>
              </p:nvSpPr>
              <p:spPr bwMode="auto">
                <a:xfrm>
                  <a:off x="1341249" y="5031313"/>
                  <a:ext cx="1059231" cy="288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3" name="Text Box 26"/>
                <p:cNvSpPr txBox="1">
                  <a:spLocks noChangeArrowheads="1"/>
                </p:cNvSpPr>
                <p:nvPr/>
              </p:nvSpPr>
              <p:spPr bwMode="auto">
                <a:xfrm>
                  <a:off x="1305623" y="4747333"/>
                  <a:ext cx="1104329" cy="1274177"/>
                </a:xfrm>
                <a:prstGeom prst="rect">
                  <a:avLst/>
                </a:prstGeom>
                <a:noFill/>
                <a:ln>
                  <a:noFill/>
                </a:ln>
              </p:spPr>
              <p:txBody>
                <a:bodyPr>
                  <a:spAutoFit/>
                </a:bodyPr>
                <a:lstStyle>
                  <a:lvl1pPr>
                    <a:defRPr sz="2400">
                      <a:solidFill>
                        <a:schemeClr val="tx1"/>
                      </a:solidFill>
                      <a:latin typeface="Arial" panose="020B0604020202020204" pitchFamily="34" charset="0"/>
                      <a:ea typeface="MS PGothic" panose="020B0600070205080204" pitchFamily="34" charset="-128"/>
                      <a:cs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rPr>
                    <a:t>application</a:t>
                  </a:r>
                  <a:endPar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1" i="0" u="none" strike="noStrike" kern="0" cap="none" spc="0" normalizeH="0" baseline="0" noProof="0" dirty="0">
                      <a:ln>
                        <a:noFill/>
                      </a:ln>
                      <a:solidFill>
                        <a:srgbClr val="0000A3"/>
                      </a:solidFill>
                      <a:effectLst/>
                      <a:uLnTx/>
                      <a:uFillTx/>
                      <a:latin typeface="Arial" panose="020B0604020202020204" pitchFamily="34" charset="0"/>
                      <a:ea typeface="MS PGothic" panose="020B0600070205080204" pitchFamily="34" charset="-128"/>
                    </a:rPr>
                    <a:t>TCP</a:t>
                  </a:r>
                  <a:endParaRPr kumimoji="0" lang="en-US" sz="1400" b="1" i="0" u="none" strike="noStrike" kern="0" cap="none" spc="0" normalizeH="0" baseline="0" noProof="0" dirty="0">
                    <a:ln>
                      <a:noFill/>
                    </a:ln>
                    <a:solidFill>
                      <a:srgbClr val="0000A3"/>
                    </a:solidFill>
                    <a:effectLst/>
                    <a:uLnTx/>
                    <a:uFillTx/>
                    <a:latin typeface="Arial" panose="020B0604020202020204" pitchFamily="34" charset="0"/>
                    <a:ea typeface="MS PGothic" panose="020B0600070205080204" pitchFamily="34" charset="-128"/>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rPr>
                    <a:t>network</a:t>
                  </a:r>
                  <a:endPar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rPr>
                    <a:t>link</a:t>
                  </a:r>
                  <a:endPar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rPr>
                    <a:t>physical</a:t>
                  </a:r>
                  <a:endParaRPr kumimoji="0" lang="en-US" sz="1400" b="0" i="0" u="none" strike="noStrike" kern="0" cap="none" spc="0" normalizeH="0" baseline="0" noProof="0" dirty="0">
                    <a:ln>
                      <a:noFill/>
                    </a:ln>
                    <a:solidFill>
                      <a:srgbClr val="FFFFFF">
                        <a:lumMod val="75000"/>
                      </a:srgbClr>
                    </a:solidFill>
                    <a:effectLst/>
                    <a:uLnTx/>
                    <a:uFillTx/>
                    <a:latin typeface="Arial" panose="020B0604020202020204" pitchFamily="34" charset="0"/>
                    <a:ea typeface="MS PGothic" panose="020B0600070205080204" pitchFamily="34" charset="-128"/>
                  </a:endParaRPr>
                </a:p>
              </p:txBody>
            </p:sp>
            <p:grpSp>
              <p:nvGrpSpPr>
                <p:cNvPr id="274" name="Group 190"/>
                <p:cNvGrpSpPr/>
                <p:nvPr/>
              </p:nvGrpSpPr>
              <p:grpSpPr bwMode="auto">
                <a:xfrm flipH="1">
                  <a:off x="2634682" y="5076164"/>
                  <a:ext cx="673330" cy="701684"/>
                  <a:chOff x="-44" y="1473"/>
                  <a:chExt cx="981" cy="1105"/>
                </a:xfrm>
              </p:grpSpPr>
              <p:pic>
                <p:nvPicPr>
                  <p:cNvPr id="365" name="Picture 191"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6" name="Freeform 192"/>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31" name="Line 25"/>
                <p:cNvSpPr>
                  <a:spLocks noChangeShapeType="1"/>
                </p:cNvSpPr>
                <p:nvPr/>
              </p:nvSpPr>
              <p:spPr bwMode="auto">
                <a:xfrm>
                  <a:off x="1345720" y="5260213"/>
                  <a:ext cx="1059231" cy="288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6" name="Line 25"/>
                <p:cNvSpPr>
                  <a:spLocks noChangeShapeType="1"/>
                </p:cNvSpPr>
                <p:nvPr/>
              </p:nvSpPr>
              <p:spPr bwMode="auto">
                <a:xfrm>
                  <a:off x="1350191" y="5489113"/>
                  <a:ext cx="1059231" cy="288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4" name="Line 25"/>
                <p:cNvSpPr>
                  <a:spLocks noChangeShapeType="1"/>
                </p:cNvSpPr>
                <p:nvPr/>
              </p:nvSpPr>
              <p:spPr bwMode="auto">
                <a:xfrm>
                  <a:off x="1354662" y="5728213"/>
                  <a:ext cx="1059231" cy="288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sp>
          <p:nvSpPr>
            <p:cNvPr id="251" name="Freeform 6"/>
            <p:cNvSpPr/>
            <p:nvPr/>
          </p:nvSpPr>
          <p:spPr bwMode="auto">
            <a:xfrm>
              <a:off x="4581324" y="4994579"/>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2" name="Freeform 91"/>
            <p:cNvSpPr/>
            <p:nvPr/>
          </p:nvSpPr>
          <p:spPr bwMode="auto">
            <a:xfrm>
              <a:off x="5622724" y="4988229"/>
              <a:ext cx="506413"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3" name="Freeform 92"/>
            <p:cNvSpPr/>
            <p:nvPr/>
          </p:nvSpPr>
          <p:spPr bwMode="auto">
            <a:xfrm>
              <a:off x="4557512" y="5380342"/>
              <a:ext cx="481012"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4" name="Freeform 93"/>
            <p:cNvSpPr/>
            <p:nvPr/>
          </p:nvSpPr>
          <p:spPr bwMode="auto">
            <a:xfrm>
              <a:off x="5505249" y="5356529"/>
              <a:ext cx="630238"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5" name="Freeform 94"/>
            <p:cNvSpPr/>
            <p:nvPr/>
          </p:nvSpPr>
          <p:spPr bwMode="auto">
            <a:xfrm>
              <a:off x="6173587" y="5410504"/>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6" name="Freeform 95"/>
            <p:cNvSpPr/>
            <p:nvPr/>
          </p:nvSpPr>
          <p:spPr bwMode="auto">
            <a:xfrm>
              <a:off x="4936923" y="5943904"/>
              <a:ext cx="970395" cy="81756"/>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7" name="Freeform 96"/>
            <p:cNvSpPr/>
            <p:nvPr/>
          </p:nvSpPr>
          <p:spPr bwMode="auto">
            <a:xfrm>
              <a:off x="4400349" y="5424888"/>
              <a:ext cx="193675" cy="404716"/>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8" name="Freeform 7"/>
            <p:cNvSpPr/>
            <p:nvPr/>
          </p:nvSpPr>
          <p:spPr bwMode="auto">
            <a:xfrm>
              <a:off x="3329610" y="4423977"/>
              <a:ext cx="5073926" cy="1298611"/>
            </a:xfrm>
            <a:custGeom>
              <a:avLst/>
              <a:gdLst>
                <a:gd name="T0" fmla="*/ 0 w 5156094"/>
                <a:gd name="T1" fmla="*/ 0 h 1509215"/>
                <a:gd name="T2" fmla="*/ 6961 w 5156094"/>
                <a:gd name="T3" fmla="*/ 1168047 h 1509215"/>
                <a:gd name="T4" fmla="*/ 1131015 w 5156094"/>
                <a:gd name="T5" fmla="*/ 1170389 h 1509215"/>
                <a:gd name="T6" fmla="*/ 1755021 w 5156094"/>
                <a:gd name="T7" fmla="*/ 1490285 h 1509215"/>
                <a:gd name="T8" fmla="*/ 2207298 w 5156094"/>
                <a:gd name="T9" fmla="*/ 1510706 h 1509215"/>
                <a:gd name="T10" fmla="*/ 2988945 w 5156094"/>
                <a:gd name="T11" fmla="*/ 1198737 h 1509215"/>
                <a:gd name="T12" fmla="*/ 3391674 w 5156094"/>
                <a:gd name="T13" fmla="*/ 1210330 h 1509215"/>
                <a:gd name="T14" fmla="*/ 5156412 w 5156094"/>
                <a:gd name="T15" fmla="*/ 1199641 h 1509215"/>
                <a:gd name="T16" fmla="*/ 5126696 w 5156094"/>
                <a:gd name="T17" fmla="*/ 64147 h 15092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207163 w 5156094"/>
                <a:gd name="connsiteY4" fmla="*/ 1509215 h 1559667"/>
                <a:gd name="connsiteX5" fmla="*/ 2988762 w 5156094"/>
                <a:gd name="connsiteY5" fmla="*/ 1197554 h 1559667"/>
                <a:gd name="connsiteX6" fmla="*/ 3391464 w 5156094"/>
                <a:gd name="connsiteY6" fmla="*/ 1209136 h 1559667"/>
                <a:gd name="connsiteX7" fmla="*/ 5156094 w 5156094"/>
                <a:gd name="connsiteY7" fmla="*/ 1198456 h 1559667"/>
                <a:gd name="connsiteX8" fmla="*/ 5126381 w 5156094"/>
                <a:gd name="connsiteY8" fmla="*/ 64084 h 1559667"/>
                <a:gd name="connsiteX0-1" fmla="*/ 0 w 5156094"/>
                <a:gd name="connsiteY0-2" fmla="*/ 0 h 1559667"/>
                <a:gd name="connsiteX1-3" fmla="*/ 6961 w 5156094"/>
                <a:gd name="connsiteY1-4" fmla="*/ 1166894 h 1559667"/>
                <a:gd name="connsiteX2-5" fmla="*/ 1130946 w 5156094"/>
                <a:gd name="connsiteY2-6" fmla="*/ 1169234 h 1559667"/>
                <a:gd name="connsiteX3-7" fmla="*/ 1824854 w 5156094"/>
                <a:gd name="connsiteY3-8" fmla="*/ 1559667 h 1559667"/>
                <a:gd name="connsiteX4-9" fmla="*/ 2145216 w 5156094"/>
                <a:gd name="connsiteY4-10" fmla="*/ 1553959 h 1559667"/>
                <a:gd name="connsiteX5-11" fmla="*/ 2988762 w 5156094"/>
                <a:gd name="connsiteY5-12" fmla="*/ 1197554 h 1559667"/>
                <a:gd name="connsiteX6-13" fmla="*/ 3391464 w 5156094"/>
                <a:gd name="connsiteY6-14" fmla="*/ 1209136 h 1559667"/>
                <a:gd name="connsiteX7-15" fmla="*/ 5156094 w 5156094"/>
                <a:gd name="connsiteY7-16" fmla="*/ 1198456 h 1559667"/>
                <a:gd name="connsiteX8-17" fmla="*/ 5126381 w 5156094"/>
                <a:gd name="connsiteY8-18" fmla="*/ 64084 h 1559667"/>
                <a:gd name="connsiteX0-19" fmla="*/ 0 w 5156094"/>
                <a:gd name="connsiteY0-20" fmla="*/ 0 h 1559667"/>
                <a:gd name="connsiteX1-21" fmla="*/ 6961 w 5156094"/>
                <a:gd name="connsiteY1-22" fmla="*/ 1166894 h 1559667"/>
                <a:gd name="connsiteX2-23" fmla="*/ 1130946 w 5156094"/>
                <a:gd name="connsiteY2-24" fmla="*/ 1169234 h 1559667"/>
                <a:gd name="connsiteX3-25" fmla="*/ 1824854 w 5156094"/>
                <a:gd name="connsiteY3-26" fmla="*/ 1559667 h 1559667"/>
                <a:gd name="connsiteX4-27" fmla="*/ 2145216 w 5156094"/>
                <a:gd name="connsiteY4-28" fmla="*/ 1553959 h 1559667"/>
                <a:gd name="connsiteX5-29" fmla="*/ 2930257 w 5156094"/>
                <a:gd name="connsiteY5-30" fmla="*/ 1152811 h 1559667"/>
                <a:gd name="connsiteX6-31" fmla="*/ 3391464 w 5156094"/>
                <a:gd name="connsiteY6-32" fmla="*/ 1209136 h 1559667"/>
                <a:gd name="connsiteX7-33" fmla="*/ 5156094 w 5156094"/>
                <a:gd name="connsiteY7-34" fmla="*/ 1198456 h 1559667"/>
                <a:gd name="connsiteX8-35" fmla="*/ 5126381 w 5156094"/>
                <a:gd name="connsiteY8-36" fmla="*/ 64084 h 1559667"/>
                <a:gd name="connsiteX0-37" fmla="*/ 0 w 5156094"/>
                <a:gd name="connsiteY0-38" fmla="*/ 0 h 1559667"/>
                <a:gd name="connsiteX1-39" fmla="*/ 6961 w 5156094"/>
                <a:gd name="connsiteY1-40" fmla="*/ 1166894 h 1559667"/>
                <a:gd name="connsiteX2-41" fmla="*/ 1130946 w 5156094"/>
                <a:gd name="connsiteY2-42" fmla="*/ 1169234 h 1559667"/>
                <a:gd name="connsiteX3-43" fmla="*/ 1824854 w 5156094"/>
                <a:gd name="connsiteY3-44" fmla="*/ 1559667 h 1559667"/>
                <a:gd name="connsiteX4-45" fmla="*/ 2145216 w 5156094"/>
                <a:gd name="connsiteY4-46" fmla="*/ 1553959 h 1559667"/>
                <a:gd name="connsiteX5-47" fmla="*/ 2930257 w 5156094"/>
                <a:gd name="connsiteY5-48" fmla="*/ 1152811 h 1559667"/>
                <a:gd name="connsiteX6-49" fmla="*/ 5156094 w 5156094"/>
                <a:gd name="connsiteY6-50" fmla="*/ 1198456 h 1559667"/>
                <a:gd name="connsiteX7-51" fmla="*/ 5126381 w 5156094"/>
                <a:gd name="connsiteY7-52" fmla="*/ 64084 h 15596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156094" h="1559667">
                  <a:moveTo>
                    <a:pt x="0" y="0"/>
                  </a:moveTo>
                  <a:cubicBezTo>
                    <a:pt x="2320" y="388965"/>
                    <a:pt x="4641" y="777929"/>
                    <a:pt x="6961" y="1166894"/>
                  </a:cubicBezTo>
                  <a:lnTo>
                    <a:pt x="1130946" y="1169234"/>
                  </a:lnTo>
                  <a:lnTo>
                    <a:pt x="1824854" y="1559667"/>
                  </a:lnTo>
                  <a:lnTo>
                    <a:pt x="2145216" y="1553959"/>
                  </a:lnTo>
                  <a:lnTo>
                    <a:pt x="2930257" y="1152811"/>
                  </a:lnTo>
                  <a:lnTo>
                    <a:pt x="5156094" y="1198456"/>
                  </a:lnTo>
                  <a:lnTo>
                    <a:pt x="5126381" y="64084"/>
                  </a:lnTo>
                </a:path>
              </a:pathLst>
            </a:custGeom>
            <a:noFill/>
            <a:ln w="22225">
              <a:solidFill>
                <a:srgbClr val="000090"/>
              </a:solidFill>
              <a:round/>
            </a:ln>
            <a:extLst>
              <a:ext uri="{909E8E84-426E-40DD-AFC4-6F175D3DCCD1}">
                <a14:hiddenFill xmlns:a14="http://schemas.microsoft.com/office/drawing/2010/main">
                  <a:solidFill>
                    <a:srgbClr val="FFFFFF"/>
                  </a:solidFill>
                </a14:hiddenFill>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59" name="Group 258"/>
            <p:cNvGrpSpPr/>
            <p:nvPr/>
          </p:nvGrpSpPr>
          <p:grpSpPr>
            <a:xfrm>
              <a:off x="5868328" y="5862061"/>
              <a:ext cx="496248" cy="260542"/>
              <a:chOff x="7493876" y="2774731"/>
              <a:chExt cx="1481958" cy="894622"/>
            </a:xfrm>
          </p:grpSpPr>
          <p:sp>
            <p:nvSpPr>
              <p:cNvPr id="260" name="Freeform 259"/>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1" name="Oval 260"/>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62" name="Group 261"/>
              <p:cNvGrpSpPr/>
              <p:nvPr/>
            </p:nvGrpSpPr>
            <p:grpSpPr>
              <a:xfrm>
                <a:off x="7713663" y="2848339"/>
                <a:ext cx="1042107" cy="425543"/>
                <a:chOff x="7786941" y="2884917"/>
                <a:chExt cx="897649" cy="353919"/>
              </a:xfrm>
            </p:grpSpPr>
            <p:sp>
              <p:nvSpPr>
                <p:cNvPr id="263" name="Freeform 262"/>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 name="Freeform 263"/>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Freeform 264"/>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 name="Freeform 265"/>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2" name="Title 1"/>
          <p:cNvSpPr>
            <a:spLocks noGrp="1"/>
          </p:cNvSpPr>
          <p:nvPr>
            <p:ph type="title"/>
          </p:nvPr>
        </p:nvSpPr>
        <p:spPr>
          <a:xfrm>
            <a:off x="760590" y="272143"/>
            <a:ext cx="11393310" cy="894622"/>
          </a:xfrm>
        </p:spPr>
        <p:txBody>
          <a:bodyPr>
            <a:normAutofit/>
          </a:bodyPr>
          <a:lstStyle/>
          <a:p>
            <a:r>
              <a:rPr lang="en-US" sz="4800" dirty="0"/>
              <a:t>Explicit congestion notification </a:t>
            </a:r>
            <a:r>
              <a:rPr lang="en-US" sz="3600" dirty="0"/>
              <a:t>(ECN)</a:t>
            </a:r>
            <a:endParaRPr lang="en-US" sz="4400" b="0" dirty="0"/>
          </a:p>
        </p:txBody>
      </p:sp>
      <p:sp>
        <p:nvSpPr>
          <p:cNvPr id="6" name="Rectangle 4"/>
          <p:cNvSpPr txBox="1">
            <a:spLocks noChangeArrowheads="1"/>
          </p:cNvSpPr>
          <p:nvPr/>
        </p:nvSpPr>
        <p:spPr>
          <a:xfrm>
            <a:off x="719638" y="1274465"/>
            <a:ext cx="11177587" cy="262021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0800"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TCP deployments often implement </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network-assisted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congestion control:</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215900" algn="l" defTabSz="914400" rtl="0" eaLnBrk="1" fontAlgn="auto" latinLnBrk="0" hangingPunct="1">
              <a:lnSpc>
                <a:spcPct val="90000"/>
              </a:lnSpc>
              <a:spcBef>
                <a:spcPts val="4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two bits in IP header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ToS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field) marked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by network router</a:t>
            </a: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to indicate congestion</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215900" algn="l" defTabSz="914400" rtl="0" eaLnBrk="1" fontAlgn="auto" latinLnBrk="0" hangingPunct="1">
              <a:lnSpc>
                <a:spcPct val="90000"/>
              </a:lnSpc>
              <a:spcBef>
                <a:spcPts val="400"/>
              </a:spcBef>
              <a:spcAft>
                <a:spcPts val="0"/>
              </a:spcAft>
              <a:buClr>
                <a:srgbClr val="0000A3"/>
              </a:buClr>
              <a:buSzTx/>
              <a:buFont typeface="Arial" panose="020B0604020202020204" pitchFamily="34" charset="0"/>
              <a:buChar char="•"/>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policy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to determine marking chosen by network operator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215900" algn="l" defTabSz="914400" rtl="0" eaLnBrk="1" fontAlgn="auto" latinLnBrk="0" hangingPunct="1">
              <a:lnSpc>
                <a:spcPct val="90000"/>
              </a:lnSpc>
              <a:spcBef>
                <a:spcPts val="4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congestion indication carried to destination</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215900" algn="l" defTabSz="914400" rtl="0" eaLnBrk="1" fontAlgn="auto" latinLnBrk="0" hangingPunct="1">
              <a:lnSpc>
                <a:spcPct val="90000"/>
              </a:lnSpc>
              <a:spcBef>
                <a:spcPts val="4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destination sets ECE bit on ACK segment to notify sender of congestion</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215900" algn="l" defTabSz="914400" rtl="0" eaLnBrk="1" fontAlgn="auto" latinLnBrk="0" hangingPunct="1">
              <a:lnSpc>
                <a:spcPct val="90000"/>
              </a:lnSpc>
              <a:spcBef>
                <a:spcPts val="4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involves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both IP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(IP header ECN bit marking)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and TCP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(TCP header C,E bit marking)</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82" name="Group 281"/>
          <p:cNvGrpSpPr/>
          <p:nvPr/>
        </p:nvGrpSpPr>
        <p:grpSpPr bwMode="auto">
          <a:xfrm>
            <a:off x="3226593" y="5686054"/>
            <a:ext cx="1493838" cy="307975"/>
            <a:chOff x="1502428" y="5844331"/>
            <a:chExt cx="1493249" cy="307777"/>
          </a:xfrm>
        </p:grpSpPr>
        <p:grpSp>
          <p:nvGrpSpPr>
            <p:cNvPr id="283" name="Group 274"/>
            <p:cNvGrpSpPr/>
            <p:nvPr/>
          </p:nvGrpSpPr>
          <p:grpSpPr bwMode="auto">
            <a:xfrm>
              <a:off x="1502428" y="5844331"/>
              <a:ext cx="1493249" cy="307777"/>
              <a:chOff x="3621632" y="5775938"/>
              <a:chExt cx="1493249" cy="307777"/>
            </a:xfrm>
          </p:grpSpPr>
          <p:grpSp>
            <p:nvGrpSpPr>
              <p:cNvPr id="285" name="Group 275"/>
              <p:cNvGrpSpPr/>
              <p:nvPr/>
            </p:nvGrpSpPr>
            <p:grpSpPr bwMode="auto">
              <a:xfrm>
                <a:off x="3999159" y="5783287"/>
                <a:ext cx="806697" cy="257416"/>
                <a:chOff x="-2975754" y="4128742"/>
                <a:chExt cx="1258600" cy="450696"/>
              </a:xfrm>
            </p:grpSpPr>
            <p:sp>
              <p:nvSpPr>
                <p:cNvPr id="287" name="Rectangle 286"/>
                <p:cNvSpPr/>
                <p:nvPr/>
              </p:nvSpPr>
              <p:spPr>
                <a:xfrm>
                  <a:off x="-2903722" y="4135317"/>
                  <a:ext cx="1151258" cy="341655"/>
                </a:xfrm>
                <a:prstGeom prst="rect">
                  <a:avLst/>
                </a:prstGeom>
                <a:solidFill>
                  <a:srgbClr val="008000"/>
                </a:solidFill>
                <a:ln w="12700">
                  <a:solidFill>
                    <a:srgbClr val="00CC99">
                      <a:lumMod val="50000"/>
                    </a:srgbClr>
                  </a:solidFill>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S PGothic" panose="020B0600070205080204" pitchFamily="34" charset="-128"/>
                  </a:endParaRPr>
                </a:p>
              </p:txBody>
            </p:sp>
            <p:sp>
              <p:nvSpPr>
                <p:cNvPr id="288" name="Rectangle 287"/>
                <p:cNvSpPr/>
                <p:nvPr/>
              </p:nvSpPr>
              <p:spPr>
                <a:xfrm>
                  <a:off x="-2968093" y="4221426"/>
                  <a:ext cx="1148783" cy="344432"/>
                </a:xfrm>
                <a:prstGeom prst="rect">
                  <a:avLst/>
                </a:prstGeom>
                <a:solidFill>
                  <a:srgbClr val="008000"/>
                </a:solidFill>
                <a:ln w="12700">
                  <a:solidFill>
                    <a:srgbClr val="00CC99">
                      <a:lumMod val="50000"/>
                    </a:srgbClr>
                  </a:solidFill>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S PGothic" panose="020B0600070205080204" pitchFamily="34" charset="-128"/>
                  </a:endParaRPr>
                </a:p>
              </p:txBody>
            </p:sp>
            <p:sp>
              <p:nvSpPr>
                <p:cNvPr id="289" name="Freeform 288"/>
                <p:cNvSpPr/>
                <p:nvPr/>
              </p:nvSpPr>
              <p:spPr>
                <a:xfrm>
                  <a:off x="-2975522" y="4129762"/>
                  <a:ext cx="1223057" cy="94441"/>
                </a:xfrm>
                <a:custGeom>
                  <a:avLst/>
                  <a:gdLst>
                    <a:gd name="connsiteX0" fmla="*/ 0 w 1223105"/>
                    <a:gd name="connsiteY0" fmla="*/ 89042 h 89042"/>
                    <a:gd name="connsiteX1" fmla="*/ 70293 w 1223105"/>
                    <a:gd name="connsiteY1" fmla="*/ 0 h 89042"/>
                    <a:gd name="connsiteX2" fmla="*/ 1223105 w 1223105"/>
                    <a:gd name="connsiteY2" fmla="*/ 4687 h 89042"/>
                    <a:gd name="connsiteX3" fmla="*/ 1148126 w 1223105"/>
                    <a:gd name="connsiteY3" fmla="*/ 84356 h 89042"/>
                    <a:gd name="connsiteX4" fmla="*/ 0 w 1223105"/>
                    <a:gd name="connsiteY4" fmla="*/ 89042 h 89042"/>
                    <a:gd name="connsiteX0-1" fmla="*/ 0 w 1223105"/>
                    <a:gd name="connsiteY0-2" fmla="*/ 89042 h 103102"/>
                    <a:gd name="connsiteX1-3" fmla="*/ 70293 w 1223105"/>
                    <a:gd name="connsiteY1-4" fmla="*/ 0 h 103102"/>
                    <a:gd name="connsiteX2-5" fmla="*/ 1223105 w 1223105"/>
                    <a:gd name="connsiteY2-6" fmla="*/ 4687 h 103102"/>
                    <a:gd name="connsiteX3-7" fmla="*/ 1148126 w 1223105"/>
                    <a:gd name="connsiteY3-8" fmla="*/ 103102 h 103102"/>
                    <a:gd name="connsiteX4-9" fmla="*/ 0 w 1223105"/>
                    <a:gd name="connsiteY4-10" fmla="*/ 89042 h 103102"/>
                    <a:gd name="connsiteX0-11" fmla="*/ 0 w 1223105"/>
                    <a:gd name="connsiteY0-12" fmla="*/ 89042 h 93730"/>
                    <a:gd name="connsiteX1-13" fmla="*/ 70293 w 1223105"/>
                    <a:gd name="connsiteY1-14" fmla="*/ 0 h 93730"/>
                    <a:gd name="connsiteX2-15" fmla="*/ 1223105 w 1223105"/>
                    <a:gd name="connsiteY2-16" fmla="*/ 4687 h 93730"/>
                    <a:gd name="connsiteX3-17" fmla="*/ 1143439 w 1223105"/>
                    <a:gd name="connsiteY3-18" fmla="*/ 93730 h 93730"/>
                    <a:gd name="connsiteX4-19" fmla="*/ 0 w 1223105"/>
                    <a:gd name="connsiteY4-20" fmla="*/ 89042 h 937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3105" h="93730">
                      <a:moveTo>
                        <a:pt x="0" y="89042"/>
                      </a:moveTo>
                      <a:lnTo>
                        <a:pt x="70293" y="0"/>
                      </a:lnTo>
                      <a:lnTo>
                        <a:pt x="1223105" y="4687"/>
                      </a:lnTo>
                      <a:lnTo>
                        <a:pt x="1143439" y="93730"/>
                      </a:lnTo>
                      <a:lnTo>
                        <a:pt x="0" y="89042"/>
                      </a:lnTo>
                      <a:close/>
                    </a:path>
                  </a:pathLst>
                </a:custGeom>
                <a:solidFill>
                  <a:srgbClr val="AAE2CA">
                    <a:lumMod val="50000"/>
                  </a:srgbClr>
                </a:solidFill>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S PGothic" panose="020B0600070205080204" pitchFamily="34" charset="-128"/>
                  </a:endParaRPr>
                </a:p>
              </p:txBody>
            </p:sp>
            <p:sp>
              <p:nvSpPr>
                <p:cNvPr id="290" name="Freeform 289"/>
                <p:cNvSpPr/>
                <p:nvPr/>
              </p:nvSpPr>
              <p:spPr>
                <a:xfrm rot="21211447" flipV="1">
                  <a:off x="-1853972" y="4146428"/>
                  <a:ext cx="136170" cy="433318"/>
                </a:xfrm>
                <a:custGeom>
                  <a:avLst/>
                  <a:gdLst>
                    <a:gd name="connsiteX0" fmla="*/ 0 w 1223105"/>
                    <a:gd name="connsiteY0" fmla="*/ 89042 h 89042"/>
                    <a:gd name="connsiteX1" fmla="*/ 70293 w 1223105"/>
                    <a:gd name="connsiteY1" fmla="*/ 0 h 89042"/>
                    <a:gd name="connsiteX2" fmla="*/ 1223105 w 1223105"/>
                    <a:gd name="connsiteY2" fmla="*/ 4687 h 89042"/>
                    <a:gd name="connsiteX3" fmla="*/ 1148126 w 1223105"/>
                    <a:gd name="connsiteY3" fmla="*/ 84356 h 89042"/>
                    <a:gd name="connsiteX4" fmla="*/ 0 w 1223105"/>
                    <a:gd name="connsiteY4" fmla="*/ 89042 h 89042"/>
                    <a:gd name="connsiteX0-1" fmla="*/ 0 w 1223105"/>
                    <a:gd name="connsiteY0-2" fmla="*/ 89042 h 103102"/>
                    <a:gd name="connsiteX1-3" fmla="*/ 70293 w 1223105"/>
                    <a:gd name="connsiteY1-4" fmla="*/ 0 h 103102"/>
                    <a:gd name="connsiteX2-5" fmla="*/ 1223105 w 1223105"/>
                    <a:gd name="connsiteY2-6" fmla="*/ 4687 h 103102"/>
                    <a:gd name="connsiteX3-7" fmla="*/ 1148126 w 1223105"/>
                    <a:gd name="connsiteY3-8" fmla="*/ 103102 h 103102"/>
                    <a:gd name="connsiteX4-9" fmla="*/ 0 w 1223105"/>
                    <a:gd name="connsiteY4-10" fmla="*/ 89042 h 103102"/>
                    <a:gd name="connsiteX0-11" fmla="*/ 0 w 1223105"/>
                    <a:gd name="connsiteY0-12" fmla="*/ 89042 h 93730"/>
                    <a:gd name="connsiteX1-13" fmla="*/ 70293 w 1223105"/>
                    <a:gd name="connsiteY1-14" fmla="*/ 0 h 93730"/>
                    <a:gd name="connsiteX2-15" fmla="*/ 1223105 w 1223105"/>
                    <a:gd name="connsiteY2-16" fmla="*/ 4687 h 93730"/>
                    <a:gd name="connsiteX3-17" fmla="*/ 1143439 w 1223105"/>
                    <a:gd name="connsiteY3-18" fmla="*/ 93730 h 93730"/>
                    <a:gd name="connsiteX4-19" fmla="*/ 0 w 1223105"/>
                    <a:gd name="connsiteY4-20" fmla="*/ 89042 h 93730"/>
                    <a:gd name="connsiteX0-21" fmla="*/ 0 w 1143439"/>
                    <a:gd name="connsiteY0-22" fmla="*/ 604462 h 609150"/>
                    <a:gd name="connsiteX1-23" fmla="*/ 70293 w 1143439"/>
                    <a:gd name="connsiteY1-24" fmla="*/ 515420 h 609150"/>
                    <a:gd name="connsiteX2-25" fmla="*/ 1048102 w 1143439"/>
                    <a:gd name="connsiteY2-26" fmla="*/ 0 h 609150"/>
                    <a:gd name="connsiteX3-27" fmla="*/ 1143439 w 1143439"/>
                    <a:gd name="connsiteY3-28" fmla="*/ 609150 h 609150"/>
                    <a:gd name="connsiteX4-29" fmla="*/ 0 w 1143439"/>
                    <a:gd name="connsiteY4-30" fmla="*/ 604462 h 609150"/>
                    <a:gd name="connsiteX0-31" fmla="*/ 0 w 1143439"/>
                    <a:gd name="connsiteY0-32" fmla="*/ 750108 h 754796"/>
                    <a:gd name="connsiteX1-33" fmla="*/ 958091 w 1143439"/>
                    <a:gd name="connsiteY1-34" fmla="*/ 0 h 754796"/>
                    <a:gd name="connsiteX2-35" fmla="*/ 1048102 w 1143439"/>
                    <a:gd name="connsiteY2-36" fmla="*/ 145646 h 754796"/>
                    <a:gd name="connsiteX3-37" fmla="*/ 1143439 w 1143439"/>
                    <a:gd name="connsiteY3-38" fmla="*/ 754796 h 754796"/>
                    <a:gd name="connsiteX4-39" fmla="*/ 0 w 1143439"/>
                    <a:gd name="connsiteY4-40" fmla="*/ 750108 h 754796"/>
                    <a:gd name="connsiteX0-41" fmla="*/ 28193 w 185348"/>
                    <a:gd name="connsiteY0-42" fmla="*/ 675301 h 754796"/>
                    <a:gd name="connsiteX1-43" fmla="*/ 0 w 185348"/>
                    <a:gd name="connsiteY1-44" fmla="*/ 0 h 754796"/>
                    <a:gd name="connsiteX2-45" fmla="*/ 90011 w 185348"/>
                    <a:gd name="connsiteY2-46" fmla="*/ 145646 h 754796"/>
                    <a:gd name="connsiteX3-47" fmla="*/ 185348 w 185348"/>
                    <a:gd name="connsiteY3-48" fmla="*/ 754796 h 754796"/>
                    <a:gd name="connsiteX4-49" fmla="*/ 28193 w 185348"/>
                    <a:gd name="connsiteY4-50" fmla="*/ 675301 h 754796"/>
                    <a:gd name="connsiteX0-51" fmla="*/ 28193 w 133700"/>
                    <a:gd name="connsiteY0-52" fmla="*/ 675301 h 844174"/>
                    <a:gd name="connsiteX1-53" fmla="*/ 0 w 133700"/>
                    <a:gd name="connsiteY1-54" fmla="*/ 0 h 844174"/>
                    <a:gd name="connsiteX2-55" fmla="*/ 90011 w 133700"/>
                    <a:gd name="connsiteY2-56" fmla="*/ 145646 h 844174"/>
                    <a:gd name="connsiteX3-57" fmla="*/ 133700 w 133700"/>
                    <a:gd name="connsiteY3-58" fmla="*/ 844173 h 844174"/>
                    <a:gd name="connsiteX4-59" fmla="*/ 28193 w 133700"/>
                    <a:gd name="connsiteY4-60" fmla="*/ 675301 h 844174"/>
                    <a:gd name="connsiteX0-61" fmla="*/ 33377 w 133700"/>
                    <a:gd name="connsiteY0-62" fmla="*/ 683762 h 844174"/>
                    <a:gd name="connsiteX1-63" fmla="*/ 0 w 133700"/>
                    <a:gd name="connsiteY1-64" fmla="*/ 0 h 844174"/>
                    <a:gd name="connsiteX2-65" fmla="*/ 90011 w 133700"/>
                    <a:gd name="connsiteY2-66" fmla="*/ 145646 h 844174"/>
                    <a:gd name="connsiteX3-67" fmla="*/ 133700 w 133700"/>
                    <a:gd name="connsiteY3-68" fmla="*/ 844173 h 844174"/>
                    <a:gd name="connsiteX4-69" fmla="*/ 33377 w 133700"/>
                    <a:gd name="connsiteY4-70" fmla="*/ 683762 h 844174"/>
                    <a:gd name="connsiteX0-71" fmla="*/ 87868 w 188191"/>
                    <a:gd name="connsiteY0-72" fmla="*/ 816127 h 976539"/>
                    <a:gd name="connsiteX1-73" fmla="*/ 0 w 188191"/>
                    <a:gd name="connsiteY1-74" fmla="*/ 0 h 976539"/>
                    <a:gd name="connsiteX2-75" fmla="*/ 144502 w 188191"/>
                    <a:gd name="connsiteY2-76" fmla="*/ 278011 h 976539"/>
                    <a:gd name="connsiteX3-77" fmla="*/ 188191 w 188191"/>
                    <a:gd name="connsiteY3-78" fmla="*/ 976538 h 976539"/>
                    <a:gd name="connsiteX4-79" fmla="*/ 87868 w 188191"/>
                    <a:gd name="connsiteY4-80" fmla="*/ 816127 h 976539"/>
                    <a:gd name="connsiteX0-81" fmla="*/ 32848 w 133171"/>
                    <a:gd name="connsiteY0-82" fmla="*/ 674219 h 834631"/>
                    <a:gd name="connsiteX1-83" fmla="*/ 0 w 133171"/>
                    <a:gd name="connsiteY1-84" fmla="*/ 1 h 834631"/>
                    <a:gd name="connsiteX2-85" fmla="*/ 89482 w 133171"/>
                    <a:gd name="connsiteY2-86" fmla="*/ 136103 h 834631"/>
                    <a:gd name="connsiteX3-87" fmla="*/ 133171 w 133171"/>
                    <a:gd name="connsiteY3-88" fmla="*/ 834630 h 834631"/>
                    <a:gd name="connsiteX4-89" fmla="*/ 32848 w 133171"/>
                    <a:gd name="connsiteY4-90" fmla="*/ 674219 h 834631"/>
                    <a:gd name="connsiteX0-91" fmla="*/ 32848 w 133171"/>
                    <a:gd name="connsiteY0-92" fmla="*/ 674219 h 834631"/>
                    <a:gd name="connsiteX1-93" fmla="*/ 0 w 133171"/>
                    <a:gd name="connsiteY1-94" fmla="*/ 1 h 834631"/>
                    <a:gd name="connsiteX2-95" fmla="*/ 97738 w 133171"/>
                    <a:gd name="connsiteY2-96" fmla="*/ 114843 h 834631"/>
                    <a:gd name="connsiteX3-97" fmla="*/ 133171 w 133171"/>
                    <a:gd name="connsiteY3-98" fmla="*/ 834630 h 834631"/>
                    <a:gd name="connsiteX4-99" fmla="*/ 32848 w 133171"/>
                    <a:gd name="connsiteY4-100" fmla="*/ 674219 h 834631"/>
                    <a:gd name="connsiteX0-101" fmla="*/ 36019 w 136342"/>
                    <a:gd name="connsiteY0-102" fmla="*/ 731496 h 891908"/>
                    <a:gd name="connsiteX1-103" fmla="*/ 0 w 136342"/>
                    <a:gd name="connsiteY1-104" fmla="*/ 1 h 891908"/>
                    <a:gd name="connsiteX2-105" fmla="*/ 100909 w 136342"/>
                    <a:gd name="connsiteY2-106" fmla="*/ 172120 h 891908"/>
                    <a:gd name="connsiteX3-107" fmla="*/ 136342 w 136342"/>
                    <a:gd name="connsiteY3-108" fmla="*/ 891907 h 891908"/>
                    <a:gd name="connsiteX4-109" fmla="*/ 36019 w 136342"/>
                    <a:gd name="connsiteY4-110" fmla="*/ 731496 h 8919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6342" h="891908">
                      <a:moveTo>
                        <a:pt x="36019" y="731496"/>
                      </a:moveTo>
                      <a:lnTo>
                        <a:pt x="0" y="1"/>
                      </a:lnTo>
                      <a:lnTo>
                        <a:pt x="100909" y="172120"/>
                      </a:lnTo>
                      <a:lnTo>
                        <a:pt x="136342" y="891907"/>
                      </a:lnTo>
                      <a:lnTo>
                        <a:pt x="36019" y="731496"/>
                      </a:lnTo>
                      <a:close/>
                    </a:path>
                  </a:pathLst>
                </a:custGeom>
                <a:solidFill>
                  <a:srgbClr val="AAE2CA">
                    <a:lumMod val="50000"/>
                  </a:srgbClr>
                </a:solidFill>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S PGothic" panose="020B0600070205080204" pitchFamily="34" charset="-128"/>
                  </a:endParaRPr>
                </a:p>
              </p:txBody>
            </p:sp>
          </p:grpSp>
          <p:sp>
            <p:nvSpPr>
              <p:cNvPr id="286" name="TextBox 276"/>
              <p:cNvSpPr txBox="1">
                <a:spLocks noChangeArrowheads="1"/>
              </p:cNvSpPr>
              <p:nvPr/>
            </p:nvSpPr>
            <p:spPr bwMode="auto">
              <a:xfrm>
                <a:off x="3621632" y="5775938"/>
                <a:ext cx="1493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FFFFFF"/>
                    </a:solidFill>
                    <a:effectLst/>
                    <a:uLnTx/>
                    <a:uFillTx/>
                    <a:latin typeface="Tahoma" panose="020B0604030504040204" charset="0"/>
                    <a:ea typeface="MS PGothic" panose="020B0600070205080204" pitchFamily="34" charset="-128"/>
                    <a:cs typeface="+mn-cs"/>
                  </a:rPr>
                  <a:t>ECN=10</a:t>
                </a:r>
                <a:endParaRPr kumimoji="0" lang="en-US" altLang="en-US" sz="1400" b="0" i="0" u="none" strike="noStrike" kern="0" cap="none" spc="0" normalizeH="0" baseline="0" noProof="0" dirty="0">
                  <a:ln>
                    <a:noFill/>
                  </a:ln>
                  <a:solidFill>
                    <a:srgbClr val="FFFFFF"/>
                  </a:solidFill>
                  <a:effectLst/>
                  <a:uLnTx/>
                  <a:uFillTx/>
                  <a:latin typeface="Tahoma" panose="020B0604030504040204" charset="0"/>
                  <a:ea typeface="MS PGothic" panose="020B0600070205080204" pitchFamily="34" charset="-128"/>
                  <a:cs typeface="+mn-cs"/>
                </a:endParaRPr>
              </a:p>
            </p:txBody>
          </p:sp>
        </p:grpSp>
        <p:cxnSp>
          <p:nvCxnSpPr>
            <p:cNvPr id="284" name="Straight Arrow Connector 15"/>
            <p:cNvCxnSpPr>
              <a:cxnSpLocks noChangeShapeType="1"/>
            </p:cNvCxnSpPr>
            <p:nvPr/>
          </p:nvCxnSpPr>
          <p:spPr bwMode="auto">
            <a:xfrm flipV="1">
              <a:off x="2150568" y="6133267"/>
              <a:ext cx="612066" cy="1"/>
            </a:xfrm>
            <a:prstGeom prst="straightConnector1">
              <a:avLst/>
            </a:prstGeom>
            <a:noFill/>
            <a:ln w="9525">
              <a:solidFill>
                <a:srgbClr val="008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91" name="Group 290"/>
          <p:cNvGrpSpPr/>
          <p:nvPr/>
        </p:nvGrpSpPr>
        <p:grpSpPr bwMode="auto">
          <a:xfrm>
            <a:off x="5345906" y="5617791"/>
            <a:ext cx="1493837" cy="358775"/>
            <a:chOff x="3621632" y="5775938"/>
            <a:chExt cx="1493249" cy="357723"/>
          </a:xfrm>
        </p:grpSpPr>
        <p:grpSp>
          <p:nvGrpSpPr>
            <p:cNvPr id="292" name="Group 13"/>
            <p:cNvGrpSpPr/>
            <p:nvPr/>
          </p:nvGrpSpPr>
          <p:grpSpPr bwMode="auto">
            <a:xfrm>
              <a:off x="3621632" y="5775938"/>
              <a:ext cx="1493249" cy="307777"/>
              <a:chOff x="3621632" y="5775938"/>
              <a:chExt cx="1493249" cy="307777"/>
            </a:xfrm>
          </p:grpSpPr>
          <p:grpSp>
            <p:nvGrpSpPr>
              <p:cNvPr id="294" name="Group 11"/>
              <p:cNvGrpSpPr/>
              <p:nvPr/>
            </p:nvGrpSpPr>
            <p:grpSpPr bwMode="auto">
              <a:xfrm>
                <a:off x="3999159" y="5783287"/>
                <a:ext cx="806697" cy="257416"/>
                <a:chOff x="-2975754" y="4128742"/>
                <a:chExt cx="1258600" cy="450696"/>
              </a:xfrm>
            </p:grpSpPr>
            <p:sp>
              <p:nvSpPr>
                <p:cNvPr id="296" name="Rectangle 295"/>
                <p:cNvSpPr/>
                <p:nvPr/>
              </p:nvSpPr>
              <p:spPr>
                <a:xfrm>
                  <a:off x="-2903723" y="4135274"/>
                  <a:ext cx="1151259" cy="340871"/>
                </a:xfrm>
                <a:prstGeom prst="rect">
                  <a:avLst/>
                </a:prstGeom>
                <a:solidFill>
                  <a:srgbClr val="008000"/>
                </a:solidFill>
                <a:ln w="12700">
                  <a:solidFill>
                    <a:srgbClr val="00CC99">
                      <a:lumMod val="50000"/>
                    </a:srgbClr>
                  </a:solidFill>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S PGothic" panose="020B0600070205080204" pitchFamily="34" charset="-128"/>
                  </a:endParaRPr>
                </a:p>
              </p:txBody>
            </p:sp>
            <p:sp>
              <p:nvSpPr>
                <p:cNvPr id="297" name="Rectangle 296"/>
                <p:cNvSpPr/>
                <p:nvPr/>
              </p:nvSpPr>
              <p:spPr>
                <a:xfrm>
                  <a:off x="-2968095" y="4221184"/>
                  <a:ext cx="1148783" cy="343644"/>
                </a:xfrm>
                <a:prstGeom prst="rect">
                  <a:avLst/>
                </a:prstGeom>
                <a:solidFill>
                  <a:srgbClr val="008000"/>
                </a:solidFill>
                <a:ln w="12700">
                  <a:solidFill>
                    <a:srgbClr val="00CC99">
                      <a:lumMod val="50000"/>
                    </a:srgbClr>
                  </a:solidFill>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S PGothic" panose="020B0600070205080204" pitchFamily="34" charset="-128"/>
                  </a:endParaRPr>
                </a:p>
              </p:txBody>
            </p:sp>
            <p:sp>
              <p:nvSpPr>
                <p:cNvPr id="298" name="Freeform 297"/>
                <p:cNvSpPr/>
                <p:nvPr/>
              </p:nvSpPr>
              <p:spPr>
                <a:xfrm>
                  <a:off x="-2975522" y="4129732"/>
                  <a:ext cx="1223057" cy="94225"/>
                </a:xfrm>
                <a:custGeom>
                  <a:avLst/>
                  <a:gdLst>
                    <a:gd name="connsiteX0" fmla="*/ 0 w 1223105"/>
                    <a:gd name="connsiteY0" fmla="*/ 89042 h 89042"/>
                    <a:gd name="connsiteX1" fmla="*/ 70293 w 1223105"/>
                    <a:gd name="connsiteY1" fmla="*/ 0 h 89042"/>
                    <a:gd name="connsiteX2" fmla="*/ 1223105 w 1223105"/>
                    <a:gd name="connsiteY2" fmla="*/ 4687 h 89042"/>
                    <a:gd name="connsiteX3" fmla="*/ 1148126 w 1223105"/>
                    <a:gd name="connsiteY3" fmla="*/ 84356 h 89042"/>
                    <a:gd name="connsiteX4" fmla="*/ 0 w 1223105"/>
                    <a:gd name="connsiteY4" fmla="*/ 89042 h 89042"/>
                    <a:gd name="connsiteX0-1" fmla="*/ 0 w 1223105"/>
                    <a:gd name="connsiteY0-2" fmla="*/ 89042 h 103102"/>
                    <a:gd name="connsiteX1-3" fmla="*/ 70293 w 1223105"/>
                    <a:gd name="connsiteY1-4" fmla="*/ 0 h 103102"/>
                    <a:gd name="connsiteX2-5" fmla="*/ 1223105 w 1223105"/>
                    <a:gd name="connsiteY2-6" fmla="*/ 4687 h 103102"/>
                    <a:gd name="connsiteX3-7" fmla="*/ 1148126 w 1223105"/>
                    <a:gd name="connsiteY3-8" fmla="*/ 103102 h 103102"/>
                    <a:gd name="connsiteX4-9" fmla="*/ 0 w 1223105"/>
                    <a:gd name="connsiteY4-10" fmla="*/ 89042 h 103102"/>
                    <a:gd name="connsiteX0-11" fmla="*/ 0 w 1223105"/>
                    <a:gd name="connsiteY0-12" fmla="*/ 89042 h 93730"/>
                    <a:gd name="connsiteX1-13" fmla="*/ 70293 w 1223105"/>
                    <a:gd name="connsiteY1-14" fmla="*/ 0 h 93730"/>
                    <a:gd name="connsiteX2-15" fmla="*/ 1223105 w 1223105"/>
                    <a:gd name="connsiteY2-16" fmla="*/ 4687 h 93730"/>
                    <a:gd name="connsiteX3-17" fmla="*/ 1143439 w 1223105"/>
                    <a:gd name="connsiteY3-18" fmla="*/ 93730 h 93730"/>
                    <a:gd name="connsiteX4-19" fmla="*/ 0 w 1223105"/>
                    <a:gd name="connsiteY4-20" fmla="*/ 89042 h 9373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3105" h="93730">
                      <a:moveTo>
                        <a:pt x="0" y="89042"/>
                      </a:moveTo>
                      <a:lnTo>
                        <a:pt x="70293" y="0"/>
                      </a:lnTo>
                      <a:lnTo>
                        <a:pt x="1223105" y="4687"/>
                      </a:lnTo>
                      <a:lnTo>
                        <a:pt x="1143439" y="93730"/>
                      </a:lnTo>
                      <a:lnTo>
                        <a:pt x="0" y="89042"/>
                      </a:lnTo>
                      <a:close/>
                    </a:path>
                  </a:pathLst>
                </a:custGeom>
                <a:solidFill>
                  <a:srgbClr val="AAE2CA">
                    <a:lumMod val="50000"/>
                  </a:srgbClr>
                </a:solidFill>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S PGothic" panose="020B0600070205080204" pitchFamily="34" charset="-128"/>
                  </a:endParaRPr>
                </a:p>
              </p:txBody>
            </p:sp>
            <p:sp>
              <p:nvSpPr>
                <p:cNvPr id="299" name="Freeform 298"/>
                <p:cNvSpPr/>
                <p:nvPr/>
              </p:nvSpPr>
              <p:spPr>
                <a:xfrm rot="21211447" flipV="1">
                  <a:off x="-1853974" y="4146360"/>
                  <a:ext cx="136171" cy="432326"/>
                </a:xfrm>
                <a:custGeom>
                  <a:avLst/>
                  <a:gdLst>
                    <a:gd name="connsiteX0" fmla="*/ 0 w 1223105"/>
                    <a:gd name="connsiteY0" fmla="*/ 89042 h 89042"/>
                    <a:gd name="connsiteX1" fmla="*/ 70293 w 1223105"/>
                    <a:gd name="connsiteY1" fmla="*/ 0 h 89042"/>
                    <a:gd name="connsiteX2" fmla="*/ 1223105 w 1223105"/>
                    <a:gd name="connsiteY2" fmla="*/ 4687 h 89042"/>
                    <a:gd name="connsiteX3" fmla="*/ 1148126 w 1223105"/>
                    <a:gd name="connsiteY3" fmla="*/ 84356 h 89042"/>
                    <a:gd name="connsiteX4" fmla="*/ 0 w 1223105"/>
                    <a:gd name="connsiteY4" fmla="*/ 89042 h 89042"/>
                    <a:gd name="connsiteX0-1" fmla="*/ 0 w 1223105"/>
                    <a:gd name="connsiteY0-2" fmla="*/ 89042 h 103102"/>
                    <a:gd name="connsiteX1-3" fmla="*/ 70293 w 1223105"/>
                    <a:gd name="connsiteY1-4" fmla="*/ 0 h 103102"/>
                    <a:gd name="connsiteX2-5" fmla="*/ 1223105 w 1223105"/>
                    <a:gd name="connsiteY2-6" fmla="*/ 4687 h 103102"/>
                    <a:gd name="connsiteX3-7" fmla="*/ 1148126 w 1223105"/>
                    <a:gd name="connsiteY3-8" fmla="*/ 103102 h 103102"/>
                    <a:gd name="connsiteX4-9" fmla="*/ 0 w 1223105"/>
                    <a:gd name="connsiteY4-10" fmla="*/ 89042 h 103102"/>
                    <a:gd name="connsiteX0-11" fmla="*/ 0 w 1223105"/>
                    <a:gd name="connsiteY0-12" fmla="*/ 89042 h 93730"/>
                    <a:gd name="connsiteX1-13" fmla="*/ 70293 w 1223105"/>
                    <a:gd name="connsiteY1-14" fmla="*/ 0 h 93730"/>
                    <a:gd name="connsiteX2-15" fmla="*/ 1223105 w 1223105"/>
                    <a:gd name="connsiteY2-16" fmla="*/ 4687 h 93730"/>
                    <a:gd name="connsiteX3-17" fmla="*/ 1143439 w 1223105"/>
                    <a:gd name="connsiteY3-18" fmla="*/ 93730 h 93730"/>
                    <a:gd name="connsiteX4-19" fmla="*/ 0 w 1223105"/>
                    <a:gd name="connsiteY4-20" fmla="*/ 89042 h 93730"/>
                    <a:gd name="connsiteX0-21" fmla="*/ 0 w 1143439"/>
                    <a:gd name="connsiteY0-22" fmla="*/ 604462 h 609150"/>
                    <a:gd name="connsiteX1-23" fmla="*/ 70293 w 1143439"/>
                    <a:gd name="connsiteY1-24" fmla="*/ 515420 h 609150"/>
                    <a:gd name="connsiteX2-25" fmla="*/ 1048102 w 1143439"/>
                    <a:gd name="connsiteY2-26" fmla="*/ 0 h 609150"/>
                    <a:gd name="connsiteX3-27" fmla="*/ 1143439 w 1143439"/>
                    <a:gd name="connsiteY3-28" fmla="*/ 609150 h 609150"/>
                    <a:gd name="connsiteX4-29" fmla="*/ 0 w 1143439"/>
                    <a:gd name="connsiteY4-30" fmla="*/ 604462 h 609150"/>
                    <a:gd name="connsiteX0-31" fmla="*/ 0 w 1143439"/>
                    <a:gd name="connsiteY0-32" fmla="*/ 750108 h 754796"/>
                    <a:gd name="connsiteX1-33" fmla="*/ 958091 w 1143439"/>
                    <a:gd name="connsiteY1-34" fmla="*/ 0 h 754796"/>
                    <a:gd name="connsiteX2-35" fmla="*/ 1048102 w 1143439"/>
                    <a:gd name="connsiteY2-36" fmla="*/ 145646 h 754796"/>
                    <a:gd name="connsiteX3-37" fmla="*/ 1143439 w 1143439"/>
                    <a:gd name="connsiteY3-38" fmla="*/ 754796 h 754796"/>
                    <a:gd name="connsiteX4-39" fmla="*/ 0 w 1143439"/>
                    <a:gd name="connsiteY4-40" fmla="*/ 750108 h 754796"/>
                    <a:gd name="connsiteX0-41" fmla="*/ 28193 w 185348"/>
                    <a:gd name="connsiteY0-42" fmla="*/ 675301 h 754796"/>
                    <a:gd name="connsiteX1-43" fmla="*/ 0 w 185348"/>
                    <a:gd name="connsiteY1-44" fmla="*/ 0 h 754796"/>
                    <a:gd name="connsiteX2-45" fmla="*/ 90011 w 185348"/>
                    <a:gd name="connsiteY2-46" fmla="*/ 145646 h 754796"/>
                    <a:gd name="connsiteX3-47" fmla="*/ 185348 w 185348"/>
                    <a:gd name="connsiteY3-48" fmla="*/ 754796 h 754796"/>
                    <a:gd name="connsiteX4-49" fmla="*/ 28193 w 185348"/>
                    <a:gd name="connsiteY4-50" fmla="*/ 675301 h 754796"/>
                    <a:gd name="connsiteX0-51" fmla="*/ 28193 w 133700"/>
                    <a:gd name="connsiteY0-52" fmla="*/ 675301 h 844174"/>
                    <a:gd name="connsiteX1-53" fmla="*/ 0 w 133700"/>
                    <a:gd name="connsiteY1-54" fmla="*/ 0 h 844174"/>
                    <a:gd name="connsiteX2-55" fmla="*/ 90011 w 133700"/>
                    <a:gd name="connsiteY2-56" fmla="*/ 145646 h 844174"/>
                    <a:gd name="connsiteX3-57" fmla="*/ 133700 w 133700"/>
                    <a:gd name="connsiteY3-58" fmla="*/ 844173 h 844174"/>
                    <a:gd name="connsiteX4-59" fmla="*/ 28193 w 133700"/>
                    <a:gd name="connsiteY4-60" fmla="*/ 675301 h 844174"/>
                    <a:gd name="connsiteX0-61" fmla="*/ 33377 w 133700"/>
                    <a:gd name="connsiteY0-62" fmla="*/ 683762 h 844174"/>
                    <a:gd name="connsiteX1-63" fmla="*/ 0 w 133700"/>
                    <a:gd name="connsiteY1-64" fmla="*/ 0 h 844174"/>
                    <a:gd name="connsiteX2-65" fmla="*/ 90011 w 133700"/>
                    <a:gd name="connsiteY2-66" fmla="*/ 145646 h 844174"/>
                    <a:gd name="connsiteX3-67" fmla="*/ 133700 w 133700"/>
                    <a:gd name="connsiteY3-68" fmla="*/ 844173 h 844174"/>
                    <a:gd name="connsiteX4-69" fmla="*/ 33377 w 133700"/>
                    <a:gd name="connsiteY4-70" fmla="*/ 683762 h 844174"/>
                    <a:gd name="connsiteX0-71" fmla="*/ 87868 w 188191"/>
                    <a:gd name="connsiteY0-72" fmla="*/ 816127 h 976539"/>
                    <a:gd name="connsiteX1-73" fmla="*/ 0 w 188191"/>
                    <a:gd name="connsiteY1-74" fmla="*/ 0 h 976539"/>
                    <a:gd name="connsiteX2-75" fmla="*/ 144502 w 188191"/>
                    <a:gd name="connsiteY2-76" fmla="*/ 278011 h 976539"/>
                    <a:gd name="connsiteX3-77" fmla="*/ 188191 w 188191"/>
                    <a:gd name="connsiteY3-78" fmla="*/ 976538 h 976539"/>
                    <a:gd name="connsiteX4-79" fmla="*/ 87868 w 188191"/>
                    <a:gd name="connsiteY4-80" fmla="*/ 816127 h 976539"/>
                    <a:gd name="connsiteX0-81" fmla="*/ 32848 w 133171"/>
                    <a:gd name="connsiteY0-82" fmla="*/ 674219 h 834631"/>
                    <a:gd name="connsiteX1-83" fmla="*/ 0 w 133171"/>
                    <a:gd name="connsiteY1-84" fmla="*/ 1 h 834631"/>
                    <a:gd name="connsiteX2-85" fmla="*/ 89482 w 133171"/>
                    <a:gd name="connsiteY2-86" fmla="*/ 136103 h 834631"/>
                    <a:gd name="connsiteX3-87" fmla="*/ 133171 w 133171"/>
                    <a:gd name="connsiteY3-88" fmla="*/ 834630 h 834631"/>
                    <a:gd name="connsiteX4-89" fmla="*/ 32848 w 133171"/>
                    <a:gd name="connsiteY4-90" fmla="*/ 674219 h 834631"/>
                    <a:gd name="connsiteX0-91" fmla="*/ 32848 w 133171"/>
                    <a:gd name="connsiteY0-92" fmla="*/ 674219 h 834631"/>
                    <a:gd name="connsiteX1-93" fmla="*/ 0 w 133171"/>
                    <a:gd name="connsiteY1-94" fmla="*/ 1 h 834631"/>
                    <a:gd name="connsiteX2-95" fmla="*/ 97738 w 133171"/>
                    <a:gd name="connsiteY2-96" fmla="*/ 114843 h 834631"/>
                    <a:gd name="connsiteX3-97" fmla="*/ 133171 w 133171"/>
                    <a:gd name="connsiteY3-98" fmla="*/ 834630 h 834631"/>
                    <a:gd name="connsiteX4-99" fmla="*/ 32848 w 133171"/>
                    <a:gd name="connsiteY4-100" fmla="*/ 674219 h 834631"/>
                    <a:gd name="connsiteX0-101" fmla="*/ 36019 w 136342"/>
                    <a:gd name="connsiteY0-102" fmla="*/ 731496 h 891908"/>
                    <a:gd name="connsiteX1-103" fmla="*/ 0 w 136342"/>
                    <a:gd name="connsiteY1-104" fmla="*/ 1 h 891908"/>
                    <a:gd name="connsiteX2-105" fmla="*/ 100909 w 136342"/>
                    <a:gd name="connsiteY2-106" fmla="*/ 172120 h 891908"/>
                    <a:gd name="connsiteX3-107" fmla="*/ 136342 w 136342"/>
                    <a:gd name="connsiteY3-108" fmla="*/ 891907 h 891908"/>
                    <a:gd name="connsiteX4-109" fmla="*/ 36019 w 136342"/>
                    <a:gd name="connsiteY4-110" fmla="*/ 731496 h 89190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36342" h="891908">
                      <a:moveTo>
                        <a:pt x="36019" y="731496"/>
                      </a:moveTo>
                      <a:lnTo>
                        <a:pt x="0" y="1"/>
                      </a:lnTo>
                      <a:lnTo>
                        <a:pt x="100909" y="172120"/>
                      </a:lnTo>
                      <a:lnTo>
                        <a:pt x="136342" y="891907"/>
                      </a:lnTo>
                      <a:lnTo>
                        <a:pt x="36019" y="731496"/>
                      </a:lnTo>
                      <a:close/>
                    </a:path>
                  </a:pathLst>
                </a:custGeom>
                <a:solidFill>
                  <a:srgbClr val="AAE2CA">
                    <a:lumMod val="50000"/>
                  </a:srgbClr>
                </a:solidFill>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S PGothic" panose="020B0600070205080204" pitchFamily="34" charset="-128"/>
                  </a:endParaRPr>
                </a:p>
              </p:txBody>
            </p:sp>
          </p:grpSp>
          <p:sp>
            <p:nvSpPr>
              <p:cNvPr id="295" name="TextBox 12"/>
              <p:cNvSpPr txBox="1">
                <a:spLocks noChangeArrowheads="1"/>
              </p:cNvSpPr>
              <p:nvPr/>
            </p:nvSpPr>
            <p:spPr bwMode="auto">
              <a:xfrm>
                <a:off x="3621632" y="5775938"/>
                <a:ext cx="1493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FFFFFF"/>
                    </a:solidFill>
                    <a:effectLst/>
                    <a:uLnTx/>
                    <a:uFillTx/>
                    <a:latin typeface="Tahoma" panose="020B0604030504040204" charset="0"/>
                    <a:ea typeface="MS PGothic" panose="020B0600070205080204" pitchFamily="34" charset="-128"/>
                    <a:cs typeface="+mn-cs"/>
                  </a:rPr>
                  <a:t>ECN=</a:t>
                </a:r>
                <a:r>
                  <a:rPr kumimoji="0" lang="en-US" altLang="en-US" sz="1400" b="0" i="0" u="none" strike="noStrike" kern="0" cap="none" spc="0" normalizeH="0" baseline="0" noProof="0" dirty="0">
                    <a:ln>
                      <a:noFill/>
                    </a:ln>
                    <a:solidFill>
                      <a:srgbClr val="FF0000"/>
                    </a:solidFill>
                    <a:effectLst/>
                    <a:uLnTx/>
                    <a:uFillTx/>
                    <a:latin typeface="Tahoma" panose="020B0604030504040204" charset="0"/>
                    <a:ea typeface="MS PGothic" panose="020B0600070205080204" pitchFamily="34" charset="-128"/>
                    <a:cs typeface="+mn-cs"/>
                  </a:rPr>
                  <a:t>11</a:t>
                </a:r>
                <a:endParaRPr kumimoji="0" lang="en-US" altLang="en-US" sz="1400" b="0" i="0" u="none" strike="noStrike" kern="0" cap="none" spc="0" normalizeH="0" baseline="0" noProof="0" dirty="0">
                  <a:ln>
                    <a:noFill/>
                  </a:ln>
                  <a:solidFill>
                    <a:srgbClr val="FF0000"/>
                  </a:solidFill>
                  <a:effectLst/>
                  <a:uLnTx/>
                  <a:uFillTx/>
                  <a:latin typeface="Tahoma" panose="020B0604030504040204" charset="0"/>
                  <a:ea typeface="MS PGothic" panose="020B0600070205080204" pitchFamily="34" charset="-128"/>
                  <a:cs typeface="+mn-cs"/>
                </a:endParaRPr>
              </a:p>
            </p:txBody>
          </p:sp>
        </p:grpSp>
        <p:cxnSp>
          <p:nvCxnSpPr>
            <p:cNvPr id="293" name="Straight Arrow Connector 286"/>
            <p:cNvCxnSpPr>
              <a:cxnSpLocks noChangeShapeType="1"/>
            </p:cNvCxnSpPr>
            <p:nvPr/>
          </p:nvCxnSpPr>
          <p:spPr bwMode="auto">
            <a:xfrm flipV="1">
              <a:off x="4483694" y="5949896"/>
              <a:ext cx="457353" cy="183765"/>
            </a:xfrm>
            <a:prstGeom prst="straightConnector1">
              <a:avLst/>
            </a:prstGeom>
            <a:noFill/>
            <a:ln w="9525">
              <a:solidFill>
                <a:srgbClr val="008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0" name="Group 299"/>
          <p:cNvGrpSpPr/>
          <p:nvPr/>
        </p:nvGrpSpPr>
        <p:grpSpPr bwMode="auto">
          <a:xfrm>
            <a:off x="4058443" y="4376366"/>
            <a:ext cx="3983038" cy="379413"/>
            <a:chOff x="2334273" y="4534486"/>
            <a:chExt cx="3981995" cy="378689"/>
          </a:xfrm>
        </p:grpSpPr>
        <p:grpSp>
          <p:nvGrpSpPr>
            <p:cNvPr id="301" name="Group 27"/>
            <p:cNvGrpSpPr/>
            <p:nvPr/>
          </p:nvGrpSpPr>
          <p:grpSpPr bwMode="auto">
            <a:xfrm>
              <a:off x="3508876" y="4534486"/>
              <a:ext cx="1493249" cy="307777"/>
              <a:chOff x="3508876" y="4414358"/>
              <a:chExt cx="1493249" cy="307777"/>
            </a:xfrm>
          </p:grpSpPr>
          <p:sp>
            <p:nvSpPr>
              <p:cNvPr id="304" name="Rectangle 303"/>
              <p:cNvSpPr/>
              <p:nvPr/>
            </p:nvSpPr>
            <p:spPr>
              <a:xfrm>
                <a:off x="3907074" y="4428619"/>
                <a:ext cx="736407" cy="194890"/>
              </a:xfrm>
              <a:prstGeom prst="rect">
                <a:avLst/>
              </a:prstGeom>
              <a:solidFill>
                <a:srgbClr val="008000"/>
              </a:solidFill>
              <a:ln w="12700">
                <a:solidFill>
                  <a:srgbClr val="00CC99">
                    <a:lumMod val="50000"/>
                  </a:srgbClr>
                </a:solidFill>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S PGothic" panose="020B0600070205080204" pitchFamily="34" charset="-128"/>
                </a:endParaRPr>
              </a:p>
            </p:txBody>
          </p:sp>
          <p:sp>
            <p:nvSpPr>
              <p:cNvPr id="305" name="Rectangle 298"/>
              <p:cNvSpPr>
                <a:spLocks noChangeArrowheads="1"/>
              </p:cNvSpPr>
              <p:nvPr/>
            </p:nvSpPr>
            <p:spPr bwMode="auto">
              <a:xfrm>
                <a:off x="3863891" y="4478563"/>
                <a:ext cx="737073" cy="196032"/>
              </a:xfrm>
              <a:prstGeom prst="rect">
                <a:avLst/>
              </a:prstGeom>
              <a:solidFill>
                <a:srgbClr val="0000FF"/>
              </a:solidFill>
              <a:ln w="12700">
                <a:solidFill>
                  <a:srgbClr val="000090"/>
                </a:solidFill>
                <a:miter lim="800000"/>
              </a:ln>
            </p:spPr>
            <p:txBody>
              <a:bodyPr wrap="none"/>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6" name="Freeform 299"/>
              <p:cNvSpPr/>
              <p:nvPr/>
            </p:nvSpPr>
            <p:spPr bwMode="auto">
              <a:xfrm>
                <a:off x="3859775" y="4425511"/>
                <a:ext cx="783947" cy="53534"/>
              </a:xfrm>
              <a:custGeom>
                <a:avLst/>
                <a:gdLst>
                  <a:gd name="T0" fmla="*/ 0 w 1223105"/>
                  <a:gd name="T1" fmla="*/ 9475 h 93730"/>
                  <a:gd name="T2" fmla="*/ 11863 w 1223105"/>
                  <a:gd name="T3" fmla="*/ 0 h 93730"/>
                  <a:gd name="T4" fmla="*/ 206422 w 1223105"/>
                  <a:gd name="T5" fmla="*/ 499 h 93730"/>
                  <a:gd name="T6" fmla="*/ 192977 w 1223105"/>
                  <a:gd name="T7" fmla="*/ 9975 h 93730"/>
                  <a:gd name="T8" fmla="*/ 0 w 1223105"/>
                  <a:gd name="T9" fmla="*/ 9475 h 937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3105" h="93730">
                    <a:moveTo>
                      <a:pt x="0" y="89042"/>
                    </a:moveTo>
                    <a:lnTo>
                      <a:pt x="70293" y="0"/>
                    </a:lnTo>
                    <a:lnTo>
                      <a:pt x="1223105" y="4687"/>
                    </a:lnTo>
                    <a:lnTo>
                      <a:pt x="1143439" y="93730"/>
                    </a:lnTo>
                    <a:lnTo>
                      <a:pt x="0" y="89042"/>
                    </a:lnTo>
                    <a:close/>
                  </a:path>
                </a:pathLst>
              </a:custGeom>
              <a:solidFill>
                <a:srgbClr val="3366FF"/>
              </a:solidFill>
              <a:ln w="9525">
                <a:solidFill>
                  <a:srgbClr val="000090"/>
                </a:solidFill>
                <a:rou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7" name="Freeform 300"/>
              <p:cNvSpPr/>
              <p:nvPr/>
            </p:nvSpPr>
            <p:spPr bwMode="auto">
              <a:xfrm rot="21211447" flipV="1">
                <a:off x="4579084" y="4434448"/>
                <a:ext cx="87388" cy="248479"/>
              </a:xfrm>
              <a:custGeom>
                <a:avLst/>
                <a:gdLst>
                  <a:gd name="T0" fmla="*/ 6079 w 136342"/>
                  <a:gd name="T1" fmla="*/ 4406 h 891908"/>
                  <a:gd name="T2" fmla="*/ 0 w 136342"/>
                  <a:gd name="T3" fmla="*/ 0 h 891908"/>
                  <a:gd name="T4" fmla="*/ 17030 w 136342"/>
                  <a:gd name="T5" fmla="*/ 1037 h 891908"/>
                  <a:gd name="T6" fmla="*/ 23010 w 136342"/>
                  <a:gd name="T7" fmla="*/ 5373 h 891908"/>
                  <a:gd name="T8" fmla="*/ 6079 w 136342"/>
                  <a:gd name="T9" fmla="*/ 4406 h 8919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342" h="891908">
                    <a:moveTo>
                      <a:pt x="36019" y="731496"/>
                    </a:moveTo>
                    <a:lnTo>
                      <a:pt x="0" y="1"/>
                    </a:lnTo>
                    <a:lnTo>
                      <a:pt x="100909" y="172120"/>
                    </a:lnTo>
                    <a:lnTo>
                      <a:pt x="136342" y="891907"/>
                    </a:lnTo>
                    <a:lnTo>
                      <a:pt x="36019" y="731496"/>
                    </a:lnTo>
                    <a:close/>
                  </a:path>
                </a:pathLst>
              </a:custGeom>
              <a:solidFill>
                <a:srgbClr val="3366FF"/>
              </a:solidFill>
              <a:ln w="9525">
                <a:solidFill>
                  <a:srgbClr val="000090"/>
                </a:solidFill>
                <a:rou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8" name="TextBox 296"/>
              <p:cNvSpPr txBox="1">
                <a:spLocks noChangeArrowheads="1"/>
              </p:cNvSpPr>
              <p:nvPr/>
            </p:nvSpPr>
            <p:spPr bwMode="auto">
              <a:xfrm>
                <a:off x="3508876" y="4414358"/>
                <a:ext cx="1493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FFFFFF"/>
                    </a:solidFill>
                    <a:effectLst/>
                    <a:uLnTx/>
                    <a:uFillTx/>
                    <a:latin typeface="Tahoma" panose="020B0604030504040204" charset="0"/>
                    <a:ea typeface="MS PGothic" panose="020B0600070205080204" pitchFamily="34" charset="-128"/>
                    <a:cs typeface="+mn-cs"/>
                  </a:rPr>
                  <a:t>ECE=</a:t>
                </a:r>
                <a:r>
                  <a:rPr kumimoji="0" lang="en-US" altLang="en-US" sz="1400" b="0" i="0"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rPr>
                  <a:t>1</a:t>
                </a:r>
                <a:endParaRPr kumimoji="0" lang="en-US" altLang="en-US" sz="1400" b="0" i="0"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endParaRPr>
              </a:p>
            </p:txBody>
          </p:sp>
        </p:grpSp>
        <p:cxnSp>
          <p:nvCxnSpPr>
            <p:cNvPr id="302" name="Straight Arrow Connector 294"/>
            <p:cNvCxnSpPr>
              <a:cxnSpLocks noChangeShapeType="1"/>
            </p:cNvCxnSpPr>
            <p:nvPr/>
          </p:nvCxnSpPr>
          <p:spPr bwMode="auto">
            <a:xfrm flipH="1" flipV="1">
              <a:off x="3801047" y="4905427"/>
              <a:ext cx="697737" cy="7748"/>
            </a:xfrm>
            <a:prstGeom prst="straightConnector1">
              <a:avLst/>
            </a:prstGeom>
            <a:noFill/>
            <a:ln w="952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 name="Straight Arrow Connector 25"/>
            <p:cNvCxnSpPr>
              <a:cxnSpLocks noChangeShapeType="1"/>
            </p:cNvCxnSpPr>
            <p:nvPr/>
          </p:nvCxnSpPr>
          <p:spPr bwMode="auto">
            <a:xfrm flipH="1">
              <a:off x="2334273" y="4839428"/>
              <a:ext cx="3981995" cy="0"/>
            </a:xfrm>
            <a:prstGeom prst="straightConnector1">
              <a:avLst/>
            </a:prstGeom>
            <a:noFill/>
            <a:ln w="127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9" name="Group 308"/>
          <p:cNvGrpSpPr/>
          <p:nvPr/>
        </p:nvGrpSpPr>
        <p:grpSpPr bwMode="auto">
          <a:xfrm>
            <a:off x="2626518" y="6003554"/>
            <a:ext cx="1160463" cy="461962"/>
            <a:chOff x="902416" y="6160831"/>
            <a:chExt cx="1160369" cy="462226"/>
          </a:xfrm>
        </p:grpSpPr>
        <p:sp>
          <p:nvSpPr>
            <p:cNvPr id="310" name="TextBox 29"/>
            <p:cNvSpPr txBox="1">
              <a:spLocks noChangeArrowheads="1"/>
            </p:cNvSpPr>
            <p:nvPr/>
          </p:nvSpPr>
          <p:spPr bwMode="auto">
            <a:xfrm>
              <a:off x="902416" y="6315280"/>
              <a:ext cx="11603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IP datagram</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cxnSp>
          <p:nvCxnSpPr>
            <p:cNvPr id="311" name="Straight Connector 31"/>
            <p:cNvCxnSpPr>
              <a:cxnSpLocks noChangeShapeType="1"/>
            </p:cNvCxnSpPr>
            <p:nvPr/>
          </p:nvCxnSpPr>
          <p:spPr bwMode="auto">
            <a:xfrm flipH="1">
              <a:off x="1785033" y="6160831"/>
              <a:ext cx="274620" cy="24025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12" name="Group 311"/>
          <p:cNvGrpSpPr/>
          <p:nvPr/>
        </p:nvGrpSpPr>
        <p:grpSpPr bwMode="auto">
          <a:xfrm>
            <a:off x="6257131" y="3838204"/>
            <a:ext cx="1620837" cy="515937"/>
            <a:chOff x="4531899" y="3996483"/>
            <a:chExt cx="1620957" cy="514832"/>
          </a:xfrm>
        </p:grpSpPr>
        <p:sp>
          <p:nvSpPr>
            <p:cNvPr id="313" name="TextBox 312"/>
            <p:cNvSpPr txBox="1">
              <a:spLocks noChangeArrowheads="1"/>
            </p:cNvSpPr>
            <p:nvPr/>
          </p:nvSpPr>
          <p:spPr bwMode="auto">
            <a:xfrm>
              <a:off x="4531899" y="3996483"/>
              <a:ext cx="16209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TCP ACK segment</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cxnSp>
          <p:nvCxnSpPr>
            <p:cNvPr id="314" name="Straight Connector 313"/>
            <p:cNvCxnSpPr>
              <a:cxnSpLocks noChangeShapeType="1"/>
            </p:cNvCxnSpPr>
            <p:nvPr/>
          </p:nvCxnSpPr>
          <p:spPr bwMode="auto">
            <a:xfrm flipH="1">
              <a:off x="4632144" y="4271060"/>
              <a:ext cx="274620" cy="240255"/>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21"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dissolve">
                                      <p:cBhvr>
                                        <p:cTn id="7" dur="500"/>
                                        <p:tgtEl>
                                          <p:spTgt spid="6">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dissolve">
                                      <p:cBhvr>
                                        <p:cTn id="10" dur="500"/>
                                        <p:tgtEl>
                                          <p:spTgt spid="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82"/>
                                        </p:tgtEl>
                                        <p:attrNameLst>
                                          <p:attrName>style.visibility</p:attrName>
                                        </p:attrNameLst>
                                      </p:cBhvr>
                                      <p:to>
                                        <p:strVal val="visible"/>
                                      </p:to>
                                    </p:set>
                                    <p:animEffect transition="in" filter="wipe(left)">
                                      <p:cBhvr>
                                        <p:cTn id="15" dur="500"/>
                                        <p:tgtEl>
                                          <p:spTgt spid="282"/>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309"/>
                                        </p:tgtEl>
                                        <p:attrNameLst>
                                          <p:attrName>style.visibility</p:attrName>
                                        </p:attrNameLst>
                                      </p:cBhvr>
                                      <p:to>
                                        <p:strVal val="visible"/>
                                      </p:to>
                                    </p:set>
                                    <p:animEffect transition="in" filter="dissolve">
                                      <p:cBhvr>
                                        <p:cTn id="19" dur="500"/>
                                        <p:tgtEl>
                                          <p:spTgt spid="309"/>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dissolve">
                                      <p:cBhvr>
                                        <p:cTn id="24" dur="500"/>
                                        <p:tgtEl>
                                          <p:spTgt spid="6">
                                            <p:txEl>
                                              <p:pRg st="3" end="3"/>
                                            </p:txEl>
                                          </p:spTgt>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291"/>
                                        </p:tgtEl>
                                        <p:attrNameLst>
                                          <p:attrName>style.visibility</p:attrName>
                                        </p:attrNameLst>
                                      </p:cBhvr>
                                      <p:to>
                                        <p:strVal val="visible"/>
                                      </p:to>
                                    </p:set>
                                    <p:animEffect transition="in" filter="wipe(left)">
                                      <p:cBhvr>
                                        <p:cTn id="28" dur="500"/>
                                        <p:tgtEl>
                                          <p:spTgt spid="29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Effect transition="in" filter="dissolve">
                                      <p:cBhvr>
                                        <p:cTn id="33" dur="500"/>
                                        <p:tgtEl>
                                          <p:spTgt spid="6">
                                            <p:txEl>
                                              <p:pRg st="4" end="4"/>
                                            </p:txEl>
                                          </p:spTgt>
                                        </p:tgtEl>
                                      </p:cBhvr>
                                    </p:animEffect>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300"/>
                                        </p:tgtEl>
                                        <p:attrNameLst>
                                          <p:attrName>style.visibility</p:attrName>
                                        </p:attrNameLst>
                                      </p:cBhvr>
                                      <p:to>
                                        <p:strVal val="visible"/>
                                      </p:to>
                                    </p:set>
                                    <p:animEffect transition="in" filter="wipe(right)">
                                      <p:cBhvr>
                                        <p:cTn id="37" dur="500"/>
                                        <p:tgtEl>
                                          <p:spTgt spid="300"/>
                                        </p:tgtEl>
                                      </p:cBhvr>
                                    </p:animEffect>
                                  </p:childTnLst>
                                </p:cTn>
                              </p:par>
                              <p:par>
                                <p:cTn id="38" presetID="9" presetClass="entr" presetSubtype="0" fill="hold" nodeType="withEffect">
                                  <p:stCondLst>
                                    <p:cond delay="0"/>
                                  </p:stCondLst>
                                  <p:childTnLst>
                                    <p:set>
                                      <p:cBhvr>
                                        <p:cTn id="39" dur="1" fill="hold">
                                          <p:stCondLst>
                                            <p:cond delay="0"/>
                                          </p:stCondLst>
                                        </p:cTn>
                                        <p:tgtEl>
                                          <p:spTgt spid="312"/>
                                        </p:tgtEl>
                                        <p:attrNameLst>
                                          <p:attrName>style.visibility</p:attrName>
                                        </p:attrNameLst>
                                      </p:cBhvr>
                                      <p:to>
                                        <p:strVal val="visible"/>
                                      </p:to>
                                    </p:set>
                                    <p:animEffect transition="in" filter="dissolve">
                                      <p:cBhvr>
                                        <p:cTn id="40" dur="500"/>
                                        <p:tgtEl>
                                          <p:spTgt spid="3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xEl>
                                              <p:pRg st="5" end="5"/>
                                            </p:txEl>
                                          </p:spTgt>
                                        </p:tgtEl>
                                        <p:attrNameLst>
                                          <p:attrName>style.visibility</p:attrName>
                                        </p:attrNameLst>
                                      </p:cBhvr>
                                      <p:to>
                                        <p:strVal val="visible"/>
                                      </p:to>
                                    </p:set>
                                    <p:animEffect transition="in" filter="dissolve">
                                      <p:cBhvr>
                                        <p:cTn id="4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p:cNvGrpSpPr/>
          <p:nvPr/>
        </p:nvGrpSpPr>
        <p:grpSpPr>
          <a:xfrm>
            <a:off x="7593761" y="3434252"/>
            <a:ext cx="1100814" cy="719137"/>
            <a:chOff x="7493876" y="2774731"/>
            <a:chExt cx="1481958" cy="894622"/>
          </a:xfrm>
        </p:grpSpPr>
        <p:sp>
          <p:nvSpPr>
            <p:cNvPr id="104" name="Freeform 10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5" name="Oval 104"/>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6" name="Group 105"/>
            <p:cNvGrpSpPr/>
            <p:nvPr/>
          </p:nvGrpSpPr>
          <p:grpSpPr>
            <a:xfrm>
              <a:off x="7713663" y="2848339"/>
              <a:ext cx="1042107" cy="425543"/>
              <a:chOff x="7786941" y="2884917"/>
              <a:chExt cx="897649" cy="353919"/>
            </a:xfrm>
          </p:grpSpPr>
          <p:sp>
            <p:nvSpPr>
              <p:cNvPr id="107" name="Freeform 10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10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Freeform 10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10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95" name="Group 94"/>
          <p:cNvGrpSpPr/>
          <p:nvPr/>
        </p:nvGrpSpPr>
        <p:grpSpPr>
          <a:xfrm>
            <a:off x="5720127" y="3438633"/>
            <a:ext cx="1100814" cy="719137"/>
            <a:chOff x="7493876" y="2774731"/>
            <a:chExt cx="1481958" cy="894622"/>
          </a:xfrm>
        </p:grpSpPr>
        <p:sp>
          <p:nvSpPr>
            <p:cNvPr id="96" name="Freeform 9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Oval 9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8" name="Group 97"/>
            <p:cNvGrpSpPr/>
            <p:nvPr/>
          </p:nvGrpSpPr>
          <p:grpSpPr>
            <a:xfrm>
              <a:off x="7713663" y="2848339"/>
              <a:ext cx="1042107" cy="425543"/>
              <a:chOff x="7786941" y="2884917"/>
              <a:chExt cx="897649" cy="353919"/>
            </a:xfrm>
          </p:grpSpPr>
          <p:sp>
            <p:nvSpPr>
              <p:cNvPr id="99" name="Freeform 9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Freeform 9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Freeform 10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Freeform 10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p:cNvSpPr>
            <a:spLocks noGrp="1"/>
          </p:cNvSpPr>
          <p:nvPr>
            <p:ph type="title"/>
          </p:nvPr>
        </p:nvSpPr>
        <p:spPr>
          <a:xfrm>
            <a:off x="798719" y="271755"/>
            <a:ext cx="11393310" cy="894622"/>
          </a:xfrm>
        </p:spPr>
        <p:txBody>
          <a:bodyPr>
            <a:normAutofit/>
          </a:bodyPr>
          <a:lstStyle/>
          <a:p>
            <a:r>
              <a:rPr lang="en-US" sz="4800" dirty="0"/>
              <a:t>TCP fairness</a:t>
            </a:r>
            <a:endParaRPr lang="en-US" sz="4400" b="0" dirty="0"/>
          </a:p>
        </p:txBody>
      </p:sp>
      <p:sp>
        <p:nvSpPr>
          <p:cNvPr id="15" name="Rectangle 4"/>
          <p:cNvSpPr txBox="1">
            <a:spLocks noChangeArrowheads="1"/>
          </p:cNvSpPr>
          <p:nvPr/>
        </p:nvSpPr>
        <p:spPr>
          <a:xfrm>
            <a:off x="876300" y="1271325"/>
            <a:ext cx="10174288" cy="108902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mn-ea"/>
                <a:cs typeface="+mn-cs"/>
              </a:rPr>
              <a:t>Fairness goal:</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if</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 K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TCP sessions share same bottleneck link of bandwidth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each should have average rate of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R/K</a:t>
            </a:r>
            <a:endPar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Line 68"/>
          <p:cNvSpPr>
            <a:spLocks noChangeShapeType="1"/>
          </p:cNvSpPr>
          <p:nvPr/>
        </p:nvSpPr>
        <p:spPr bwMode="auto">
          <a:xfrm flipV="1">
            <a:off x="6816123" y="3752849"/>
            <a:ext cx="819151" cy="8919"/>
          </a:xfrm>
          <a:prstGeom prst="line">
            <a:avLst/>
          </a:prstGeom>
          <a:noFill/>
          <a:ln w="2857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0" name="Rectangle 25"/>
          <p:cNvSpPr>
            <a:spLocks noChangeArrowheads="1"/>
          </p:cNvSpPr>
          <p:nvPr/>
        </p:nvSpPr>
        <p:spPr bwMode="auto">
          <a:xfrm>
            <a:off x="6986588" y="3552825"/>
            <a:ext cx="147637" cy="200025"/>
          </a:xfrm>
          <a:prstGeom prst="rect">
            <a:avLst/>
          </a:prstGeom>
          <a:solidFill>
            <a:srgbClr val="0099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1" name="Rectangle 26"/>
          <p:cNvSpPr>
            <a:spLocks noChangeArrowheads="1"/>
          </p:cNvSpPr>
          <p:nvPr/>
        </p:nvSpPr>
        <p:spPr bwMode="auto">
          <a:xfrm>
            <a:off x="6296025" y="3614738"/>
            <a:ext cx="147638" cy="200025"/>
          </a:xfrm>
          <a:prstGeom prst="rect">
            <a:avLst/>
          </a:prstGeom>
          <a:solidFill>
            <a:srgbClr val="0099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2" name="Rectangle 27"/>
          <p:cNvSpPr>
            <a:spLocks noChangeArrowheads="1"/>
          </p:cNvSpPr>
          <p:nvPr/>
        </p:nvSpPr>
        <p:spPr bwMode="auto">
          <a:xfrm>
            <a:off x="6586538" y="3552825"/>
            <a:ext cx="147637" cy="200025"/>
          </a:xfrm>
          <a:prstGeom prst="rect">
            <a:avLst/>
          </a:prstGeom>
          <a:solidFill>
            <a:srgbClr val="0099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3" name="Text Box 28"/>
          <p:cNvSpPr txBox="1">
            <a:spLocks noChangeArrowheads="1"/>
          </p:cNvSpPr>
          <p:nvPr/>
        </p:nvSpPr>
        <p:spPr bwMode="auto">
          <a:xfrm>
            <a:off x="2370566" y="2468215"/>
            <a:ext cx="2338269" cy="46166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TCP connection 1</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84" name="Text Box 29"/>
          <p:cNvSpPr txBox="1">
            <a:spLocks noChangeArrowheads="1"/>
          </p:cNvSpPr>
          <p:nvPr/>
        </p:nvSpPr>
        <p:spPr bwMode="auto">
          <a:xfrm>
            <a:off x="5510979" y="4275418"/>
            <a:ext cx="1518813" cy="1089529"/>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bottleneck</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a:p>
            <a:pPr marL="0" marR="0" lvl="0" indent="0" algn="ctr" defTabSz="914400" rtl="0" eaLnBrk="0" fontAlgn="base" latinLnBrk="0" hangingPunct="0">
              <a:lnSpc>
                <a:spcPct val="9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router</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a:p>
            <a:pPr marL="0" marR="0" lvl="0" indent="0" algn="ctr" defTabSz="914400" rtl="0" eaLnBrk="0" fontAlgn="base" latinLnBrk="0" hangingPunct="0">
              <a:lnSpc>
                <a:spcPct val="9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capacity R</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85" name="Freeform 40"/>
          <p:cNvSpPr/>
          <p:nvPr/>
        </p:nvSpPr>
        <p:spPr bwMode="auto">
          <a:xfrm>
            <a:off x="4765675" y="2967952"/>
            <a:ext cx="4227323" cy="719138"/>
          </a:xfrm>
          <a:custGeom>
            <a:avLst/>
            <a:gdLst>
              <a:gd name="T0" fmla="*/ 0 w 2412"/>
              <a:gd name="T1" fmla="*/ 0 h 453"/>
              <a:gd name="T2" fmla="*/ 2147483647 w 2412"/>
              <a:gd name="T3" fmla="*/ 2147483647 h 453"/>
              <a:gd name="T4" fmla="*/ 2147483647 w 2412"/>
              <a:gd name="T5" fmla="*/ 2147483647 h 453"/>
              <a:gd name="T6" fmla="*/ 0 60000 65536"/>
              <a:gd name="T7" fmla="*/ 0 60000 65536"/>
              <a:gd name="T8" fmla="*/ 0 60000 65536"/>
            </a:gdLst>
            <a:ahLst/>
            <a:cxnLst>
              <a:cxn ang="T6">
                <a:pos x="T0" y="T1"/>
              </a:cxn>
              <a:cxn ang="T7">
                <a:pos x="T2" y="T3"/>
              </a:cxn>
              <a:cxn ang="T8">
                <a:pos x="T4" y="T5"/>
              </a:cxn>
            </a:cxnLst>
            <a:rect l="0" t="0" r="r" b="b"/>
            <a:pathLst>
              <a:path w="2412" h="453">
                <a:moveTo>
                  <a:pt x="0" y="0"/>
                </a:moveTo>
                <a:cubicBezTo>
                  <a:pt x="93" y="65"/>
                  <a:pt x="156" y="318"/>
                  <a:pt x="558" y="390"/>
                </a:cubicBezTo>
                <a:cubicBezTo>
                  <a:pt x="959" y="453"/>
                  <a:pt x="2026" y="423"/>
                  <a:pt x="2412" y="432"/>
                </a:cubicBezTo>
              </a:path>
            </a:pathLst>
          </a:custGeom>
          <a:noFill/>
          <a:ln w="38100" cap="flat" cmpd="sng">
            <a:solidFill>
              <a:srgbClr val="0099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6" name="Rectangle 41"/>
          <p:cNvSpPr>
            <a:spLocks noChangeArrowheads="1"/>
          </p:cNvSpPr>
          <p:nvPr/>
        </p:nvSpPr>
        <p:spPr bwMode="auto">
          <a:xfrm>
            <a:off x="6457950" y="3614738"/>
            <a:ext cx="147638" cy="200025"/>
          </a:xfrm>
          <a:prstGeom prst="rect">
            <a:avLst/>
          </a:prstGeom>
          <a:solidFill>
            <a:srgbClr val="3333CC"/>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7" name="Freeform 42"/>
          <p:cNvSpPr/>
          <p:nvPr/>
        </p:nvSpPr>
        <p:spPr bwMode="auto">
          <a:xfrm>
            <a:off x="4724400" y="3763963"/>
            <a:ext cx="4268598" cy="719137"/>
          </a:xfrm>
          <a:custGeom>
            <a:avLst/>
            <a:gdLst>
              <a:gd name="T0" fmla="*/ 0 w 2412"/>
              <a:gd name="T1" fmla="*/ 2147483647 h 453"/>
              <a:gd name="T2" fmla="*/ 2147483647 w 2412"/>
              <a:gd name="T3" fmla="*/ 2147483647 h 453"/>
              <a:gd name="T4" fmla="*/ 2147483647 w 2412"/>
              <a:gd name="T5" fmla="*/ 2147483647 h 453"/>
              <a:gd name="T6" fmla="*/ 0 60000 65536"/>
              <a:gd name="T7" fmla="*/ 0 60000 65536"/>
              <a:gd name="T8" fmla="*/ 0 60000 65536"/>
            </a:gdLst>
            <a:ahLst/>
            <a:cxnLst>
              <a:cxn ang="T6">
                <a:pos x="T0" y="T1"/>
              </a:cxn>
              <a:cxn ang="T7">
                <a:pos x="T2" y="T3"/>
              </a:cxn>
              <a:cxn ang="T8">
                <a:pos x="T4" y="T5"/>
              </a:cxn>
            </a:cxnLst>
            <a:rect l="0" t="0" r="r" b="b"/>
            <a:pathLst>
              <a:path w="2412" h="453">
                <a:moveTo>
                  <a:pt x="0" y="453"/>
                </a:moveTo>
                <a:cubicBezTo>
                  <a:pt x="93" y="388"/>
                  <a:pt x="156" y="134"/>
                  <a:pt x="558" y="63"/>
                </a:cubicBezTo>
                <a:cubicBezTo>
                  <a:pt x="959" y="0"/>
                  <a:pt x="2026" y="36"/>
                  <a:pt x="2412" y="29"/>
                </a:cubicBezTo>
              </a:path>
            </a:pathLst>
          </a:custGeom>
          <a:noFill/>
          <a:ln w="38100" cap="flat" cmpd="sng">
            <a:solidFill>
              <a:srgbClr val="3333CC"/>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8" name="Text Box 48"/>
          <p:cNvSpPr txBox="1">
            <a:spLocks noChangeArrowheads="1"/>
          </p:cNvSpPr>
          <p:nvPr/>
        </p:nvSpPr>
        <p:spPr bwMode="auto">
          <a:xfrm>
            <a:off x="2354381" y="4692948"/>
            <a:ext cx="2338269" cy="46166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TCP connection 2</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89" name="Group 69"/>
          <p:cNvGrpSpPr/>
          <p:nvPr/>
        </p:nvGrpSpPr>
        <p:grpSpPr bwMode="auto">
          <a:xfrm>
            <a:off x="3975100" y="2860675"/>
            <a:ext cx="766763" cy="704850"/>
            <a:chOff x="-44" y="1473"/>
            <a:chExt cx="981" cy="1105"/>
          </a:xfrm>
        </p:grpSpPr>
        <p:pic>
          <p:nvPicPr>
            <p:cNvPr id="90" name="Picture 70"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Freeform 71"/>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92" name="Group 72"/>
          <p:cNvGrpSpPr/>
          <p:nvPr/>
        </p:nvGrpSpPr>
        <p:grpSpPr bwMode="auto">
          <a:xfrm>
            <a:off x="3978275" y="4106863"/>
            <a:ext cx="766763" cy="704850"/>
            <a:chOff x="-44" y="1473"/>
            <a:chExt cx="981" cy="1105"/>
          </a:xfrm>
        </p:grpSpPr>
        <p:pic>
          <p:nvPicPr>
            <p:cNvPr id="93" name="Picture 73"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Freeform 74"/>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6"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34526"/>
            <a:ext cx="11393310" cy="894622"/>
          </a:xfrm>
        </p:spPr>
        <p:txBody>
          <a:bodyPr>
            <a:normAutofit/>
          </a:bodyPr>
          <a:lstStyle/>
          <a:p>
            <a:r>
              <a:rPr lang="en-US" sz="4800" dirty="0"/>
              <a:t>Q: is TCP Fair?</a:t>
            </a:r>
            <a:endParaRPr lang="en-US" sz="4400" b="0" dirty="0"/>
          </a:p>
        </p:txBody>
      </p:sp>
      <p:sp>
        <p:nvSpPr>
          <p:cNvPr id="37" name="Rectangle 3"/>
          <p:cNvSpPr txBox="1">
            <a:spLocks noChangeArrowheads="1"/>
          </p:cNvSpPr>
          <p:nvPr/>
        </p:nvSpPr>
        <p:spPr>
          <a:xfrm>
            <a:off x="1028116" y="1209675"/>
            <a:ext cx="10643184"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Example: two competing TCP sessions:</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21590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additive increase gives slope of 1, as throughout increases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21590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multiplicative decrease decreases throughput proportionally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Line 4"/>
          <p:cNvSpPr>
            <a:spLocks noChangeShapeType="1"/>
          </p:cNvSpPr>
          <p:nvPr/>
        </p:nvSpPr>
        <p:spPr bwMode="auto">
          <a:xfrm>
            <a:off x="1701800" y="6091237"/>
            <a:ext cx="3638550" cy="0"/>
          </a:xfrm>
          <a:prstGeom prst="line">
            <a:avLst/>
          </a:prstGeom>
          <a:noFill/>
          <a:ln w="3810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9" name="Line 5"/>
          <p:cNvSpPr>
            <a:spLocks noChangeShapeType="1"/>
          </p:cNvSpPr>
          <p:nvPr/>
        </p:nvSpPr>
        <p:spPr bwMode="auto">
          <a:xfrm flipV="1">
            <a:off x="1701800" y="2995612"/>
            <a:ext cx="0" cy="3086100"/>
          </a:xfrm>
          <a:prstGeom prst="line">
            <a:avLst/>
          </a:prstGeom>
          <a:noFill/>
          <a:ln w="3810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0" name="Line 6"/>
          <p:cNvSpPr>
            <a:spLocks noChangeShapeType="1"/>
          </p:cNvSpPr>
          <p:nvPr/>
        </p:nvSpPr>
        <p:spPr bwMode="auto">
          <a:xfrm rot="-2938105" flipH="1" flipV="1">
            <a:off x="1095375" y="4730750"/>
            <a:ext cx="3560763" cy="14287"/>
          </a:xfrm>
          <a:prstGeom prst="line">
            <a:avLst/>
          </a:prstGeom>
          <a:noFill/>
          <a:ln w="19050">
            <a:solidFill>
              <a:srgbClr val="000000"/>
            </a:solidFill>
            <a:prstDash val="dash"/>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2" name="Line 7"/>
          <p:cNvSpPr>
            <a:spLocks noChangeShapeType="1"/>
          </p:cNvSpPr>
          <p:nvPr/>
        </p:nvSpPr>
        <p:spPr bwMode="auto">
          <a:xfrm>
            <a:off x="1682750" y="3243262"/>
            <a:ext cx="2819400" cy="2809875"/>
          </a:xfrm>
          <a:prstGeom prst="line">
            <a:avLst/>
          </a:prstGeom>
          <a:noFill/>
          <a:ln w="38100">
            <a:solidFill>
              <a:srgbClr val="3333CC"/>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3" name="Text Box 8"/>
          <p:cNvSpPr txBox="1">
            <a:spLocks noChangeArrowheads="1"/>
          </p:cNvSpPr>
          <p:nvPr/>
        </p:nvSpPr>
        <p:spPr bwMode="auto">
          <a:xfrm>
            <a:off x="1331913" y="3071812"/>
            <a:ext cx="403225" cy="396875"/>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sz="2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a:t>
            </a:r>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4" name="Text Box 9"/>
          <p:cNvSpPr txBox="1">
            <a:spLocks noChangeArrowheads="1"/>
          </p:cNvSpPr>
          <p:nvPr/>
        </p:nvSpPr>
        <p:spPr bwMode="auto">
          <a:xfrm>
            <a:off x="4284663" y="6119812"/>
            <a:ext cx="403225" cy="396875"/>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sz="2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a:t>
            </a:r>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5" name="Text Box 10"/>
          <p:cNvSpPr txBox="1">
            <a:spLocks noChangeArrowheads="1"/>
          </p:cNvSpPr>
          <p:nvPr/>
        </p:nvSpPr>
        <p:spPr bwMode="auto">
          <a:xfrm>
            <a:off x="2560638" y="3062287"/>
            <a:ext cx="3546475" cy="366713"/>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equal bandwidth share</a:t>
            </a:r>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6" name="Text Box 11"/>
          <p:cNvSpPr txBox="1">
            <a:spLocks noChangeArrowheads="1"/>
          </p:cNvSpPr>
          <p:nvPr/>
        </p:nvSpPr>
        <p:spPr bwMode="auto">
          <a:xfrm>
            <a:off x="1141413" y="6100762"/>
            <a:ext cx="3546475" cy="366713"/>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Connection 1 throughput</a:t>
            </a:r>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7" name="Text Box 12"/>
          <p:cNvSpPr txBox="1">
            <a:spLocks noChangeArrowheads="1"/>
          </p:cNvSpPr>
          <p:nvPr/>
        </p:nvSpPr>
        <p:spPr bwMode="auto">
          <a:xfrm rot="-5396642">
            <a:off x="-273844" y="4639469"/>
            <a:ext cx="3546475" cy="366712"/>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Connection 2 throughput</a:t>
            </a:r>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8" name="Line 13"/>
          <p:cNvSpPr>
            <a:spLocks noChangeShapeType="1"/>
          </p:cNvSpPr>
          <p:nvPr/>
        </p:nvSpPr>
        <p:spPr bwMode="auto">
          <a:xfrm rot="-2938105" flipH="1" flipV="1">
            <a:off x="2805112" y="5348288"/>
            <a:ext cx="1293813" cy="4762"/>
          </a:xfrm>
          <a:prstGeom prst="line">
            <a:avLst/>
          </a:prstGeom>
          <a:noFill/>
          <a:ln w="19050">
            <a:solidFill>
              <a:srgbClr val="C00000"/>
            </a:solidFill>
            <a:round/>
            <a:head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9" name="Text Box 14"/>
          <p:cNvSpPr txBox="1">
            <a:spLocks noChangeArrowheads="1"/>
          </p:cNvSpPr>
          <p:nvPr/>
        </p:nvSpPr>
        <p:spPr bwMode="auto">
          <a:xfrm>
            <a:off x="3475038" y="4919662"/>
            <a:ext cx="4537075" cy="336550"/>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congestion avoidance: additive increase</a:t>
            </a:r>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0" name="Line 15"/>
          <p:cNvSpPr>
            <a:spLocks noChangeShapeType="1"/>
          </p:cNvSpPr>
          <p:nvPr/>
        </p:nvSpPr>
        <p:spPr bwMode="auto">
          <a:xfrm flipH="1">
            <a:off x="2692400" y="4881562"/>
            <a:ext cx="1171575" cy="631825"/>
          </a:xfrm>
          <a:prstGeom prst="line">
            <a:avLst/>
          </a:prstGeom>
          <a:noFill/>
          <a:ln w="19050">
            <a:solidFill>
              <a:srgbClr val="C00000"/>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1" name="Text Box 16"/>
          <p:cNvSpPr txBox="1">
            <a:spLocks noChangeArrowheads="1"/>
          </p:cNvSpPr>
          <p:nvPr/>
        </p:nvSpPr>
        <p:spPr bwMode="auto">
          <a:xfrm>
            <a:off x="4006850" y="4675187"/>
            <a:ext cx="346075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loss: decrease window by factor of 2</a:t>
            </a:r>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2" name="Line 17"/>
          <p:cNvSpPr>
            <a:spLocks noChangeShapeType="1"/>
          </p:cNvSpPr>
          <p:nvPr/>
        </p:nvSpPr>
        <p:spPr bwMode="auto">
          <a:xfrm rot="-2938105" flipH="1" flipV="1">
            <a:off x="2484438" y="5021262"/>
            <a:ext cx="1303337" cy="23813"/>
          </a:xfrm>
          <a:prstGeom prst="line">
            <a:avLst/>
          </a:prstGeom>
          <a:noFill/>
          <a:ln w="19050">
            <a:solidFill>
              <a:srgbClr val="C00000"/>
            </a:solidFill>
            <a:round/>
            <a:head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3" name="Text Box 18"/>
          <p:cNvSpPr txBox="1">
            <a:spLocks noChangeArrowheads="1"/>
          </p:cNvSpPr>
          <p:nvPr/>
        </p:nvSpPr>
        <p:spPr bwMode="auto">
          <a:xfrm>
            <a:off x="3189288" y="4433887"/>
            <a:ext cx="4537075" cy="336550"/>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congestion avoidance: additive increase</a:t>
            </a:r>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4" name="Line 19"/>
          <p:cNvSpPr>
            <a:spLocks noChangeShapeType="1"/>
          </p:cNvSpPr>
          <p:nvPr/>
        </p:nvSpPr>
        <p:spPr bwMode="auto">
          <a:xfrm flipH="1">
            <a:off x="2549525" y="4595812"/>
            <a:ext cx="981075" cy="765175"/>
          </a:xfrm>
          <a:prstGeom prst="line">
            <a:avLst/>
          </a:prstGeom>
          <a:noFill/>
          <a:ln w="19050">
            <a:solidFill>
              <a:srgbClr val="C00000"/>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5" name="Text Box 20"/>
          <p:cNvSpPr txBox="1">
            <a:spLocks noChangeArrowheads="1"/>
          </p:cNvSpPr>
          <p:nvPr/>
        </p:nvSpPr>
        <p:spPr bwMode="auto">
          <a:xfrm>
            <a:off x="3606800" y="4227512"/>
            <a:ext cx="346075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loss: decrease window by factor of 2</a:t>
            </a:r>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6" name="Line 21"/>
          <p:cNvSpPr>
            <a:spLocks noChangeShapeType="1"/>
          </p:cNvSpPr>
          <p:nvPr/>
        </p:nvSpPr>
        <p:spPr bwMode="auto">
          <a:xfrm rot="-2938105" flipH="1" flipV="1">
            <a:off x="2340769" y="4874419"/>
            <a:ext cx="1279525" cy="14287"/>
          </a:xfrm>
          <a:prstGeom prst="line">
            <a:avLst/>
          </a:prstGeom>
          <a:noFill/>
          <a:ln w="19050">
            <a:solidFill>
              <a:srgbClr val="C00000"/>
            </a:solidFill>
            <a:round/>
            <a:head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7" name="Line 22"/>
          <p:cNvSpPr>
            <a:spLocks noChangeShapeType="1"/>
          </p:cNvSpPr>
          <p:nvPr/>
        </p:nvSpPr>
        <p:spPr bwMode="auto">
          <a:xfrm flipH="1">
            <a:off x="2482850" y="4414837"/>
            <a:ext cx="911225" cy="889000"/>
          </a:xfrm>
          <a:prstGeom prst="line">
            <a:avLst/>
          </a:prstGeom>
          <a:noFill/>
          <a:ln w="19050">
            <a:solidFill>
              <a:srgbClr val="C00000"/>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8" name="Line 23"/>
          <p:cNvSpPr>
            <a:spLocks noChangeShapeType="1"/>
          </p:cNvSpPr>
          <p:nvPr/>
        </p:nvSpPr>
        <p:spPr bwMode="auto">
          <a:xfrm rot="-2938105" flipH="1" flipV="1">
            <a:off x="2261394" y="4810919"/>
            <a:ext cx="1279525" cy="14287"/>
          </a:xfrm>
          <a:prstGeom prst="line">
            <a:avLst/>
          </a:prstGeom>
          <a:noFill/>
          <a:ln w="19050">
            <a:solidFill>
              <a:srgbClr val="C00000"/>
            </a:solidFill>
            <a:round/>
            <a:head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8" name="Group 7"/>
          <p:cNvGrpSpPr/>
          <p:nvPr/>
        </p:nvGrpSpPr>
        <p:grpSpPr>
          <a:xfrm>
            <a:off x="7983110" y="3205277"/>
            <a:ext cx="3864041" cy="2713458"/>
            <a:chOff x="7983110" y="3205277"/>
            <a:chExt cx="3864041" cy="2713458"/>
          </a:xfrm>
        </p:grpSpPr>
        <p:sp>
          <p:nvSpPr>
            <p:cNvPr id="4" name="TextBox 3"/>
            <p:cNvSpPr txBox="1"/>
            <p:nvPr/>
          </p:nvSpPr>
          <p:spPr>
            <a:xfrm>
              <a:off x="8130707" y="3671674"/>
              <a:ext cx="3703160" cy="2197525"/>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A: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Yes, under idealized assumptions: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228600" algn="l" defTabSz="914400" rtl="0" eaLnBrk="1" fontAlgn="auto" latinLnBrk="0" hangingPunct="1">
                <a:lnSpc>
                  <a:spcPct val="90000"/>
                </a:lnSpc>
                <a:spcBef>
                  <a:spcPts val="0"/>
                </a:spcBef>
                <a:spcAft>
                  <a:spcPts val="0"/>
                </a:spcAft>
                <a:buClr>
                  <a:srgbClr val="0000A8"/>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same RTT</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228600" algn="l" defTabSz="914400" rtl="0" eaLnBrk="1" fontAlgn="auto" latinLnBrk="0" hangingPunct="1">
                <a:lnSpc>
                  <a:spcPct val="90000"/>
                </a:lnSpc>
                <a:spcBef>
                  <a:spcPts val="0"/>
                </a:spcBef>
                <a:spcAft>
                  <a:spcPts val="0"/>
                </a:spcAft>
                <a:buClr>
                  <a:srgbClr val="0000A8"/>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fixed number of sessions only in congestion avoidance </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p:cNvSpPr/>
            <p:nvPr/>
          </p:nvSpPr>
          <p:spPr>
            <a:xfrm>
              <a:off x="7983110" y="3468687"/>
              <a:ext cx="3864041" cy="2450048"/>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8338252" y="3328994"/>
              <a:ext cx="1762727" cy="2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p:nvSpPr>
          <p:spPr>
            <a:xfrm>
              <a:off x="8332482" y="3205277"/>
              <a:ext cx="176849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Is</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TCP fair?</a:t>
              </a:r>
              <a:endPar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grpSp>
      <p:sp>
        <p:nvSpPr>
          <p:cNvPr id="9" name="Oval 8"/>
          <p:cNvSpPr/>
          <p:nvPr/>
        </p:nvSpPr>
        <p:spPr>
          <a:xfrm>
            <a:off x="2998274" y="5695379"/>
            <a:ext cx="166255" cy="166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dissolve">
                                      <p:cBhvr>
                                        <p:cTn id="14" dur="500"/>
                                        <p:tgtEl>
                                          <p:spTgt spid="69"/>
                                        </p:tgtEl>
                                      </p:cBhvr>
                                    </p:animEffect>
                                  </p:childTnLst>
                                  <p:subTnLst>
                                    <p:set>
                                      <p:cBhvr override="childStyle">
                                        <p:cTn dur="1" fill="hold" display="0" masterRel="nextClick" afterEffect="1"/>
                                        <p:tgtEl>
                                          <p:spTgt spid="6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wipe(right)">
                                      <p:cBhvr>
                                        <p:cTn id="19" dur="500"/>
                                        <p:tgtEl>
                                          <p:spTgt spid="70"/>
                                        </p:tgtEl>
                                      </p:cBhvr>
                                    </p:animEffect>
                                  </p:childTnLst>
                                </p:cTn>
                              </p:par>
                            </p:childTnLst>
                          </p:cTn>
                        </p:par>
                        <p:par>
                          <p:cTn id="20" fill="hold">
                            <p:stCondLst>
                              <p:cond delay="500"/>
                            </p:stCondLst>
                            <p:childTnLst>
                              <p:par>
                                <p:cTn id="21" presetID="9" presetClass="entr" presetSubtype="0" fill="hold" grpId="0" nodeType="after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dissolve">
                                      <p:cBhvr>
                                        <p:cTn id="23" dur="500"/>
                                        <p:tgtEl>
                                          <p:spTgt spid="71"/>
                                        </p:tgtEl>
                                      </p:cBhvr>
                                    </p:animEffect>
                                  </p:childTnLst>
                                  <p:subTnLst>
                                    <p:set>
                                      <p:cBhvr override="childStyle">
                                        <p:cTn dur="1" fill="hold" display="0" masterRel="nextClick" afterEffect="1"/>
                                        <p:tgtEl>
                                          <p:spTgt spid="71"/>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wipe(left)">
                                      <p:cBhvr>
                                        <p:cTn id="28" dur="500"/>
                                        <p:tgtEl>
                                          <p:spTgt spid="72"/>
                                        </p:tgtEl>
                                      </p:cBhvr>
                                    </p:animEffect>
                                  </p:childTnLst>
                                </p:cTn>
                              </p:par>
                            </p:childTnLst>
                          </p:cTn>
                        </p:par>
                        <p:par>
                          <p:cTn id="29" fill="hold">
                            <p:stCondLst>
                              <p:cond delay="500"/>
                            </p:stCondLst>
                            <p:childTnLst>
                              <p:par>
                                <p:cTn id="30" presetID="9" presetClass="entr" presetSubtype="0" fill="hold" grpId="0" nodeType="after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dissolve">
                                      <p:cBhvr>
                                        <p:cTn id="32" dur="500"/>
                                        <p:tgtEl>
                                          <p:spTgt spid="73"/>
                                        </p:tgtEl>
                                      </p:cBhvr>
                                    </p:animEffect>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wipe(right)">
                                      <p:cBhvr>
                                        <p:cTn id="37" dur="500"/>
                                        <p:tgtEl>
                                          <p:spTgt spid="74"/>
                                        </p:tgtEl>
                                      </p:cBhvr>
                                    </p:animEffect>
                                  </p:childTnLst>
                                </p:cTn>
                              </p:par>
                            </p:childTnLst>
                          </p:cTn>
                        </p:par>
                        <p:par>
                          <p:cTn id="38" fill="hold">
                            <p:stCondLst>
                              <p:cond delay="500"/>
                            </p:stCondLst>
                            <p:childTnLst>
                              <p:par>
                                <p:cTn id="39" presetID="9" presetClass="entr" presetSubtype="0"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dissolve">
                                      <p:cBhvr>
                                        <p:cTn id="41" dur="500"/>
                                        <p:tgtEl>
                                          <p:spTgt spid="75"/>
                                        </p:tgtEl>
                                      </p:cBhvr>
                                    </p:animEffect>
                                  </p:childTnLst>
                                  <p:subTnLst>
                                    <p:set>
                                      <p:cBhvr override="childStyle">
                                        <p:cTn dur="1" fill="hold" display="0" masterRel="nextClick" afterEffect="1"/>
                                        <p:tgtEl>
                                          <p:spTgt spid="75"/>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wipe(left)">
                                      <p:cBhvr>
                                        <p:cTn id="46" dur="500"/>
                                        <p:tgtEl>
                                          <p:spTgt spid="7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wipe(right)">
                                      <p:cBhvr>
                                        <p:cTn id="51" dur="500"/>
                                        <p:tgtEl>
                                          <p:spTgt spid="7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78"/>
                                        </p:tgtEl>
                                        <p:attrNameLst>
                                          <p:attrName>style.visibility</p:attrName>
                                        </p:attrNameLst>
                                      </p:cBhvr>
                                      <p:to>
                                        <p:strVal val="visible"/>
                                      </p:to>
                                    </p:set>
                                    <p:animEffect transition="in" filter="wipe(left)">
                                      <p:cBhvr>
                                        <p:cTn id="56" dur="500"/>
                                        <p:tgtEl>
                                          <p:spTgt spid="78"/>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dissolve">
                                      <p:cBhvr>
                                        <p:cTn id="6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utoUpdateAnimBg="0"/>
      <p:bldP spid="71" grpId="0" autoUpdateAnimBg="0"/>
      <p:bldP spid="73" grpId="0" autoUpdateAnimBg="0"/>
      <p:bldP spid="75" grpId="0" autoUpdateAnimBg="0"/>
      <p:bldP spid="9"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0345" y="261078"/>
            <a:ext cx="10834510" cy="894622"/>
          </a:xfrm>
        </p:spPr>
        <p:txBody>
          <a:bodyPr>
            <a:normAutofit/>
          </a:bodyPr>
          <a:lstStyle/>
          <a:p>
            <a:r>
              <a:rPr lang="en-US" sz="4800" dirty="0"/>
              <a:t>Fairness: must all network apps be “fair”?</a:t>
            </a:r>
            <a:endParaRPr lang="en-US" sz="4400" b="0" dirty="0"/>
          </a:p>
        </p:txBody>
      </p:sp>
      <p:sp>
        <p:nvSpPr>
          <p:cNvPr id="30" name="Rectangle 3"/>
          <p:cNvSpPr txBox="1">
            <a:spLocks noChangeArrowheads="1"/>
          </p:cNvSpPr>
          <p:nvPr/>
        </p:nvSpPr>
        <p:spPr>
          <a:xfrm>
            <a:off x="749300" y="1219200"/>
            <a:ext cx="5207000" cy="4648200"/>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rPr>
              <a:t>Fairness and UDP</a:t>
            </a:r>
            <a:endPar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multimedia apps often do not use TCP</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do not want rate throttled by congestion control</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instead use UDP:</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 audio/video at constant rate, tolerate packet loss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there is no “Internet police” policing use of congestion control</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Rectangle 4"/>
          <p:cNvSpPr txBox="1">
            <a:spLocks noChangeArrowheads="1"/>
          </p:cNvSpPr>
          <p:nvPr/>
        </p:nvSpPr>
        <p:spPr>
          <a:xfrm>
            <a:off x="6210301" y="1193800"/>
            <a:ext cx="5575300" cy="50673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rPr>
              <a:t>Fairness, parallel TCP connections</a:t>
            </a:r>
            <a:endPar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application can open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multiple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parallel connections between two hosts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web browsers do this , e.g., link of rate R with 9 existing connections: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new app asks for 1 TCP, gets rate R/10</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new app asks for 11 TCPs, gets R/2 </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Transport layer: roadmap</a:t>
            </a:r>
            <a:endParaRPr lang="en-US" sz="4400" dirty="0"/>
          </a:p>
        </p:txBody>
      </p:sp>
      <p:sp>
        <p:nvSpPr>
          <p:cNvPr id="9" name="Rectangle 4"/>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endParaRPr lang="en-US" altLang="en-US" sz="3200" dirty="0">
              <a:solidFill>
                <a:schemeClr val="bg1">
                  <a:lumMod val="75000"/>
                </a:schemeClr>
              </a:solidFill>
              <a:cs typeface="Calibri" panose="020F0502020204030204" pitchFamily="34" charset="0"/>
            </a:endParaRP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endParaRPr lang="en-US" altLang="en-US" sz="3200" dirty="0">
              <a:solidFill>
                <a:schemeClr val="bg1">
                  <a:lumMod val="75000"/>
                </a:schemeClr>
              </a:solidFill>
              <a:cs typeface="Calibri" panose="020F0502020204030204" pitchFamily="34" charset="0"/>
            </a:endParaRP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endParaRPr lang="en-US" altLang="en-US" sz="3200" dirty="0">
              <a:solidFill>
                <a:schemeClr val="bg1">
                  <a:lumMod val="75000"/>
                </a:schemeClr>
              </a:solidFill>
              <a:cs typeface="Calibri" panose="020F0502020204030204" pitchFamily="34" charset="0"/>
            </a:endParaRP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endParaRPr lang="en-US" altLang="en-US" sz="3200" dirty="0">
              <a:solidFill>
                <a:schemeClr val="bg1">
                  <a:lumMod val="75000"/>
                </a:schemeClr>
              </a:solidFill>
              <a:cs typeface="Calibri" panose="020F0502020204030204" pitchFamily="34" charset="0"/>
            </a:endParaRPr>
          </a:p>
          <a:p>
            <a:pPr marL="403225" indent="-285750">
              <a:spcBef>
                <a:spcPts val="800"/>
              </a:spcBef>
              <a:buClr>
                <a:schemeClr val="bg1">
                  <a:lumMod val="75000"/>
                </a:schemeClr>
              </a:buClr>
            </a:pPr>
            <a:r>
              <a:rPr lang="en-US" sz="3200" dirty="0">
                <a:solidFill>
                  <a:schemeClr val="bg1">
                    <a:lumMod val="75000"/>
                  </a:schemeClr>
                </a:solidFill>
              </a:rPr>
              <a:t>Connection-oriented transport: TCP</a:t>
            </a:r>
            <a:endParaRPr lang="en-US" sz="3200" dirty="0">
              <a:solidFill>
                <a:schemeClr val="bg1">
                  <a:lumMod val="75000"/>
                </a:schemeClr>
              </a:solidFill>
            </a:endParaRPr>
          </a:p>
          <a:p>
            <a:pPr marL="403225" indent="-285750">
              <a:spcBef>
                <a:spcPts val="800"/>
              </a:spcBef>
              <a:buClr>
                <a:schemeClr val="bg1">
                  <a:lumMod val="75000"/>
                </a:schemeClr>
              </a:buClr>
            </a:pPr>
            <a:r>
              <a:rPr lang="en-US" sz="3200" dirty="0">
                <a:solidFill>
                  <a:schemeClr val="bg1">
                    <a:lumMod val="75000"/>
                  </a:schemeClr>
                </a:solidFill>
              </a:rPr>
              <a:t>Principles of congestion control</a:t>
            </a:r>
            <a:endParaRPr lang="en-US" sz="3200" dirty="0">
              <a:solidFill>
                <a:schemeClr val="bg1">
                  <a:lumMod val="75000"/>
                </a:schemeClr>
              </a:solidFill>
            </a:endParaRPr>
          </a:p>
          <a:p>
            <a:pPr marL="403225" indent="-285750">
              <a:spcBef>
                <a:spcPts val="800"/>
              </a:spcBef>
              <a:buClr>
                <a:schemeClr val="bg1">
                  <a:lumMod val="75000"/>
                </a:schemeClr>
              </a:buClr>
            </a:pPr>
            <a:r>
              <a:rPr lang="en-US" sz="3200" dirty="0">
                <a:solidFill>
                  <a:schemeClr val="bg1">
                    <a:lumMod val="75000"/>
                  </a:schemeClr>
                </a:solidFill>
              </a:rPr>
              <a:t>TCP congestion control</a:t>
            </a:r>
            <a:endParaRPr lang="en-US" sz="3200" dirty="0">
              <a:solidFill>
                <a:schemeClr val="bg1">
                  <a:lumMod val="75000"/>
                </a:schemeClr>
              </a:solidFill>
            </a:endParaRPr>
          </a:p>
          <a:p>
            <a:pPr marL="403225" indent="-285750">
              <a:spcBef>
                <a:spcPts val="800"/>
              </a:spcBef>
            </a:pPr>
            <a:r>
              <a:rPr lang="en-US" sz="3200" dirty="0"/>
              <a:t>Evolution of transport-layer functionality</a:t>
            </a:r>
            <a:endParaRPr lang="en-US" sz="3200" dirty="0"/>
          </a:p>
          <a:p>
            <a:pPr eaLnBrk="1" hangingPunct="1">
              <a:buFont typeface="Wingdings" panose="05000000000000000000" pitchFamily="2" charset="2"/>
              <a:buNone/>
            </a:pPr>
            <a:endParaRPr lang="en-US" altLang="en-US" sz="2400" dirty="0"/>
          </a:p>
        </p:txBody>
      </p:sp>
      <p:sp>
        <p:nvSpPr>
          <p:cNvPr id="3" name="Slide Number Placeholder 2"/>
          <p:cNvSpPr>
            <a:spLocks noGrp="1"/>
          </p:cNvSpPr>
          <p:nvPr>
            <p:ph type="sldNum" sz="quarter" idx="4"/>
          </p:nvPr>
        </p:nvSpPr>
        <p:spPr/>
        <p:txBody>
          <a:bodyPr/>
          <a:lstStyle/>
          <a:p>
            <a:r>
              <a:rPr lang="en-US" dirty="0"/>
              <a:t>Transport Layer: 3-</a:t>
            </a:r>
            <a:fld id="{C4204591-24BD-A542-B9D5-F8D8A88D2FEE}" type="slidenum">
              <a:rPr lang="en-US" dirty="0" smtClean="0"/>
            </a:fld>
            <a:endParaRPr lang="en-US" dirty="0"/>
          </a:p>
        </p:txBody>
      </p:sp>
      <p:pic>
        <p:nvPicPr>
          <p:cNvPr id="6" name="Picture 5"/>
          <p:cNvPicPr>
            <a:picLocks noChangeAspect="1"/>
          </p:cNvPicPr>
          <p:nvPr/>
        </p:nvPicPr>
        <p:blipFill>
          <a:blip r:embed="rId1"/>
          <a:stretch>
            <a:fillRect/>
          </a:stretch>
        </p:blipFill>
        <p:spPr>
          <a:xfrm>
            <a:off x="7774329" y="1293471"/>
            <a:ext cx="3657600" cy="274320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25500" y="1489243"/>
            <a:ext cx="10515600" cy="987257"/>
          </a:xfrm>
        </p:spPr>
        <p:txBody>
          <a:bodyPr>
            <a:normAutofit/>
          </a:bodyPr>
          <a:lstStyle/>
          <a:p>
            <a:pPr>
              <a:spcBef>
                <a:spcPts val="600"/>
              </a:spcBef>
            </a:pPr>
            <a:r>
              <a:rPr lang="en-US" dirty="0"/>
              <a:t>TCP, UDP: principal transport protocols for 40 years</a:t>
            </a:r>
            <a:endParaRPr lang="en-US" sz="2600" dirty="0"/>
          </a:p>
          <a:p>
            <a:pPr>
              <a:spcBef>
                <a:spcPts val="600"/>
              </a:spcBef>
            </a:pPr>
            <a:r>
              <a:rPr lang="en-US" dirty="0"/>
              <a:t>different “flavors” of TCP developed, for specific scenarios:</a:t>
            </a:r>
            <a:endParaRPr lang="en-US" sz="2600" dirty="0"/>
          </a:p>
          <a:p>
            <a:pPr marL="463550" lvl="1" indent="0">
              <a:buNone/>
            </a:pPr>
            <a:endParaRPr lang="en-US" dirty="0"/>
          </a:p>
        </p:txBody>
      </p:sp>
      <p:sp>
        <p:nvSpPr>
          <p:cNvPr id="2" name="Title 1"/>
          <p:cNvSpPr>
            <a:spLocks noGrp="1"/>
          </p:cNvSpPr>
          <p:nvPr>
            <p:ph type="title"/>
          </p:nvPr>
        </p:nvSpPr>
        <p:spPr/>
        <p:txBody>
          <a:bodyPr>
            <a:normAutofit/>
          </a:bodyPr>
          <a:lstStyle/>
          <a:p>
            <a:r>
              <a:rPr lang="en-US" sz="4800" b="0" dirty="0"/>
              <a:t>Evolving transport-layer functionality</a:t>
            </a:r>
            <a:endParaRPr lang="en-US" sz="4400" b="0" dirty="0"/>
          </a:p>
        </p:txBody>
      </p:sp>
      <p:sp>
        <p:nvSpPr>
          <p:cNvPr id="5" name="Content Placeholder 3"/>
          <p:cNvSpPr txBox="1"/>
          <p:nvPr/>
        </p:nvSpPr>
        <p:spPr>
          <a:xfrm>
            <a:off x="787400" y="4953000"/>
            <a:ext cx="10515600" cy="14859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3550" marR="0" lvl="1" indent="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None/>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moving transport–layer functions to application layer, on top of UDP</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HTTP/3: QUIC</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0" name="Table 9"/>
          <p:cNvGraphicFramePr>
            <a:graphicFrameLocks noGrp="1"/>
          </p:cNvGraphicFramePr>
          <p:nvPr/>
        </p:nvGraphicFramePr>
        <p:xfrm>
          <a:off x="2124074" y="2591594"/>
          <a:ext cx="7921626" cy="2438400"/>
        </p:xfrm>
        <a:graphic>
          <a:graphicData uri="http://schemas.openxmlformats.org/drawingml/2006/table">
            <a:tbl>
              <a:tblPr firstRow="1" firstCol="1" bandRow="1"/>
              <a:tblGrid>
                <a:gridCol w="3451226"/>
                <a:gridCol w="4470400"/>
              </a:tblGrid>
              <a:tr h="0">
                <a:tc>
                  <a:txBody>
                    <a:bodyPr/>
                    <a:lstStyle/>
                    <a:p>
                      <a:pPr marL="0" marR="0">
                        <a:spcBef>
                          <a:spcPts val="0"/>
                        </a:spcBef>
                        <a:spcAft>
                          <a:spcPts val="0"/>
                        </a:spcAft>
                      </a:pPr>
                      <a:r>
                        <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Scenario</a:t>
                      </a:r>
                      <a:endParaRPr lang="en-US" sz="1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c>
                  <a:txBody>
                    <a:bodyPr/>
                    <a:lstStyle/>
                    <a:p>
                      <a:pPr marL="0" marR="0">
                        <a:spcBef>
                          <a:spcPts val="0"/>
                        </a:spcBef>
                        <a:spcAft>
                          <a:spcPts val="0"/>
                        </a:spcAft>
                      </a:pPr>
                      <a:r>
                        <a:rPr lang="en-US" sz="20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Challenges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0000"/>
                    </a:solidFill>
                  </a:tcPr>
                </a:tc>
              </a:tr>
              <a:tr h="0">
                <a:tc>
                  <a:txBody>
                    <a:bodyPr/>
                    <a:lstStyle/>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Long, fat pipes (large data transfers)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Many packets “in flight”; loss shuts down pipeline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Wireless networks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Loss due to noisy wireless links, mobility; TCP treat this as congestion loss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Long-delay links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Extremely long RTTs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Data center networks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Latency sensitive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Background traffic flows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Low priority, “background” TCP flows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838200" y="1540043"/>
            <a:ext cx="10515600" cy="1419057"/>
          </a:xfrm>
        </p:spPr>
        <p:txBody>
          <a:bodyPr>
            <a:normAutofit/>
          </a:bodyPr>
          <a:lstStyle/>
          <a:p>
            <a:r>
              <a:rPr lang="en-US" dirty="0"/>
              <a:t>application-layer protocol, on top of UDP</a:t>
            </a:r>
            <a:endParaRPr lang="en-US" dirty="0"/>
          </a:p>
          <a:p>
            <a:pPr lvl="1"/>
            <a:r>
              <a:rPr lang="en-US" sz="2600" dirty="0"/>
              <a:t>increase performance of HTTP</a:t>
            </a:r>
            <a:endParaRPr lang="en-US" sz="2600" dirty="0"/>
          </a:p>
          <a:p>
            <a:pPr lvl="1"/>
            <a:r>
              <a:rPr lang="en-US" sz="2600" dirty="0"/>
              <a:t>deployed on many Google servers, apps (Chrome, mobile YouTube app) </a:t>
            </a:r>
            <a:endParaRPr lang="en-US" sz="2600" dirty="0"/>
          </a:p>
          <a:p>
            <a:pPr marL="130175" indent="0">
              <a:buNone/>
            </a:pPr>
            <a:endParaRPr lang="en-US" dirty="0"/>
          </a:p>
        </p:txBody>
      </p:sp>
      <p:sp>
        <p:nvSpPr>
          <p:cNvPr id="2" name="Title 1"/>
          <p:cNvSpPr>
            <a:spLocks noGrp="1"/>
          </p:cNvSpPr>
          <p:nvPr>
            <p:ph type="title"/>
          </p:nvPr>
        </p:nvSpPr>
        <p:spPr/>
        <p:txBody>
          <a:bodyPr>
            <a:normAutofit/>
          </a:bodyPr>
          <a:lstStyle/>
          <a:p>
            <a:r>
              <a:rPr lang="en-US" sz="4800" dirty="0"/>
              <a:t>QUIC: Quick UDP Internet Connections</a:t>
            </a:r>
            <a:endParaRPr lang="en-US" sz="4400" b="0" dirty="0"/>
          </a:p>
        </p:txBody>
      </p:sp>
      <p:grpSp>
        <p:nvGrpSpPr>
          <p:cNvPr id="32" name="Group 31"/>
          <p:cNvGrpSpPr/>
          <p:nvPr/>
        </p:nvGrpSpPr>
        <p:grpSpPr>
          <a:xfrm>
            <a:off x="2484036" y="3362958"/>
            <a:ext cx="6857901" cy="2748783"/>
            <a:chOff x="2217336" y="1877058"/>
            <a:chExt cx="6857901" cy="2748783"/>
          </a:xfrm>
        </p:grpSpPr>
        <p:sp>
          <p:nvSpPr>
            <p:cNvPr id="6" name="Rectangle 5"/>
            <p:cNvSpPr/>
            <p:nvPr/>
          </p:nvSpPr>
          <p:spPr>
            <a:xfrm>
              <a:off x="3743058" y="3625405"/>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TextBox 6"/>
            <p:cNvSpPr txBox="1"/>
            <p:nvPr/>
          </p:nvSpPr>
          <p:spPr>
            <a:xfrm>
              <a:off x="4518545" y="3668766"/>
              <a:ext cx="3642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IP</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p:cNvSpPr/>
            <p:nvPr/>
          </p:nvSpPr>
          <p:spPr>
            <a:xfrm>
              <a:off x="3744927" y="3054009"/>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434744" y="3100445"/>
              <a:ext cx="53948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TCP</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p:cNvSpPr/>
            <p:nvPr/>
          </p:nvSpPr>
          <p:spPr>
            <a:xfrm>
              <a:off x="3745776" y="2472222"/>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4435593" y="2518658"/>
              <a:ext cx="50025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TLS</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2" name="Group 11"/>
            <p:cNvGrpSpPr/>
            <p:nvPr/>
          </p:nvGrpSpPr>
          <p:grpSpPr>
            <a:xfrm>
              <a:off x="3743058" y="1887725"/>
              <a:ext cx="1905057" cy="455283"/>
              <a:chOff x="975444" y="4703759"/>
              <a:chExt cx="2128813" cy="498521"/>
            </a:xfrm>
          </p:grpSpPr>
          <p:sp>
            <p:nvSpPr>
              <p:cNvPr id="13" name="Rectangle 12"/>
              <p:cNvSpPr/>
              <p:nvPr/>
            </p:nvSpPr>
            <p:spPr>
              <a:xfrm>
                <a:off x="975444" y="4703759"/>
                <a:ext cx="2128813" cy="498521"/>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TextBox 13"/>
              <p:cNvSpPr txBox="1"/>
              <p:nvPr/>
            </p:nvSpPr>
            <p:spPr>
              <a:xfrm>
                <a:off x="1576949" y="4754605"/>
                <a:ext cx="982079" cy="40440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HTTP/2</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15" name="Rectangle 14"/>
            <p:cNvSpPr/>
            <p:nvPr/>
          </p:nvSpPr>
          <p:spPr>
            <a:xfrm>
              <a:off x="6229839" y="3627880"/>
              <a:ext cx="1905057" cy="455279"/>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TextBox 15"/>
            <p:cNvSpPr txBox="1"/>
            <p:nvPr/>
          </p:nvSpPr>
          <p:spPr>
            <a:xfrm>
              <a:off x="7005326" y="3671238"/>
              <a:ext cx="3642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IP</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 name="Rectangle 16"/>
            <p:cNvSpPr/>
            <p:nvPr/>
          </p:nvSpPr>
          <p:spPr>
            <a:xfrm>
              <a:off x="6231708" y="3143406"/>
              <a:ext cx="1905057" cy="368352"/>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TextBox 17"/>
            <p:cNvSpPr txBox="1"/>
            <p:nvPr/>
          </p:nvSpPr>
          <p:spPr>
            <a:xfrm>
              <a:off x="6908533" y="3132142"/>
              <a:ext cx="59503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UDP</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8"/>
            <p:cNvSpPr/>
            <p:nvPr/>
          </p:nvSpPr>
          <p:spPr>
            <a:xfrm>
              <a:off x="6232557" y="2348686"/>
              <a:ext cx="1905057" cy="574888"/>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TextBox 19"/>
            <p:cNvSpPr txBox="1"/>
            <p:nvPr/>
          </p:nvSpPr>
          <p:spPr>
            <a:xfrm>
              <a:off x="6790903" y="2455138"/>
              <a:ext cx="67197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20"/>
            <p:cNvSpPr/>
            <p:nvPr/>
          </p:nvSpPr>
          <p:spPr>
            <a:xfrm>
              <a:off x="6229839" y="1877061"/>
              <a:ext cx="1905057" cy="397789"/>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TextBox 21"/>
            <p:cNvSpPr txBox="1"/>
            <p:nvPr/>
          </p:nvSpPr>
          <p:spPr>
            <a:xfrm>
              <a:off x="6351472" y="1877058"/>
              <a:ext cx="17676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HTTP/2 </a:t>
              </a: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(slimmed)</a:t>
              </a: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23" name="Straight Connector 22"/>
            <p:cNvCxnSpPr/>
            <p:nvPr/>
          </p:nvCxnSpPr>
          <p:spPr>
            <a:xfrm>
              <a:off x="3333329" y="3569813"/>
              <a:ext cx="5147262" cy="0"/>
            </a:xfrm>
            <a:prstGeom prst="line">
              <a:avLst/>
            </a:prstGeom>
            <a:noFill/>
            <a:ln w="12700" cap="flat" cmpd="sng" algn="ctr">
              <a:solidFill>
                <a:sysClr val="windowText" lastClr="000000"/>
              </a:solidFill>
              <a:prstDash val="dash"/>
            </a:ln>
            <a:effectLst/>
          </p:spPr>
        </p:cxnSp>
        <p:cxnSp>
          <p:nvCxnSpPr>
            <p:cNvPr id="24" name="Straight Connector 23"/>
            <p:cNvCxnSpPr/>
            <p:nvPr/>
          </p:nvCxnSpPr>
          <p:spPr>
            <a:xfrm>
              <a:off x="3352451" y="2994658"/>
              <a:ext cx="5147262" cy="0"/>
            </a:xfrm>
            <a:prstGeom prst="line">
              <a:avLst/>
            </a:prstGeom>
            <a:noFill/>
            <a:ln w="12700" cap="flat" cmpd="sng" algn="ctr">
              <a:solidFill>
                <a:sysClr val="windowText" lastClr="000000"/>
              </a:solidFill>
              <a:prstDash val="dash"/>
            </a:ln>
            <a:effectLst/>
          </p:spPr>
        </p:cxnSp>
        <p:sp>
          <p:nvSpPr>
            <p:cNvPr id="25" name="TextBox 24"/>
            <p:cNvSpPr txBox="1"/>
            <p:nvPr/>
          </p:nvSpPr>
          <p:spPr>
            <a:xfrm>
              <a:off x="2349067" y="3671237"/>
              <a:ext cx="1224388"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6" name="TextBox 25"/>
            <p:cNvSpPr txBox="1"/>
            <p:nvPr/>
          </p:nvSpPr>
          <p:spPr>
            <a:xfrm>
              <a:off x="2355238" y="3077264"/>
              <a:ext cx="1224388"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7" name="TextBox 26"/>
            <p:cNvSpPr txBox="1"/>
            <p:nvPr/>
          </p:nvSpPr>
          <p:spPr>
            <a:xfrm>
              <a:off x="2217336" y="2204824"/>
              <a:ext cx="1379850"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 name="TextBox 27"/>
            <p:cNvSpPr txBox="1"/>
            <p:nvPr/>
          </p:nvSpPr>
          <p:spPr>
            <a:xfrm>
              <a:off x="3887697" y="4256509"/>
              <a:ext cx="176041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HTTP/2 over TCP</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9" name="Right Brace 28"/>
            <p:cNvSpPr/>
            <p:nvPr/>
          </p:nvSpPr>
          <p:spPr>
            <a:xfrm>
              <a:off x="8194669" y="1877058"/>
              <a:ext cx="155448" cy="1050444"/>
            </a:xfrm>
            <a:prstGeom prst="rightBrace">
              <a:avLst/>
            </a:prstGeom>
            <a:noFill/>
            <a:ln w="12700" cap="flat" cmpd="sng" algn="ctr">
              <a:solidFill>
                <a:sysClr val="windowText" lastClr="000000"/>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 name="TextBox 29"/>
            <p:cNvSpPr txBox="1"/>
            <p:nvPr/>
          </p:nvSpPr>
          <p:spPr>
            <a:xfrm>
              <a:off x="8175178" y="2220885"/>
              <a:ext cx="900059" cy="3385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HTTP/3</a:t>
              </a: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1" name="TextBox 30"/>
            <p:cNvSpPr txBox="1"/>
            <p:nvPr/>
          </p:nvSpPr>
          <p:spPr>
            <a:xfrm>
              <a:off x="6183312" y="4220148"/>
              <a:ext cx="282641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HTTP/2 over QUIC over UDP</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33" name="Rectangle 32"/>
          <p:cNvSpPr/>
          <p:nvPr/>
        </p:nvSpPr>
        <p:spPr>
          <a:xfrm>
            <a:off x="6134100" y="3060700"/>
            <a:ext cx="4940300" cy="3492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33"/>
                                        </p:tgtEl>
                                      </p:cBhvr>
                                    </p:animEffect>
                                    <p:set>
                                      <p:cBhvr>
                                        <p:cTn id="12"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QUIC: Quick UDP Internet Connections</a:t>
            </a:r>
            <a:endParaRPr lang="en-US" sz="4400" b="0" dirty="0"/>
          </a:p>
        </p:txBody>
      </p:sp>
      <p:sp>
        <p:nvSpPr>
          <p:cNvPr id="5" name="Content Placeholder 3"/>
          <p:cNvSpPr txBox="1"/>
          <p:nvPr/>
        </p:nvSpPr>
        <p:spPr>
          <a:xfrm>
            <a:off x="723900" y="1498601"/>
            <a:ext cx="10515600" cy="102869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2200"/>
              </a:spcBef>
              <a:spcAft>
                <a:spcPts val="0"/>
              </a:spcAft>
              <a:buClr>
                <a:srgbClr val="0000A3"/>
              </a:buClr>
              <a:buSzTx/>
              <a:buFont typeface="Wingdings" panose="05000000000000000000" pitchFamily="2" charset="2"/>
              <a:buNone/>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adopts approaches we’ve studied in this chapter for connection establishment, error control, congestion control</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30175"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Content Placeholder 6"/>
          <p:cNvSpPr>
            <a:spLocks noGrp="1"/>
          </p:cNvSpPr>
          <p:nvPr>
            <p:ph idx="1"/>
          </p:nvPr>
        </p:nvSpPr>
        <p:spPr>
          <a:xfrm>
            <a:off x="806805" y="4750865"/>
            <a:ext cx="10651413" cy="1675335"/>
          </a:xfrm>
        </p:spPr>
        <p:txBody>
          <a:bodyPr>
            <a:normAutofit/>
          </a:bodyPr>
          <a:lstStyle/>
          <a:p>
            <a:r>
              <a:rPr lang="en-US" dirty="0"/>
              <a:t> multiple application-level “streams” multiplexed over single QUIC connection</a:t>
            </a:r>
            <a:endParaRPr lang="en-US" dirty="0"/>
          </a:p>
          <a:p>
            <a:pPr lvl="1"/>
            <a:r>
              <a:rPr lang="en-US" dirty="0"/>
              <a:t>separate reliable data transfer, security</a:t>
            </a:r>
            <a:endParaRPr lang="en-US" dirty="0"/>
          </a:p>
          <a:p>
            <a:pPr lvl="1"/>
            <a:r>
              <a:rPr lang="en-US" dirty="0"/>
              <a:t>common congestion control</a:t>
            </a:r>
            <a:endParaRPr lang="en-US" dirty="0"/>
          </a:p>
          <a:p>
            <a:endParaRPr lang="en-US" dirty="0"/>
          </a:p>
        </p:txBody>
      </p:sp>
      <p:sp>
        <p:nvSpPr>
          <p:cNvPr id="8" name="Content Placeholder 3"/>
          <p:cNvSpPr txBox="1"/>
          <p:nvPr/>
        </p:nvSpPr>
        <p:spPr>
          <a:xfrm>
            <a:off x="673100" y="2565401"/>
            <a:ext cx="10515600" cy="209549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sz="2600" b="1" i="0" u="none" strike="noStrike" kern="1200" cap="none" spc="0" normalizeH="0" baseline="0" noProof="0" dirty="0">
                <a:ln>
                  <a:noFill/>
                </a:ln>
                <a:solidFill>
                  <a:srgbClr val="0000A3"/>
                </a:solidFill>
                <a:effectLst/>
                <a:uLnTx/>
                <a:uFillTx/>
                <a:latin typeface="Calibri" panose="020F0502020204030204"/>
                <a:ea typeface="+mn-ea"/>
                <a:cs typeface="+mn-cs"/>
              </a:rPr>
              <a:t>error and congestion control: </a:t>
            </a: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“Readers familiar with TCP’s loss detection and congestion control will find algorithms here that parallel well-known TCP ones.”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QUIC specification]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sz="2600" b="1" i="0" u="none" strike="noStrike" kern="1200" cap="none" spc="0" normalizeH="0" baseline="0" noProof="0" dirty="0">
                <a:ln>
                  <a:noFill/>
                </a:ln>
                <a:solidFill>
                  <a:srgbClr val="0000A3"/>
                </a:solidFill>
                <a:effectLst/>
                <a:uLnTx/>
                <a:uFillTx/>
                <a:latin typeface="Calibri" panose="020F0502020204030204"/>
                <a:ea typeface="+mn-ea"/>
                <a:cs typeface="+mn-cs"/>
              </a:rPr>
              <a:t>connection establishment: </a:t>
            </a: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reliability, congestion control, authentication, encryption, state established in one RTT</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30175"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dissolve">
                                      <p:cBhvr>
                                        <p:cTn id="17" dur="500"/>
                                        <p:tgtEl>
                                          <p:spTgt spid="7">
                                            <p:txEl>
                                              <p:pRg st="0" end="0"/>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dissolve">
                                      <p:cBhvr>
                                        <p:cTn id="20" dur="500"/>
                                        <p:tgtEl>
                                          <p:spTgt spid="7">
                                            <p:txEl>
                                              <p:pRg st="1" end="1"/>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dissolve">
                                      <p:cBhvr>
                                        <p:cTn id="23"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ldLvl="2"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QUIC: Connection establishment</a:t>
            </a:r>
            <a:endParaRPr lang="en-US" sz="4400" b="0" dirty="0"/>
          </a:p>
        </p:txBody>
      </p:sp>
      <p:sp>
        <p:nvSpPr>
          <p:cNvPr id="5" name="Line 25"/>
          <p:cNvSpPr>
            <a:spLocks noChangeShapeType="1"/>
          </p:cNvSpPr>
          <p:nvPr/>
        </p:nvSpPr>
        <p:spPr bwMode="auto">
          <a:xfrm>
            <a:off x="3068451" y="2380850"/>
            <a:ext cx="11746" cy="1766326"/>
          </a:xfrm>
          <a:prstGeom prst="line">
            <a:avLst/>
          </a:prstGeom>
          <a:noFill/>
          <a:ln w="9525">
            <a:solidFill>
              <a:srgbClr val="777777"/>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 name="Line 39"/>
          <p:cNvSpPr>
            <a:spLocks noChangeShapeType="1"/>
          </p:cNvSpPr>
          <p:nvPr/>
        </p:nvSpPr>
        <p:spPr bwMode="auto">
          <a:xfrm flipH="1">
            <a:off x="4567707" y="2453875"/>
            <a:ext cx="29506" cy="1738377"/>
          </a:xfrm>
          <a:prstGeom prst="line">
            <a:avLst/>
          </a:prstGeom>
          <a:noFill/>
          <a:ln w="9525">
            <a:solidFill>
              <a:srgbClr val="777777"/>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 name="Line 104"/>
          <p:cNvSpPr>
            <a:spLocks noChangeShapeType="1"/>
          </p:cNvSpPr>
          <p:nvPr/>
        </p:nvSpPr>
        <p:spPr bwMode="auto">
          <a:xfrm>
            <a:off x="3112900" y="2485625"/>
            <a:ext cx="1479550" cy="315913"/>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1" name="Text Box 110"/>
          <p:cNvSpPr txBox="1">
            <a:spLocks noChangeArrowheads="1"/>
          </p:cNvSpPr>
          <p:nvPr/>
        </p:nvSpPr>
        <p:spPr bwMode="auto">
          <a:xfrm>
            <a:off x="1411272" y="2446164"/>
            <a:ext cx="1667444" cy="5847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rPr>
              <a:t>TCP handshake</a:t>
            </a:r>
            <a:endParaRPr kumimoji="0" lang="en-US" sz="16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rPr>
              <a:t>(transport layer)</a:t>
            </a:r>
            <a:endParaRPr kumimoji="0" lang="en-US" sz="1600" b="0" i="0" u="none" strike="noStrike" kern="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endParaRPr>
          </a:p>
        </p:txBody>
      </p:sp>
      <p:grpSp>
        <p:nvGrpSpPr>
          <p:cNvPr id="45" name="Group 116"/>
          <p:cNvGrpSpPr/>
          <p:nvPr/>
        </p:nvGrpSpPr>
        <p:grpSpPr bwMode="auto">
          <a:xfrm>
            <a:off x="2596963" y="1844275"/>
            <a:ext cx="620713" cy="487363"/>
            <a:chOff x="-44" y="1473"/>
            <a:chExt cx="981" cy="1105"/>
          </a:xfrm>
        </p:grpSpPr>
        <p:pic>
          <p:nvPicPr>
            <p:cNvPr id="79" name="Picture 117"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Freeform 118"/>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46" name="Group 119"/>
          <p:cNvGrpSpPr/>
          <p:nvPr/>
        </p:nvGrpSpPr>
        <p:grpSpPr bwMode="auto">
          <a:xfrm>
            <a:off x="4405125" y="1825225"/>
            <a:ext cx="336550" cy="512763"/>
            <a:chOff x="4140" y="429"/>
            <a:chExt cx="1425" cy="2396"/>
          </a:xfrm>
        </p:grpSpPr>
        <p:sp>
          <p:nvSpPr>
            <p:cNvPr id="47" name="Freeform 120"/>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8" name="Rectangle 121"/>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9" name="Freeform 122"/>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0" name="Freeform 123"/>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1" name="Rectangle 124"/>
            <p:cNvSpPr>
              <a:spLocks noChangeArrowheads="1"/>
            </p:cNvSpPr>
            <p:nvPr/>
          </p:nvSpPr>
          <p:spPr bwMode="auto">
            <a:xfrm>
              <a:off x="4214" y="696"/>
              <a:ext cx="592"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52" name="Group 125"/>
            <p:cNvGrpSpPr/>
            <p:nvPr/>
          </p:nvGrpSpPr>
          <p:grpSpPr bwMode="auto">
            <a:xfrm>
              <a:off x="4749" y="668"/>
              <a:ext cx="581" cy="145"/>
              <a:chOff x="614" y="2568"/>
              <a:chExt cx="725" cy="139"/>
            </a:xfrm>
          </p:grpSpPr>
          <p:sp>
            <p:nvSpPr>
              <p:cNvPr id="77" name="AutoShape 126"/>
              <p:cNvSpPr>
                <a:spLocks noChangeArrowheads="1"/>
              </p:cNvSpPr>
              <p:nvPr/>
            </p:nvSpPr>
            <p:spPr bwMode="auto">
              <a:xfrm>
                <a:off x="617" y="2566"/>
                <a:ext cx="721" cy="14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8" name="AutoShape 127"/>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53" name="Rectangle 128"/>
            <p:cNvSpPr>
              <a:spLocks noChangeArrowheads="1"/>
            </p:cNvSpPr>
            <p:nvPr/>
          </p:nvSpPr>
          <p:spPr bwMode="auto">
            <a:xfrm>
              <a:off x="4221" y="1022"/>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54" name="Group 129"/>
            <p:cNvGrpSpPr/>
            <p:nvPr/>
          </p:nvGrpSpPr>
          <p:grpSpPr bwMode="auto">
            <a:xfrm>
              <a:off x="4747" y="994"/>
              <a:ext cx="581" cy="134"/>
              <a:chOff x="614" y="2568"/>
              <a:chExt cx="725" cy="139"/>
            </a:xfrm>
          </p:grpSpPr>
          <p:sp>
            <p:nvSpPr>
              <p:cNvPr id="75" name="AutoShape 130"/>
              <p:cNvSpPr>
                <a:spLocks noChangeArrowheads="1"/>
              </p:cNvSpPr>
              <p:nvPr/>
            </p:nvSpPr>
            <p:spPr bwMode="auto">
              <a:xfrm>
                <a:off x="611" y="2567"/>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6" name="AutoShape 131"/>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55" name="Rectangle 132"/>
            <p:cNvSpPr>
              <a:spLocks noChangeArrowheads="1"/>
            </p:cNvSpPr>
            <p:nvPr/>
          </p:nvSpPr>
          <p:spPr bwMode="auto">
            <a:xfrm>
              <a:off x="4214" y="1356"/>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6" name="Rectangle 133"/>
            <p:cNvSpPr>
              <a:spLocks noChangeArrowheads="1"/>
            </p:cNvSpPr>
            <p:nvPr/>
          </p:nvSpPr>
          <p:spPr bwMode="auto">
            <a:xfrm>
              <a:off x="4227" y="1653"/>
              <a:ext cx="598"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57" name="Group 134"/>
            <p:cNvGrpSpPr/>
            <p:nvPr/>
          </p:nvGrpSpPr>
          <p:grpSpPr bwMode="auto">
            <a:xfrm>
              <a:off x="4735" y="1627"/>
              <a:ext cx="582" cy="151"/>
              <a:chOff x="614" y="2568"/>
              <a:chExt cx="725" cy="139"/>
            </a:xfrm>
          </p:grpSpPr>
          <p:sp>
            <p:nvSpPr>
              <p:cNvPr id="73" name="AutoShape 135"/>
              <p:cNvSpPr>
                <a:spLocks noChangeArrowheads="1"/>
              </p:cNvSpPr>
              <p:nvPr/>
            </p:nvSpPr>
            <p:spPr bwMode="auto">
              <a:xfrm>
                <a:off x="618" y="2571"/>
                <a:ext cx="720" cy="137"/>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4" name="AutoShape 136"/>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58" name="Freeform 137"/>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59" name="Group 138"/>
            <p:cNvGrpSpPr/>
            <p:nvPr/>
          </p:nvGrpSpPr>
          <p:grpSpPr bwMode="auto">
            <a:xfrm>
              <a:off x="4739" y="1327"/>
              <a:ext cx="582" cy="139"/>
              <a:chOff x="614" y="2568"/>
              <a:chExt cx="725" cy="139"/>
            </a:xfrm>
          </p:grpSpPr>
          <p:sp>
            <p:nvSpPr>
              <p:cNvPr id="71" name="AutoShape 139"/>
              <p:cNvSpPr>
                <a:spLocks noChangeArrowheads="1"/>
              </p:cNvSpPr>
              <p:nvPr/>
            </p:nvSpPr>
            <p:spPr bwMode="auto">
              <a:xfrm>
                <a:off x="613" y="2568"/>
                <a:ext cx="728" cy="141"/>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2" name="AutoShape 140"/>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60" name="Rectangle 141"/>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1" name="Freeform 142"/>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2" name="Freeform 143"/>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3" name="Oval 144"/>
            <p:cNvSpPr>
              <a:spLocks noChangeArrowheads="1"/>
            </p:cNvSpPr>
            <p:nvPr/>
          </p:nvSpPr>
          <p:spPr bwMode="auto">
            <a:xfrm>
              <a:off x="5518" y="2610"/>
              <a:ext cx="47" cy="96"/>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4" name="Freeform 145"/>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5" name="AutoShape 146"/>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6" name="AutoShape 147"/>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7" name="Oval 148"/>
            <p:cNvSpPr>
              <a:spLocks noChangeArrowheads="1"/>
            </p:cNvSpPr>
            <p:nvPr/>
          </p:nvSpPr>
          <p:spPr bwMode="auto">
            <a:xfrm>
              <a:off x="4308" y="2380"/>
              <a:ext cx="155" cy="14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8" name="Oval 149"/>
            <p:cNvSpPr>
              <a:spLocks noChangeArrowheads="1"/>
            </p:cNvSpPr>
            <p:nvPr/>
          </p:nvSpPr>
          <p:spPr bwMode="auto">
            <a:xfrm>
              <a:off x="4483" y="2387"/>
              <a:ext cx="161" cy="141"/>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9" name="Oval 150"/>
            <p:cNvSpPr>
              <a:spLocks noChangeArrowheads="1"/>
            </p:cNvSpPr>
            <p:nvPr/>
          </p:nvSpPr>
          <p:spPr bwMode="auto">
            <a:xfrm>
              <a:off x="4664" y="2380"/>
              <a:ext cx="155" cy="141"/>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0" name="Rectangle 151"/>
            <p:cNvSpPr>
              <a:spLocks noChangeArrowheads="1"/>
            </p:cNvSpPr>
            <p:nvPr/>
          </p:nvSpPr>
          <p:spPr bwMode="auto">
            <a:xfrm>
              <a:off x="5061" y="1838"/>
              <a:ext cx="87" cy="757"/>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45" name="Line 104"/>
          <p:cNvSpPr>
            <a:spLocks noChangeShapeType="1"/>
          </p:cNvSpPr>
          <p:nvPr/>
        </p:nvSpPr>
        <p:spPr bwMode="auto">
          <a:xfrm flipH="1">
            <a:off x="3079562" y="2852337"/>
            <a:ext cx="1479550" cy="315913"/>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6" name="Line 104"/>
          <p:cNvSpPr>
            <a:spLocks noChangeShapeType="1"/>
          </p:cNvSpPr>
          <p:nvPr/>
        </p:nvSpPr>
        <p:spPr bwMode="auto">
          <a:xfrm>
            <a:off x="3091128" y="3182311"/>
            <a:ext cx="1479550" cy="315913"/>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7" name="Text Box 110"/>
          <p:cNvSpPr txBox="1">
            <a:spLocks noChangeArrowheads="1"/>
          </p:cNvSpPr>
          <p:nvPr/>
        </p:nvSpPr>
        <p:spPr bwMode="auto">
          <a:xfrm>
            <a:off x="1457504" y="3320650"/>
            <a:ext cx="1556836" cy="5847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rPr>
              <a:t>TLS handshake</a:t>
            </a:r>
            <a:endParaRPr kumimoji="0" lang="en-US" sz="16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rPr>
              <a:t>(security)</a:t>
            </a:r>
            <a:endParaRPr kumimoji="0" lang="en-US" sz="1600" b="0" i="0" u="none" strike="noStrike" kern="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48" name="Line 104"/>
          <p:cNvSpPr>
            <a:spLocks noChangeShapeType="1"/>
          </p:cNvSpPr>
          <p:nvPr/>
        </p:nvSpPr>
        <p:spPr bwMode="auto">
          <a:xfrm flipH="1">
            <a:off x="3057790" y="3549023"/>
            <a:ext cx="1479550" cy="315913"/>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9" name="Content Placeholder 3"/>
          <p:cNvSpPr txBox="1"/>
          <p:nvPr/>
        </p:nvSpPr>
        <p:spPr>
          <a:xfrm>
            <a:off x="1198561" y="4421354"/>
            <a:ext cx="4452939" cy="209374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TCP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(reliability, congestion control state)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TLS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(authentication, crypto state)</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08000" marR="0" lvl="0" indent="-21590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2 serial handshakes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30175"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4" name="Line 104"/>
          <p:cNvSpPr>
            <a:spLocks noChangeShapeType="1"/>
          </p:cNvSpPr>
          <p:nvPr/>
        </p:nvSpPr>
        <p:spPr bwMode="auto">
          <a:xfrm>
            <a:off x="3087500" y="3908025"/>
            <a:ext cx="1479550" cy="315913"/>
          </a:xfrm>
          <a:prstGeom prst="line">
            <a:avLst/>
          </a:prstGeom>
          <a:noFill/>
          <a:ln w="28575">
            <a:solidFill>
              <a:schemeClr val="tx1"/>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5" name="TextBox 194"/>
          <p:cNvSpPr txBox="1"/>
          <p:nvPr/>
        </p:nvSpPr>
        <p:spPr>
          <a:xfrm>
            <a:off x="3505200" y="3860800"/>
            <a:ext cx="59971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 name="Group 3"/>
          <p:cNvGrpSpPr/>
          <p:nvPr/>
        </p:nvGrpSpPr>
        <p:grpSpPr>
          <a:xfrm>
            <a:off x="6354761" y="1850625"/>
            <a:ext cx="5087939" cy="4753374"/>
            <a:chOff x="6354761" y="1850625"/>
            <a:chExt cx="5087939" cy="4753374"/>
          </a:xfrm>
        </p:grpSpPr>
        <p:sp>
          <p:nvSpPr>
            <p:cNvPr id="150" name="Line 25"/>
            <p:cNvSpPr>
              <a:spLocks noChangeShapeType="1"/>
            </p:cNvSpPr>
            <p:nvPr/>
          </p:nvSpPr>
          <p:spPr bwMode="auto">
            <a:xfrm>
              <a:off x="8046851" y="2406250"/>
              <a:ext cx="11746" cy="1766326"/>
            </a:xfrm>
            <a:prstGeom prst="line">
              <a:avLst/>
            </a:prstGeom>
            <a:noFill/>
            <a:ln w="9525">
              <a:solidFill>
                <a:srgbClr val="777777"/>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1" name="Line 39"/>
            <p:cNvSpPr>
              <a:spLocks noChangeShapeType="1"/>
            </p:cNvSpPr>
            <p:nvPr/>
          </p:nvSpPr>
          <p:spPr bwMode="auto">
            <a:xfrm flipH="1">
              <a:off x="9546107" y="2479275"/>
              <a:ext cx="29506" cy="1738377"/>
            </a:xfrm>
            <a:prstGeom prst="line">
              <a:avLst/>
            </a:prstGeom>
            <a:noFill/>
            <a:ln w="9525">
              <a:solidFill>
                <a:srgbClr val="777777"/>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2" name="Line 104"/>
            <p:cNvSpPr>
              <a:spLocks noChangeShapeType="1"/>
            </p:cNvSpPr>
            <p:nvPr/>
          </p:nvSpPr>
          <p:spPr bwMode="auto">
            <a:xfrm>
              <a:off x="8091300" y="2511025"/>
              <a:ext cx="1479550" cy="315913"/>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3" name="Text Box 110"/>
            <p:cNvSpPr txBox="1">
              <a:spLocks noChangeArrowheads="1"/>
            </p:cNvSpPr>
            <p:nvPr/>
          </p:nvSpPr>
          <p:spPr bwMode="auto">
            <a:xfrm>
              <a:off x="6385541" y="2649364"/>
              <a:ext cx="1701107" cy="33855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rPr>
                <a:t>QUIC handshake</a:t>
              </a:r>
              <a:endParaRPr kumimoji="0" lang="en-US" sz="16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endParaRPr>
            </a:p>
          </p:txBody>
        </p:sp>
        <p:grpSp>
          <p:nvGrpSpPr>
            <p:cNvPr id="154" name="Group 116"/>
            <p:cNvGrpSpPr/>
            <p:nvPr/>
          </p:nvGrpSpPr>
          <p:grpSpPr bwMode="auto">
            <a:xfrm>
              <a:off x="7575363" y="1869675"/>
              <a:ext cx="620713" cy="487363"/>
              <a:chOff x="-44" y="1473"/>
              <a:chExt cx="981" cy="1105"/>
            </a:xfrm>
          </p:grpSpPr>
          <p:pic>
            <p:nvPicPr>
              <p:cNvPr id="155" name="Picture 117"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Freeform 118"/>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57" name="Group 119"/>
            <p:cNvGrpSpPr/>
            <p:nvPr/>
          </p:nvGrpSpPr>
          <p:grpSpPr bwMode="auto">
            <a:xfrm>
              <a:off x="9383525" y="1850625"/>
              <a:ext cx="336550" cy="512763"/>
              <a:chOff x="4140" y="429"/>
              <a:chExt cx="1425" cy="2396"/>
            </a:xfrm>
          </p:grpSpPr>
          <p:sp>
            <p:nvSpPr>
              <p:cNvPr id="158" name="Freeform 120"/>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9" name="Rectangle 121"/>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0" name="Freeform 122"/>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1" name="Freeform 123"/>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2" name="Rectangle 124"/>
              <p:cNvSpPr>
                <a:spLocks noChangeArrowheads="1"/>
              </p:cNvSpPr>
              <p:nvPr/>
            </p:nvSpPr>
            <p:spPr bwMode="auto">
              <a:xfrm>
                <a:off x="4214" y="696"/>
                <a:ext cx="592"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63" name="Group 125"/>
              <p:cNvGrpSpPr/>
              <p:nvPr/>
            </p:nvGrpSpPr>
            <p:grpSpPr bwMode="auto">
              <a:xfrm>
                <a:off x="4749" y="668"/>
                <a:ext cx="581" cy="145"/>
                <a:chOff x="614" y="2568"/>
                <a:chExt cx="725" cy="139"/>
              </a:xfrm>
            </p:grpSpPr>
            <p:sp>
              <p:nvSpPr>
                <p:cNvPr id="188" name="AutoShape 126"/>
                <p:cNvSpPr>
                  <a:spLocks noChangeArrowheads="1"/>
                </p:cNvSpPr>
                <p:nvPr/>
              </p:nvSpPr>
              <p:spPr bwMode="auto">
                <a:xfrm>
                  <a:off x="617" y="2566"/>
                  <a:ext cx="721" cy="14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9" name="AutoShape 127"/>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64" name="Rectangle 128"/>
              <p:cNvSpPr>
                <a:spLocks noChangeArrowheads="1"/>
              </p:cNvSpPr>
              <p:nvPr/>
            </p:nvSpPr>
            <p:spPr bwMode="auto">
              <a:xfrm>
                <a:off x="4221" y="1022"/>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65" name="Group 129"/>
              <p:cNvGrpSpPr/>
              <p:nvPr/>
            </p:nvGrpSpPr>
            <p:grpSpPr bwMode="auto">
              <a:xfrm>
                <a:off x="4747" y="994"/>
                <a:ext cx="581" cy="134"/>
                <a:chOff x="614" y="2568"/>
                <a:chExt cx="725" cy="139"/>
              </a:xfrm>
            </p:grpSpPr>
            <p:sp>
              <p:nvSpPr>
                <p:cNvPr id="186" name="AutoShape 130"/>
                <p:cNvSpPr>
                  <a:spLocks noChangeArrowheads="1"/>
                </p:cNvSpPr>
                <p:nvPr/>
              </p:nvSpPr>
              <p:spPr bwMode="auto">
                <a:xfrm>
                  <a:off x="611" y="2567"/>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7" name="AutoShape 131"/>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66" name="Rectangle 132"/>
              <p:cNvSpPr>
                <a:spLocks noChangeArrowheads="1"/>
              </p:cNvSpPr>
              <p:nvPr/>
            </p:nvSpPr>
            <p:spPr bwMode="auto">
              <a:xfrm>
                <a:off x="4214" y="1356"/>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7" name="Rectangle 133"/>
              <p:cNvSpPr>
                <a:spLocks noChangeArrowheads="1"/>
              </p:cNvSpPr>
              <p:nvPr/>
            </p:nvSpPr>
            <p:spPr bwMode="auto">
              <a:xfrm>
                <a:off x="4227" y="1653"/>
                <a:ext cx="598"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68" name="Group 134"/>
              <p:cNvGrpSpPr/>
              <p:nvPr/>
            </p:nvGrpSpPr>
            <p:grpSpPr bwMode="auto">
              <a:xfrm>
                <a:off x="4735" y="1627"/>
                <a:ext cx="582" cy="151"/>
                <a:chOff x="614" y="2568"/>
                <a:chExt cx="725" cy="139"/>
              </a:xfrm>
            </p:grpSpPr>
            <p:sp>
              <p:nvSpPr>
                <p:cNvPr id="184" name="AutoShape 135"/>
                <p:cNvSpPr>
                  <a:spLocks noChangeArrowheads="1"/>
                </p:cNvSpPr>
                <p:nvPr/>
              </p:nvSpPr>
              <p:spPr bwMode="auto">
                <a:xfrm>
                  <a:off x="618" y="2571"/>
                  <a:ext cx="720" cy="137"/>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5" name="AutoShape 136"/>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69" name="Freeform 137"/>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70" name="Group 138"/>
              <p:cNvGrpSpPr/>
              <p:nvPr/>
            </p:nvGrpSpPr>
            <p:grpSpPr bwMode="auto">
              <a:xfrm>
                <a:off x="4739" y="1327"/>
                <a:ext cx="582" cy="139"/>
                <a:chOff x="614" y="2568"/>
                <a:chExt cx="725" cy="139"/>
              </a:xfrm>
            </p:grpSpPr>
            <p:sp>
              <p:nvSpPr>
                <p:cNvPr id="182" name="AutoShape 139"/>
                <p:cNvSpPr>
                  <a:spLocks noChangeArrowheads="1"/>
                </p:cNvSpPr>
                <p:nvPr/>
              </p:nvSpPr>
              <p:spPr bwMode="auto">
                <a:xfrm>
                  <a:off x="613" y="2568"/>
                  <a:ext cx="728" cy="141"/>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3" name="AutoShape 140"/>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71" name="Rectangle 141"/>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2" name="Freeform 142"/>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3" name="Freeform 143"/>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4" name="Oval 144"/>
              <p:cNvSpPr>
                <a:spLocks noChangeArrowheads="1"/>
              </p:cNvSpPr>
              <p:nvPr/>
            </p:nvSpPr>
            <p:spPr bwMode="auto">
              <a:xfrm>
                <a:off x="5518" y="2610"/>
                <a:ext cx="47" cy="96"/>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5" name="Freeform 145"/>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6" name="AutoShape 146"/>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7" name="AutoShape 147"/>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8" name="Oval 148"/>
              <p:cNvSpPr>
                <a:spLocks noChangeArrowheads="1"/>
              </p:cNvSpPr>
              <p:nvPr/>
            </p:nvSpPr>
            <p:spPr bwMode="auto">
              <a:xfrm>
                <a:off x="4308" y="2380"/>
                <a:ext cx="155" cy="14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9" name="Oval 149"/>
              <p:cNvSpPr>
                <a:spLocks noChangeArrowheads="1"/>
              </p:cNvSpPr>
              <p:nvPr/>
            </p:nvSpPr>
            <p:spPr bwMode="auto">
              <a:xfrm>
                <a:off x="4483" y="2387"/>
                <a:ext cx="161" cy="141"/>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0" name="Oval 150"/>
              <p:cNvSpPr>
                <a:spLocks noChangeArrowheads="1"/>
              </p:cNvSpPr>
              <p:nvPr/>
            </p:nvSpPr>
            <p:spPr bwMode="auto">
              <a:xfrm>
                <a:off x="4664" y="2380"/>
                <a:ext cx="155" cy="141"/>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1" name="Rectangle 151"/>
              <p:cNvSpPr>
                <a:spLocks noChangeArrowheads="1"/>
              </p:cNvSpPr>
              <p:nvPr/>
            </p:nvSpPr>
            <p:spPr bwMode="auto">
              <a:xfrm>
                <a:off x="5061" y="1838"/>
                <a:ext cx="87" cy="757"/>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90" name="Line 104"/>
            <p:cNvSpPr>
              <a:spLocks noChangeShapeType="1"/>
            </p:cNvSpPr>
            <p:nvPr/>
          </p:nvSpPr>
          <p:spPr bwMode="auto">
            <a:xfrm flipH="1">
              <a:off x="8057962" y="2877737"/>
              <a:ext cx="1479550" cy="315913"/>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6" name="Line 104"/>
            <p:cNvSpPr>
              <a:spLocks noChangeShapeType="1"/>
            </p:cNvSpPr>
            <p:nvPr/>
          </p:nvSpPr>
          <p:spPr bwMode="auto">
            <a:xfrm>
              <a:off x="8078600" y="3222225"/>
              <a:ext cx="1479550" cy="315913"/>
            </a:xfrm>
            <a:prstGeom prst="line">
              <a:avLst/>
            </a:prstGeom>
            <a:noFill/>
            <a:ln w="28575">
              <a:solidFill>
                <a:schemeClr val="tx1"/>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7" name="TextBox 196"/>
            <p:cNvSpPr txBox="1"/>
            <p:nvPr/>
          </p:nvSpPr>
          <p:spPr>
            <a:xfrm>
              <a:off x="8496300" y="3175000"/>
              <a:ext cx="59971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8" name="Content Placeholder 3"/>
            <p:cNvSpPr txBox="1"/>
            <p:nvPr/>
          </p:nvSpPr>
          <p:spPr>
            <a:xfrm>
              <a:off x="6354761" y="4510254"/>
              <a:ext cx="5087939" cy="209374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QUIC: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reliability, congestion control, authentication, crypto state</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08000" marR="0" lvl="0" indent="-22860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1 handshake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30175"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95"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1514" y="827314"/>
            <a:ext cx="11908971" cy="4739615"/>
            <a:chOff x="2511281" y="3262667"/>
            <a:chExt cx="7770812" cy="3121540"/>
          </a:xfrm>
        </p:grpSpPr>
        <p:sp>
          <p:nvSpPr>
            <p:cNvPr id="132" name="Freeform 157"/>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5" name="Rectangle 23"/>
            <p:cNvSpPr>
              <a:spLocks noChangeArrowheads="1"/>
            </p:cNvSpPr>
            <p:nvPr/>
          </p:nvSpPr>
          <p:spPr bwMode="auto">
            <a:xfrm>
              <a:off x="5656118" y="3623544"/>
              <a:ext cx="1497013" cy="1981200"/>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6" name="Rectangle 24"/>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7" name="Line 25"/>
            <p:cNvSpPr>
              <a:spLocks noChangeShapeType="1"/>
            </p:cNvSpPr>
            <p:nvPr/>
          </p:nvSpPr>
          <p:spPr bwMode="auto">
            <a:xfrm>
              <a:off x="5627543" y="4447457"/>
              <a:ext cx="146050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8" name="Text Box 26"/>
            <p:cNvSpPr txBox="1">
              <a:spLocks noChangeArrowheads="1"/>
            </p:cNvSpPr>
            <p:nvPr/>
          </p:nvSpPr>
          <p:spPr bwMode="auto">
            <a:xfrm>
              <a:off x="5698981" y="4480178"/>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9" name="Line 27"/>
            <p:cNvSpPr>
              <a:spLocks noChangeShapeType="1"/>
            </p:cNvSpPr>
            <p:nvPr/>
          </p:nvSpPr>
          <p:spPr bwMode="auto">
            <a:xfrm>
              <a:off x="5629131" y="4764957"/>
              <a:ext cx="1457325"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1" name="Text Box 26"/>
            <p:cNvSpPr txBox="1">
              <a:spLocks noChangeArrowheads="1"/>
            </p:cNvSpPr>
            <p:nvPr/>
          </p:nvSpPr>
          <p:spPr bwMode="auto">
            <a:xfrm>
              <a:off x="5692631" y="5377884"/>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2" name="Text Box 26"/>
            <p:cNvSpPr txBox="1">
              <a:spLocks noChangeArrowheads="1"/>
            </p:cNvSpPr>
            <p:nvPr/>
          </p:nvSpPr>
          <p:spPr bwMode="auto">
            <a:xfrm>
              <a:off x="5692631" y="5084965"/>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3" name="Text Box 26"/>
            <p:cNvSpPr txBox="1">
              <a:spLocks noChangeArrowheads="1"/>
            </p:cNvSpPr>
            <p:nvPr/>
          </p:nvSpPr>
          <p:spPr bwMode="auto">
            <a:xfrm>
              <a:off x="5692631" y="4793686"/>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network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5" name="Line 27"/>
            <p:cNvSpPr>
              <a:spLocks noChangeShapeType="1"/>
            </p:cNvSpPr>
            <p:nvPr/>
          </p:nvSpPr>
          <p:spPr bwMode="auto">
            <a:xfrm>
              <a:off x="5625956" y="5076107"/>
              <a:ext cx="1457325"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6" name="Line 27"/>
            <p:cNvSpPr>
              <a:spLocks noChangeShapeType="1"/>
            </p:cNvSpPr>
            <p:nvPr/>
          </p:nvSpPr>
          <p:spPr bwMode="auto">
            <a:xfrm>
              <a:off x="5622781" y="5374557"/>
              <a:ext cx="1457325"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0" name="Rectangle 23"/>
            <p:cNvSpPr>
              <a:spLocks noChangeArrowheads="1"/>
            </p:cNvSpPr>
            <p:nvPr/>
          </p:nvSpPr>
          <p:spPr bwMode="auto">
            <a:xfrm>
              <a:off x="7918306" y="3993432"/>
              <a:ext cx="1296987" cy="1981200"/>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71" name="Rectangle 24"/>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72" name="Line 25"/>
            <p:cNvSpPr>
              <a:spLocks noChangeShapeType="1"/>
            </p:cNvSpPr>
            <p:nvPr/>
          </p:nvSpPr>
          <p:spPr bwMode="auto">
            <a:xfrm>
              <a:off x="7889731" y="4807819"/>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3" name="Text Box 26"/>
            <p:cNvSpPr txBox="1">
              <a:spLocks noChangeArrowheads="1"/>
            </p:cNvSpPr>
            <p:nvPr/>
          </p:nvSpPr>
          <p:spPr bwMode="auto">
            <a:xfrm>
              <a:off x="7846868" y="4833372"/>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4" name="Line 27"/>
            <p:cNvSpPr>
              <a:spLocks noChangeShapeType="1"/>
            </p:cNvSpPr>
            <p:nvPr/>
          </p:nvSpPr>
          <p:spPr bwMode="auto">
            <a:xfrm>
              <a:off x="7897668" y="5128494"/>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5" name="Line 28"/>
            <p:cNvSpPr>
              <a:spLocks noChangeShapeType="1"/>
            </p:cNvSpPr>
            <p:nvPr/>
          </p:nvSpPr>
          <p:spPr bwMode="auto">
            <a:xfrm>
              <a:off x="7883381" y="5438057"/>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6" name="Line 29"/>
            <p:cNvSpPr>
              <a:spLocks noChangeShapeType="1"/>
            </p:cNvSpPr>
            <p:nvPr/>
          </p:nvSpPr>
          <p:spPr bwMode="auto">
            <a:xfrm>
              <a:off x="7883381" y="5723807"/>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7" name="Text Box 26"/>
            <p:cNvSpPr txBox="1">
              <a:spLocks noChangeArrowheads="1"/>
            </p:cNvSpPr>
            <p:nvPr/>
          </p:nvSpPr>
          <p:spPr bwMode="auto">
            <a:xfrm>
              <a:off x="7881793" y="4037882"/>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8" name="Text Box 26"/>
            <p:cNvSpPr txBox="1">
              <a:spLocks noChangeArrowheads="1"/>
            </p:cNvSpPr>
            <p:nvPr/>
          </p:nvSpPr>
          <p:spPr bwMode="auto">
            <a:xfrm>
              <a:off x="7837343" y="5745416"/>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9" name="Text Box 26"/>
            <p:cNvSpPr txBox="1">
              <a:spLocks noChangeArrowheads="1"/>
            </p:cNvSpPr>
            <p:nvPr/>
          </p:nvSpPr>
          <p:spPr bwMode="auto">
            <a:xfrm>
              <a:off x="7849290" y="5438159"/>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0" name="Text Box 26"/>
            <p:cNvSpPr txBox="1">
              <a:spLocks noChangeArrowheads="1"/>
            </p:cNvSpPr>
            <p:nvPr/>
          </p:nvSpPr>
          <p:spPr bwMode="auto">
            <a:xfrm>
              <a:off x="7846868" y="5150053"/>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network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2" name="Freeform 103"/>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3" name="Freeform 70"/>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4" name="Rectangle 23"/>
            <p:cNvSpPr>
              <a:spLocks noChangeArrowheads="1"/>
            </p:cNvSpPr>
            <p:nvPr/>
          </p:nvSpPr>
          <p:spPr bwMode="auto">
            <a:xfrm>
              <a:off x="3573318" y="4001369"/>
              <a:ext cx="1296988" cy="1981200"/>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5" name="Rectangle 24"/>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6" name="Line 25"/>
            <p:cNvSpPr>
              <a:spLocks noChangeShapeType="1"/>
            </p:cNvSpPr>
            <p:nvPr/>
          </p:nvSpPr>
          <p:spPr bwMode="auto">
            <a:xfrm>
              <a:off x="3544743" y="4815757"/>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7" name="Text Box 26"/>
            <p:cNvSpPr txBox="1">
              <a:spLocks noChangeArrowheads="1"/>
            </p:cNvSpPr>
            <p:nvPr/>
          </p:nvSpPr>
          <p:spPr bwMode="auto">
            <a:xfrm>
              <a:off x="3501881" y="4841309"/>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8" name="Line 27"/>
            <p:cNvSpPr>
              <a:spLocks noChangeShapeType="1"/>
            </p:cNvSpPr>
            <p:nvPr/>
          </p:nvSpPr>
          <p:spPr bwMode="auto">
            <a:xfrm>
              <a:off x="3552681" y="5136432"/>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9" name="Line 28"/>
            <p:cNvSpPr>
              <a:spLocks noChangeShapeType="1"/>
            </p:cNvSpPr>
            <p:nvPr/>
          </p:nvSpPr>
          <p:spPr bwMode="auto">
            <a:xfrm>
              <a:off x="3538393" y="5445994"/>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0" name="Line 29"/>
            <p:cNvSpPr>
              <a:spLocks noChangeShapeType="1"/>
            </p:cNvSpPr>
            <p:nvPr/>
          </p:nvSpPr>
          <p:spPr bwMode="auto">
            <a:xfrm>
              <a:off x="3538393" y="5731744"/>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1" name="Text Box 26"/>
            <p:cNvSpPr txBox="1">
              <a:spLocks noChangeArrowheads="1"/>
            </p:cNvSpPr>
            <p:nvPr/>
          </p:nvSpPr>
          <p:spPr bwMode="auto">
            <a:xfrm>
              <a:off x="3536806" y="4045819"/>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2" name="Text Box 26"/>
            <p:cNvSpPr txBox="1">
              <a:spLocks noChangeArrowheads="1"/>
            </p:cNvSpPr>
            <p:nvPr/>
          </p:nvSpPr>
          <p:spPr bwMode="auto">
            <a:xfrm>
              <a:off x="3492356" y="5746184"/>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3" name="Text Box 26"/>
            <p:cNvSpPr txBox="1">
              <a:spLocks noChangeArrowheads="1"/>
            </p:cNvSpPr>
            <p:nvPr/>
          </p:nvSpPr>
          <p:spPr bwMode="auto">
            <a:xfrm>
              <a:off x="3511406" y="5453266"/>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4" name="Text Box 26"/>
            <p:cNvSpPr txBox="1">
              <a:spLocks noChangeArrowheads="1"/>
            </p:cNvSpPr>
            <p:nvPr/>
          </p:nvSpPr>
          <p:spPr bwMode="auto">
            <a:xfrm>
              <a:off x="3501881" y="5157990"/>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network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16" name="Group 179"/>
            <p:cNvGrpSpPr/>
            <p:nvPr/>
          </p:nvGrpSpPr>
          <p:grpSpPr bwMode="auto">
            <a:xfrm>
              <a:off x="2511281" y="5555532"/>
              <a:ext cx="800100" cy="828675"/>
              <a:chOff x="-44" y="1473"/>
              <a:chExt cx="981" cy="1105"/>
            </a:xfrm>
          </p:grpSpPr>
          <p:pic>
            <p:nvPicPr>
              <p:cNvPr id="217" name="Picture 180"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18" name="Freeform 181"/>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19" name="Group 182"/>
            <p:cNvGrpSpPr/>
            <p:nvPr/>
          </p:nvGrpSpPr>
          <p:grpSpPr bwMode="auto">
            <a:xfrm flipH="1">
              <a:off x="9493106" y="5469807"/>
              <a:ext cx="788987" cy="782637"/>
              <a:chOff x="-44" y="1473"/>
              <a:chExt cx="981" cy="1105"/>
            </a:xfrm>
          </p:grpSpPr>
          <p:pic>
            <p:nvPicPr>
              <p:cNvPr id="220" name="Picture 183"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21" name="Freeform 184"/>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22" name="Group 185"/>
            <p:cNvGrpSpPr/>
            <p:nvPr/>
          </p:nvGrpSpPr>
          <p:grpSpPr bwMode="auto">
            <a:xfrm>
              <a:off x="5083031" y="5055469"/>
              <a:ext cx="358775" cy="704850"/>
              <a:chOff x="4140" y="429"/>
              <a:chExt cx="1425" cy="2396"/>
            </a:xfrm>
          </p:grpSpPr>
          <p:sp>
            <p:nvSpPr>
              <p:cNvPr id="223" name="Freeform 186"/>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4" name="Rectangle 187"/>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5" name="Freeform 188"/>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6" name="Freeform 189"/>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7" name="Rectangle 190"/>
              <p:cNvSpPr>
                <a:spLocks noChangeArrowheads="1"/>
              </p:cNvSpPr>
              <p:nvPr/>
            </p:nvSpPr>
            <p:spPr bwMode="auto">
              <a:xfrm>
                <a:off x="4209" y="693"/>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28" name="Group 191"/>
              <p:cNvGrpSpPr/>
              <p:nvPr/>
            </p:nvGrpSpPr>
            <p:grpSpPr bwMode="auto">
              <a:xfrm>
                <a:off x="4749" y="668"/>
                <a:ext cx="581" cy="145"/>
                <a:chOff x="614" y="2568"/>
                <a:chExt cx="725" cy="139"/>
              </a:xfrm>
            </p:grpSpPr>
            <p:sp>
              <p:nvSpPr>
                <p:cNvPr id="253" name="AutoShape 192"/>
                <p:cNvSpPr>
                  <a:spLocks noChangeArrowheads="1"/>
                </p:cNvSpPr>
                <p:nvPr/>
              </p:nvSpPr>
              <p:spPr bwMode="auto">
                <a:xfrm>
                  <a:off x="617" y="2567"/>
                  <a:ext cx="724"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4" name="AutoShape 193"/>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29" name="Rectangle 194"/>
              <p:cNvSpPr>
                <a:spLocks noChangeArrowheads="1"/>
              </p:cNvSpPr>
              <p:nvPr/>
            </p:nvSpPr>
            <p:spPr bwMode="auto">
              <a:xfrm>
                <a:off x="4222" y="101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0" name="Group 195"/>
              <p:cNvGrpSpPr/>
              <p:nvPr/>
            </p:nvGrpSpPr>
            <p:grpSpPr bwMode="auto">
              <a:xfrm>
                <a:off x="4747" y="994"/>
                <a:ext cx="581" cy="134"/>
                <a:chOff x="614" y="2568"/>
                <a:chExt cx="725" cy="139"/>
              </a:xfrm>
            </p:grpSpPr>
            <p:sp>
              <p:nvSpPr>
                <p:cNvPr id="251" name="AutoShape 196"/>
                <p:cNvSpPr>
                  <a:spLocks noChangeArrowheads="1"/>
                </p:cNvSpPr>
                <p:nvPr/>
              </p:nvSpPr>
              <p:spPr bwMode="auto">
                <a:xfrm>
                  <a:off x="612" y="2570"/>
                  <a:ext cx="724" cy="16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2" name="AutoShape 197"/>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1" name="Rectangle 198"/>
              <p:cNvSpPr>
                <a:spLocks noChangeArrowheads="1"/>
              </p:cNvSpPr>
              <p:nvPr/>
            </p:nvSpPr>
            <p:spPr bwMode="auto">
              <a:xfrm>
                <a:off x="4216" y="135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2" name="Rectangle 199"/>
              <p:cNvSpPr>
                <a:spLocks noChangeArrowheads="1"/>
              </p:cNvSpPr>
              <p:nvPr/>
            </p:nvSpPr>
            <p:spPr bwMode="auto">
              <a:xfrm>
                <a:off x="4228" y="1654"/>
                <a:ext cx="593"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3" name="Group 200"/>
              <p:cNvGrpSpPr/>
              <p:nvPr/>
            </p:nvGrpSpPr>
            <p:grpSpPr bwMode="auto">
              <a:xfrm>
                <a:off x="4735" y="1627"/>
                <a:ext cx="582" cy="151"/>
                <a:chOff x="614" y="2568"/>
                <a:chExt cx="725" cy="139"/>
              </a:xfrm>
            </p:grpSpPr>
            <p:sp>
              <p:nvSpPr>
                <p:cNvPr id="249" name="AutoShape 201"/>
                <p:cNvSpPr>
                  <a:spLocks noChangeArrowheads="1"/>
                </p:cNvSpPr>
                <p:nvPr/>
              </p:nvSpPr>
              <p:spPr bwMode="auto">
                <a:xfrm>
                  <a:off x="611" y="2568"/>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0" name="AutoShape 202"/>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4" name="Freeform 203"/>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5" name="Group 204"/>
              <p:cNvGrpSpPr/>
              <p:nvPr/>
            </p:nvGrpSpPr>
            <p:grpSpPr bwMode="auto">
              <a:xfrm>
                <a:off x="4739" y="1327"/>
                <a:ext cx="582" cy="139"/>
                <a:chOff x="614" y="2568"/>
                <a:chExt cx="725" cy="139"/>
              </a:xfrm>
            </p:grpSpPr>
            <p:sp>
              <p:nvSpPr>
                <p:cNvPr id="247" name="AutoShape 205"/>
                <p:cNvSpPr>
                  <a:spLocks noChangeArrowheads="1"/>
                </p:cNvSpPr>
                <p:nvPr/>
              </p:nvSpPr>
              <p:spPr bwMode="auto">
                <a:xfrm>
                  <a:off x="614" y="2566"/>
                  <a:ext cx="723"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8" name="AutoShape 206"/>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6" name="Rectangle 207"/>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7" name="Freeform 208"/>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8" name="Freeform 209"/>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9" name="Oval 210"/>
              <p:cNvSpPr>
                <a:spLocks noChangeArrowheads="1"/>
              </p:cNvSpPr>
              <p:nvPr/>
            </p:nvSpPr>
            <p:spPr bwMode="auto">
              <a:xfrm>
                <a:off x="5515" y="2609"/>
                <a:ext cx="50"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0" name="Freeform 211"/>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1" name="AutoShape 212"/>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2" name="AutoShape 213"/>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3" name="Oval 214"/>
              <p:cNvSpPr>
                <a:spLocks noChangeArrowheads="1"/>
              </p:cNvSpPr>
              <p:nvPr/>
            </p:nvSpPr>
            <p:spPr bwMode="auto">
              <a:xfrm>
                <a:off x="4310" y="2382"/>
                <a:ext cx="158"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4" name="Oval 215"/>
              <p:cNvSpPr>
                <a:spLocks noChangeArrowheads="1"/>
              </p:cNvSpPr>
              <p:nvPr/>
            </p:nvSpPr>
            <p:spPr bwMode="auto">
              <a:xfrm>
                <a:off x="4487" y="2382"/>
                <a:ext cx="158" cy="146"/>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45" name="Oval 216"/>
              <p:cNvSpPr>
                <a:spLocks noChangeArrowheads="1"/>
              </p:cNvSpPr>
              <p:nvPr/>
            </p:nvSpPr>
            <p:spPr bwMode="auto">
              <a:xfrm>
                <a:off x="4663" y="2382"/>
                <a:ext cx="158" cy="140"/>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6" name="Rectangle 217"/>
              <p:cNvSpPr>
                <a:spLocks noChangeArrowheads="1"/>
              </p:cNvSpPr>
              <p:nvPr/>
            </p:nvSpPr>
            <p:spPr bwMode="auto">
              <a:xfrm>
                <a:off x="5061" y="1837"/>
                <a:ext cx="88" cy="761"/>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pic>
          <p:nvPicPr>
            <p:cNvPr id="261" name="Picture 2" descr="Image result for firefox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p:spPr>
        </p:pic>
        <p:sp>
          <p:nvSpPr>
            <p:cNvPr id="8" name="TextBox 7"/>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HTTP server</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8" name="Picture 4" descr="Image result for apache web serv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p:spPr>
        </p:pic>
        <p:pic>
          <p:nvPicPr>
            <p:cNvPr id="262" name="Picture 2" descr="Image result for firefox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p:spPr>
        </p:pic>
        <p:pic>
          <p:nvPicPr>
            <p:cNvPr id="1032" name="Picture 8" descr="Image result for skyp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p:spPr>
        </p:pic>
        <p:sp>
          <p:nvSpPr>
            <p:cNvPr id="263" name="TextBox 262"/>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client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34" name="Picture 10" descr="Image result for netflix logo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p:spPr>
        </p:pic>
      </p:grpSp>
      <p:sp>
        <p:nvSpPr>
          <p:cNvPr id="271" name="Freeform 296"/>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srgbClr val="000000"/>
              </a:solidFill>
              <a:effectLst/>
              <a:uLnTx/>
              <a:uFillTx/>
              <a:latin typeface="Calibri" panose="020F0502020204030204"/>
              <a:ea typeface="MS PGothic" panose="020B0600070205080204" pitchFamily="34" charset="-128"/>
              <a:cs typeface="Arial" panose="020B0604020202020204"/>
            </a:endParaRPr>
          </a:p>
        </p:txBody>
      </p:sp>
      <p:sp>
        <p:nvSpPr>
          <p:cNvPr id="11" name="Rectangle 10"/>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1" name="Straight Connector 100"/>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93" name="Group 92"/>
          <p:cNvGrpSpPr/>
          <p:nvPr/>
        </p:nvGrpSpPr>
        <p:grpSpPr>
          <a:xfrm>
            <a:off x="4107096" y="5561831"/>
            <a:ext cx="1651423" cy="389371"/>
            <a:chOff x="8349959" y="687487"/>
            <a:chExt cx="1651423" cy="389371"/>
          </a:xfrm>
        </p:grpSpPr>
        <p:sp>
          <p:nvSpPr>
            <p:cNvPr id="94" name="Rectangle 93"/>
            <p:cNvSpPr/>
            <p:nvPr/>
          </p:nvSpPr>
          <p:spPr>
            <a:xfrm>
              <a:off x="8369532" y="756182"/>
              <a:ext cx="1631850"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TextBox 94"/>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 msg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TextBox 95"/>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t</a:t>
              </a:r>
              <a:endPar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97" name="TextBox 96"/>
            <p:cNvSpPr txBox="1"/>
            <p:nvPr/>
          </p:nvSpPr>
          <p:spPr>
            <a:xfrm>
              <a:off x="8349959" y="687487"/>
              <a:ext cx="4090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panose="020F0502020204030204"/>
                  <a:ea typeface="+mn-ea"/>
                  <a:cs typeface="+mn-cs"/>
                </a:rPr>
                <a:t>n</a:t>
              </a:r>
              <a:endPar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cxnSp>
        <p:nvCxnSpPr>
          <p:cNvPr id="104" name="Straight Connector 103"/>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flipH="1">
            <a:off x="3701909" y="5774614"/>
            <a:ext cx="30026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8"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right)">
                                      <p:cBhvr>
                                        <p:cTn id="7" dur="500"/>
                                        <p:tgtEl>
                                          <p:spTgt spid="9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p:cNvSpPr>
            <a:spLocks noGrp="1"/>
          </p:cNvSpPr>
          <p:nvPr>
            <p:ph type="title"/>
          </p:nvPr>
        </p:nvSpPr>
        <p:spPr>
          <a:xfrm>
            <a:off x="838200" y="451821"/>
            <a:ext cx="10515600" cy="894622"/>
          </a:xfrm>
        </p:spPr>
        <p:txBody>
          <a:bodyPr>
            <a:normAutofit fontScale="90000"/>
          </a:bodyPr>
          <a:lstStyle/>
          <a:p>
            <a:r>
              <a:rPr lang="en-US" sz="4800" dirty="0"/>
              <a:t>QUIC: streams: parallelism, no HOL blocking</a:t>
            </a:r>
            <a:endParaRPr lang="en-US" sz="4400" b="0" dirty="0"/>
          </a:p>
        </p:txBody>
      </p:sp>
      <p:sp>
        <p:nvSpPr>
          <p:cNvPr id="322" name="TextBox 321"/>
          <p:cNvSpPr txBox="1"/>
          <p:nvPr/>
        </p:nvSpPr>
        <p:spPr>
          <a:xfrm>
            <a:off x="2543977" y="6035783"/>
            <a:ext cx="1447832"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(a) HTTP 1.1</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5" name="Rectangle 194"/>
          <p:cNvSpPr/>
          <p:nvPr/>
        </p:nvSpPr>
        <p:spPr>
          <a:xfrm>
            <a:off x="1054261" y="1578653"/>
            <a:ext cx="1965566" cy="2175203"/>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6" name="Rectangle 195"/>
          <p:cNvSpPr/>
          <p:nvPr/>
        </p:nvSpPr>
        <p:spPr>
          <a:xfrm>
            <a:off x="1036173" y="4019150"/>
            <a:ext cx="1965566" cy="1278547"/>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7" name="Rectangle 196"/>
          <p:cNvSpPr/>
          <p:nvPr/>
        </p:nvSpPr>
        <p:spPr>
          <a:xfrm>
            <a:off x="1115624" y="3255550"/>
            <a:ext cx="1829965" cy="449155"/>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8" name="TextBox 197"/>
          <p:cNvSpPr txBox="1"/>
          <p:nvPr/>
        </p:nvSpPr>
        <p:spPr>
          <a:xfrm>
            <a:off x="1249008" y="3237350"/>
            <a:ext cx="1576072"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TLS </a:t>
            </a: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encryption</a:t>
            </a: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99" name="Group 198"/>
          <p:cNvGrpSpPr/>
          <p:nvPr/>
        </p:nvGrpSpPr>
        <p:grpSpPr>
          <a:xfrm>
            <a:off x="1115626" y="4169906"/>
            <a:ext cx="1829965" cy="467357"/>
            <a:chOff x="985206" y="5016160"/>
            <a:chExt cx="1509130" cy="255065"/>
          </a:xfrm>
        </p:grpSpPr>
        <p:sp>
          <p:nvSpPr>
            <p:cNvPr id="200" name="Rectangle 199"/>
            <p:cNvSpPr/>
            <p:nvPr/>
          </p:nvSpPr>
          <p:spPr>
            <a:xfrm>
              <a:off x="985206" y="5016160"/>
              <a:ext cx="1509130" cy="245132"/>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1" name="TextBox 200"/>
            <p:cNvSpPr txBox="1"/>
            <p:nvPr/>
          </p:nvSpPr>
          <p:spPr>
            <a:xfrm>
              <a:off x="1170162" y="5019266"/>
              <a:ext cx="1016851" cy="25195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TCP RDT</a:t>
              </a: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02" name="Group 201"/>
          <p:cNvGrpSpPr/>
          <p:nvPr/>
        </p:nvGrpSpPr>
        <p:grpSpPr>
          <a:xfrm>
            <a:off x="1054260" y="4684687"/>
            <a:ext cx="1925319" cy="467355"/>
            <a:chOff x="948938" y="5006227"/>
            <a:chExt cx="1587767" cy="255065"/>
          </a:xfrm>
        </p:grpSpPr>
        <p:sp>
          <p:nvSpPr>
            <p:cNvPr id="203" name="Rectangle 202"/>
            <p:cNvSpPr/>
            <p:nvPr/>
          </p:nvSpPr>
          <p:spPr>
            <a:xfrm>
              <a:off x="985206" y="5016160"/>
              <a:ext cx="1509130" cy="245132"/>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4" name="TextBox 203"/>
            <p:cNvSpPr txBox="1"/>
            <p:nvPr/>
          </p:nvSpPr>
          <p:spPr>
            <a:xfrm>
              <a:off x="948938" y="5006227"/>
              <a:ext cx="1587767" cy="2519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TCP </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Cong. Contr.</a:t>
              </a: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217" name="Rectangle 216"/>
          <p:cNvSpPr/>
          <p:nvPr/>
        </p:nvSpPr>
        <p:spPr>
          <a:xfrm>
            <a:off x="3680782" y="1557642"/>
            <a:ext cx="1965566" cy="2175203"/>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4" name="TextBox 323"/>
          <p:cNvSpPr txBox="1"/>
          <p:nvPr/>
        </p:nvSpPr>
        <p:spPr>
          <a:xfrm rot="16200000">
            <a:off x="-420574" y="4419208"/>
            <a:ext cx="1533142" cy="39687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2000" b="0" i="1" u="none" strike="noStrike" kern="0" cap="none" spc="0" normalizeH="0" baseline="0" noProof="0" dirty="0">
                <a:ln>
                  <a:noFill/>
                </a:ln>
                <a:solidFill>
                  <a:prstClr val="black"/>
                </a:solidFill>
                <a:effectLst/>
                <a:uLnTx/>
                <a:uFillTx/>
                <a:latin typeface="Calibri" panose="020F0502020204030204"/>
                <a:ea typeface="+mn-ea"/>
                <a:cs typeface="+mn-cs"/>
              </a:rPr>
              <a:t>transport</a:t>
            </a:r>
            <a:endParaRPr kumimoji="0" lang="en-US" sz="2000" b="0" i="1"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25" name="TextBox 324"/>
          <p:cNvSpPr txBox="1"/>
          <p:nvPr/>
        </p:nvSpPr>
        <p:spPr>
          <a:xfrm rot="16200000">
            <a:off x="-463312" y="2467817"/>
            <a:ext cx="1779056" cy="39687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2000" b="0" i="1" u="none" strike="noStrike" kern="0" cap="none" spc="0" normalizeH="0" baseline="0" noProof="0" dirty="0">
                <a:ln>
                  <a:noFill/>
                </a:ln>
                <a:solidFill>
                  <a:prstClr val="black"/>
                </a:solidFill>
                <a:effectLst/>
                <a:uLnTx/>
                <a:uFillTx/>
                <a:latin typeface="Calibri" panose="020F0502020204030204"/>
                <a:ea typeface="+mn-ea"/>
                <a:cs typeface="+mn-cs"/>
              </a:rPr>
              <a:t>application</a:t>
            </a:r>
            <a:endParaRPr kumimoji="0" lang="en-US" sz="2000" b="0" i="1"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326" name="Straight Connector 325"/>
          <p:cNvCxnSpPr/>
          <p:nvPr/>
        </p:nvCxnSpPr>
        <p:spPr>
          <a:xfrm>
            <a:off x="1044294" y="3866601"/>
            <a:ext cx="4501961" cy="0"/>
          </a:xfrm>
          <a:prstGeom prst="line">
            <a:avLst/>
          </a:prstGeom>
          <a:noFill/>
          <a:ln w="12700" cap="flat" cmpd="sng" algn="ctr">
            <a:solidFill>
              <a:sysClr val="windowText" lastClr="000000"/>
            </a:solidFill>
            <a:prstDash val="dash"/>
          </a:ln>
          <a:effectLst/>
        </p:spPr>
      </p:cxnSp>
      <p:sp>
        <p:nvSpPr>
          <p:cNvPr id="323" name="TextBox 322"/>
          <p:cNvSpPr txBox="1"/>
          <p:nvPr/>
        </p:nvSpPr>
        <p:spPr>
          <a:xfrm>
            <a:off x="6775422" y="6025510"/>
            <a:ext cx="4241867"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(b) HTTP/2 with QUIC: no HOL blocking</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12" name="Group 11"/>
          <p:cNvGrpSpPr/>
          <p:nvPr/>
        </p:nvGrpSpPr>
        <p:grpSpPr>
          <a:xfrm>
            <a:off x="3654226" y="4021737"/>
            <a:ext cx="1965566" cy="1278547"/>
            <a:chOff x="3654226" y="3933249"/>
            <a:chExt cx="1965566" cy="1278547"/>
          </a:xfrm>
        </p:grpSpPr>
        <p:sp>
          <p:nvSpPr>
            <p:cNvPr id="328" name="Rectangle 327"/>
            <p:cNvSpPr/>
            <p:nvPr/>
          </p:nvSpPr>
          <p:spPr>
            <a:xfrm>
              <a:off x="3654226" y="3933249"/>
              <a:ext cx="1965566" cy="1278547"/>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29" name="Group 328"/>
            <p:cNvGrpSpPr/>
            <p:nvPr/>
          </p:nvGrpSpPr>
          <p:grpSpPr>
            <a:xfrm>
              <a:off x="3733679" y="4084005"/>
              <a:ext cx="1829965" cy="467357"/>
              <a:chOff x="985206" y="5016160"/>
              <a:chExt cx="1509130" cy="255065"/>
            </a:xfrm>
          </p:grpSpPr>
          <p:sp>
            <p:nvSpPr>
              <p:cNvPr id="330" name="Rectangle 329"/>
              <p:cNvSpPr/>
              <p:nvPr/>
            </p:nvSpPr>
            <p:spPr>
              <a:xfrm>
                <a:off x="985206" y="5016160"/>
                <a:ext cx="1509130" cy="245132"/>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1" name="TextBox 330"/>
              <p:cNvSpPr txBox="1"/>
              <p:nvPr/>
            </p:nvSpPr>
            <p:spPr>
              <a:xfrm>
                <a:off x="1170162" y="5019266"/>
                <a:ext cx="1016851" cy="25195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TCP RDT</a:t>
                </a: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32" name="Group 331"/>
            <p:cNvGrpSpPr/>
            <p:nvPr/>
          </p:nvGrpSpPr>
          <p:grpSpPr>
            <a:xfrm>
              <a:off x="3672313" y="4598786"/>
              <a:ext cx="1925319" cy="467355"/>
              <a:chOff x="948938" y="5006227"/>
              <a:chExt cx="1587767" cy="255065"/>
            </a:xfrm>
          </p:grpSpPr>
          <p:sp>
            <p:nvSpPr>
              <p:cNvPr id="333" name="Rectangle 332"/>
              <p:cNvSpPr/>
              <p:nvPr/>
            </p:nvSpPr>
            <p:spPr>
              <a:xfrm>
                <a:off x="985206" y="5016160"/>
                <a:ext cx="1509130" cy="245132"/>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4" name="TextBox 333"/>
              <p:cNvSpPr txBox="1"/>
              <p:nvPr/>
            </p:nvSpPr>
            <p:spPr>
              <a:xfrm>
                <a:off x="948938" y="5006227"/>
                <a:ext cx="1587767" cy="25196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TCP </a:t>
                </a: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Cong. Contr.</a:t>
                </a: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335" name="Rectangle 334"/>
          <p:cNvSpPr/>
          <p:nvPr/>
        </p:nvSpPr>
        <p:spPr>
          <a:xfrm>
            <a:off x="3822817" y="3261240"/>
            <a:ext cx="1829965" cy="449155"/>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6" name="TextBox 335"/>
          <p:cNvSpPr txBox="1"/>
          <p:nvPr/>
        </p:nvSpPr>
        <p:spPr>
          <a:xfrm>
            <a:off x="3948827" y="3243040"/>
            <a:ext cx="1576072"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TLS </a:t>
            </a: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encryption</a:t>
            </a: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12"/>
          <p:cNvSpPr/>
          <p:nvPr/>
        </p:nvSpPr>
        <p:spPr>
          <a:xfrm>
            <a:off x="2308647" y="2654627"/>
            <a:ext cx="1710813" cy="2824317"/>
          </a:xfrm>
          <a:custGeom>
            <a:avLst/>
            <a:gdLst>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 name="connsiteX6" fmla="*/ 1600200 w 1710813"/>
              <a:gd name="connsiteY6" fmla="*/ 0 h 2824317"/>
              <a:gd name="connsiteX7" fmla="*/ 1482213 w 1710813"/>
              <a:gd name="connsiteY7" fmla="*/ 29497 h 2824317"/>
              <a:gd name="connsiteX0-1" fmla="*/ 0 w 1710813"/>
              <a:gd name="connsiteY0-2" fmla="*/ 376084 h 2824317"/>
              <a:gd name="connsiteX1-3" fmla="*/ 0 w 1710813"/>
              <a:gd name="connsiteY1-4" fmla="*/ 2824317 h 2824317"/>
              <a:gd name="connsiteX2-5" fmla="*/ 95865 w 1710813"/>
              <a:gd name="connsiteY2-6" fmla="*/ 2824317 h 2824317"/>
              <a:gd name="connsiteX3-7" fmla="*/ 1710813 w 1710813"/>
              <a:gd name="connsiteY3-8" fmla="*/ 2824317 h 2824317"/>
              <a:gd name="connsiteX4-9" fmla="*/ 1710813 w 1710813"/>
              <a:gd name="connsiteY4-10" fmla="*/ 2676833 h 2824317"/>
              <a:gd name="connsiteX5-11" fmla="*/ 1710813 w 1710813"/>
              <a:gd name="connsiteY5-12" fmla="*/ 0 h 2824317"/>
              <a:gd name="connsiteX6-13" fmla="*/ 1600200 w 1710813"/>
              <a:gd name="connsiteY6-14" fmla="*/ 0 h 2824317"/>
              <a:gd name="connsiteX0-15" fmla="*/ 0 w 1710813"/>
              <a:gd name="connsiteY0-16" fmla="*/ 376084 h 2824317"/>
              <a:gd name="connsiteX1-17" fmla="*/ 0 w 1710813"/>
              <a:gd name="connsiteY1-18" fmla="*/ 2824317 h 2824317"/>
              <a:gd name="connsiteX2-19" fmla="*/ 95865 w 1710813"/>
              <a:gd name="connsiteY2-20" fmla="*/ 2824317 h 2824317"/>
              <a:gd name="connsiteX3-21" fmla="*/ 1710813 w 1710813"/>
              <a:gd name="connsiteY3-22" fmla="*/ 2824317 h 2824317"/>
              <a:gd name="connsiteX4-23" fmla="*/ 1710813 w 1710813"/>
              <a:gd name="connsiteY4-24" fmla="*/ 2676833 h 2824317"/>
              <a:gd name="connsiteX5-25" fmla="*/ 1710813 w 1710813"/>
              <a:gd name="connsiteY5-26" fmla="*/ 0 h 28243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10813" h="2824317">
                <a:moveTo>
                  <a:pt x="0" y="376084"/>
                </a:moveTo>
                <a:lnTo>
                  <a:pt x="0" y="2824317"/>
                </a:lnTo>
                <a:lnTo>
                  <a:pt x="95865" y="2824317"/>
                </a:lnTo>
                <a:lnTo>
                  <a:pt x="1710813" y="2824317"/>
                </a:lnTo>
                <a:lnTo>
                  <a:pt x="1710813" y="2676833"/>
                </a:lnTo>
                <a:lnTo>
                  <a:pt x="1710813" y="0"/>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13"/>
          <p:cNvSpPr/>
          <p:nvPr/>
        </p:nvSpPr>
        <p:spPr>
          <a:xfrm>
            <a:off x="1947618" y="2410857"/>
            <a:ext cx="2329488" cy="3142699"/>
          </a:xfrm>
          <a:custGeom>
            <a:avLst/>
            <a:gdLst>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5" fmla="*/ 2263877 w 2455606"/>
              <a:gd name="connsiteY5" fmla="*/ 0 h 3008671"/>
              <a:gd name="connsiteX6" fmla="*/ 2263877 w 2455606"/>
              <a:gd name="connsiteY6" fmla="*/ 0 h 3008671"/>
              <a:gd name="connsiteX0-1" fmla="*/ 0 w 2455606"/>
              <a:gd name="connsiteY0-2" fmla="*/ 176981 h 3008671"/>
              <a:gd name="connsiteX1-3" fmla="*/ 0 w 2455606"/>
              <a:gd name="connsiteY1-4" fmla="*/ 3008671 h 3008671"/>
              <a:gd name="connsiteX2-5" fmla="*/ 88490 w 2455606"/>
              <a:gd name="connsiteY2-6" fmla="*/ 3008671 h 3008671"/>
              <a:gd name="connsiteX3-7" fmla="*/ 2455606 w 2455606"/>
              <a:gd name="connsiteY3-8" fmla="*/ 3008671 h 3008671"/>
              <a:gd name="connsiteX4-9" fmla="*/ 2455606 w 2455606"/>
              <a:gd name="connsiteY4-10" fmla="*/ 0 h 3008671"/>
              <a:gd name="connsiteX5-11" fmla="*/ 2263877 w 2455606"/>
              <a:gd name="connsiteY5-12" fmla="*/ 0 h 3008671"/>
              <a:gd name="connsiteX0-13" fmla="*/ 0 w 2455606"/>
              <a:gd name="connsiteY0-14" fmla="*/ 176981 h 3008671"/>
              <a:gd name="connsiteX1-15" fmla="*/ 0 w 2455606"/>
              <a:gd name="connsiteY1-16" fmla="*/ 3008671 h 3008671"/>
              <a:gd name="connsiteX2-17" fmla="*/ 88490 w 2455606"/>
              <a:gd name="connsiteY2-18" fmla="*/ 3008671 h 3008671"/>
              <a:gd name="connsiteX3-19" fmla="*/ 2455606 w 2455606"/>
              <a:gd name="connsiteY3-20" fmla="*/ 3008671 h 3008671"/>
              <a:gd name="connsiteX4-21" fmla="*/ 2455606 w 2455606"/>
              <a:gd name="connsiteY4-22" fmla="*/ 0 h 3008671"/>
              <a:gd name="connsiteX0-23" fmla="*/ 0 w 2455606"/>
              <a:gd name="connsiteY0-24" fmla="*/ 0 h 2831690"/>
              <a:gd name="connsiteX1-25" fmla="*/ 0 w 2455606"/>
              <a:gd name="connsiteY1-26" fmla="*/ 2831690 h 2831690"/>
              <a:gd name="connsiteX2-27" fmla="*/ 88490 w 2455606"/>
              <a:gd name="connsiteY2-28" fmla="*/ 2831690 h 2831690"/>
              <a:gd name="connsiteX3-29" fmla="*/ 2455606 w 2455606"/>
              <a:gd name="connsiteY3-30" fmla="*/ 2831690 h 2831690"/>
              <a:gd name="connsiteX4-31" fmla="*/ 2455606 w 2455606"/>
              <a:gd name="connsiteY4-32" fmla="*/ 1755057 h 28316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55606" h="2831690">
                <a:moveTo>
                  <a:pt x="0" y="0"/>
                </a:moveTo>
                <a:lnTo>
                  <a:pt x="0" y="2831690"/>
                </a:lnTo>
                <a:lnTo>
                  <a:pt x="88490" y="2831690"/>
                </a:lnTo>
                <a:lnTo>
                  <a:pt x="2455606" y="2831690"/>
                </a:lnTo>
                <a:lnTo>
                  <a:pt x="2455606" y="1755057"/>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14"/>
          <p:cNvSpPr/>
          <p:nvPr/>
        </p:nvSpPr>
        <p:spPr>
          <a:xfrm>
            <a:off x="2120129" y="4420139"/>
            <a:ext cx="2284794" cy="1091381"/>
          </a:xfrm>
          <a:custGeom>
            <a:avLst/>
            <a:gdLst>
              <a:gd name="connsiteX0" fmla="*/ 2558845 w 2558845"/>
              <a:gd name="connsiteY0" fmla="*/ 0 h 1091381"/>
              <a:gd name="connsiteX1" fmla="*/ 2558845 w 2558845"/>
              <a:gd name="connsiteY1" fmla="*/ 1091381 h 1091381"/>
              <a:gd name="connsiteX2" fmla="*/ 2485103 w 2558845"/>
              <a:gd name="connsiteY2" fmla="*/ 1091381 h 1091381"/>
              <a:gd name="connsiteX3" fmla="*/ 0 w 2558845"/>
              <a:gd name="connsiteY3" fmla="*/ 1091381 h 1091381"/>
              <a:gd name="connsiteX4" fmla="*/ 0 w 2558845"/>
              <a:gd name="connsiteY4" fmla="*/ 582562 h 1091381"/>
              <a:gd name="connsiteX5" fmla="*/ 0 w 2558845"/>
              <a:gd name="connsiteY5" fmla="*/ 14749 h 109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8845" h="1091381">
                <a:moveTo>
                  <a:pt x="2558845" y="0"/>
                </a:moveTo>
                <a:lnTo>
                  <a:pt x="2558845" y="1091381"/>
                </a:lnTo>
                <a:lnTo>
                  <a:pt x="2485103" y="1091381"/>
                </a:lnTo>
                <a:lnTo>
                  <a:pt x="0" y="1091381"/>
                </a:lnTo>
                <a:lnTo>
                  <a:pt x="0" y="582562"/>
                </a:lnTo>
                <a:lnTo>
                  <a:pt x="0" y="14749"/>
                </a:ln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p:cNvSpPr txBox="1"/>
          <p:nvPr/>
        </p:nvSpPr>
        <p:spPr>
          <a:xfrm>
            <a:off x="4018781" y="4262676"/>
            <a:ext cx="638441"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error!</a:t>
            </a:r>
            <a:endPar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7" name="Freeform 16"/>
          <p:cNvSpPr/>
          <p:nvPr/>
        </p:nvSpPr>
        <p:spPr>
          <a:xfrm>
            <a:off x="2162632" y="2535607"/>
            <a:ext cx="2345388" cy="3023419"/>
          </a:xfrm>
          <a:custGeom>
            <a:avLst/>
            <a:gdLst>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 name="connsiteX4" fmla="*/ 2470355 w 2573594"/>
              <a:gd name="connsiteY4" fmla="*/ 0 h 3023419"/>
              <a:gd name="connsiteX5" fmla="*/ 2470355 w 2573594"/>
              <a:gd name="connsiteY5" fmla="*/ 0 h 3023419"/>
              <a:gd name="connsiteX0-1" fmla="*/ 0 w 2573594"/>
              <a:gd name="connsiteY0-2" fmla="*/ 1976284 h 3023419"/>
              <a:gd name="connsiteX1-3" fmla="*/ 0 w 2573594"/>
              <a:gd name="connsiteY1-4" fmla="*/ 3023419 h 3023419"/>
              <a:gd name="connsiteX2-5" fmla="*/ 2573594 w 2573594"/>
              <a:gd name="connsiteY2-6" fmla="*/ 3023419 h 3023419"/>
              <a:gd name="connsiteX3-7" fmla="*/ 2573594 w 2573594"/>
              <a:gd name="connsiteY3-8" fmla="*/ 0 h 3023419"/>
              <a:gd name="connsiteX4-9" fmla="*/ 2470355 w 2573594"/>
              <a:gd name="connsiteY4-10" fmla="*/ 0 h 3023419"/>
              <a:gd name="connsiteX0-11" fmla="*/ 0 w 2573594"/>
              <a:gd name="connsiteY0-12" fmla="*/ 1976284 h 3023419"/>
              <a:gd name="connsiteX1-13" fmla="*/ 0 w 2573594"/>
              <a:gd name="connsiteY1-14" fmla="*/ 3023419 h 3023419"/>
              <a:gd name="connsiteX2-15" fmla="*/ 2573594 w 2573594"/>
              <a:gd name="connsiteY2-16" fmla="*/ 3023419 h 3023419"/>
              <a:gd name="connsiteX3-17" fmla="*/ 2573594 w 2573594"/>
              <a:gd name="connsiteY3-18" fmla="*/ 0 h 3023419"/>
            </a:gdLst>
            <a:ahLst/>
            <a:cxnLst>
              <a:cxn ang="0">
                <a:pos x="connsiteX0-1" y="connsiteY0-2"/>
              </a:cxn>
              <a:cxn ang="0">
                <a:pos x="connsiteX1-3" y="connsiteY1-4"/>
              </a:cxn>
              <a:cxn ang="0">
                <a:pos x="connsiteX2-5" y="connsiteY2-6"/>
              </a:cxn>
              <a:cxn ang="0">
                <a:pos x="connsiteX3-7" y="connsiteY3-8"/>
              </a:cxn>
            </a:cxnLst>
            <a:rect l="l" t="t" r="r" b="b"/>
            <a:pathLst>
              <a:path w="2573594" h="3023419">
                <a:moveTo>
                  <a:pt x="0" y="1976284"/>
                </a:moveTo>
                <a:lnTo>
                  <a:pt x="0" y="3023419"/>
                </a:lnTo>
                <a:lnTo>
                  <a:pt x="2573594" y="3023419"/>
                </a:lnTo>
                <a:lnTo>
                  <a:pt x="2573594" y="0"/>
                </a:lnTo>
              </a:path>
            </a:pathLst>
          </a:custGeom>
          <a:noFill/>
          <a:ln w="25400">
            <a:solidFill>
              <a:srgbClr val="0000A3"/>
            </a:solidFill>
            <a:headEnd type="none"/>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17"/>
          <p:cNvSpPr/>
          <p:nvPr/>
        </p:nvSpPr>
        <p:spPr>
          <a:xfrm>
            <a:off x="1714500" y="2240280"/>
            <a:ext cx="3188970" cy="3314700"/>
          </a:xfrm>
          <a:custGeom>
            <a:avLst/>
            <a:gdLst>
              <a:gd name="connsiteX0" fmla="*/ 0 w 3188970"/>
              <a:gd name="connsiteY0" fmla="*/ 0 h 3314700"/>
              <a:gd name="connsiteX1" fmla="*/ 0 w 3188970"/>
              <a:gd name="connsiteY1" fmla="*/ 3314700 h 3314700"/>
              <a:gd name="connsiteX2" fmla="*/ 3188970 w 3188970"/>
              <a:gd name="connsiteY2" fmla="*/ 3314700 h 3314700"/>
              <a:gd name="connsiteX3" fmla="*/ 3188970 w 3188970"/>
              <a:gd name="connsiteY3" fmla="*/ 11430 h 3314700"/>
              <a:gd name="connsiteX4" fmla="*/ 3188970 w 3188970"/>
              <a:gd name="connsiteY4" fmla="*/ 11430 h 331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8970" h="3314700">
                <a:moveTo>
                  <a:pt x="0" y="0"/>
                </a:moveTo>
                <a:lnTo>
                  <a:pt x="0" y="3314700"/>
                </a:lnTo>
                <a:lnTo>
                  <a:pt x="3188970" y="3314700"/>
                </a:lnTo>
                <a:lnTo>
                  <a:pt x="3188970" y="11430"/>
                </a:lnTo>
                <a:lnTo>
                  <a:pt x="3188970" y="11430"/>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p:cNvGrpSpPr/>
          <p:nvPr/>
        </p:nvGrpSpPr>
        <p:grpSpPr>
          <a:xfrm>
            <a:off x="1247868" y="1815620"/>
            <a:ext cx="1028924" cy="463979"/>
            <a:chOff x="1247868" y="1815620"/>
            <a:chExt cx="1028924" cy="463979"/>
          </a:xfrm>
        </p:grpSpPr>
        <p:sp>
          <p:nvSpPr>
            <p:cNvPr id="206" name="Rectangle 205"/>
            <p:cNvSpPr/>
            <p:nvPr/>
          </p:nvSpPr>
          <p:spPr>
            <a:xfrm>
              <a:off x="1428787" y="1815620"/>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7" name="TextBox 206"/>
            <p:cNvSpPr txBox="1"/>
            <p:nvPr/>
          </p:nvSpPr>
          <p:spPr>
            <a:xfrm>
              <a:off x="1247868" y="1838324"/>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HTTP </a:t>
              </a: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GET </a:t>
              </a: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 name="Group 9"/>
          <p:cNvGrpSpPr/>
          <p:nvPr/>
        </p:nvGrpSpPr>
        <p:grpSpPr>
          <a:xfrm>
            <a:off x="1510481" y="2208954"/>
            <a:ext cx="1028924" cy="463979"/>
            <a:chOff x="1549462" y="2216434"/>
            <a:chExt cx="1028924" cy="463979"/>
          </a:xfrm>
        </p:grpSpPr>
        <p:sp>
          <p:nvSpPr>
            <p:cNvPr id="210" name="Rectangle 209"/>
            <p:cNvSpPr/>
            <p:nvPr/>
          </p:nvSpPr>
          <p:spPr>
            <a:xfrm>
              <a:off x="1709684" y="2216434"/>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1" name="TextBox 210"/>
            <p:cNvSpPr txBox="1"/>
            <p:nvPr/>
          </p:nvSpPr>
          <p:spPr>
            <a:xfrm>
              <a:off x="1549462" y="2239138"/>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HTTP </a:t>
              </a: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GET </a:t>
              </a: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37" name="Group 321"/>
          <p:cNvGrpSpPr/>
          <p:nvPr/>
        </p:nvGrpSpPr>
        <p:grpSpPr bwMode="auto">
          <a:xfrm>
            <a:off x="5386202" y="1360556"/>
            <a:ext cx="310294" cy="628857"/>
            <a:chOff x="4140" y="429"/>
            <a:chExt cx="1425" cy="2396"/>
          </a:xfrm>
        </p:grpSpPr>
        <p:sp>
          <p:nvSpPr>
            <p:cNvPr id="338" name="Freeform 322"/>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9" name="Rectangle 323"/>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0" name="Freeform 324"/>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1" name="Freeform 325"/>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2" name="Rectangle 326"/>
            <p:cNvSpPr>
              <a:spLocks noChangeArrowheads="1"/>
            </p:cNvSpPr>
            <p:nvPr/>
          </p:nvSpPr>
          <p:spPr bwMode="auto">
            <a:xfrm>
              <a:off x="4208" y="696"/>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43" name="Group 327"/>
            <p:cNvGrpSpPr/>
            <p:nvPr/>
          </p:nvGrpSpPr>
          <p:grpSpPr bwMode="auto">
            <a:xfrm>
              <a:off x="4749" y="668"/>
              <a:ext cx="581" cy="145"/>
              <a:chOff x="614" y="2568"/>
              <a:chExt cx="725" cy="139"/>
            </a:xfrm>
          </p:grpSpPr>
          <p:sp>
            <p:nvSpPr>
              <p:cNvPr id="368" name="AutoShape 328"/>
              <p:cNvSpPr>
                <a:spLocks noChangeArrowheads="1"/>
              </p:cNvSpPr>
              <p:nvPr/>
            </p:nvSpPr>
            <p:spPr bwMode="auto">
              <a:xfrm>
                <a:off x="609" y="2570"/>
                <a:ext cx="731"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9" name="AutoShape 329"/>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44" name="Rectangle 330"/>
            <p:cNvSpPr>
              <a:spLocks noChangeArrowheads="1"/>
            </p:cNvSpPr>
            <p:nvPr/>
          </p:nvSpPr>
          <p:spPr bwMode="auto">
            <a:xfrm>
              <a:off x="4228" y="1015"/>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45" name="Group 331"/>
            <p:cNvGrpSpPr/>
            <p:nvPr/>
          </p:nvGrpSpPr>
          <p:grpSpPr bwMode="auto">
            <a:xfrm>
              <a:off x="4747" y="994"/>
              <a:ext cx="581" cy="134"/>
              <a:chOff x="614" y="2568"/>
              <a:chExt cx="725" cy="139"/>
            </a:xfrm>
          </p:grpSpPr>
          <p:sp>
            <p:nvSpPr>
              <p:cNvPr id="366" name="AutoShape 332"/>
              <p:cNvSpPr>
                <a:spLocks noChangeArrowheads="1"/>
              </p:cNvSpPr>
              <p:nvPr/>
            </p:nvSpPr>
            <p:spPr bwMode="auto">
              <a:xfrm>
                <a:off x="612" y="2572"/>
                <a:ext cx="731" cy="134"/>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7" name="AutoShape 333"/>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46" name="Rectangle 334"/>
            <p:cNvSpPr>
              <a:spLocks noChangeArrowheads="1"/>
            </p:cNvSpPr>
            <p:nvPr/>
          </p:nvSpPr>
          <p:spPr bwMode="auto">
            <a:xfrm>
              <a:off x="4218" y="1360"/>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7" name="Rectangle 335"/>
            <p:cNvSpPr>
              <a:spLocks noChangeArrowheads="1"/>
            </p:cNvSpPr>
            <p:nvPr/>
          </p:nvSpPr>
          <p:spPr bwMode="auto">
            <a:xfrm>
              <a:off x="4228" y="1653"/>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48" name="Group 336"/>
            <p:cNvGrpSpPr/>
            <p:nvPr/>
          </p:nvGrpSpPr>
          <p:grpSpPr bwMode="auto">
            <a:xfrm>
              <a:off x="4735" y="1627"/>
              <a:ext cx="582" cy="151"/>
              <a:chOff x="614" y="2568"/>
              <a:chExt cx="725" cy="139"/>
            </a:xfrm>
          </p:grpSpPr>
          <p:sp>
            <p:nvSpPr>
              <p:cNvPr id="364" name="AutoShape 337"/>
              <p:cNvSpPr>
                <a:spLocks noChangeArrowheads="1"/>
              </p:cNvSpPr>
              <p:nvPr/>
            </p:nvSpPr>
            <p:spPr bwMode="auto">
              <a:xfrm>
                <a:off x="614" y="2568"/>
                <a:ext cx="730" cy="19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5" name="AutoShape 338"/>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49" name="Freeform 339"/>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50" name="Group 340"/>
            <p:cNvGrpSpPr/>
            <p:nvPr/>
          </p:nvGrpSpPr>
          <p:grpSpPr bwMode="auto">
            <a:xfrm>
              <a:off x="4739" y="1327"/>
              <a:ext cx="582" cy="139"/>
              <a:chOff x="614" y="2568"/>
              <a:chExt cx="725" cy="139"/>
            </a:xfrm>
          </p:grpSpPr>
          <p:sp>
            <p:nvSpPr>
              <p:cNvPr id="362" name="AutoShape 341"/>
              <p:cNvSpPr>
                <a:spLocks noChangeArrowheads="1"/>
              </p:cNvSpPr>
              <p:nvPr/>
            </p:nvSpPr>
            <p:spPr bwMode="auto">
              <a:xfrm>
                <a:off x="609" y="2566"/>
                <a:ext cx="730" cy="13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3" name="AutoShape 342"/>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51" name="Rectangle 343"/>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2" name="Freeform 344"/>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3" name="Freeform 345"/>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4" name="Oval 346"/>
            <p:cNvSpPr>
              <a:spLocks noChangeArrowheads="1"/>
            </p:cNvSpPr>
            <p:nvPr/>
          </p:nvSpPr>
          <p:spPr bwMode="auto">
            <a:xfrm>
              <a:off x="5516" y="2610"/>
              <a:ext cx="49" cy="95"/>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5" name="Freeform 347"/>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6" name="AutoShape 348"/>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7" name="AutoShape 349"/>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8" name="Oval 350"/>
            <p:cNvSpPr>
              <a:spLocks noChangeArrowheads="1"/>
            </p:cNvSpPr>
            <p:nvPr/>
          </p:nvSpPr>
          <p:spPr bwMode="auto">
            <a:xfrm>
              <a:off x="4306" y="2385"/>
              <a:ext cx="156" cy="13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9" name="Oval 351"/>
            <p:cNvSpPr>
              <a:spLocks noChangeArrowheads="1"/>
            </p:cNvSpPr>
            <p:nvPr/>
          </p:nvSpPr>
          <p:spPr bwMode="auto">
            <a:xfrm>
              <a:off x="4482" y="2385"/>
              <a:ext cx="166" cy="138"/>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0" name="Oval 352"/>
            <p:cNvSpPr>
              <a:spLocks noChangeArrowheads="1"/>
            </p:cNvSpPr>
            <p:nvPr/>
          </p:nvSpPr>
          <p:spPr bwMode="auto">
            <a:xfrm>
              <a:off x="4657" y="2377"/>
              <a:ext cx="166" cy="147"/>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1" name="Rectangle 353"/>
            <p:cNvSpPr>
              <a:spLocks noChangeArrowheads="1"/>
            </p:cNvSpPr>
            <p:nvPr/>
          </p:nvSpPr>
          <p:spPr bwMode="auto">
            <a:xfrm>
              <a:off x="5057" y="1834"/>
              <a:ext cx="88" cy="758"/>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70" name="Group 354"/>
          <p:cNvGrpSpPr/>
          <p:nvPr/>
        </p:nvGrpSpPr>
        <p:grpSpPr bwMode="auto">
          <a:xfrm>
            <a:off x="773442" y="1418426"/>
            <a:ext cx="525462" cy="434975"/>
            <a:chOff x="-44" y="1473"/>
            <a:chExt cx="981" cy="1105"/>
          </a:xfrm>
        </p:grpSpPr>
        <p:pic>
          <p:nvPicPr>
            <p:cNvPr id="371" name="Picture 35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2" name="Freeform 35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9" name="Group 8"/>
          <p:cNvGrpSpPr/>
          <p:nvPr/>
        </p:nvGrpSpPr>
        <p:grpSpPr>
          <a:xfrm>
            <a:off x="1830370" y="2617249"/>
            <a:ext cx="1028924" cy="463397"/>
            <a:chOff x="1830370" y="2617249"/>
            <a:chExt cx="1028924" cy="463397"/>
          </a:xfrm>
        </p:grpSpPr>
        <p:sp>
          <p:nvSpPr>
            <p:cNvPr id="214" name="Rectangle 213"/>
            <p:cNvSpPr/>
            <p:nvPr/>
          </p:nvSpPr>
          <p:spPr>
            <a:xfrm>
              <a:off x="1990582" y="2617249"/>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5" name="TextBox 214"/>
            <p:cNvSpPr txBox="1"/>
            <p:nvPr/>
          </p:nvSpPr>
          <p:spPr>
            <a:xfrm>
              <a:off x="1830370" y="2639371"/>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HTTP </a:t>
              </a: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GET </a:t>
              </a: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18" name="Group 217"/>
          <p:cNvGrpSpPr/>
          <p:nvPr/>
        </p:nvGrpSpPr>
        <p:grpSpPr>
          <a:xfrm>
            <a:off x="6475440" y="1528391"/>
            <a:ext cx="5173835" cy="3801217"/>
            <a:chOff x="6493941" y="1557642"/>
            <a:chExt cx="5173835" cy="3801217"/>
          </a:xfrm>
        </p:grpSpPr>
        <p:sp>
          <p:nvSpPr>
            <p:cNvPr id="219" name="Rectangle 218"/>
            <p:cNvSpPr/>
            <p:nvPr/>
          </p:nvSpPr>
          <p:spPr>
            <a:xfrm>
              <a:off x="6573113" y="1557642"/>
              <a:ext cx="2247142" cy="2726404"/>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0" name="Rectangle 219"/>
            <p:cNvSpPr/>
            <p:nvPr/>
          </p:nvSpPr>
          <p:spPr>
            <a:xfrm>
              <a:off x="6662258" y="3758046"/>
              <a:ext cx="2070591" cy="409168"/>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1" name="TextBox 220"/>
            <p:cNvSpPr txBox="1"/>
            <p:nvPr/>
          </p:nvSpPr>
          <p:spPr>
            <a:xfrm>
              <a:off x="6493941" y="3752006"/>
              <a:ext cx="2333805" cy="46166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QUIC </a:t>
              </a: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C</a:t>
              </a:r>
              <a:r>
                <a:rPr kumimoji="0" lang="en-US" sz="2000" b="0" i="0" u="none" strike="noStrike" kern="0" cap="none" spc="0" normalizeH="0" baseline="0" noProof="0" dirty="0" err="1">
                  <a:ln>
                    <a:noFill/>
                  </a:ln>
                  <a:solidFill>
                    <a:prstClr val="black"/>
                  </a:solidFill>
                  <a:effectLst/>
                  <a:uLnTx/>
                  <a:uFillTx/>
                  <a:latin typeface="Calibri" panose="020F0502020204030204"/>
                  <a:ea typeface="+mn-ea"/>
                  <a:cs typeface="+mn-cs"/>
                </a:rPr>
                <a:t>ong</a:t>
              </a: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 Cont.</a:t>
              </a: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222" name="Group 221"/>
            <p:cNvGrpSpPr/>
            <p:nvPr/>
          </p:nvGrpSpPr>
          <p:grpSpPr>
            <a:xfrm>
              <a:off x="6549806" y="2804024"/>
              <a:ext cx="2147125" cy="968714"/>
              <a:chOff x="3786573" y="4781422"/>
              <a:chExt cx="1289919" cy="450478"/>
            </a:xfrm>
          </p:grpSpPr>
          <p:grpSp>
            <p:nvGrpSpPr>
              <p:cNvPr id="397" name="Group 396"/>
              <p:cNvGrpSpPr/>
              <p:nvPr/>
            </p:nvGrpSpPr>
            <p:grpSpPr>
              <a:xfrm>
                <a:off x="3786573" y="4781422"/>
                <a:ext cx="535512" cy="197065"/>
                <a:chOff x="3638004" y="4844056"/>
                <a:chExt cx="535512" cy="197065"/>
              </a:xfrm>
            </p:grpSpPr>
            <p:sp>
              <p:nvSpPr>
                <p:cNvPr id="403" name="Rectangle 402"/>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4" name="TextBox 403"/>
                <p:cNvSpPr txBox="1"/>
                <p:nvPr/>
              </p:nvSpPr>
              <p:spPr>
                <a:xfrm>
                  <a:off x="3638004" y="4844056"/>
                  <a:ext cx="535512" cy="197065"/>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 </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70000"/>
                    </a:lnSpc>
                    <a:spcBef>
                      <a:spcPts val="0"/>
                    </a:spcBef>
                    <a:spcAft>
                      <a:spcPts val="0"/>
                    </a:spcAft>
                    <a:buClrTx/>
                    <a:buSzTx/>
                    <a:buFontTx/>
                    <a:buNone/>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encrypt</a:t>
                  </a: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98" name="Group 397"/>
              <p:cNvGrpSpPr/>
              <p:nvPr/>
            </p:nvGrpSpPr>
            <p:grpSpPr>
              <a:xfrm>
                <a:off x="3856579" y="4996013"/>
                <a:ext cx="1219913" cy="235887"/>
                <a:chOff x="3856579" y="4996013"/>
                <a:chExt cx="1219913" cy="235887"/>
              </a:xfrm>
            </p:grpSpPr>
            <p:sp>
              <p:nvSpPr>
                <p:cNvPr id="399" name="TextBox 398"/>
                <p:cNvSpPr txBox="1"/>
                <p:nvPr/>
              </p:nvSpPr>
              <p:spPr>
                <a:xfrm>
                  <a:off x="3856579" y="4996392"/>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7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0" name="Rectangle 399"/>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1" name="TextBox 400"/>
                <p:cNvSpPr txBox="1"/>
                <p:nvPr/>
              </p:nvSpPr>
              <p:spPr>
                <a:xfrm>
                  <a:off x="4263655" y="5002841"/>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7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02" name="TextBox 401"/>
                <p:cNvSpPr txBox="1"/>
                <p:nvPr/>
              </p:nvSpPr>
              <p:spPr>
                <a:xfrm>
                  <a:off x="4674716" y="4996013"/>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7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223" name="Group 222"/>
            <p:cNvGrpSpPr/>
            <p:nvPr/>
          </p:nvGrpSpPr>
          <p:grpSpPr>
            <a:xfrm>
              <a:off x="7234288" y="2794928"/>
              <a:ext cx="891382" cy="875971"/>
              <a:chOff x="3774433" y="4781422"/>
              <a:chExt cx="535512" cy="407350"/>
            </a:xfrm>
          </p:grpSpPr>
          <p:grpSp>
            <p:nvGrpSpPr>
              <p:cNvPr id="393" name="Group 392"/>
              <p:cNvGrpSpPr/>
              <p:nvPr/>
            </p:nvGrpSpPr>
            <p:grpSpPr>
              <a:xfrm>
                <a:off x="3774433" y="4781422"/>
                <a:ext cx="535512" cy="207083"/>
                <a:chOff x="3625864" y="4844056"/>
                <a:chExt cx="535512" cy="207083"/>
              </a:xfrm>
            </p:grpSpPr>
            <p:sp>
              <p:nvSpPr>
                <p:cNvPr id="395" name="Rectangle 394"/>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6" name="TextBox 395"/>
                <p:cNvSpPr txBox="1"/>
                <p:nvPr/>
              </p:nvSpPr>
              <p:spPr>
                <a:xfrm>
                  <a:off x="3625864" y="4844056"/>
                  <a:ext cx="535512" cy="207083"/>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QUIC </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70000"/>
                    </a:lnSpc>
                    <a:spcBef>
                      <a:spcPts val="0"/>
                    </a:spcBef>
                    <a:spcAft>
                      <a:spcPts val="0"/>
                    </a:spcAft>
                    <a:buClrTx/>
                    <a:buSzTx/>
                    <a:buFontTx/>
                    <a:buNone/>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encrypt</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394" name="Rectangle 393"/>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4" name="Group 223"/>
            <p:cNvGrpSpPr/>
            <p:nvPr/>
          </p:nvGrpSpPr>
          <p:grpSpPr>
            <a:xfrm>
              <a:off x="7949081" y="2785831"/>
              <a:ext cx="891382" cy="875971"/>
              <a:chOff x="3780503" y="4781422"/>
              <a:chExt cx="535512" cy="407350"/>
            </a:xfrm>
          </p:grpSpPr>
          <p:grpSp>
            <p:nvGrpSpPr>
              <p:cNvPr id="389" name="Group 388"/>
              <p:cNvGrpSpPr/>
              <p:nvPr/>
            </p:nvGrpSpPr>
            <p:grpSpPr>
              <a:xfrm>
                <a:off x="3780503" y="4781422"/>
                <a:ext cx="535512" cy="207083"/>
                <a:chOff x="3631934" y="4844056"/>
                <a:chExt cx="535512" cy="207083"/>
              </a:xfrm>
            </p:grpSpPr>
            <p:sp>
              <p:nvSpPr>
                <p:cNvPr id="391" name="Rectangle 390"/>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2" name="TextBox 391"/>
                <p:cNvSpPr txBox="1"/>
                <p:nvPr/>
              </p:nvSpPr>
              <p:spPr>
                <a:xfrm>
                  <a:off x="3631934" y="4844056"/>
                  <a:ext cx="535512" cy="207083"/>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QUIC </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70000"/>
                    </a:lnSpc>
                    <a:spcBef>
                      <a:spcPts val="0"/>
                    </a:spcBef>
                    <a:spcAft>
                      <a:spcPts val="0"/>
                    </a:spcAft>
                    <a:buClrTx/>
                    <a:buSzTx/>
                    <a:buFontTx/>
                    <a:buNone/>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encrypt</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390" name="Rectangle 389"/>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25" name="Group 224"/>
            <p:cNvGrpSpPr/>
            <p:nvPr/>
          </p:nvGrpSpPr>
          <p:grpSpPr>
            <a:xfrm>
              <a:off x="6584985" y="4775942"/>
              <a:ext cx="2224498" cy="576373"/>
              <a:chOff x="3690830" y="5656622"/>
              <a:chExt cx="1336402" cy="268029"/>
            </a:xfrm>
          </p:grpSpPr>
          <p:sp>
            <p:nvSpPr>
              <p:cNvPr id="386" name="Rectangle 385"/>
              <p:cNvSpPr/>
              <p:nvPr/>
            </p:nvSpPr>
            <p:spPr>
              <a:xfrm>
                <a:off x="3690830" y="5656622"/>
                <a:ext cx="1336402" cy="268029"/>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7" name="Rectangle 386"/>
              <p:cNvSpPr/>
              <p:nvPr/>
            </p:nvSpPr>
            <p:spPr>
              <a:xfrm>
                <a:off x="3728029" y="5692526"/>
                <a:ext cx="1243940" cy="190274"/>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8" name="TextBox 387"/>
              <p:cNvSpPr txBox="1"/>
              <p:nvPr/>
            </p:nvSpPr>
            <p:spPr>
              <a:xfrm>
                <a:off x="3722590" y="5683087"/>
                <a:ext cx="1258804" cy="2146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UDP</a:t>
                </a: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6" name="Group 225"/>
            <p:cNvGrpSpPr/>
            <p:nvPr/>
          </p:nvGrpSpPr>
          <p:grpSpPr>
            <a:xfrm>
              <a:off x="9393371" y="4782486"/>
              <a:ext cx="2224498" cy="576373"/>
              <a:chOff x="3690830" y="5656622"/>
              <a:chExt cx="1336402" cy="268029"/>
            </a:xfrm>
          </p:grpSpPr>
          <p:sp>
            <p:nvSpPr>
              <p:cNvPr id="383" name="Rectangle 382"/>
              <p:cNvSpPr/>
              <p:nvPr/>
            </p:nvSpPr>
            <p:spPr>
              <a:xfrm>
                <a:off x="3690830" y="5656622"/>
                <a:ext cx="1336402" cy="268029"/>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4" name="Rectangle 383"/>
              <p:cNvSpPr/>
              <p:nvPr/>
            </p:nvSpPr>
            <p:spPr>
              <a:xfrm>
                <a:off x="3728029" y="5692526"/>
                <a:ext cx="1243940" cy="190274"/>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5" name="TextBox 384"/>
              <p:cNvSpPr txBox="1"/>
              <p:nvPr/>
            </p:nvSpPr>
            <p:spPr>
              <a:xfrm>
                <a:off x="3722590" y="5689783"/>
                <a:ext cx="1258804" cy="21468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UDP</a:t>
                </a: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227" name="Straight Connector 226"/>
            <p:cNvCxnSpPr/>
            <p:nvPr/>
          </p:nvCxnSpPr>
          <p:spPr>
            <a:xfrm>
              <a:off x="6637851" y="4424382"/>
              <a:ext cx="5029925" cy="0"/>
            </a:xfrm>
            <a:prstGeom prst="line">
              <a:avLst/>
            </a:prstGeom>
            <a:noFill/>
            <a:ln w="12700" cap="flat" cmpd="sng" algn="ctr">
              <a:solidFill>
                <a:sysClr val="windowText" lastClr="000000"/>
              </a:solidFill>
              <a:prstDash val="dash"/>
            </a:ln>
            <a:effectLst/>
          </p:spPr>
        </p:cxnSp>
        <p:sp>
          <p:nvSpPr>
            <p:cNvPr id="228" name="Rectangle 227"/>
            <p:cNvSpPr/>
            <p:nvPr/>
          </p:nvSpPr>
          <p:spPr>
            <a:xfrm>
              <a:off x="9372262" y="1612419"/>
              <a:ext cx="2247142" cy="2726404"/>
            </a:xfrm>
            <a:prstGeom prst="rect">
              <a:avLst/>
            </a:prstGeom>
            <a:solidFill>
              <a:schemeClr val="accent1">
                <a:lumMod val="20000"/>
                <a:lumOff val="80000"/>
              </a:schemeClr>
            </a:solidFill>
            <a:ln w="31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p:cNvSpPr/>
            <p:nvPr/>
          </p:nvSpPr>
          <p:spPr>
            <a:xfrm>
              <a:off x="9461407" y="3812823"/>
              <a:ext cx="2070591" cy="409168"/>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0" name="TextBox 229"/>
            <p:cNvSpPr txBox="1"/>
            <p:nvPr/>
          </p:nvSpPr>
          <p:spPr>
            <a:xfrm>
              <a:off x="9293090" y="3806783"/>
              <a:ext cx="2333805" cy="46166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rPr>
                <a:t>QUIC </a:t>
              </a: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C</a:t>
              </a:r>
              <a:r>
                <a:rPr kumimoji="0" lang="en-US" sz="2000" b="0" i="0" u="none" strike="noStrike" kern="0" cap="none" spc="0" normalizeH="0" baseline="0" noProof="0" dirty="0" err="1">
                  <a:ln>
                    <a:noFill/>
                  </a:ln>
                  <a:solidFill>
                    <a:prstClr val="black"/>
                  </a:solidFill>
                  <a:effectLst/>
                  <a:uLnTx/>
                  <a:uFillTx/>
                  <a:latin typeface="Calibri" panose="020F0502020204030204"/>
                  <a:ea typeface="+mn-ea"/>
                  <a:cs typeface="+mn-cs"/>
                </a:rPr>
                <a:t>ong</a:t>
              </a: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 Cont.</a:t>
              </a:r>
              <a:endPar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nvGrpSpPr>
            <p:cNvPr id="231" name="Group 230"/>
            <p:cNvGrpSpPr/>
            <p:nvPr/>
          </p:nvGrpSpPr>
          <p:grpSpPr>
            <a:xfrm>
              <a:off x="9348955" y="2858801"/>
              <a:ext cx="2147125" cy="968714"/>
              <a:chOff x="3786573" y="4781422"/>
              <a:chExt cx="1289919" cy="450478"/>
            </a:xfrm>
          </p:grpSpPr>
          <p:grpSp>
            <p:nvGrpSpPr>
              <p:cNvPr id="375" name="Group 374"/>
              <p:cNvGrpSpPr/>
              <p:nvPr/>
            </p:nvGrpSpPr>
            <p:grpSpPr>
              <a:xfrm>
                <a:off x="3786573" y="4781422"/>
                <a:ext cx="535512" cy="197065"/>
                <a:chOff x="3638004" y="4844056"/>
                <a:chExt cx="535512" cy="197065"/>
              </a:xfrm>
            </p:grpSpPr>
            <p:sp>
              <p:nvSpPr>
                <p:cNvPr id="381" name="Rectangle 380"/>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82" name="TextBox 381"/>
                <p:cNvSpPr txBox="1"/>
                <p:nvPr/>
              </p:nvSpPr>
              <p:spPr>
                <a:xfrm>
                  <a:off x="3638004" y="4844056"/>
                  <a:ext cx="535512" cy="197065"/>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 </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70000"/>
                    </a:lnSpc>
                    <a:spcBef>
                      <a:spcPts val="0"/>
                    </a:spcBef>
                    <a:spcAft>
                      <a:spcPts val="0"/>
                    </a:spcAft>
                    <a:buClrTx/>
                    <a:buSzTx/>
                    <a:buFontTx/>
                    <a:buNone/>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encrypt</a:t>
                  </a:r>
                  <a:endParaRPr kumimoji="0" lang="en-US" sz="2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76" name="Group 375"/>
              <p:cNvGrpSpPr/>
              <p:nvPr/>
            </p:nvGrpSpPr>
            <p:grpSpPr>
              <a:xfrm>
                <a:off x="3856579" y="4996013"/>
                <a:ext cx="1219913" cy="235887"/>
                <a:chOff x="3856579" y="4996013"/>
                <a:chExt cx="1219913" cy="235887"/>
              </a:xfrm>
            </p:grpSpPr>
            <p:sp>
              <p:nvSpPr>
                <p:cNvPr id="377" name="TextBox 376"/>
                <p:cNvSpPr txBox="1"/>
                <p:nvPr/>
              </p:nvSpPr>
              <p:spPr>
                <a:xfrm>
                  <a:off x="3856579" y="4996392"/>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7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78" name="Rectangle 377"/>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9" name="TextBox 378"/>
                <p:cNvSpPr txBox="1"/>
                <p:nvPr/>
              </p:nvSpPr>
              <p:spPr>
                <a:xfrm>
                  <a:off x="4263655" y="5002841"/>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7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380" name="TextBox 379"/>
                <p:cNvSpPr txBox="1"/>
                <p:nvPr/>
              </p:nvSpPr>
              <p:spPr>
                <a:xfrm>
                  <a:off x="4674716" y="4996013"/>
                  <a:ext cx="401776" cy="229059"/>
                </a:xfrm>
                <a:prstGeom prst="rect">
                  <a:avLst/>
                </a:prstGeom>
                <a:noFill/>
              </p:spPr>
              <p:txBody>
                <a:bodyPr wrap="none" rtlCol="0">
                  <a:spAutoFit/>
                </a:bodyPr>
                <a:lstStyle/>
                <a:p>
                  <a:pPr marL="0" marR="0" lvl="0" indent="0" algn="ctr" defTabSz="457200" rtl="0" eaLnBrk="1" fontAlgn="auto" latinLnBrk="0" hangingPunct="1">
                    <a:lnSpc>
                      <a:spcPct val="7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70000"/>
                    </a:lnSpc>
                    <a:spcBef>
                      <a:spcPts val="0"/>
                    </a:spcBef>
                    <a:spcAft>
                      <a:spcPts val="0"/>
                    </a:spcAft>
                    <a:buClrTx/>
                    <a:buSzTx/>
                    <a:buFontTx/>
                    <a:buNone/>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RDT</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232" name="Group 231"/>
            <p:cNvGrpSpPr/>
            <p:nvPr/>
          </p:nvGrpSpPr>
          <p:grpSpPr>
            <a:xfrm>
              <a:off x="10033437" y="2849705"/>
              <a:ext cx="891382" cy="875971"/>
              <a:chOff x="3774433" y="4781422"/>
              <a:chExt cx="535512" cy="407350"/>
            </a:xfrm>
          </p:grpSpPr>
          <p:grpSp>
            <p:nvGrpSpPr>
              <p:cNvPr id="238" name="Group 237"/>
              <p:cNvGrpSpPr/>
              <p:nvPr/>
            </p:nvGrpSpPr>
            <p:grpSpPr>
              <a:xfrm>
                <a:off x="3774433" y="4781422"/>
                <a:ext cx="535512" cy="207083"/>
                <a:chOff x="3625864" y="4844056"/>
                <a:chExt cx="535512" cy="207083"/>
              </a:xfrm>
            </p:grpSpPr>
            <p:sp>
              <p:nvSpPr>
                <p:cNvPr id="373" name="Rectangle 372"/>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4" name="TextBox 373"/>
                <p:cNvSpPr txBox="1"/>
                <p:nvPr/>
              </p:nvSpPr>
              <p:spPr>
                <a:xfrm>
                  <a:off x="3625864" y="4844056"/>
                  <a:ext cx="535512" cy="207083"/>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QUIC </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70000"/>
                    </a:lnSpc>
                    <a:spcBef>
                      <a:spcPts val="0"/>
                    </a:spcBef>
                    <a:spcAft>
                      <a:spcPts val="0"/>
                    </a:spcAft>
                    <a:buClrTx/>
                    <a:buSzTx/>
                    <a:buFontTx/>
                    <a:buNone/>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encrypt</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239" name="Rectangle 238"/>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233" name="Group 232"/>
            <p:cNvGrpSpPr/>
            <p:nvPr/>
          </p:nvGrpSpPr>
          <p:grpSpPr>
            <a:xfrm>
              <a:off x="10748230" y="2840608"/>
              <a:ext cx="891382" cy="875971"/>
              <a:chOff x="3780503" y="4781422"/>
              <a:chExt cx="535512" cy="407350"/>
            </a:xfrm>
          </p:grpSpPr>
          <p:grpSp>
            <p:nvGrpSpPr>
              <p:cNvPr id="234" name="Group 233"/>
              <p:cNvGrpSpPr/>
              <p:nvPr/>
            </p:nvGrpSpPr>
            <p:grpSpPr>
              <a:xfrm>
                <a:off x="3780503" y="4781422"/>
                <a:ext cx="535512" cy="207083"/>
                <a:chOff x="3631934" y="4844056"/>
                <a:chExt cx="535512" cy="207083"/>
              </a:xfrm>
            </p:grpSpPr>
            <p:sp>
              <p:nvSpPr>
                <p:cNvPr id="236" name="Rectangle 235"/>
                <p:cNvSpPr/>
                <p:nvPr/>
              </p:nvSpPr>
              <p:spPr>
                <a:xfrm>
                  <a:off x="3705561" y="48460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7" name="TextBox 236"/>
                <p:cNvSpPr txBox="1"/>
                <p:nvPr/>
              </p:nvSpPr>
              <p:spPr>
                <a:xfrm>
                  <a:off x="3631934" y="4844056"/>
                  <a:ext cx="535512" cy="207083"/>
                </a:xfrm>
                <a:prstGeom prst="rect">
                  <a:avLst/>
                </a:prstGeom>
                <a:noFill/>
              </p:spPr>
              <p:txBody>
                <a:bodyPr wrap="square" rtlCol="0">
                  <a:spAutoFit/>
                </a:bodyPr>
                <a:lstStyle/>
                <a:p>
                  <a:pPr marL="0" marR="0" lvl="0" indent="0" algn="ctr" defTabSz="457200" rtl="0" eaLnBrk="1" fontAlgn="auto" latinLnBrk="0" hangingPunct="1">
                    <a:lnSpc>
                      <a:spcPct val="70000"/>
                    </a:lnSpc>
                    <a:spcBef>
                      <a:spcPts val="0"/>
                    </a:spcBef>
                    <a:spcAft>
                      <a:spcPts val="0"/>
                    </a:spcAft>
                    <a:buClrTx/>
                    <a:buSzTx/>
                    <a:buFontTx/>
                    <a:buNone/>
                    <a:defRPr/>
                  </a:pPr>
                  <a:r>
                    <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rPr>
                    <a:t>QUIC </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70000"/>
                    </a:lnSpc>
                    <a:spcBef>
                      <a:spcPts val="0"/>
                    </a:spcBef>
                    <a:spcAft>
                      <a:spcPts val="0"/>
                    </a:spcAft>
                    <a:buClrTx/>
                    <a:buSzTx/>
                    <a:buFontTx/>
                    <a:buNone/>
                    <a:defRPr/>
                  </a:pPr>
                  <a:r>
                    <a:rPr kumimoji="0" lang="en-US" sz="1200" b="0" i="0" u="none" strike="noStrike" kern="0" cap="none" spc="0" normalizeH="0" baseline="0" noProof="0" dirty="0">
                      <a:ln>
                        <a:noFill/>
                      </a:ln>
                      <a:solidFill>
                        <a:prstClr val="black"/>
                      </a:solidFill>
                      <a:effectLst/>
                      <a:uLnTx/>
                      <a:uFillTx/>
                      <a:latin typeface="Calibri" panose="020F0502020204030204"/>
                      <a:ea typeface="+mn-ea"/>
                      <a:cs typeface="+mn-cs"/>
                    </a:rPr>
                    <a:t>encrypt</a:t>
                  </a:r>
                  <a:endParaRPr kumimoji="0" lang="en-US" sz="2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235" name="Rectangle 234"/>
              <p:cNvSpPr/>
              <p:nvPr/>
            </p:nvSpPr>
            <p:spPr>
              <a:xfrm>
                <a:off x="3857961" y="4998499"/>
                <a:ext cx="393403" cy="190273"/>
              </a:xfrm>
              <a:prstGeom prst="rect">
                <a:avLst/>
              </a:prstGeom>
              <a:no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36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405" name="Freeform 404"/>
          <p:cNvSpPr/>
          <p:nvPr/>
        </p:nvSpPr>
        <p:spPr>
          <a:xfrm>
            <a:off x="8348952" y="2170481"/>
            <a:ext cx="1435304" cy="3314700"/>
          </a:xfrm>
          <a:custGeom>
            <a:avLst/>
            <a:gdLst>
              <a:gd name="connsiteX0" fmla="*/ 0 w 1710813"/>
              <a:gd name="connsiteY0" fmla="*/ 376084 h 2824317"/>
              <a:gd name="connsiteX1" fmla="*/ 0 w 1710813"/>
              <a:gd name="connsiteY1" fmla="*/ 2824317 h 2824317"/>
              <a:gd name="connsiteX2" fmla="*/ 95865 w 1710813"/>
              <a:gd name="connsiteY2" fmla="*/ 2824317 h 2824317"/>
              <a:gd name="connsiteX3" fmla="*/ 1710813 w 1710813"/>
              <a:gd name="connsiteY3" fmla="*/ 2824317 h 2824317"/>
              <a:gd name="connsiteX4" fmla="*/ 1710813 w 1710813"/>
              <a:gd name="connsiteY4" fmla="*/ 2676833 h 2824317"/>
              <a:gd name="connsiteX5" fmla="*/ 1710813 w 1710813"/>
              <a:gd name="connsiteY5" fmla="*/ 0 h 2824317"/>
              <a:gd name="connsiteX6" fmla="*/ 1600200 w 1710813"/>
              <a:gd name="connsiteY6" fmla="*/ 0 h 2824317"/>
              <a:gd name="connsiteX7" fmla="*/ 1482213 w 1710813"/>
              <a:gd name="connsiteY7" fmla="*/ 29497 h 2824317"/>
              <a:gd name="connsiteX0-1" fmla="*/ 0 w 1710813"/>
              <a:gd name="connsiteY0-2" fmla="*/ 376084 h 2824317"/>
              <a:gd name="connsiteX1-3" fmla="*/ 0 w 1710813"/>
              <a:gd name="connsiteY1-4" fmla="*/ 2824317 h 2824317"/>
              <a:gd name="connsiteX2-5" fmla="*/ 95865 w 1710813"/>
              <a:gd name="connsiteY2-6" fmla="*/ 2824317 h 2824317"/>
              <a:gd name="connsiteX3-7" fmla="*/ 1710813 w 1710813"/>
              <a:gd name="connsiteY3-8" fmla="*/ 2824317 h 2824317"/>
              <a:gd name="connsiteX4-9" fmla="*/ 1710813 w 1710813"/>
              <a:gd name="connsiteY4-10" fmla="*/ 2676833 h 2824317"/>
              <a:gd name="connsiteX5-11" fmla="*/ 1710813 w 1710813"/>
              <a:gd name="connsiteY5-12" fmla="*/ 0 h 2824317"/>
              <a:gd name="connsiteX6-13" fmla="*/ 1600200 w 1710813"/>
              <a:gd name="connsiteY6-14" fmla="*/ 0 h 2824317"/>
              <a:gd name="connsiteX0-15" fmla="*/ 0 w 1710813"/>
              <a:gd name="connsiteY0-16" fmla="*/ 376084 h 2824317"/>
              <a:gd name="connsiteX1-17" fmla="*/ 0 w 1710813"/>
              <a:gd name="connsiteY1-18" fmla="*/ 2824317 h 2824317"/>
              <a:gd name="connsiteX2-19" fmla="*/ 95865 w 1710813"/>
              <a:gd name="connsiteY2-20" fmla="*/ 2824317 h 2824317"/>
              <a:gd name="connsiteX3-21" fmla="*/ 1710813 w 1710813"/>
              <a:gd name="connsiteY3-22" fmla="*/ 2824317 h 2824317"/>
              <a:gd name="connsiteX4-23" fmla="*/ 1710813 w 1710813"/>
              <a:gd name="connsiteY4-24" fmla="*/ 2676833 h 2824317"/>
              <a:gd name="connsiteX5-25" fmla="*/ 1710813 w 1710813"/>
              <a:gd name="connsiteY5-26" fmla="*/ 0 h 28243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710813" h="2824317">
                <a:moveTo>
                  <a:pt x="0" y="376084"/>
                </a:moveTo>
                <a:lnTo>
                  <a:pt x="0" y="2824317"/>
                </a:lnTo>
                <a:lnTo>
                  <a:pt x="95865" y="2824317"/>
                </a:lnTo>
                <a:lnTo>
                  <a:pt x="1710813" y="2824317"/>
                </a:lnTo>
                <a:lnTo>
                  <a:pt x="1710813" y="2676833"/>
                </a:lnTo>
                <a:lnTo>
                  <a:pt x="1710813" y="0"/>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6" name="Freeform 405"/>
          <p:cNvSpPr/>
          <p:nvPr/>
        </p:nvSpPr>
        <p:spPr>
          <a:xfrm>
            <a:off x="7544680" y="2246396"/>
            <a:ext cx="2790074" cy="3142699"/>
          </a:xfrm>
          <a:custGeom>
            <a:avLst/>
            <a:gdLst>
              <a:gd name="connsiteX0" fmla="*/ 0 w 2455606"/>
              <a:gd name="connsiteY0" fmla="*/ 176981 h 3008671"/>
              <a:gd name="connsiteX1" fmla="*/ 0 w 2455606"/>
              <a:gd name="connsiteY1" fmla="*/ 3008671 h 3008671"/>
              <a:gd name="connsiteX2" fmla="*/ 88490 w 2455606"/>
              <a:gd name="connsiteY2" fmla="*/ 3008671 h 3008671"/>
              <a:gd name="connsiteX3" fmla="*/ 2455606 w 2455606"/>
              <a:gd name="connsiteY3" fmla="*/ 3008671 h 3008671"/>
              <a:gd name="connsiteX4" fmla="*/ 2455606 w 2455606"/>
              <a:gd name="connsiteY4" fmla="*/ 0 h 3008671"/>
              <a:gd name="connsiteX5" fmla="*/ 2263877 w 2455606"/>
              <a:gd name="connsiteY5" fmla="*/ 0 h 3008671"/>
              <a:gd name="connsiteX6" fmla="*/ 2263877 w 2455606"/>
              <a:gd name="connsiteY6" fmla="*/ 0 h 3008671"/>
              <a:gd name="connsiteX0-1" fmla="*/ 0 w 2455606"/>
              <a:gd name="connsiteY0-2" fmla="*/ 176981 h 3008671"/>
              <a:gd name="connsiteX1-3" fmla="*/ 0 w 2455606"/>
              <a:gd name="connsiteY1-4" fmla="*/ 3008671 h 3008671"/>
              <a:gd name="connsiteX2-5" fmla="*/ 88490 w 2455606"/>
              <a:gd name="connsiteY2-6" fmla="*/ 3008671 h 3008671"/>
              <a:gd name="connsiteX3-7" fmla="*/ 2455606 w 2455606"/>
              <a:gd name="connsiteY3-8" fmla="*/ 3008671 h 3008671"/>
              <a:gd name="connsiteX4-9" fmla="*/ 2455606 w 2455606"/>
              <a:gd name="connsiteY4-10" fmla="*/ 0 h 3008671"/>
              <a:gd name="connsiteX5-11" fmla="*/ 2263877 w 2455606"/>
              <a:gd name="connsiteY5-12" fmla="*/ 0 h 3008671"/>
              <a:gd name="connsiteX0-13" fmla="*/ 0 w 2455606"/>
              <a:gd name="connsiteY0-14" fmla="*/ 176981 h 3008671"/>
              <a:gd name="connsiteX1-15" fmla="*/ 0 w 2455606"/>
              <a:gd name="connsiteY1-16" fmla="*/ 3008671 h 3008671"/>
              <a:gd name="connsiteX2-17" fmla="*/ 88490 w 2455606"/>
              <a:gd name="connsiteY2-18" fmla="*/ 3008671 h 3008671"/>
              <a:gd name="connsiteX3-19" fmla="*/ 2455606 w 2455606"/>
              <a:gd name="connsiteY3-20" fmla="*/ 3008671 h 3008671"/>
              <a:gd name="connsiteX4-21" fmla="*/ 2455606 w 2455606"/>
              <a:gd name="connsiteY4-22" fmla="*/ 0 h 3008671"/>
              <a:gd name="connsiteX0-23" fmla="*/ 0 w 2455606"/>
              <a:gd name="connsiteY0-24" fmla="*/ 0 h 2831690"/>
              <a:gd name="connsiteX1-25" fmla="*/ 0 w 2455606"/>
              <a:gd name="connsiteY1-26" fmla="*/ 2831690 h 2831690"/>
              <a:gd name="connsiteX2-27" fmla="*/ 88490 w 2455606"/>
              <a:gd name="connsiteY2-28" fmla="*/ 2831690 h 2831690"/>
              <a:gd name="connsiteX3-29" fmla="*/ 2455606 w 2455606"/>
              <a:gd name="connsiteY3-30" fmla="*/ 2831690 h 2831690"/>
              <a:gd name="connsiteX4-31" fmla="*/ 2455606 w 2455606"/>
              <a:gd name="connsiteY4-32" fmla="*/ 1755057 h 2831690"/>
              <a:gd name="connsiteX0-33" fmla="*/ 0 w 2455606"/>
              <a:gd name="connsiteY0-34" fmla="*/ 0 h 2831690"/>
              <a:gd name="connsiteX1-35" fmla="*/ 0 w 2455606"/>
              <a:gd name="connsiteY1-36" fmla="*/ 2831690 h 2831690"/>
              <a:gd name="connsiteX2-37" fmla="*/ 88490 w 2455606"/>
              <a:gd name="connsiteY2-38" fmla="*/ 2831690 h 2831690"/>
              <a:gd name="connsiteX3-39" fmla="*/ 2455606 w 2455606"/>
              <a:gd name="connsiteY3-40" fmla="*/ 2831690 h 2831690"/>
              <a:gd name="connsiteX4-41" fmla="*/ 2426633 w 2455606"/>
              <a:gd name="connsiteY4-42" fmla="*/ 1187695 h 2831690"/>
              <a:gd name="connsiteX0-43" fmla="*/ 0 w 2473320"/>
              <a:gd name="connsiteY0-44" fmla="*/ 0 h 2831690"/>
              <a:gd name="connsiteX1-45" fmla="*/ 0 w 2473320"/>
              <a:gd name="connsiteY1-46" fmla="*/ 2831690 h 2831690"/>
              <a:gd name="connsiteX2-47" fmla="*/ 88490 w 2473320"/>
              <a:gd name="connsiteY2-48" fmla="*/ 2831690 h 2831690"/>
              <a:gd name="connsiteX3-49" fmla="*/ 2455606 w 2473320"/>
              <a:gd name="connsiteY3-50" fmla="*/ 2831690 h 2831690"/>
              <a:gd name="connsiteX4-51" fmla="*/ 2473320 w 2473320"/>
              <a:gd name="connsiteY4-52" fmla="*/ 1192031 h 2831690"/>
              <a:gd name="connsiteX0-53" fmla="*/ 0 w 2460587"/>
              <a:gd name="connsiteY0-54" fmla="*/ 0 h 2831690"/>
              <a:gd name="connsiteX1-55" fmla="*/ 0 w 2460587"/>
              <a:gd name="connsiteY1-56" fmla="*/ 2831690 h 2831690"/>
              <a:gd name="connsiteX2-57" fmla="*/ 88490 w 2460587"/>
              <a:gd name="connsiteY2-58" fmla="*/ 2831690 h 2831690"/>
              <a:gd name="connsiteX3-59" fmla="*/ 2455606 w 2460587"/>
              <a:gd name="connsiteY3-60" fmla="*/ 2831690 h 2831690"/>
              <a:gd name="connsiteX4-61" fmla="*/ 2460587 w 2460587"/>
              <a:gd name="connsiteY4-62" fmla="*/ 1205040 h 283169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60587" h="2831690">
                <a:moveTo>
                  <a:pt x="0" y="0"/>
                </a:moveTo>
                <a:lnTo>
                  <a:pt x="0" y="2831690"/>
                </a:lnTo>
                <a:lnTo>
                  <a:pt x="88490" y="2831690"/>
                </a:lnTo>
                <a:lnTo>
                  <a:pt x="2455606" y="2831690"/>
                </a:lnTo>
                <a:cubicBezTo>
                  <a:pt x="2457266" y="2289473"/>
                  <a:pt x="2458927" y="1747257"/>
                  <a:pt x="2460587" y="1205040"/>
                </a:cubicBez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7" name="Freeform 406"/>
          <p:cNvSpPr/>
          <p:nvPr/>
        </p:nvSpPr>
        <p:spPr>
          <a:xfrm>
            <a:off x="7766311" y="3553748"/>
            <a:ext cx="2615553" cy="1938327"/>
          </a:xfrm>
          <a:custGeom>
            <a:avLst/>
            <a:gdLst>
              <a:gd name="connsiteX0" fmla="*/ 2558845 w 2558845"/>
              <a:gd name="connsiteY0" fmla="*/ 0 h 1091381"/>
              <a:gd name="connsiteX1" fmla="*/ 2558845 w 2558845"/>
              <a:gd name="connsiteY1" fmla="*/ 1091381 h 1091381"/>
              <a:gd name="connsiteX2" fmla="*/ 2485103 w 2558845"/>
              <a:gd name="connsiteY2" fmla="*/ 1091381 h 1091381"/>
              <a:gd name="connsiteX3" fmla="*/ 0 w 2558845"/>
              <a:gd name="connsiteY3" fmla="*/ 1091381 h 1091381"/>
              <a:gd name="connsiteX4" fmla="*/ 0 w 2558845"/>
              <a:gd name="connsiteY4" fmla="*/ 582562 h 1091381"/>
              <a:gd name="connsiteX5" fmla="*/ 0 w 2558845"/>
              <a:gd name="connsiteY5" fmla="*/ 14749 h 1091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8845" h="1091381">
                <a:moveTo>
                  <a:pt x="2558845" y="0"/>
                </a:moveTo>
                <a:lnTo>
                  <a:pt x="2558845" y="1091381"/>
                </a:lnTo>
                <a:lnTo>
                  <a:pt x="2485103" y="1091381"/>
                </a:lnTo>
                <a:lnTo>
                  <a:pt x="0" y="1091381"/>
                </a:lnTo>
                <a:lnTo>
                  <a:pt x="0" y="582562"/>
                </a:lnTo>
                <a:lnTo>
                  <a:pt x="0" y="14749"/>
                </a:lnTo>
              </a:path>
            </a:pathLst>
          </a:custGeom>
          <a:noFill/>
          <a:ln w="254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8" name="TextBox 407"/>
          <p:cNvSpPr txBox="1"/>
          <p:nvPr/>
        </p:nvSpPr>
        <p:spPr>
          <a:xfrm>
            <a:off x="10145437" y="3362319"/>
            <a:ext cx="638441" cy="307777"/>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srgbClr val="FF0000"/>
                </a:solidFill>
                <a:effectLst/>
                <a:uLnTx/>
                <a:uFillTx/>
                <a:latin typeface="Calibri" panose="020F0502020204030204"/>
                <a:ea typeface="+mn-ea"/>
                <a:cs typeface="+mn-cs"/>
              </a:rPr>
              <a:t>error!</a:t>
            </a:r>
            <a:endPar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409" name="Freeform 408"/>
          <p:cNvSpPr/>
          <p:nvPr/>
        </p:nvSpPr>
        <p:spPr>
          <a:xfrm>
            <a:off x="7650449" y="2146221"/>
            <a:ext cx="2613793" cy="3263616"/>
          </a:xfrm>
          <a:custGeom>
            <a:avLst/>
            <a:gdLst>
              <a:gd name="connsiteX0" fmla="*/ 0 w 2573594"/>
              <a:gd name="connsiteY0" fmla="*/ 1976284 h 3023419"/>
              <a:gd name="connsiteX1" fmla="*/ 0 w 2573594"/>
              <a:gd name="connsiteY1" fmla="*/ 3023419 h 3023419"/>
              <a:gd name="connsiteX2" fmla="*/ 2573594 w 2573594"/>
              <a:gd name="connsiteY2" fmla="*/ 3023419 h 3023419"/>
              <a:gd name="connsiteX3" fmla="*/ 2573594 w 2573594"/>
              <a:gd name="connsiteY3" fmla="*/ 0 h 3023419"/>
              <a:gd name="connsiteX4" fmla="*/ 2470355 w 2573594"/>
              <a:gd name="connsiteY4" fmla="*/ 0 h 3023419"/>
              <a:gd name="connsiteX5" fmla="*/ 2470355 w 2573594"/>
              <a:gd name="connsiteY5" fmla="*/ 0 h 3023419"/>
              <a:gd name="connsiteX0-1" fmla="*/ 0 w 2573594"/>
              <a:gd name="connsiteY0-2" fmla="*/ 1976284 h 3023419"/>
              <a:gd name="connsiteX1-3" fmla="*/ 0 w 2573594"/>
              <a:gd name="connsiteY1-4" fmla="*/ 3023419 h 3023419"/>
              <a:gd name="connsiteX2-5" fmla="*/ 2573594 w 2573594"/>
              <a:gd name="connsiteY2-6" fmla="*/ 3023419 h 3023419"/>
              <a:gd name="connsiteX3-7" fmla="*/ 2573594 w 2573594"/>
              <a:gd name="connsiteY3-8" fmla="*/ 0 h 3023419"/>
              <a:gd name="connsiteX4-9" fmla="*/ 2470355 w 2573594"/>
              <a:gd name="connsiteY4-10" fmla="*/ 0 h 3023419"/>
              <a:gd name="connsiteX0-11" fmla="*/ 0 w 2573594"/>
              <a:gd name="connsiteY0-12" fmla="*/ 1976284 h 3023419"/>
              <a:gd name="connsiteX1-13" fmla="*/ 0 w 2573594"/>
              <a:gd name="connsiteY1-14" fmla="*/ 3023419 h 3023419"/>
              <a:gd name="connsiteX2-15" fmla="*/ 2573594 w 2573594"/>
              <a:gd name="connsiteY2-16" fmla="*/ 3023419 h 3023419"/>
              <a:gd name="connsiteX3-17" fmla="*/ 2573594 w 2573594"/>
              <a:gd name="connsiteY3-18" fmla="*/ 0 h 3023419"/>
              <a:gd name="connsiteX0-19" fmla="*/ 0 w 2600836"/>
              <a:gd name="connsiteY0-20" fmla="*/ 1541913 h 2589048"/>
              <a:gd name="connsiteX1-21" fmla="*/ 0 w 2600836"/>
              <a:gd name="connsiteY1-22" fmla="*/ 2589048 h 2589048"/>
              <a:gd name="connsiteX2-23" fmla="*/ 2573594 w 2600836"/>
              <a:gd name="connsiteY2-24" fmla="*/ 2589048 h 2589048"/>
              <a:gd name="connsiteX3-25" fmla="*/ 2600836 w 2600836"/>
              <a:gd name="connsiteY3-26" fmla="*/ 0 h 2589048"/>
              <a:gd name="connsiteX0-27" fmla="*/ 23944 w 2600836"/>
              <a:gd name="connsiteY0-28" fmla="*/ 919596 h 2589048"/>
              <a:gd name="connsiteX1-29" fmla="*/ 0 w 2600836"/>
              <a:gd name="connsiteY1-30" fmla="*/ 2589048 h 2589048"/>
              <a:gd name="connsiteX2-31" fmla="*/ 2573594 w 2600836"/>
              <a:gd name="connsiteY2-32" fmla="*/ 2589048 h 2589048"/>
              <a:gd name="connsiteX3-33" fmla="*/ 2600836 w 2600836"/>
              <a:gd name="connsiteY3-34" fmla="*/ 0 h 2589048"/>
              <a:gd name="connsiteX0-35" fmla="*/ 23944 w 2600836"/>
              <a:gd name="connsiteY0-36" fmla="*/ 1037950 h 2589048"/>
              <a:gd name="connsiteX1-37" fmla="*/ 0 w 2600836"/>
              <a:gd name="connsiteY1-38" fmla="*/ 2589048 h 2589048"/>
              <a:gd name="connsiteX2-39" fmla="*/ 2573594 w 2600836"/>
              <a:gd name="connsiteY2-40" fmla="*/ 2589048 h 2589048"/>
              <a:gd name="connsiteX3-41" fmla="*/ 2600836 w 2600836"/>
              <a:gd name="connsiteY3-42" fmla="*/ 0 h 2589048"/>
            </a:gdLst>
            <a:ahLst/>
            <a:cxnLst>
              <a:cxn ang="0">
                <a:pos x="connsiteX0-1" y="connsiteY0-2"/>
              </a:cxn>
              <a:cxn ang="0">
                <a:pos x="connsiteX1-3" y="connsiteY1-4"/>
              </a:cxn>
              <a:cxn ang="0">
                <a:pos x="connsiteX2-5" y="connsiteY2-6"/>
              </a:cxn>
              <a:cxn ang="0">
                <a:pos x="connsiteX3-7" y="connsiteY3-8"/>
              </a:cxn>
            </a:cxnLst>
            <a:rect l="l" t="t" r="r" b="b"/>
            <a:pathLst>
              <a:path w="2600836" h="2589048">
                <a:moveTo>
                  <a:pt x="23944" y="1037950"/>
                </a:moveTo>
                <a:lnTo>
                  <a:pt x="0" y="2589048"/>
                </a:lnTo>
                <a:lnTo>
                  <a:pt x="2573594" y="2589048"/>
                </a:lnTo>
                <a:lnTo>
                  <a:pt x="2600836" y="0"/>
                </a:lnTo>
              </a:path>
            </a:pathLst>
          </a:custGeom>
          <a:noFill/>
          <a:ln w="25400">
            <a:solidFill>
              <a:srgbClr val="0000A3"/>
            </a:solidFill>
            <a:headEnd type="none"/>
            <a:tailEnd type="triangle"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0" name="Freeform 409"/>
          <p:cNvSpPr/>
          <p:nvPr/>
        </p:nvSpPr>
        <p:spPr>
          <a:xfrm>
            <a:off x="6974900" y="2171905"/>
            <a:ext cx="4169952" cy="3314700"/>
          </a:xfrm>
          <a:custGeom>
            <a:avLst/>
            <a:gdLst>
              <a:gd name="connsiteX0" fmla="*/ 0 w 3188970"/>
              <a:gd name="connsiteY0" fmla="*/ 0 h 3314700"/>
              <a:gd name="connsiteX1" fmla="*/ 0 w 3188970"/>
              <a:gd name="connsiteY1" fmla="*/ 3314700 h 3314700"/>
              <a:gd name="connsiteX2" fmla="*/ 3188970 w 3188970"/>
              <a:gd name="connsiteY2" fmla="*/ 3314700 h 3314700"/>
              <a:gd name="connsiteX3" fmla="*/ 3188970 w 3188970"/>
              <a:gd name="connsiteY3" fmla="*/ 11430 h 3314700"/>
              <a:gd name="connsiteX4" fmla="*/ 3188970 w 3188970"/>
              <a:gd name="connsiteY4" fmla="*/ 11430 h 331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8970" h="3314700">
                <a:moveTo>
                  <a:pt x="0" y="0"/>
                </a:moveTo>
                <a:lnTo>
                  <a:pt x="0" y="3314700"/>
                </a:lnTo>
                <a:lnTo>
                  <a:pt x="3188970" y="3314700"/>
                </a:lnTo>
                <a:lnTo>
                  <a:pt x="3188970" y="11430"/>
                </a:lnTo>
                <a:lnTo>
                  <a:pt x="3188970" y="11430"/>
                </a:lnTo>
              </a:path>
            </a:pathLst>
          </a:custGeom>
          <a:noFill/>
          <a:ln w="25400">
            <a:solidFill>
              <a:srgbClr val="0000A3"/>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11" name="Group 410"/>
          <p:cNvGrpSpPr/>
          <p:nvPr/>
        </p:nvGrpSpPr>
        <p:grpSpPr>
          <a:xfrm>
            <a:off x="6503169" y="1768807"/>
            <a:ext cx="1028924" cy="463979"/>
            <a:chOff x="1247868" y="1815620"/>
            <a:chExt cx="1028924" cy="463979"/>
          </a:xfrm>
        </p:grpSpPr>
        <p:sp>
          <p:nvSpPr>
            <p:cNvPr id="412" name="Rectangle 411"/>
            <p:cNvSpPr/>
            <p:nvPr/>
          </p:nvSpPr>
          <p:spPr>
            <a:xfrm>
              <a:off x="1428787" y="1815620"/>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3" name="TextBox 412"/>
            <p:cNvSpPr txBox="1"/>
            <p:nvPr/>
          </p:nvSpPr>
          <p:spPr>
            <a:xfrm>
              <a:off x="1247868" y="1838324"/>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HTTP </a:t>
              </a: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GET </a:t>
              </a: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14" name="Group 413"/>
          <p:cNvGrpSpPr/>
          <p:nvPr/>
        </p:nvGrpSpPr>
        <p:grpSpPr>
          <a:xfrm>
            <a:off x="7197108" y="1926223"/>
            <a:ext cx="1028924" cy="463979"/>
            <a:chOff x="1549462" y="2216434"/>
            <a:chExt cx="1028924" cy="463979"/>
          </a:xfrm>
        </p:grpSpPr>
        <p:sp>
          <p:nvSpPr>
            <p:cNvPr id="415" name="Rectangle 414"/>
            <p:cNvSpPr/>
            <p:nvPr/>
          </p:nvSpPr>
          <p:spPr>
            <a:xfrm>
              <a:off x="1709684" y="2216434"/>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6" name="TextBox 415"/>
            <p:cNvSpPr txBox="1"/>
            <p:nvPr/>
          </p:nvSpPr>
          <p:spPr>
            <a:xfrm>
              <a:off x="1549462" y="2239138"/>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HTTP </a:t>
              </a: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GET </a:t>
              </a: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17" name="Group 416"/>
          <p:cNvGrpSpPr/>
          <p:nvPr/>
        </p:nvGrpSpPr>
        <p:grpSpPr>
          <a:xfrm>
            <a:off x="7867432" y="2206258"/>
            <a:ext cx="1028924" cy="463397"/>
            <a:chOff x="1830370" y="2617249"/>
            <a:chExt cx="1028924" cy="463397"/>
          </a:xfrm>
        </p:grpSpPr>
        <p:sp>
          <p:nvSpPr>
            <p:cNvPr id="418" name="Rectangle 417"/>
            <p:cNvSpPr/>
            <p:nvPr/>
          </p:nvSpPr>
          <p:spPr>
            <a:xfrm>
              <a:off x="1990582" y="2617249"/>
              <a:ext cx="686928" cy="439996"/>
            </a:xfrm>
            <a:prstGeom prst="rect">
              <a:avLst/>
            </a:prstGeom>
            <a:solidFill>
              <a:sysClr val="window" lastClr="FFFFFF"/>
            </a:solidFill>
            <a:ln w="3175"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2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9" name="TextBox 418"/>
            <p:cNvSpPr txBox="1"/>
            <p:nvPr/>
          </p:nvSpPr>
          <p:spPr>
            <a:xfrm>
              <a:off x="1830370" y="2639371"/>
              <a:ext cx="1028924" cy="441275"/>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HTTP </a:t>
              </a: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80000"/>
                </a:lnSpc>
                <a:spcBef>
                  <a:spcPts val="0"/>
                </a:spcBef>
                <a:spcAft>
                  <a:spcPts val="0"/>
                </a:spcAft>
                <a:buClrTx/>
                <a:buSzTx/>
                <a:buFontTx/>
                <a:buNone/>
                <a:defRPr/>
              </a:pPr>
              <a:r>
                <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rPr>
                <a:t>GET </a:t>
              </a:r>
              <a:endParaRPr kumimoji="0" lang="en-US" sz="14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20" name="Group 321"/>
          <p:cNvGrpSpPr/>
          <p:nvPr/>
        </p:nvGrpSpPr>
        <p:grpSpPr bwMode="auto">
          <a:xfrm>
            <a:off x="11407734" y="1304127"/>
            <a:ext cx="310294" cy="628857"/>
            <a:chOff x="4140" y="429"/>
            <a:chExt cx="1425" cy="2396"/>
          </a:xfrm>
        </p:grpSpPr>
        <p:sp>
          <p:nvSpPr>
            <p:cNvPr id="421" name="Freeform 322"/>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2" name="Rectangle 323"/>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3" name="Freeform 324"/>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4" name="Freeform 325"/>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5" name="Rectangle 326"/>
            <p:cNvSpPr>
              <a:spLocks noChangeArrowheads="1"/>
            </p:cNvSpPr>
            <p:nvPr/>
          </p:nvSpPr>
          <p:spPr bwMode="auto">
            <a:xfrm>
              <a:off x="4208" y="696"/>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26" name="Group 327"/>
            <p:cNvGrpSpPr/>
            <p:nvPr/>
          </p:nvGrpSpPr>
          <p:grpSpPr bwMode="auto">
            <a:xfrm>
              <a:off x="4749" y="668"/>
              <a:ext cx="581" cy="145"/>
              <a:chOff x="614" y="2568"/>
              <a:chExt cx="725" cy="139"/>
            </a:xfrm>
          </p:grpSpPr>
          <p:sp>
            <p:nvSpPr>
              <p:cNvPr id="451" name="AutoShape 328"/>
              <p:cNvSpPr>
                <a:spLocks noChangeArrowheads="1"/>
              </p:cNvSpPr>
              <p:nvPr/>
            </p:nvSpPr>
            <p:spPr bwMode="auto">
              <a:xfrm>
                <a:off x="609" y="2570"/>
                <a:ext cx="731"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52" name="AutoShape 329"/>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427" name="Rectangle 330"/>
            <p:cNvSpPr>
              <a:spLocks noChangeArrowheads="1"/>
            </p:cNvSpPr>
            <p:nvPr/>
          </p:nvSpPr>
          <p:spPr bwMode="auto">
            <a:xfrm>
              <a:off x="4228" y="1015"/>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28" name="Group 331"/>
            <p:cNvGrpSpPr/>
            <p:nvPr/>
          </p:nvGrpSpPr>
          <p:grpSpPr bwMode="auto">
            <a:xfrm>
              <a:off x="4747" y="994"/>
              <a:ext cx="581" cy="134"/>
              <a:chOff x="614" y="2568"/>
              <a:chExt cx="725" cy="139"/>
            </a:xfrm>
          </p:grpSpPr>
          <p:sp>
            <p:nvSpPr>
              <p:cNvPr id="449" name="AutoShape 332"/>
              <p:cNvSpPr>
                <a:spLocks noChangeArrowheads="1"/>
              </p:cNvSpPr>
              <p:nvPr/>
            </p:nvSpPr>
            <p:spPr bwMode="auto">
              <a:xfrm>
                <a:off x="612" y="2572"/>
                <a:ext cx="731" cy="134"/>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50" name="AutoShape 333"/>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429" name="Rectangle 334"/>
            <p:cNvSpPr>
              <a:spLocks noChangeArrowheads="1"/>
            </p:cNvSpPr>
            <p:nvPr/>
          </p:nvSpPr>
          <p:spPr bwMode="auto">
            <a:xfrm>
              <a:off x="4218" y="1360"/>
              <a:ext cx="595" cy="43"/>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30" name="Rectangle 335"/>
            <p:cNvSpPr>
              <a:spLocks noChangeArrowheads="1"/>
            </p:cNvSpPr>
            <p:nvPr/>
          </p:nvSpPr>
          <p:spPr bwMode="auto">
            <a:xfrm>
              <a:off x="4228" y="1653"/>
              <a:ext cx="595"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31" name="Group 336"/>
            <p:cNvGrpSpPr/>
            <p:nvPr/>
          </p:nvGrpSpPr>
          <p:grpSpPr bwMode="auto">
            <a:xfrm>
              <a:off x="4735" y="1627"/>
              <a:ext cx="582" cy="151"/>
              <a:chOff x="614" y="2568"/>
              <a:chExt cx="725" cy="139"/>
            </a:xfrm>
          </p:grpSpPr>
          <p:sp>
            <p:nvSpPr>
              <p:cNvPr id="447" name="AutoShape 337"/>
              <p:cNvSpPr>
                <a:spLocks noChangeArrowheads="1"/>
              </p:cNvSpPr>
              <p:nvPr/>
            </p:nvSpPr>
            <p:spPr bwMode="auto">
              <a:xfrm>
                <a:off x="614" y="2568"/>
                <a:ext cx="730" cy="19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48" name="AutoShape 338"/>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432" name="Freeform 339"/>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33" name="Group 340"/>
            <p:cNvGrpSpPr/>
            <p:nvPr/>
          </p:nvGrpSpPr>
          <p:grpSpPr bwMode="auto">
            <a:xfrm>
              <a:off x="4739" y="1327"/>
              <a:ext cx="582" cy="139"/>
              <a:chOff x="614" y="2568"/>
              <a:chExt cx="725" cy="139"/>
            </a:xfrm>
          </p:grpSpPr>
          <p:sp>
            <p:nvSpPr>
              <p:cNvPr id="445" name="AutoShape 341"/>
              <p:cNvSpPr>
                <a:spLocks noChangeArrowheads="1"/>
              </p:cNvSpPr>
              <p:nvPr/>
            </p:nvSpPr>
            <p:spPr bwMode="auto">
              <a:xfrm>
                <a:off x="609" y="2566"/>
                <a:ext cx="730" cy="13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46" name="AutoShape 342"/>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434" name="Rectangle 343"/>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35" name="Freeform 344"/>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36" name="Freeform 345"/>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37" name="Oval 346"/>
            <p:cNvSpPr>
              <a:spLocks noChangeArrowheads="1"/>
            </p:cNvSpPr>
            <p:nvPr/>
          </p:nvSpPr>
          <p:spPr bwMode="auto">
            <a:xfrm>
              <a:off x="5516" y="2610"/>
              <a:ext cx="49" cy="95"/>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38" name="Freeform 347"/>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39" name="AutoShape 348"/>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40" name="AutoShape 349"/>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41" name="Oval 350"/>
            <p:cNvSpPr>
              <a:spLocks noChangeArrowheads="1"/>
            </p:cNvSpPr>
            <p:nvPr/>
          </p:nvSpPr>
          <p:spPr bwMode="auto">
            <a:xfrm>
              <a:off x="4306" y="2385"/>
              <a:ext cx="156" cy="13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42" name="Oval 351"/>
            <p:cNvSpPr>
              <a:spLocks noChangeArrowheads="1"/>
            </p:cNvSpPr>
            <p:nvPr/>
          </p:nvSpPr>
          <p:spPr bwMode="auto">
            <a:xfrm>
              <a:off x="4482" y="2385"/>
              <a:ext cx="166" cy="138"/>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Oval 352"/>
            <p:cNvSpPr>
              <a:spLocks noChangeArrowheads="1"/>
            </p:cNvSpPr>
            <p:nvPr/>
          </p:nvSpPr>
          <p:spPr bwMode="auto">
            <a:xfrm>
              <a:off x="4657" y="2377"/>
              <a:ext cx="166" cy="147"/>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44" name="Rectangle 353"/>
            <p:cNvSpPr>
              <a:spLocks noChangeArrowheads="1"/>
            </p:cNvSpPr>
            <p:nvPr/>
          </p:nvSpPr>
          <p:spPr bwMode="auto">
            <a:xfrm>
              <a:off x="5057" y="1834"/>
              <a:ext cx="88" cy="758"/>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453" name="Group 354"/>
          <p:cNvGrpSpPr/>
          <p:nvPr/>
        </p:nvGrpSpPr>
        <p:grpSpPr bwMode="auto">
          <a:xfrm>
            <a:off x="6313356" y="1297050"/>
            <a:ext cx="525462" cy="434975"/>
            <a:chOff x="-44" y="1473"/>
            <a:chExt cx="981" cy="1105"/>
          </a:xfrm>
        </p:grpSpPr>
        <p:pic>
          <p:nvPicPr>
            <p:cNvPr id="454" name="Picture 35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5" name="Freeform 35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 name="Rectangle 1"/>
          <p:cNvSpPr/>
          <p:nvPr/>
        </p:nvSpPr>
        <p:spPr>
          <a:xfrm>
            <a:off x="6083300" y="1130300"/>
            <a:ext cx="5981700" cy="542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par>
                          <p:cTn id="13" fill="hold">
                            <p:stCondLst>
                              <p:cond delay="500"/>
                            </p:stCondLst>
                            <p:childTnLst>
                              <p:par>
                                <p:cTn id="14" presetID="0" presetClass="path" presetSubtype="0" accel="50000" decel="50000" fill="hold" nodeType="afterEffect">
                                  <p:stCondLst>
                                    <p:cond delay="0"/>
                                  </p:stCondLst>
                                  <p:childTnLst>
                                    <p:animMotion origin="layout" path="M -0.00391 -0.00579 C -0.00378 0.12338 -0.00365 0.25231 -0.00339 0.38125 L 0.13737 0.3838 C 0.1375 0.22755 0.13789 0.12685 0.13815 -0.02894 " pathEditMode="relative" rAng="0" ptsTypes="AAAA">
                                      <p:cBhvr>
                                        <p:cTn id="15" dur="2000" fill="hold"/>
                                        <p:tgtEl>
                                          <p:spTgt spid="9"/>
                                        </p:tgtEl>
                                        <p:attrNameLst>
                                          <p:attrName>ppt_x</p:attrName>
                                          <p:attrName>ppt_y</p:attrName>
                                        </p:attrNameLst>
                                      </p:cBhvr>
                                      <p:rCtr x="7096" y="18310"/>
                                    </p:animMotion>
                                  </p:childTnLst>
                                </p:cTn>
                              </p:par>
                            </p:childTnLst>
                          </p:cTn>
                        </p:par>
                        <p:par>
                          <p:cTn id="16" fill="hold">
                            <p:stCondLst>
                              <p:cond delay="2500"/>
                            </p:stCondLst>
                            <p:childTnLst>
                              <p:par>
                                <p:cTn id="17" presetID="9" presetClass="exit" presetSubtype="0" fill="hold" grpId="1" nodeType="afterEffect">
                                  <p:stCondLst>
                                    <p:cond delay="0"/>
                                  </p:stCondLst>
                                  <p:childTnLst>
                                    <p:animEffect transition="out" filter="dissolv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childTnLst>
                          </p:cTn>
                        </p:par>
                        <p:par>
                          <p:cTn id="20" fill="hold">
                            <p:stCondLst>
                              <p:cond delay="3000"/>
                            </p:stCondLst>
                            <p:childTnLst>
                              <p:par>
                                <p:cTn id="21" presetID="9" presetClass="exit" presetSubtype="0" fill="hold" nodeType="afterEffect">
                                  <p:stCondLst>
                                    <p:cond delay="0"/>
                                  </p:stCondLst>
                                  <p:childTnLst>
                                    <p:animEffect transition="out" filter="dissolv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par>
                          <p:cTn id="24" fill="hold">
                            <p:stCondLst>
                              <p:cond delay="3500"/>
                            </p:stCondLst>
                            <p:childTnLst>
                              <p:par>
                                <p:cTn id="25" presetID="9" presetClass="entr" presetSubtype="0" fill="hold" grpId="1" nodeType="afterEffect">
                                  <p:stCondLst>
                                    <p:cond delay="100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par>
                                <p:cTn id="28" presetID="0" presetClass="path" presetSubtype="0" accel="50000" decel="50000" fill="hold" nodeType="withEffect">
                                  <p:stCondLst>
                                    <p:cond delay="0"/>
                                  </p:stCondLst>
                                  <p:childTnLst>
                                    <p:animMotion origin="layout" path="M -0.003 0.02986 C -0.003 0.16782 -0.003 0.15208 -0.003 0.29027 " pathEditMode="relative" rAng="0" ptsTypes="AA">
                                      <p:cBhvr>
                                        <p:cTn id="29" dur="2000" fill="hold"/>
                                        <p:tgtEl>
                                          <p:spTgt spid="10"/>
                                        </p:tgtEl>
                                        <p:attrNameLst>
                                          <p:attrName>ppt_x</p:attrName>
                                          <p:attrName>ppt_y</p:attrName>
                                        </p:attrNameLst>
                                      </p:cBhvr>
                                      <p:rCtr x="0" y="13009"/>
                                    </p:animMotion>
                                  </p:childTnLst>
                                </p:cTn>
                              </p:par>
                            </p:childTnLst>
                          </p:cTn>
                        </p:par>
                        <p:par>
                          <p:cTn id="30" fill="hold">
                            <p:stCondLst>
                              <p:cond delay="5000"/>
                            </p:stCondLst>
                            <p:childTnLst>
                              <p:par>
                                <p:cTn id="31" presetID="9"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childTnLst>
                          </p:cTn>
                        </p:par>
                        <p:par>
                          <p:cTn id="34" fill="hold">
                            <p:stCondLst>
                              <p:cond delay="5500"/>
                            </p:stCondLst>
                            <p:childTnLst>
                              <p:par>
                                <p:cTn id="35" presetID="9" presetClass="entr" presetSubtype="0" fill="hold" grpId="0" nodeType="afterEffect">
                                  <p:stCondLst>
                                    <p:cond delay="1000"/>
                                  </p:stCondLst>
                                  <p:childTnLst>
                                    <p:set>
                                      <p:cBhvr>
                                        <p:cTn id="36" dur="1" fill="hold">
                                          <p:stCondLst>
                                            <p:cond delay="0"/>
                                          </p:stCondLst>
                                        </p:cTn>
                                        <p:tgtEl>
                                          <p:spTgt spid="15"/>
                                        </p:tgtEl>
                                        <p:attrNameLst>
                                          <p:attrName>style.visibility</p:attrName>
                                        </p:attrNameLst>
                                      </p:cBhvr>
                                      <p:to>
                                        <p:strVal val="visible"/>
                                      </p:to>
                                    </p:set>
                                    <p:animEffect transition="in" filter="dissolve">
                                      <p:cBhvr>
                                        <p:cTn id="37" dur="500"/>
                                        <p:tgtEl>
                                          <p:spTgt spid="15"/>
                                        </p:tgtEl>
                                      </p:cBhvr>
                                    </p:animEffect>
                                  </p:childTnLst>
                                </p:cTn>
                              </p:par>
                            </p:childTnLst>
                          </p:cTn>
                        </p:par>
                        <p:par>
                          <p:cTn id="38" fill="hold">
                            <p:stCondLst>
                              <p:cond delay="7000"/>
                            </p:stCondLst>
                            <p:childTnLst>
                              <p:par>
                                <p:cTn id="39" presetID="9" presetClass="entr" presetSubtype="0" fill="hold" grpId="0" nodeType="afterEffect">
                                  <p:stCondLst>
                                    <p:cond delay="100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par>
                          <p:cTn id="42" fill="hold">
                            <p:stCondLst>
                              <p:cond delay="8500"/>
                            </p:stCondLst>
                            <p:childTnLst>
                              <p:par>
                                <p:cTn id="43" presetID="9" presetClass="exit" presetSubtype="0" fill="hold" grpId="1" nodeType="afterEffect">
                                  <p:stCondLst>
                                    <p:cond delay="0"/>
                                  </p:stCondLst>
                                  <p:childTnLst>
                                    <p:animEffect transition="out" filter="dissolve">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childTnLst>
                          </p:cTn>
                        </p:par>
                        <p:par>
                          <p:cTn id="46" fill="hold">
                            <p:stCondLst>
                              <p:cond delay="9000"/>
                            </p:stCondLst>
                            <p:childTnLst>
                              <p:par>
                                <p:cTn id="47" presetID="0" presetClass="path" presetSubtype="0" accel="50000" decel="50000" fill="hold" nodeType="afterEffect">
                                  <p:stCondLst>
                                    <p:cond delay="1000"/>
                                  </p:stCondLst>
                                  <p:childTnLst>
                                    <p:animMotion origin="layout" path="M -0.00287 0.30555 L -0.00287 0.45555 L 0.20364 0.45555 L 0.20364 0.00162 " pathEditMode="relative" rAng="0" ptsTypes="AAAA">
                                      <p:cBhvr>
                                        <p:cTn id="48" dur="2000" fill="hold"/>
                                        <p:tgtEl>
                                          <p:spTgt spid="10"/>
                                        </p:tgtEl>
                                        <p:attrNameLst>
                                          <p:attrName>ppt_x</p:attrName>
                                          <p:attrName>ppt_y</p:attrName>
                                        </p:attrNameLst>
                                      </p:cBhvr>
                                      <p:rCtr x="10326" y="-7708"/>
                                    </p:animMotion>
                                  </p:childTnLst>
                                </p:cTn>
                              </p:par>
                            </p:childTnLst>
                          </p:cTn>
                        </p:par>
                        <p:par>
                          <p:cTn id="49" fill="hold">
                            <p:stCondLst>
                              <p:cond delay="12000"/>
                            </p:stCondLst>
                            <p:childTnLst>
                              <p:par>
                                <p:cTn id="50" presetID="9" presetClass="exit" presetSubtype="0" fill="hold" grpId="1" nodeType="afterEffect">
                                  <p:stCondLst>
                                    <p:cond delay="0"/>
                                  </p:stCondLst>
                                  <p:childTnLst>
                                    <p:animEffect transition="out" filter="dissolv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14"/>
                                        </p:tgtEl>
                                      </p:cBhvr>
                                    </p:animEffect>
                                    <p:set>
                                      <p:cBhvr>
                                        <p:cTn id="55" dur="1" fill="hold">
                                          <p:stCondLst>
                                            <p:cond delay="499"/>
                                          </p:stCondLst>
                                        </p:cTn>
                                        <p:tgtEl>
                                          <p:spTgt spid="14"/>
                                        </p:tgtEl>
                                        <p:attrNameLst>
                                          <p:attrName>style.visibility</p:attrName>
                                        </p:attrNameLst>
                                      </p:cBhvr>
                                      <p:to>
                                        <p:strVal val="hidden"/>
                                      </p:to>
                                    </p:set>
                                  </p:childTnLst>
                                </p:cTn>
                              </p:par>
                              <p:par>
                                <p:cTn id="56" presetID="9" presetClass="exit" presetSubtype="0" fill="hold" grpId="1" nodeType="withEffect">
                                  <p:stCondLst>
                                    <p:cond delay="0"/>
                                  </p:stCondLst>
                                  <p:childTnLst>
                                    <p:animEffect transition="out" filter="dissolve">
                                      <p:cBhvr>
                                        <p:cTn id="57" dur="500"/>
                                        <p:tgtEl>
                                          <p:spTgt spid="17"/>
                                        </p:tgtEl>
                                      </p:cBhvr>
                                    </p:animEffect>
                                    <p:set>
                                      <p:cBhvr>
                                        <p:cTn id="58" dur="1" fill="hold">
                                          <p:stCondLst>
                                            <p:cond delay="499"/>
                                          </p:stCondLst>
                                        </p:cTn>
                                        <p:tgtEl>
                                          <p:spTgt spid="17"/>
                                        </p:tgtEl>
                                        <p:attrNameLst>
                                          <p:attrName>style.visibility</p:attrName>
                                        </p:attrNameLst>
                                      </p:cBhvr>
                                      <p:to>
                                        <p:strVal val="hidden"/>
                                      </p:to>
                                    </p:set>
                                  </p:childTnLst>
                                </p:cTn>
                              </p:par>
                            </p:childTnLst>
                          </p:cTn>
                        </p:par>
                        <p:par>
                          <p:cTn id="59" fill="hold">
                            <p:stCondLst>
                              <p:cond delay="12500"/>
                            </p:stCondLst>
                            <p:childTnLst>
                              <p:par>
                                <p:cTn id="60" presetID="9" presetClass="exit" presetSubtype="0" fill="hold" nodeType="afterEffect">
                                  <p:stCondLst>
                                    <p:cond delay="0"/>
                                  </p:stCondLst>
                                  <p:childTnLst>
                                    <p:animEffect transition="out" filter="dissolv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childTnLst>
                          </p:cTn>
                        </p:par>
                        <p:par>
                          <p:cTn id="63" fill="hold">
                            <p:stCondLst>
                              <p:cond delay="13000"/>
                            </p:stCondLst>
                            <p:childTnLst>
                              <p:par>
                                <p:cTn id="64" presetID="9" presetClass="entr" presetSubtype="0" fill="hold" grpId="0" nodeType="afterEffect">
                                  <p:stCondLst>
                                    <p:cond delay="1000"/>
                                  </p:stCondLst>
                                  <p:childTnLst>
                                    <p:set>
                                      <p:cBhvr>
                                        <p:cTn id="65" dur="1" fill="hold">
                                          <p:stCondLst>
                                            <p:cond delay="0"/>
                                          </p:stCondLst>
                                        </p:cTn>
                                        <p:tgtEl>
                                          <p:spTgt spid="18"/>
                                        </p:tgtEl>
                                        <p:attrNameLst>
                                          <p:attrName>style.visibility</p:attrName>
                                        </p:attrNameLst>
                                      </p:cBhvr>
                                      <p:to>
                                        <p:strVal val="visible"/>
                                      </p:to>
                                    </p:set>
                                    <p:animEffect transition="in" filter="dissolve">
                                      <p:cBhvr>
                                        <p:cTn id="66" dur="500"/>
                                        <p:tgtEl>
                                          <p:spTgt spid="18"/>
                                        </p:tgtEl>
                                      </p:cBhvr>
                                    </p:animEffect>
                                  </p:childTnLst>
                                </p:cTn>
                              </p:par>
                            </p:childTnLst>
                          </p:cTn>
                        </p:par>
                        <p:par>
                          <p:cTn id="67" fill="hold">
                            <p:stCondLst>
                              <p:cond delay="14500"/>
                            </p:stCondLst>
                            <p:childTnLst>
                              <p:par>
                                <p:cTn id="68" presetID="0" presetClass="path" presetSubtype="0" accel="50000" decel="50000" fill="hold" nodeType="afterEffect">
                                  <p:stCondLst>
                                    <p:cond delay="0"/>
                                  </p:stCondLst>
                                  <p:childTnLst>
                                    <p:animMotion origin="layout" path="M -0.00182 0.00162 L -0.00182 0.50995 L 0.25794 0.50995 L 0.25794 0.03495 " pathEditMode="relative" rAng="0" ptsTypes="AAAA">
                                      <p:cBhvr>
                                        <p:cTn id="69" dur="2000" fill="hold"/>
                                        <p:tgtEl>
                                          <p:spTgt spid="11"/>
                                        </p:tgtEl>
                                        <p:attrNameLst>
                                          <p:attrName>ppt_x</p:attrName>
                                          <p:attrName>ppt_y</p:attrName>
                                        </p:attrNameLst>
                                      </p:cBhvr>
                                      <p:rCtr x="12982" y="25417"/>
                                    </p:animMotion>
                                  </p:childTnLst>
                                </p:cTn>
                              </p:par>
                            </p:childTnLst>
                          </p:cTn>
                        </p:par>
                        <p:par>
                          <p:cTn id="70" fill="hold">
                            <p:stCondLst>
                              <p:cond delay="16500"/>
                            </p:stCondLst>
                            <p:childTnLst>
                              <p:par>
                                <p:cTn id="71" presetID="9" presetClass="exit" presetSubtype="0" fill="hold" grpId="1" nodeType="afterEffect">
                                  <p:stCondLst>
                                    <p:cond delay="0"/>
                                  </p:stCondLst>
                                  <p:childTnLst>
                                    <p:animEffect transition="out" filter="dissolve">
                                      <p:cBhvr>
                                        <p:cTn id="72" dur="500"/>
                                        <p:tgtEl>
                                          <p:spTgt spid="18"/>
                                        </p:tgtEl>
                                      </p:cBhvr>
                                    </p:animEffect>
                                    <p:set>
                                      <p:cBhvr>
                                        <p:cTn id="73" dur="1" fill="hold">
                                          <p:stCondLst>
                                            <p:cond delay="499"/>
                                          </p:stCondLst>
                                        </p:cTn>
                                        <p:tgtEl>
                                          <p:spTgt spid="18"/>
                                        </p:tgtEl>
                                        <p:attrNameLst>
                                          <p:attrName>style.visibility</p:attrName>
                                        </p:attrNameLst>
                                      </p:cBhvr>
                                      <p:to>
                                        <p:strVal val="hidden"/>
                                      </p:to>
                                    </p:set>
                                  </p:childTnLst>
                                </p:cTn>
                              </p:par>
                            </p:childTnLst>
                          </p:cTn>
                        </p:par>
                        <p:par>
                          <p:cTn id="74" fill="hold">
                            <p:stCondLst>
                              <p:cond delay="17000"/>
                            </p:stCondLst>
                            <p:childTnLst>
                              <p:par>
                                <p:cTn id="75" presetID="9" presetClass="exit" presetSubtype="0" fill="hold" nodeType="afterEffect">
                                  <p:stCondLst>
                                    <p:cond delay="0"/>
                                  </p:stCondLst>
                                  <p:childTnLst>
                                    <p:animEffect transition="out" filter="dissolve">
                                      <p:cBhvr>
                                        <p:cTn id="76" dur="500"/>
                                        <p:tgtEl>
                                          <p:spTgt spid="11"/>
                                        </p:tgtEl>
                                      </p:cBhvr>
                                    </p:animEffect>
                                    <p:set>
                                      <p:cBhvr>
                                        <p:cTn id="77" dur="1" fill="hold">
                                          <p:stCondLst>
                                            <p:cond delay="499"/>
                                          </p:stCondLst>
                                        </p:cTn>
                                        <p:tgtEl>
                                          <p:spTgt spid="11"/>
                                        </p:tgtEl>
                                        <p:attrNameLst>
                                          <p:attrName>style.visibility</p:attrName>
                                        </p:attrNameLst>
                                      </p:cBhvr>
                                      <p:to>
                                        <p:strVal val="hidden"/>
                                      </p:to>
                                    </p:set>
                                  </p:childTnLst>
                                </p:cTn>
                              </p:par>
                            </p:childTnLst>
                          </p:cTn>
                        </p:par>
                        <p:par>
                          <p:cTn id="78" fill="hold">
                            <p:stCondLst>
                              <p:cond delay="17500"/>
                            </p:stCondLst>
                            <p:childTnLst>
                              <p:par>
                                <p:cTn id="79" presetID="9" presetClass="entr" presetSubtype="0" fill="hold" grpId="0" nodeType="afterEffect">
                                  <p:stCondLst>
                                    <p:cond delay="1000"/>
                                  </p:stCondLst>
                                  <p:childTnLst>
                                    <p:set>
                                      <p:cBhvr>
                                        <p:cTn id="80" dur="1" fill="hold">
                                          <p:stCondLst>
                                            <p:cond delay="0"/>
                                          </p:stCondLst>
                                        </p:cTn>
                                        <p:tgtEl>
                                          <p:spTgt spid="405"/>
                                        </p:tgtEl>
                                        <p:attrNameLst>
                                          <p:attrName>style.visibility</p:attrName>
                                        </p:attrNameLst>
                                      </p:cBhvr>
                                      <p:to>
                                        <p:strVal val="visible"/>
                                      </p:to>
                                    </p:set>
                                    <p:animEffect transition="in" filter="dissolve">
                                      <p:cBhvr>
                                        <p:cTn id="81" dur="500"/>
                                        <p:tgtEl>
                                          <p:spTgt spid="405"/>
                                        </p:tgtEl>
                                      </p:cBhvr>
                                    </p:animEffect>
                                  </p:childTnLst>
                                </p:cTn>
                              </p:par>
                            </p:childTnLst>
                          </p:cTn>
                        </p:par>
                        <p:par>
                          <p:cTn id="82" fill="hold">
                            <p:stCondLst>
                              <p:cond delay="19000"/>
                            </p:stCondLst>
                            <p:childTnLst>
                              <p:par>
                                <p:cTn id="83" presetID="0" presetClass="path" presetSubtype="0" accel="50000" decel="50000" fill="hold" nodeType="afterEffect">
                                  <p:stCondLst>
                                    <p:cond delay="0"/>
                                  </p:stCondLst>
                                  <p:childTnLst>
                                    <p:animMotion origin="layout" path="M 0.00065 0.04351 C 0.00065 0.17338 0.00065 0.30277 0.00104 0.43263 L 0.11484 0.43541 C 0.11484 0.278 0.11523 0.11527 0.11563 -0.04028 " pathEditMode="relative" rAng="0" ptsTypes="AAAA">
                                      <p:cBhvr>
                                        <p:cTn id="84" dur="2000" fill="hold"/>
                                        <p:tgtEl>
                                          <p:spTgt spid="417"/>
                                        </p:tgtEl>
                                        <p:attrNameLst>
                                          <p:attrName>ppt_x</p:attrName>
                                          <p:attrName>ppt_y</p:attrName>
                                        </p:attrNameLst>
                                      </p:cBhvr>
                                      <p:rCtr x="5742" y="15394"/>
                                    </p:animMotion>
                                  </p:childTnLst>
                                </p:cTn>
                              </p:par>
                            </p:childTnLst>
                          </p:cTn>
                        </p:par>
                        <p:par>
                          <p:cTn id="85" fill="hold">
                            <p:stCondLst>
                              <p:cond delay="21000"/>
                            </p:stCondLst>
                            <p:childTnLst>
                              <p:par>
                                <p:cTn id="86" presetID="9" presetClass="exit" presetSubtype="0" fill="hold" grpId="1" nodeType="afterEffect">
                                  <p:stCondLst>
                                    <p:cond delay="0"/>
                                  </p:stCondLst>
                                  <p:childTnLst>
                                    <p:animEffect transition="out" filter="dissolve">
                                      <p:cBhvr>
                                        <p:cTn id="87" dur="500"/>
                                        <p:tgtEl>
                                          <p:spTgt spid="405"/>
                                        </p:tgtEl>
                                      </p:cBhvr>
                                    </p:animEffect>
                                    <p:set>
                                      <p:cBhvr>
                                        <p:cTn id="88" dur="1" fill="hold">
                                          <p:stCondLst>
                                            <p:cond delay="499"/>
                                          </p:stCondLst>
                                        </p:cTn>
                                        <p:tgtEl>
                                          <p:spTgt spid="405"/>
                                        </p:tgtEl>
                                        <p:attrNameLst>
                                          <p:attrName>style.visibility</p:attrName>
                                        </p:attrNameLst>
                                      </p:cBhvr>
                                      <p:to>
                                        <p:strVal val="hidden"/>
                                      </p:to>
                                    </p:set>
                                  </p:childTnLst>
                                </p:cTn>
                              </p:par>
                            </p:childTnLst>
                          </p:cTn>
                        </p:par>
                        <p:par>
                          <p:cTn id="89" fill="hold">
                            <p:stCondLst>
                              <p:cond delay="21500"/>
                            </p:stCondLst>
                            <p:childTnLst>
                              <p:par>
                                <p:cTn id="90" presetID="9" presetClass="exit" presetSubtype="0" fill="hold" nodeType="afterEffect">
                                  <p:stCondLst>
                                    <p:cond delay="0"/>
                                  </p:stCondLst>
                                  <p:childTnLst>
                                    <p:animEffect transition="out" filter="dissolve">
                                      <p:cBhvr>
                                        <p:cTn id="91" dur="500"/>
                                        <p:tgtEl>
                                          <p:spTgt spid="417"/>
                                        </p:tgtEl>
                                      </p:cBhvr>
                                    </p:animEffect>
                                    <p:set>
                                      <p:cBhvr>
                                        <p:cTn id="92" dur="1" fill="hold">
                                          <p:stCondLst>
                                            <p:cond delay="499"/>
                                          </p:stCondLst>
                                        </p:cTn>
                                        <p:tgtEl>
                                          <p:spTgt spid="417"/>
                                        </p:tgtEl>
                                        <p:attrNameLst>
                                          <p:attrName>style.visibility</p:attrName>
                                        </p:attrNameLst>
                                      </p:cBhvr>
                                      <p:to>
                                        <p:strVal val="hidden"/>
                                      </p:to>
                                    </p:set>
                                  </p:childTnLst>
                                </p:cTn>
                              </p:par>
                            </p:childTnLst>
                          </p:cTn>
                        </p:par>
                        <p:par>
                          <p:cTn id="93" fill="hold">
                            <p:stCondLst>
                              <p:cond delay="22000"/>
                            </p:stCondLst>
                            <p:childTnLst>
                              <p:par>
                                <p:cTn id="94" presetID="9" presetClass="entr" presetSubtype="0" fill="hold" grpId="1" nodeType="afterEffect">
                                  <p:stCondLst>
                                    <p:cond delay="1000"/>
                                  </p:stCondLst>
                                  <p:childTnLst>
                                    <p:set>
                                      <p:cBhvr>
                                        <p:cTn id="95" dur="1" fill="hold">
                                          <p:stCondLst>
                                            <p:cond delay="0"/>
                                          </p:stCondLst>
                                        </p:cTn>
                                        <p:tgtEl>
                                          <p:spTgt spid="406"/>
                                        </p:tgtEl>
                                        <p:attrNameLst>
                                          <p:attrName>style.visibility</p:attrName>
                                        </p:attrNameLst>
                                      </p:cBhvr>
                                      <p:to>
                                        <p:strVal val="visible"/>
                                      </p:to>
                                    </p:set>
                                    <p:animEffect transition="in" filter="dissolve">
                                      <p:cBhvr>
                                        <p:cTn id="96" dur="500"/>
                                        <p:tgtEl>
                                          <p:spTgt spid="406"/>
                                        </p:tgtEl>
                                      </p:cBhvr>
                                    </p:animEffect>
                                  </p:childTnLst>
                                </p:cTn>
                              </p:par>
                              <p:par>
                                <p:cTn id="97" presetID="0" presetClass="path" presetSubtype="0" accel="50000" decel="50000" fill="hold" nodeType="withEffect">
                                  <p:stCondLst>
                                    <p:cond delay="0"/>
                                  </p:stCondLst>
                                  <p:childTnLst>
                                    <p:animMotion origin="layout" path="M -0.00299 0.02986 C -0.00299 0.16783 -0.00299 0.05533 -0.00299 0.19375 " pathEditMode="relative" rAng="0" ptsTypes="AA">
                                      <p:cBhvr>
                                        <p:cTn id="98" dur="2000" fill="hold"/>
                                        <p:tgtEl>
                                          <p:spTgt spid="414"/>
                                        </p:tgtEl>
                                        <p:attrNameLst>
                                          <p:attrName>ppt_x</p:attrName>
                                          <p:attrName>ppt_y</p:attrName>
                                        </p:attrNameLst>
                                      </p:cBhvr>
                                      <p:rCtr x="0" y="8194"/>
                                    </p:animMotion>
                                  </p:childTnLst>
                                </p:cTn>
                              </p:par>
                            </p:childTnLst>
                          </p:cTn>
                        </p:par>
                        <p:par>
                          <p:cTn id="99" fill="hold">
                            <p:stCondLst>
                              <p:cond delay="23500"/>
                            </p:stCondLst>
                            <p:childTnLst>
                              <p:par>
                                <p:cTn id="100" presetID="9" presetClass="entr" presetSubtype="0" fill="hold" grpId="0" nodeType="afterEffect">
                                  <p:stCondLst>
                                    <p:cond delay="0"/>
                                  </p:stCondLst>
                                  <p:childTnLst>
                                    <p:set>
                                      <p:cBhvr>
                                        <p:cTn id="101" dur="1" fill="hold">
                                          <p:stCondLst>
                                            <p:cond delay="0"/>
                                          </p:stCondLst>
                                        </p:cTn>
                                        <p:tgtEl>
                                          <p:spTgt spid="408"/>
                                        </p:tgtEl>
                                        <p:attrNameLst>
                                          <p:attrName>style.visibility</p:attrName>
                                        </p:attrNameLst>
                                      </p:cBhvr>
                                      <p:to>
                                        <p:strVal val="visible"/>
                                      </p:to>
                                    </p:set>
                                    <p:animEffect transition="in" filter="dissolve">
                                      <p:cBhvr>
                                        <p:cTn id="102" dur="500"/>
                                        <p:tgtEl>
                                          <p:spTgt spid="408"/>
                                        </p:tgtEl>
                                      </p:cBhvr>
                                    </p:animEffect>
                                  </p:childTnLst>
                                </p:cTn>
                              </p:par>
                            </p:childTnLst>
                          </p:cTn>
                        </p:par>
                        <p:par>
                          <p:cTn id="103" fill="hold">
                            <p:stCondLst>
                              <p:cond delay="24000"/>
                            </p:stCondLst>
                            <p:childTnLst>
                              <p:par>
                                <p:cTn id="104" presetID="9" presetClass="entr" presetSubtype="0" fill="hold" grpId="0" nodeType="afterEffect">
                                  <p:stCondLst>
                                    <p:cond delay="1000"/>
                                  </p:stCondLst>
                                  <p:childTnLst>
                                    <p:set>
                                      <p:cBhvr>
                                        <p:cTn id="105" dur="1" fill="hold">
                                          <p:stCondLst>
                                            <p:cond delay="0"/>
                                          </p:stCondLst>
                                        </p:cTn>
                                        <p:tgtEl>
                                          <p:spTgt spid="407"/>
                                        </p:tgtEl>
                                        <p:attrNameLst>
                                          <p:attrName>style.visibility</p:attrName>
                                        </p:attrNameLst>
                                      </p:cBhvr>
                                      <p:to>
                                        <p:strVal val="visible"/>
                                      </p:to>
                                    </p:set>
                                    <p:animEffect transition="in" filter="dissolve">
                                      <p:cBhvr>
                                        <p:cTn id="106" dur="500"/>
                                        <p:tgtEl>
                                          <p:spTgt spid="407"/>
                                        </p:tgtEl>
                                      </p:cBhvr>
                                    </p:animEffect>
                                  </p:childTnLst>
                                </p:cTn>
                              </p:par>
                            </p:childTnLst>
                          </p:cTn>
                        </p:par>
                        <p:par>
                          <p:cTn id="107" fill="hold">
                            <p:stCondLst>
                              <p:cond delay="25500"/>
                            </p:stCondLst>
                            <p:childTnLst>
                              <p:par>
                                <p:cTn id="108" presetID="9" presetClass="exit" presetSubtype="0" fill="hold" grpId="1" nodeType="afterEffect">
                                  <p:stCondLst>
                                    <p:cond delay="1000"/>
                                  </p:stCondLst>
                                  <p:childTnLst>
                                    <p:animEffect transition="out" filter="dissolve">
                                      <p:cBhvr>
                                        <p:cTn id="109" dur="500"/>
                                        <p:tgtEl>
                                          <p:spTgt spid="408"/>
                                        </p:tgtEl>
                                      </p:cBhvr>
                                    </p:animEffect>
                                    <p:set>
                                      <p:cBhvr>
                                        <p:cTn id="110" dur="1" fill="hold">
                                          <p:stCondLst>
                                            <p:cond delay="499"/>
                                          </p:stCondLst>
                                        </p:cTn>
                                        <p:tgtEl>
                                          <p:spTgt spid="408"/>
                                        </p:tgtEl>
                                        <p:attrNameLst>
                                          <p:attrName>style.visibility</p:attrName>
                                        </p:attrNameLst>
                                      </p:cBhvr>
                                      <p:to>
                                        <p:strVal val="hidden"/>
                                      </p:to>
                                    </p:set>
                                  </p:childTnLst>
                                </p:cTn>
                              </p:par>
                            </p:childTnLst>
                          </p:cTn>
                        </p:par>
                        <p:par>
                          <p:cTn id="111" fill="hold">
                            <p:stCondLst>
                              <p:cond delay="27000"/>
                            </p:stCondLst>
                            <p:childTnLst>
                              <p:par>
                                <p:cTn id="112" presetID="9" presetClass="entr" presetSubtype="0" fill="hold" grpId="0" nodeType="afterEffect">
                                  <p:stCondLst>
                                    <p:cond delay="1000"/>
                                  </p:stCondLst>
                                  <p:childTnLst>
                                    <p:set>
                                      <p:cBhvr>
                                        <p:cTn id="113" dur="1" fill="hold">
                                          <p:stCondLst>
                                            <p:cond delay="0"/>
                                          </p:stCondLst>
                                        </p:cTn>
                                        <p:tgtEl>
                                          <p:spTgt spid="410"/>
                                        </p:tgtEl>
                                        <p:attrNameLst>
                                          <p:attrName>style.visibility</p:attrName>
                                        </p:attrNameLst>
                                      </p:cBhvr>
                                      <p:to>
                                        <p:strVal val="visible"/>
                                      </p:to>
                                    </p:set>
                                    <p:animEffect transition="in" filter="dissolve">
                                      <p:cBhvr>
                                        <p:cTn id="114" dur="500"/>
                                        <p:tgtEl>
                                          <p:spTgt spid="410"/>
                                        </p:tgtEl>
                                      </p:cBhvr>
                                    </p:animEffect>
                                  </p:childTnLst>
                                </p:cTn>
                              </p:par>
                            </p:childTnLst>
                          </p:cTn>
                        </p:par>
                        <p:par>
                          <p:cTn id="115" fill="hold">
                            <p:stCondLst>
                              <p:cond delay="28500"/>
                            </p:stCondLst>
                            <p:childTnLst>
                              <p:par>
                                <p:cTn id="116" presetID="0" presetClass="path" presetSubtype="0" accel="50000" decel="50000" fill="hold" nodeType="afterEffect">
                                  <p:stCondLst>
                                    <p:cond delay="0"/>
                                  </p:stCondLst>
                                  <p:childTnLst>
                                    <p:animMotion origin="layout" path="M -8.33333E-7 3.33333E-6 L -8.33333E-7 0.50833 L 0.33854 0.50833 L 0.33854 0.03333 " pathEditMode="relative" rAng="0" ptsTypes="AAAA">
                                      <p:cBhvr>
                                        <p:cTn id="117" dur="2000" fill="hold"/>
                                        <p:tgtEl>
                                          <p:spTgt spid="411"/>
                                        </p:tgtEl>
                                        <p:attrNameLst>
                                          <p:attrName>ppt_x</p:attrName>
                                          <p:attrName>ppt_y</p:attrName>
                                        </p:attrNameLst>
                                      </p:cBhvr>
                                      <p:rCtr x="16927" y="25417"/>
                                    </p:animMotion>
                                  </p:childTnLst>
                                </p:cTn>
                              </p:par>
                            </p:childTnLst>
                          </p:cTn>
                        </p:par>
                        <p:par>
                          <p:cTn id="118" fill="hold">
                            <p:stCondLst>
                              <p:cond delay="30500"/>
                            </p:stCondLst>
                            <p:childTnLst>
                              <p:par>
                                <p:cTn id="119" presetID="9" presetClass="exit" presetSubtype="0" fill="hold" grpId="1" nodeType="afterEffect">
                                  <p:stCondLst>
                                    <p:cond delay="0"/>
                                  </p:stCondLst>
                                  <p:childTnLst>
                                    <p:animEffect transition="out" filter="dissolve">
                                      <p:cBhvr>
                                        <p:cTn id="120" dur="500"/>
                                        <p:tgtEl>
                                          <p:spTgt spid="410"/>
                                        </p:tgtEl>
                                      </p:cBhvr>
                                    </p:animEffect>
                                    <p:set>
                                      <p:cBhvr>
                                        <p:cTn id="121" dur="1" fill="hold">
                                          <p:stCondLst>
                                            <p:cond delay="499"/>
                                          </p:stCondLst>
                                        </p:cTn>
                                        <p:tgtEl>
                                          <p:spTgt spid="410"/>
                                        </p:tgtEl>
                                        <p:attrNameLst>
                                          <p:attrName>style.visibility</p:attrName>
                                        </p:attrNameLst>
                                      </p:cBhvr>
                                      <p:to>
                                        <p:strVal val="hidden"/>
                                      </p:to>
                                    </p:set>
                                  </p:childTnLst>
                                </p:cTn>
                              </p:par>
                            </p:childTnLst>
                          </p:cTn>
                        </p:par>
                        <p:par>
                          <p:cTn id="122" fill="hold">
                            <p:stCondLst>
                              <p:cond delay="31000"/>
                            </p:stCondLst>
                            <p:childTnLst>
                              <p:par>
                                <p:cTn id="123" presetID="9" presetClass="exit" presetSubtype="0" fill="hold" nodeType="afterEffect">
                                  <p:stCondLst>
                                    <p:cond delay="0"/>
                                  </p:stCondLst>
                                  <p:childTnLst>
                                    <p:animEffect transition="out" filter="dissolve">
                                      <p:cBhvr>
                                        <p:cTn id="124" dur="500"/>
                                        <p:tgtEl>
                                          <p:spTgt spid="411"/>
                                        </p:tgtEl>
                                      </p:cBhvr>
                                    </p:animEffect>
                                    <p:set>
                                      <p:cBhvr>
                                        <p:cTn id="125" dur="1" fill="hold">
                                          <p:stCondLst>
                                            <p:cond delay="499"/>
                                          </p:stCondLst>
                                        </p:cTn>
                                        <p:tgtEl>
                                          <p:spTgt spid="411"/>
                                        </p:tgtEl>
                                        <p:attrNameLst>
                                          <p:attrName>style.visibility</p:attrName>
                                        </p:attrNameLst>
                                      </p:cBhvr>
                                      <p:to>
                                        <p:strVal val="hidden"/>
                                      </p:to>
                                    </p:set>
                                  </p:childTnLst>
                                </p:cTn>
                              </p:par>
                            </p:childTnLst>
                          </p:cTn>
                        </p:par>
                        <p:par>
                          <p:cTn id="126" fill="hold">
                            <p:stCondLst>
                              <p:cond delay="31500"/>
                            </p:stCondLst>
                            <p:childTnLst>
                              <p:par>
                                <p:cTn id="127" presetID="9" presetClass="entr" presetSubtype="0" fill="hold" grpId="0" nodeType="afterEffect">
                                  <p:stCondLst>
                                    <p:cond delay="1000"/>
                                  </p:stCondLst>
                                  <p:childTnLst>
                                    <p:set>
                                      <p:cBhvr>
                                        <p:cTn id="128" dur="1" fill="hold">
                                          <p:stCondLst>
                                            <p:cond delay="0"/>
                                          </p:stCondLst>
                                        </p:cTn>
                                        <p:tgtEl>
                                          <p:spTgt spid="409"/>
                                        </p:tgtEl>
                                        <p:attrNameLst>
                                          <p:attrName>style.visibility</p:attrName>
                                        </p:attrNameLst>
                                      </p:cBhvr>
                                      <p:to>
                                        <p:strVal val="visible"/>
                                      </p:to>
                                    </p:set>
                                    <p:animEffect transition="in" filter="dissolve">
                                      <p:cBhvr>
                                        <p:cTn id="129" dur="500"/>
                                        <p:tgtEl>
                                          <p:spTgt spid="409"/>
                                        </p:tgtEl>
                                      </p:cBhvr>
                                    </p:animEffect>
                                  </p:childTnLst>
                                </p:cTn>
                              </p:par>
                            </p:childTnLst>
                          </p:cTn>
                        </p:par>
                        <p:par>
                          <p:cTn id="130" fill="hold">
                            <p:stCondLst>
                              <p:cond delay="33000"/>
                            </p:stCondLst>
                            <p:childTnLst>
                              <p:par>
                                <p:cTn id="131" presetID="0" presetClass="path" presetSubtype="0" accel="50000" decel="50000" fill="hold" nodeType="afterEffect">
                                  <p:stCondLst>
                                    <p:cond delay="0"/>
                                  </p:stCondLst>
                                  <p:childTnLst>
                                    <p:animMotion origin="layout" path="M -0.00299 0.19375 C -0.00286 0.27801 -0.00273 0.36227 -0.0026 0.44676 L 0.22383 0.44676 L 0.22383 -0.00717 " pathEditMode="relative" rAng="0" ptsTypes="AAAA">
                                      <p:cBhvr>
                                        <p:cTn id="132" dur="2000" fill="hold"/>
                                        <p:tgtEl>
                                          <p:spTgt spid="414"/>
                                        </p:tgtEl>
                                        <p:attrNameLst>
                                          <p:attrName>ppt_x</p:attrName>
                                          <p:attrName>ppt_y</p:attrName>
                                        </p:attrNameLst>
                                      </p:cBhvr>
                                      <p:rCtr x="11341" y="2593"/>
                                    </p:animMotion>
                                  </p:childTnLst>
                                </p:cTn>
                              </p:par>
                            </p:childTnLst>
                          </p:cTn>
                        </p:par>
                        <p:par>
                          <p:cTn id="133" fill="hold">
                            <p:stCondLst>
                              <p:cond delay="35000"/>
                            </p:stCondLst>
                            <p:childTnLst>
                              <p:par>
                                <p:cTn id="134" presetID="9" presetClass="exit" presetSubtype="0" fill="hold" grpId="1" nodeType="afterEffect">
                                  <p:stCondLst>
                                    <p:cond delay="0"/>
                                  </p:stCondLst>
                                  <p:childTnLst>
                                    <p:animEffect transition="out" filter="dissolve">
                                      <p:cBhvr>
                                        <p:cTn id="135" dur="500"/>
                                        <p:tgtEl>
                                          <p:spTgt spid="407"/>
                                        </p:tgtEl>
                                      </p:cBhvr>
                                    </p:animEffect>
                                    <p:set>
                                      <p:cBhvr>
                                        <p:cTn id="136" dur="1" fill="hold">
                                          <p:stCondLst>
                                            <p:cond delay="499"/>
                                          </p:stCondLst>
                                        </p:cTn>
                                        <p:tgtEl>
                                          <p:spTgt spid="407"/>
                                        </p:tgtEl>
                                        <p:attrNameLst>
                                          <p:attrName>style.visibility</p:attrName>
                                        </p:attrNameLst>
                                      </p:cBhvr>
                                      <p:to>
                                        <p:strVal val="hidden"/>
                                      </p:to>
                                    </p:set>
                                  </p:childTnLst>
                                </p:cTn>
                              </p:par>
                              <p:par>
                                <p:cTn id="137" presetID="9" presetClass="exit" presetSubtype="0" fill="hold" grpId="0" nodeType="withEffect">
                                  <p:stCondLst>
                                    <p:cond delay="0"/>
                                  </p:stCondLst>
                                  <p:childTnLst>
                                    <p:animEffect transition="out" filter="dissolve">
                                      <p:cBhvr>
                                        <p:cTn id="138" dur="500"/>
                                        <p:tgtEl>
                                          <p:spTgt spid="406"/>
                                        </p:tgtEl>
                                      </p:cBhvr>
                                    </p:animEffect>
                                    <p:set>
                                      <p:cBhvr>
                                        <p:cTn id="139" dur="1" fill="hold">
                                          <p:stCondLst>
                                            <p:cond delay="499"/>
                                          </p:stCondLst>
                                        </p:cTn>
                                        <p:tgtEl>
                                          <p:spTgt spid="406"/>
                                        </p:tgtEl>
                                        <p:attrNameLst>
                                          <p:attrName>style.visibility</p:attrName>
                                        </p:attrNameLst>
                                      </p:cBhvr>
                                      <p:to>
                                        <p:strVal val="hidden"/>
                                      </p:to>
                                    </p:set>
                                  </p:childTnLst>
                                </p:cTn>
                              </p:par>
                              <p:par>
                                <p:cTn id="140" presetID="9" presetClass="exit" presetSubtype="0" fill="hold" grpId="1" nodeType="withEffect">
                                  <p:stCondLst>
                                    <p:cond delay="0"/>
                                  </p:stCondLst>
                                  <p:childTnLst>
                                    <p:animEffect transition="out" filter="dissolve">
                                      <p:cBhvr>
                                        <p:cTn id="141" dur="500"/>
                                        <p:tgtEl>
                                          <p:spTgt spid="409"/>
                                        </p:tgtEl>
                                      </p:cBhvr>
                                    </p:animEffect>
                                    <p:set>
                                      <p:cBhvr>
                                        <p:cTn id="142" dur="1" fill="hold">
                                          <p:stCondLst>
                                            <p:cond delay="499"/>
                                          </p:stCondLst>
                                        </p:cTn>
                                        <p:tgtEl>
                                          <p:spTgt spid="409"/>
                                        </p:tgtEl>
                                        <p:attrNameLst>
                                          <p:attrName>style.visibility</p:attrName>
                                        </p:attrNameLst>
                                      </p:cBhvr>
                                      <p:to>
                                        <p:strVal val="hidden"/>
                                      </p:to>
                                    </p:set>
                                  </p:childTnLst>
                                </p:cTn>
                              </p:par>
                            </p:childTnLst>
                          </p:cTn>
                        </p:par>
                        <p:par>
                          <p:cTn id="143" fill="hold">
                            <p:stCondLst>
                              <p:cond delay="35500"/>
                            </p:stCondLst>
                            <p:childTnLst>
                              <p:par>
                                <p:cTn id="144" presetID="9" presetClass="exit" presetSubtype="0" fill="hold" nodeType="afterEffect">
                                  <p:stCondLst>
                                    <p:cond delay="0"/>
                                  </p:stCondLst>
                                  <p:childTnLst>
                                    <p:animEffect transition="out" filter="dissolve">
                                      <p:cBhvr>
                                        <p:cTn id="145" dur="500"/>
                                        <p:tgtEl>
                                          <p:spTgt spid="414"/>
                                        </p:tgtEl>
                                      </p:cBhvr>
                                    </p:animEffect>
                                    <p:set>
                                      <p:cBhvr>
                                        <p:cTn id="146" dur="1" fill="hold">
                                          <p:stCondLst>
                                            <p:cond delay="499"/>
                                          </p:stCondLst>
                                        </p:cTn>
                                        <p:tgtEl>
                                          <p:spTgt spid="4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P spid="2"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590" y="272143"/>
            <a:ext cx="11393310" cy="894622"/>
          </a:xfrm>
        </p:spPr>
        <p:txBody>
          <a:bodyPr>
            <a:normAutofit/>
          </a:bodyPr>
          <a:lstStyle/>
          <a:p>
            <a:r>
              <a:rPr lang="en-US" sz="4800" dirty="0"/>
              <a:t>Chapter 3: summary</a:t>
            </a:r>
            <a:endParaRPr lang="en-US" sz="4400" b="0" dirty="0"/>
          </a:p>
        </p:txBody>
      </p:sp>
      <p:sp>
        <p:nvSpPr>
          <p:cNvPr id="3" name="Slide Number Placeholder 2"/>
          <p:cNvSpPr>
            <a:spLocks noGrp="1"/>
          </p:cNvSpPr>
          <p:nvPr>
            <p:ph type="sldNum" sz="quarter" idx="4"/>
          </p:nvPr>
        </p:nvSpPr>
        <p:spPr/>
        <p:txBody>
          <a:bodyPr/>
          <a:lstStyle/>
          <a:p>
            <a:r>
              <a:rPr lang="en-US" dirty="0"/>
              <a:t>Transport Layer: 3-</a:t>
            </a:r>
            <a:fld id="{C4204591-24BD-A542-B9D5-F8D8A88D2FEE}" type="slidenum">
              <a:rPr lang="en-US" dirty="0" smtClean="0"/>
            </a:fld>
            <a:endParaRPr lang="en-US" dirty="0"/>
          </a:p>
        </p:txBody>
      </p:sp>
      <p:sp>
        <p:nvSpPr>
          <p:cNvPr id="121" name="Rectangle 3"/>
          <p:cNvSpPr txBox="1">
            <a:spLocks noChangeArrowheads="1"/>
          </p:cNvSpPr>
          <p:nvPr/>
        </p:nvSpPr>
        <p:spPr>
          <a:xfrm>
            <a:off x="876300" y="1295400"/>
            <a:ext cx="5626100" cy="522536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3700" indent="-263525">
              <a:buFont typeface="Wingdings" panose="05000000000000000000" pitchFamily="2" charset="2"/>
              <a:buChar char="§"/>
              <a:defRPr/>
            </a:pPr>
            <a:r>
              <a:rPr lang="en-US" sz="3200" dirty="0"/>
              <a:t>principles behind transport layer services:</a:t>
            </a:r>
            <a:endParaRPr lang="en-US" sz="3200" dirty="0"/>
          </a:p>
          <a:p>
            <a:pPr lvl="1">
              <a:buFont typeface="Arial" panose="020B0604020202020204"/>
              <a:buChar char="•"/>
              <a:defRPr/>
            </a:pPr>
            <a:r>
              <a:rPr lang="en-US" sz="2800" dirty="0"/>
              <a:t>multiplexing, demultiplexing</a:t>
            </a:r>
            <a:endParaRPr lang="en-US" sz="2800" dirty="0"/>
          </a:p>
          <a:p>
            <a:pPr lvl="1">
              <a:buFont typeface="Arial" panose="020B0604020202020204"/>
              <a:buChar char="•"/>
              <a:defRPr/>
            </a:pPr>
            <a:r>
              <a:rPr lang="en-US" sz="2800" dirty="0"/>
              <a:t>reliable data transfer</a:t>
            </a:r>
            <a:endParaRPr lang="en-US" sz="2800" dirty="0"/>
          </a:p>
          <a:p>
            <a:pPr lvl="1">
              <a:buFont typeface="Arial" panose="020B0604020202020204"/>
              <a:buChar char="•"/>
              <a:defRPr/>
            </a:pPr>
            <a:r>
              <a:rPr lang="en-US" sz="2800" dirty="0"/>
              <a:t>flow control</a:t>
            </a:r>
            <a:endParaRPr lang="en-US" sz="2800" dirty="0"/>
          </a:p>
          <a:p>
            <a:pPr lvl="1">
              <a:buFont typeface="Arial" panose="020B0604020202020204"/>
              <a:buChar char="•"/>
              <a:defRPr/>
            </a:pPr>
            <a:r>
              <a:rPr lang="en-US" sz="2800" dirty="0"/>
              <a:t>congestion control</a:t>
            </a:r>
            <a:endParaRPr lang="en-US" sz="2800" dirty="0"/>
          </a:p>
          <a:p>
            <a:pPr marL="393700" indent="-263525">
              <a:buFont typeface="Wingdings" panose="05000000000000000000" pitchFamily="2" charset="2"/>
              <a:buChar char="§"/>
              <a:defRPr/>
            </a:pPr>
            <a:r>
              <a:rPr lang="en-US" sz="3200" dirty="0"/>
              <a:t>instantiation, implementation in the Internet</a:t>
            </a:r>
            <a:endParaRPr lang="en-US" sz="3200" dirty="0"/>
          </a:p>
          <a:p>
            <a:pPr lvl="1">
              <a:buFont typeface="Arial" panose="020B0604020202020204"/>
              <a:buChar char="•"/>
              <a:defRPr/>
            </a:pPr>
            <a:r>
              <a:rPr lang="en-US" sz="2800" dirty="0"/>
              <a:t>UDP</a:t>
            </a:r>
            <a:endParaRPr lang="en-US" sz="2800" dirty="0"/>
          </a:p>
          <a:p>
            <a:pPr lvl="1">
              <a:buFont typeface="Arial" panose="020B0604020202020204"/>
              <a:buChar char="•"/>
              <a:defRPr/>
            </a:pPr>
            <a:r>
              <a:rPr lang="en-US" sz="2800" dirty="0"/>
              <a:t>TCP</a:t>
            </a:r>
            <a:endParaRPr lang="en-US" sz="2800" dirty="0"/>
          </a:p>
        </p:txBody>
      </p:sp>
      <p:sp>
        <p:nvSpPr>
          <p:cNvPr id="122" name="Rectangle 4"/>
          <p:cNvSpPr txBox="1">
            <a:spLocks noChangeArrowheads="1"/>
          </p:cNvSpPr>
          <p:nvPr/>
        </p:nvSpPr>
        <p:spPr>
          <a:xfrm>
            <a:off x="7065962" y="1270000"/>
            <a:ext cx="4732337" cy="48387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en-US" sz="3200" dirty="0">
                <a:solidFill>
                  <a:srgbClr val="CC0000"/>
                </a:solidFill>
                <a:ea typeface="MS PGothic" panose="020B0600070205080204" pitchFamily="34" charset="-128"/>
              </a:rPr>
              <a:t>Up next:</a:t>
            </a:r>
            <a:endParaRPr lang="en-US" altLang="en-US" sz="3200" dirty="0">
              <a:solidFill>
                <a:srgbClr val="CC0000"/>
              </a:solidFill>
              <a:ea typeface="MS PGothic" panose="020B0600070205080204" pitchFamily="34" charset="-128"/>
            </a:endParaRPr>
          </a:p>
          <a:p>
            <a:pPr marL="393700" indent="-266700"/>
            <a:r>
              <a:rPr lang="en-US" altLang="en-US" sz="3200" dirty="0">
                <a:ea typeface="MS PGothic" panose="020B0600070205080204" pitchFamily="34" charset="-128"/>
              </a:rPr>
              <a:t>leaving the network </a:t>
            </a:r>
            <a:r>
              <a:rPr lang="en-US" altLang="ja-JP" sz="3200" dirty="0">
                <a:ea typeface="MS PGothic" panose="020B0600070205080204" pitchFamily="34" charset="-128"/>
              </a:rPr>
              <a:t>“edge” </a:t>
            </a:r>
            <a:r>
              <a:rPr lang="en-US" altLang="ja-JP" dirty="0">
                <a:ea typeface="MS PGothic" panose="020B0600070205080204" pitchFamily="34" charset="-128"/>
              </a:rPr>
              <a:t>(application, transport layers)</a:t>
            </a:r>
            <a:endParaRPr lang="en-US" altLang="ja-JP" dirty="0">
              <a:ea typeface="MS PGothic" panose="020B0600070205080204" pitchFamily="34" charset="-128"/>
            </a:endParaRPr>
          </a:p>
          <a:p>
            <a:pPr marL="393700" indent="-266700"/>
            <a:r>
              <a:rPr lang="en-US" altLang="en-US" sz="3200" dirty="0">
                <a:ea typeface="MS PGothic" panose="020B0600070205080204" pitchFamily="34" charset="-128"/>
              </a:rPr>
              <a:t>into the network “</a:t>
            </a:r>
            <a:r>
              <a:rPr lang="en-US" altLang="ja-JP" sz="3200" dirty="0">
                <a:ea typeface="MS PGothic" panose="020B0600070205080204" pitchFamily="34" charset="-128"/>
              </a:rPr>
              <a:t>core”</a:t>
            </a:r>
            <a:endParaRPr lang="en-US" altLang="ja-JP" sz="3200" dirty="0">
              <a:ea typeface="MS PGothic" panose="020B0600070205080204" pitchFamily="34" charset="-128"/>
            </a:endParaRPr>
          </a:p>
          <a:p>
            <a:pPr marL="393700" indent="-266700"/>
            <a:r>
              <a:rPr lang="en-US" altLang="en-US" sz="3200" dirty="0">
                <a:ea typeface="MS PGothic" panose="020B0600070205080204" pitchFamily="34" charset="-128"/>
              </a:rPr>
              <a:t>two network-layer chapters</a:t>
            </a:r>
            <a:r>
              <a:rPr lang="en-US" altLang="en-US" dirty="0">
                <a:ea typeface="MS PGothic" panose="020B0600070205080204" pitchFamily="34" charset="-128"/>
              </a:rPr>
              <a:t>:</a:t>
            </a:r>
            <a:endParaRPr lang="en-US" altLang="en-US" dirty="0">
              <a:ea typeface="MS PGothic" panose="020B0600070205080204" pitchFamily="34" charset="-128"/>
            </a:endParaRPr>
          </a:p>
          <a:p>
            <a:pPr lvl="1"/>
            <a:r>
              <a:rPr lang="en-US" altLang="en-US" sz="2800" dirty="0">
                <a:ea typeface="MS PGothic" panose="020B0600070205080204" pitchFamily="34" charset="-128"/>
              </a:rPr>
              <a:t>data plane</a:t>
            </a:r>
            <a:endParaRPr lang="en-US" altLang="en-US" sz="2800" dirty="0">
              <a:ea typeface="MS PGothic" panose="020B0600070205080204" pitchFamily="34" charset="-128"/>
            </a:endParaRPr>
          </a:p>
          <a:p>
            <a:pPr lvl="1"/>
            <a:r>
              <a:rPr lang="en-US" altLang="en-US" sz="2800" dirty="0">
                <a:ea typeface="MS PGothic" panose="020B0600070205080204" pitchFamily="34" charset="-128"/>
              </a:rPr>
              <a:t>control plane</a:t>
            </a:r>
            <a:endParaRPr lang="en-US" altLang="en-US" sz="2800" dirty="0">
              <a:ea typeface="MS PGothic" panose="020B0600070205080204" pitchFamily="34" charset="-128"/>
            </a:endParaRPr>
          </a:p>
          <a:p>
            <a:endParaRPr lang="en-US" altLang="en-US" dirty="0">
              <a:ea typeface="MS PGothic" panose="020B0600070205080204" pitchFamily="34" charset="-128"/>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81689"/>
            <a:ext cx="10515600" cy="894622"/>
          </a:xfrm>
        </p:spPr>
        <p:txBody>
          <a:bodyPr>
            <a:normAutofit/>
          </a:bodyPr>
          <a:lstStyle/>
          <a:p>
            <a:pPr algn="ctr"/>
            <a:r>
              <a:rPr lang="en-US" altLang="en-US" sz="4400" dirty="0">
                <a:ea typeface="MS PGothic" panose="020B0600070205080204" pitchFamily="34" charset="-128"/>
              </a:rPr>
              <a:t>Additional Chapter 3 slides</a:t>
            </a:r>
            <a:endParaRPr lang="en-US" sz="4400" dirty="0"/>
          </a:p>
        </p:txBody>
      </p:sp>
      <p:sp>
        <p:nvSpPr>
          <p:cNvPr id="3" name="Slide Number Placeholder 2"/>
          <p:cNvSpPr>
            <a:spLocks noGrp="1"/>
          </p:cNvSpPr>
          <p:nvPr>
            <p:ph type="sldNum" sz="quarter" idx="4"/>
          </p:nvPr>
        </p:nvSpPr>
        <p:spPr/>
        <p:txBody>
          <a:bodyPr/>
          <a:lstStyle/>
          <a:p>
            <a:r>
              <a:rPr lang="en-US"/>
              <a:t>Transport Layer: 3-</a:t>
            </a:r>
            <a:fld id="{C4204591-24BD-A542-B9D5-F8D8A88D2FEE}" type="slidenum">
              <a:rPr lang="en-US" smtClean="0"/>
            </a:fld>
            <a:endParaRPr lang="en-US"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Go-Back-N: sender extended FSM</a:t>
            </a:r>
            <a:endParaRPr lang="en-US" sz="4400" dirty="0"/>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Transport Layer: 3-</a:t>
            </a:r>
            <a:fld id="{C4204591-24BD-A542-B9D5-F8D8A88D2FEE}" type="slidenum">
              <a:rPr kumimoji="0" lang="en-US" sz="1100" b="0" i="0" u="none" strike="noStrike" kern="1200" cap="none" spc="0" normalizeH="0" baseline="0" noProof="0" dirty="0" smtClean="0">
                <a:ln>
                  <a:noFill/>
                </a:ln>
                <a:solidFill>
                  <a:prstClr val="white">
                    <a:lumMod val="50000"/>
                  </a:prstClr>
                </a:solidFill>
                <a:effectLst/>
                <a:uLnTx/>
                <a:uFillTx/>
                <a:latin typeface="Calibri" panose="020F0502020204030204"/>
                <a:ea typeface="+mn-ea"/>
                <a:cs typeface="+mn-cs"/>
              </a:rPr>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55" name="Group 3"/>
          <p:cNvGrpSpPr/>
          <p:nvPr/>
        </p:nvGrpSpPr>
        <p:grpSpPr bwMode="auto">
          <a:xfrm>
            <a:off x="4595813" y="3710668"/>
            <a:ext cx="800100" cy="657225"/>
            <a:chOff x="1959" y="2515"/>
            <a:chExt cx="504" cy="414"/>
          </a:xfrm>
        </p:grpSpPr>
        <p:sp>
          <p:nvSpPr>
            <p:cNvPr id="56" name="Oval 4"/>
            <p:cNvSpPr>
              <a:spLocks noChangeArrowheads="1"/>
            </p:cNvSpPr>
            <p:nvPr/>
          </p:nvSpPr>
          <p:spPr bwMode="auto">
            <a:xfrm>
              <a:off x="2004" y="2515"/>
              <a:ext cx="420" cy="414"/>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7" name="Text Box 5"/>
            <p:cNvSpPr txBox="1">
              <a:spLocks noChangeArrowheads="1"/>
            </p:cNvSpPr>
            <p:nvPr/>
          </p:nvSpPr>
          <p:spPr bwMode="auto">
            <a:xfrm>
              <a:off x="1959" y="2611"/>
              <a:ext cx="50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Wait</a:t>
              </a:r>
              <a:endParaRPr kumimoji="0" lang="en-US" altLang="en-US" sz="1600" b="0" i="0" u="none" strike="noStrike" kern="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sp>
        <p:nvSpPr>
          <p:cNvPr id="58" name="Line 6"/>
          <p:cNvSpPr>
            <a:spLocks noChangeShapeType="1"/>
          </p:cNvSpPr>
          <p:nvPr/>
        </p:nvSpPr>
        <p:spPr bwMode="auto">
          <a:xfrm>
            <a:off x="3057525" y="2797856"/>
            <a:ext cx="1624013" cy="1069975"/>
          </a:xfrm>
          <a:prstGeom prst="line">
            <a:avLst/>
          </a:prstGeom>
          <a:noFill/>
          <a:ln w="28575">
            <a:solidFill>
              <a:srgbClr val="000000"/>
            </a:solidFill>
            <a:prstDash val="sysDot"/>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7" name="Group 6"/>
          <p:cNvGrpSpPr/>
          <p:nvPr/>
        </p:nvGrpSpPr>
        <p:grpSpPr>
          <a:xfrm>
            <a:off x="5389563" y="3466193"/>
            <a:ext cx="3167062" cy="1152525"/>
            <a:chOff x="5389563" y="3466193"/>
            <a:chExt cx="3167062" cy="1152525"/>
          </a:xfrm>
        </p:grpSpPr>
        <p:sp>
          <p:nvSpPr>
            <p:cNvPr id="59" name="Text Box 7"/>
            <p:cNvSpPr txBox="1">
              <a:spLocks noChangeArrowheads="1"/>
            </p:cNvSpPr>
            <p:nvPr/>
          </p:nvSpPr>
          <p:spPr bwMode="auto">
            <a:xfrm>
              <a:off x="5780088" y="3777343"/>
              <a:ext cx="2776537"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[base])</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[base+1])</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[nextseqnum-1])</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0" name="Text Box 8"/>
            <p:cNvSpPr txBox="1">
              <a:spLocks noChangeArrowheads="1"/>
            </p:cNvSpPr>
            <p:nvPr/>
          </p:nvSpPr>
          <p:spPr bwMode="auto">
            <a:xfrm>
              <a:off x="5802313" y="3542393"/>
              <a:ext cx="11001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timeout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1" name="Line 9"/>
            <p:cNvSpPr>
              <a:spLocks noChangeShapeType="1"/>
            </p:cNvSpPr>
            <p:nvPr/>
          </p:nvSpPr>
          <p:spPr bwMode="auto">
            <a:xfrm>
              <a:off x="5886450" y="3818618"/>
              <a:ext cx="1619250"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2" name="Freeform 10"/>
            <p:cNvSpPr/>
            <p:nvPr/>
          </p:nvSpPr>
          <p:spPr bwMode="auto">
            <a:xfrm>
              <a:off x="5389563" y="3466193"/>
              <a:ext cx="393700" cy="1152525"/>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5" name="Group 4"/>
          <p:cNvGrpSpPr/>
          <p:nvPr/>
        </p:nvGrpSpPr>
        <p:grpSpPr>
          <a:xfrm>
            <a:off x="4222750" y="1037318"/>
            <a:ext cx="5521325" cy="2636838"/>
            <a:chOff x="4222750" y="1037318"/>
            <a:chExt cx="5521325" cy="2636838"/>
          </a:xfrm>
        </p:grpSpPr>
        <p:sp>
          <p:nvSpPr>
            <p:cNvPr id="63" name="Text Box 11"/>
            <p:cNvSpPr txBox="1">
              <a:spLocks noChangeArrowheads="1"/>
            </p:cNvSpPr>
            <p:nvPr/>
          </p:nvSpPr>
          <p:spPr bwMode="auto">
            <a:xfrm>
              <a:off x="4222750" y="1037318"/>
              <a:ext cx="23336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rdt_send(data)</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4" name="Line 12"/>
            <p:cNvSpPr>
              <a:spLocks noChangeShapeType="1"/>
            </p:cNvSpPr>
            <p:nvPr/>
          </p:nvSpPr>
          <p:spPr bwMode="auto">
            <a:xfrm>
              <a:off x="4330700" y="1356406"/>
              <a:ext cx="19145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5" name="Text Box 13"/>
            <p:cNvSpPr txBox="1">
              <a:spLocks noChangeArrowheads="1"/>
            </p:cNvSpPr>
            <p:nvPr/>
          </p:nvSpPr>
          <p:spPr bwMode="auto">
            <a:xfrm>
              <a:off x="4222750" y="1378631"/>
              <a:ext cx="552132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if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nextseqnum</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&lt;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base+N</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nextseqnum</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nextseqnum,data,chksum</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nextseqnum</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if (base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nextseqnum</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nextseqnum</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else</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refuse_data</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(data)</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6" name="Freeform 14"/>
            <p:cNvSpPr/>
            <p:nvPr/>
          </p:nvSpPr>
          <p:spPr bwMode="auto">
            <a:xfrm rot="5142103" flipH="1">
              <a:off x="4816476" y="2901043"/>
              <a:ext cx="393700" cy="1152525"/>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77" name="Group 76"/>
          <p:cNvGrpSpPr/>
          <p:nvPr/>
        </p:nvGrpSpPr>
        <p:grpSpPr>
          <a:xfrm>
            <a:off x="4371975" y="4413931"/>
            <a:ext cx="3686175" cy="1860550"/>
            <a:chOff x="4371975" y="4413931"/>
            <a:chExt cx="3686175" cy="1860550"/>
          </a:xfrm>
        </p:grpSpPr>
        <p:sp>
          <p:nvSpPr>
            <p:cNvPr id="67" name="Text Box 15"/>
            <p:cNvSpPr txBox="1">
              <a:spLocks noChangeArrowheads="1"/>
            </p:cNvSpPr>
            <p:nvPr/>
          </p:nvSpPr>
          <p:spPr bwMode="auto">
            <a:xfrm>
              <a:off x="4371975" y="5445806"/>
              <a:ext cx="36861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base = getacknum(rcvpkt)+1</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If (base == nextseqnum)</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stop_timer</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else</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8" name="Text Box 16"/>
            <p:cNvSpPr txBox="1">
              <a:spLocks noChangeArrowheads="1"/>
            </p:cNvSpPr>
            <p:nvPr/>
          </p:nvSpPr>
          <p:spPr bwMode="auto">
            <a:xfrm>
              <a:off x="4384675" y="4945743"/>
              <a:ext cx="283368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rdt_rcv(rcvpkt) &amp;&amp; </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notcorrupt(rcvpkt) </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9" name="Line 17"/>
            <p:cNvSpPr>
              <a:spLocks noChangeShapeType="1"/>
            </p:cNvSpPr>
            <p:nvPr/>
          </p:nvSpPr>
          <p:spPr bwMode="auto">
            <a:xfrm>
              <a:off x="4476750" y="5469618"/>
              <a:ext cx="161925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0" name="Freeform 18"/>
            <p:cNvSpPr/>
            <p:nvPr/>
          </p:nvSpPr>
          <p:spPr bwMode="auto">
            <a:xfrm>
              <a:off x="4533900" y="4413931"/>
              <a:ext cx="1054100" cy="674687"/>
            </a:xfrm>
            <a:custGeom>
              <a:avLst/>
              <a:gdLst>
                <a:gd name="T0" fmla="*/ 2147483647 w 664"/>
                <a:gd name="T1" fmla="*/ 2147483647 h 425"/>
                <a:gd name="T2" fmla="*/ 2147483647 w 664"/>
                <a:gd name="T3" fmla="*/ 0 h 425"/>
                <a:gd name="T4" fmla="*/ 0 60000 65536"/>
                <a:gd name="T5" fmla="*/ 0 60000 65536"/>
              </a:gdLst>
              <a:ahLst/>
              <a:cxnLst>
                <a:cxn ang="T4">
                  <a:pos x="T0" y="T1"/>
                </a:cxn>
                <a:cxn ang="T5">
                  <a:pos x="T2" y="T3"/>
                </a:cxn>
              </a:cxnLst>
              <a:rect l="0" t="0" r="r" b="b"/>
              <a:pathLst>
                <a:path w="664" h="425">
                  <a:moveTo>
                    <a:pt x="241" y="20"/>
                  </a:moveTo>
                  <a:cubicBezTo>
                    <a:pt x="0" y="393"/>
                    <a:pt x="664" y="425"/>
                    <a:pt x="388"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71" name="Line 19"/>
          <p:cNvSpPr>
            <a:spLocks noChangeShapeType="1"/>
          </p:cNvSpPr>
          <p:nvPr/>
        </p:nvSpPr>
        <p:spPr bwMode="auto">
          <a:xfrm>
            <a:off x="2643188" y="3224893"/>
            <a:ext cx="803275"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2" name="Text Box 20"/>
          <p:cNvSpPr txBox="1">
            <a:spLocks noChangeArrowheads="1"/>
          </p:cNvSpPr>
          <p:nvPr/>
        </p:nvSpPr>
        <p:spPr bwMode="auto">
          <a:xfrm>
            <a:off x="2516188" y="3194731"/>
            <a:ext cx="148590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base=1</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nextseqnum=1</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nvGrpSpPr>
          <p:cNvPr id="78" name="Group 77"/>
          <p:cNvGrpSpPr/>
          <p:nvPr/>
        </p:nvGrpSpPr>
        <p:grpSpPr>
          <a:xfrm>
            <a:off x="2279650" y="4188506"/>
            <a:ext cx="2343150" cy="638175"/>
            <a:chOff x="2279650" y="4188506"/>
            <a:chExt cx="2343150" cy="638175"/>
          </a:xfrm>
        </p:grpSpPr>
        <p:sp>
          <p:nvSpPr>
            <p:cNvPr id="73" name="Text Box 21"/>
            <p:cNvSpPr txBox="1">
              <a:spLocks noChangeArrowheads="1"/>
            </p:cNvSpPr>
            <p:nvPr/>
          </p:nvSpPr>
          <p:spPr bwMode="auto">
            <a:xfrm>
              <a:off x="2279650" y="4256768"/>
              <a:ext cx="20478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&amp;&amp; corrupt(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4" name="Line 22"/>
            <p:cNvSpPr>
              <a:spLocks noChangeShapeType="1"/>
            </p:cNvSpPr>
            <p:nvPr/>
          </p:nvSpPr>
          <p:spPr bwMode="auto">
            <a:xfrm flipV="1">
              <a:off x="2371725" y="4755243"/>
              <a:ext cx="1520825"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5" name="Freeform 23"/>
            <p:cNvSpPr/>
            <p:nvPr/>
          </p:nvSpPr>
          <p:spPr bwMode="auto">
            <a:xfrm>
              <a:off x="3927475" y="4188506"/>
              <a:ext cx="695325" cy="638175"/>
            </a:xfrm>
            <a:custGeom>
              <a:avLst/>
              <a:gdLst>
                <a:gd name="T0" fmla="*/ 2147483647 w 1095"/>
                <a:gd name="T1" fmla="*/ 0 h 1005"/>
                <a:gd name="T2" fmla="*/ 2147483647 w 1095"/>
                <a:gd name="T3" fmla="*/ 2147483647 h 1005"/>
                <a:gd name="T4" fmla="*/ 0 60000 65536"/>
                <a:gd name="T5" fmla="*/ 0 60000 65536"/>
              </a:gdLst>
              <a:ahLst/>
              <a:cxnLst>
                <a:cxn ang="T4">
                  <a:pos x="T0" y="T1"/>
                </a:cxn>
                <a:cxn ang="T5">
                  <a:pos x="T2" y="T3"/>
                </a:cxn>
              </a:cxnLst>
              <a:rect l="0" t="0" r="r" b="b"/>
              <a:pathLst>
                <a:path w="1095" h="1005">
                  <a:moveTo>
                    <a:pt x="1005" y="0"/>
                  </a:moveTo>
                  <a:cubicBezTo>
                    <a:pt x="0" y="30"/>
                    <a:pt x="645" y="1005"/>
                    <a:pt x="1095" y="16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76" name="Text Box 24"/>
          <p:cNvSpPr txBox="1">
            <a:spLocks noChangeArrowheads="1"/>
          </p:cNvSpPr>
          <p:nvPr/>
        </p:nvSpPr>
        <p:spPr bwMode="auto">
          <a:xfrm>
            <a:off x="2559050" y="2894693"/>
            <a:ext cx="32385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00"/>
                </a:solidFill>
                <a:effectLst/>
                <a:uLnTx/>
                <a:uFillTx/>
                <a:latin typeface="Symbol" panose="05050102010706020507" charset="0"/>
                <a:ea typeface="MS PGothic" panose="020B0600070205080204" pitchFamily="34" charset="-128"/>
                <a:cs typeface="+mn-cs"/>
              </a:rPr>
              <a:t>L</a:t>
            </a:r>
            <a:endParaRPr kumimoji="0" lang="en-US" sz="1600" b="0" i="0" u="none" strike="noStrike" kern="1200" cap="none" spc="0" normalizeH="0" baseline="0" noProof="0">
              <a:ln>
                <a:noFill/>
              </a:ln>
              <a:solidFill>
                <a:srgbClr val="000000"/>
              </a:solidFill>
              <a:effectLst/>
              <a:uLnTx/>
              <a:uFillTx/>
              <a:latin typeface="Symbol" panose="05050102010706020507" charset="0"/>
              <a:ea typeface="MS PGothic" panose="020B0600070205080204" pitchFamily="34" charset="-128"/>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dissolve">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dissolve">
                                      <p:cBhvr>
                                        <p:cTn id="2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Go-Back-N: receiver extended FSM</a:t>
            </a:r>
            <a:endParaRPr lang="en-US" sz="4400" dirty="0"/>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Transport Layer: 3-</a:t>
            </a:r>
            <a:fld id="{C4204591-24BD-A542-B9D5-F8D8A88D2FEE}" type="slidenum">
              <a:rPr kumimoji="0" lang="en-US" sz="1100" b="0" i="0" u="none" strike="noStrike" kern="1200" cap="none" spc="0" normalizeH="0" baseline="0" noProof="0" dirty="0" smtClean="0">
                <a:ln>
                  <a:noFill/>
                </a:ln>
                <a:solidFill>
                  <a:prstClr val="white">
                    <a:lumMod val="50000"/>
                  </a:prstClr>
                </a:solidFill>
                <a:effectLst/>
                <a:uLnTx/>
                <a:uFillTx/>
                <a:latin typeface="Calibri" panose="020F0502020204030204"/>
                <a:ea typeface="+mn-ea"/>
                <a:cs typeface="+mn-cs"/>
              </a:rPr>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4" name="Oval 4"/>
          <p:cNvSpPr>
            <a:spLocks noChangeArrowheads="1"/>
          </p:cNvSpPr>
          <p:nvPr/>
        </p:nvSpPr>
        <p:spPr bwMode="auto">
          <a:xfrm>
            <a:off x="4922611" y="2155825"/>
            <a:ext cx="666750" cy="657225"/>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79" name="Text Box 5"/>
          <p:cNvSpPr txBox="1">
            <a:spLocks noChangeArrowheads="1"/>
          </p:cNvSpPr>
          <p:nvPr/>
        </p:nvSpPr>
        <p:spPr bwMode="auto">
          <a:xfrm>
            <a:off x="4881111" y="2307771"/>
            <a:ext cx="8001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Wait</a:t>
            </a:r>
            <a:endParaRPr kumimoji="0" lang="en-US"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80" name="Line 6"/>
          <p:cNvSpPr>
            <a:spLocks noChangeShapeType="1"/>
          </p:cNvSpPr>
          <p:nvPr/>
        </p:nvSpPr>
        <p:spPr bwMode="auto">
          <a:xfrm>
            <a:off x="2608036" y="1995488"/>
            <a:ext cx="2298700" cy="474662"/>
          </a:xfrm>
          <a:prstGeom prst="line">
            <a:avLst/>
          </a:prstGeom>
          <a:noFill/>
          <a:ln w="2857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Freeform 10"/>
          <p:cNvSpPr/>
          <p:nvPr/>
        </p:nvSpPr>
        <p:spPr bwMode="auto">
          <a:xfrm>
            <a:off x="5595711" y="1898650"/>
            <a:ext cx="828675" cy="1152525"/>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Text Box 11"/>
          <p:cNvSpPr txBox="1">
            <a:spLocks noChangeArrowheads="1"/>
          </p:cNvSpPr>
          <p:nvPr/>
        </p:nvSpPr>
        <p:spPr bwMode="auto">
          <a:xfrm>
            <a:off x="6089424" y="1668463"/>
            <a:ext cx="3570287"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rdt_rcv</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&amp;&amp; </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notcorrupt</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&amp;&amp; </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hasseqnum</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rcvpkt,expectedseqnum</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t>
            </a:r>
            <a:endPar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86" name="Line 12"/>
          <p:cNvSpPr>
            <a:spLocks noChangeShapeType="1"/>
          </p:cNvSpPr>
          <p:nvPr/>
        </p:nvSpPr>
        <p:spPr bwMode="auto">
          <a:xfrm>
            <a:off x="6159274" y="2360613"/>
            <a:ext cx="3175000" cy="1587"/>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Text Box 13"/>
          <p:cNvSpPr txBox="1">
            <a:spLocks noChangeArrowheads="1"/>
          </p:cNvSpPr>
          <p:nvPr/>
        </p:nvSpPr>
        <p:spPr bwMode="auto">
          <a:xfrm>
            <a:off x="6094186" y="2403475"/>
            <a:ext cx="4314825"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extract(</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rcvpkt,data</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deliver_data</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(data)</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sndpkt</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 </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make_pkt</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expectedseqnum,ACK,chksum</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udt_send</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sndpkt</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expectedseqnum</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grpSp>
        <p:nvGrpSpPr>
          <p:cNvPr id="4" name="Group 3"/>
          <p:cNvGrpSpPr/>
          <p:nvPr/>
        </p:nvGrpSpPr>
        <p:grpSpPr>
          <a:xfrm>
            <a:off x="4320949" y="1306513"/>
            <a:ext cx="1701605" cy="841375"/>
            <a:chOff x="4320949" y="1306513"/>
            <a:chExt cx="1701605" cy="841375"/>
          </a:xfrm>
        </p:grpSpPr>
        <p:sp>
          <p:nvSpPr>
            <p:cNvPr id="81" name="Text Box 7"/>
            <p:cNvSpPr txBox="1">
              <a:spLocks noChangeArrowheads="1"/>
            </p:cNvSpPr>
            <p:nvPr/>
          </p:nvSpPr>
          <p:spPr bwMode="auto">
            <a:xfrm>
              <a:off x="4320949" y="1582738"/>
              <a:ext cx="161766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udt_send(sndpkt)</a:t>
              </a:r>
              <a:endParaRPr kumimoji="0" lang="en-US" altLang="en-US" sz="14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82" name="Text Box 8"/>
            <p:cNvSpPr txBox="1">
              <a:spLocks noChangeArrowheads="1"/>
            </p:cNvSpPr>
            <p:nvPr/>
          </p:nvSpPr>
          <p:spPr bwMode="auto">
            <a:xfrm>
              <a:off x="4360636" y="1306513"/>
              <a:ext cx="166191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any other event </a:t>
              </a:r>
              <a:endPar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83" name="Line 9"/>
            <p:cNvSpPr>
              <a:spLocks noChangeShapeType="1"/>
            </p:cNvSpPr>
            <p:nvPr/>
          </p:nvSpPr>
          <p:spPr bwMode="auto">
            <a:xfrm>
              <a:off x="4441599" y="1603375"/>
              <a:ext cx="81597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14"/>
            <p:cNvSpPr/>
            <p:nvPr/>
          </p:nvSpPr>
          <p:spPr bwMode="auto">
            <a:xfrm rot="5142103" flipH="1">
              <a:off x="5068662" y="1374775"/>
              <a:ext cx="393700" cy="1152525"/>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9" name="Line 15"/>
          <p:cNvSpPr>
            <a:spLocks noChangeShapeType="1"/>
          </p:cNvSpPr>
          <p:nvPr/>
        </p:nvSpPr>
        <p:spPr bwMode="auto">
          <a:xfrm>
            <a:off x="2547711" y="2408238"/>
            <a:ext cx="123825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Text Box 16"/>
          <p:cNvSpPr txBox="1">
            <a:spLocks noChangeArrowheads="1"/>
          </p:cNvSpPr>
          <p:nvPr/>
        </p:nvSpPr>
        <p:spPr bwMode="auto">
          <a:xfrm>
            <a:off x="2457224" y="2428875"/>
            <a:ext cx="364172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expectedseqnum</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=1</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sndpkt</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    </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make_pkt</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expectedseqnum,ACK,chksum</a:t>
            </a: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91" name="Text Box 17"/>
          <p:cNvSpPr txBox="1">
            <a:spLocks noChangeArrowheads="1"/>
          </p:cNvSpPr>
          <p:nvPr/>
        </p:nvSpPr>
        <p:spPr bwMode="auto">
          <a:xfrm>
            <a:off x="2493736" y="2105025"/>
            <a:ext cx="32385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solidFill>
                  <a:prstClr val="black"/>
                </a:solidFill>
                <a:effectLst/>
                <a:uLnTx/>
                <a:uFillTx/>
                <a:latin typeface="Symbol" panose="05050102010706020507" charset="0"/>
                <a:ea typeface="MS PGothic" panose="020B0600070205080204" pitchFamily="34" charset="-128"/>
                <a:cs typeface="+mn-cs"/>
              </a:rPr>
              <a:t>L</a:t>
            </a:r>
            <a:endParaRPr kumimoji="0" lang="en-US" sz="1600" b="0" i="0" u="none" strike="noStrike" kern="1200" cap="none" spc="0" normalizeH="0" baseline="0" noProof="0">
              <a:ln>
                <a:noFill/>
              </a:ln>
              <a:solidFill>
                <a:prstClr val="black"/>
              </a:solidFill>
              <a:effectLst/>
              <a:uLnTx/>
              <a:uFillTx/>
              <a:latin typeface="Symbol" panose="05050102010706020507" charset="0"/>
              <a:ea typeface="MS PGothic" panose="020B0600070205080204" pitchFamily="34" charset="-128"/>
              <a:cs typeface="+mn-cs"/>
            </a:endParaRPr>
          </a:p>
        </p:txBody>
      </p:sp>
      <p:sp>
        <p:nvSpPr>
          <p:cNvPr id="92" name="Rectangle 3"/>
          <p:cNvSpPr txBox="1">
            <a:spLocks noChangeArrowheads="1"/>
          </p:cNvSpPr>
          <p:nvPr/>
        </p:nvSpPr>
        <p:spPr>
          <a:xfrm>
            <a:off x="930389" y="3827462"/>
            <a:ext cx="10318069" cy="285432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ACK-only: always send ACK for correctly-received packet with highest </a:t>
            </a: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in-order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seq #</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may generate duplicate ACKs</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need only remember </a:t>
            </a:r>
            <a:r>
              <a:rPr kumimoji="0" lang="en-US" altLang="en-US" sz="2400" b="1" i="0" u="none" strike="noStrike" kern="1200" cap="none" spc="0" normalizeH="0" baseline="0" noProof="0" dirty="0" err="1">
                <a:ln>
                  <a:noFill/>
                </a:ln>
                <a:solidFill>
                  <a:prstClr val="black"/>
                </a:solidFill>
                <a:effectLst/>
                <a:uLnTx/>
                <a:uFillTx/>
                <a:latin typeface="Courier New" panose="02070309020205020404" charset="0"/>
                <a:ea typeface="MS PGothic" panose="020B0600070205080204" pitchFamily="34" charset="-128"/>
                <a:cs typeface="+mn-cs"/>
              </a:rPr>
              <a:t>expectedseqnum</a:t>
            </a:r>
            <a:endParaRPr kumimoji="0" lang="en-US" altLang="en-US" sz="2400" b="1" i="0" u="none" strike="noStrike" kern="1200" cap="none" spc="0" normalizeH="0" baseline="0" noProof="0" dirty="0">
              <a:ln>
                <a:noFill/>
              </a:ln>
              <a:solidFill>
                <a:prstClr val="black"/>
              </a:solidFill>
              <a:effectLst/>
              <a:uLnTx/>
              <a:uFillTx/>
              <a:latin typeface="Courier New" panose="02070309020205020404" charset="0"/>
              <a:ea typeface="MS PGothic"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out-of-order packet: </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discard (don’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 buffer): </a:t>
            </a:r>
            <a:r>
              <a:rPr kumimoji="0" lang="en-US" altLang="ja-JP" sz="24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no receiver buffering!</a:t>
            </a:r>
            <a:endParaRPr kumimoji="0" lang="en-US" altLang="ja-JP" sz="24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re-ACK pkt with highest in-order seq #</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dissolve">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dissolve">
                                      <p:cBhvr>
                                        <p:cTn id="12" dur="500"/>
                                        <p:tgtEl>
                                          <p:spTgt spid="8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7"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sender </a:t>
            </a:r>
            <a:r>
              <a:rPr lang="en-US" dirty="0"/>
              <a:t>(simplified)</a:t>
            </a:r>
            <a:endParaRPr lang="en-US" sz="4400" b="0" dirty="0"/>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Transport Layer: 3-</a:t>
            </a:r>
            <a:fld id="{C4204591-24BD-A542-B9D5-F8D8A88D2FEE}" type="slidenum">
              <a:rPr kumimoji="0" lang="en-US" sz="1100" b="0" i="0" u="none" strike="noStrike" kern="1200" cap="none" spc="0" normalizeH="0" baseline="0" noProof="0" dirty="0" smtClean="0">
                <a:ln>
                  <a:noFill/>
                </a:ln>
                <a:solidFill>
                  <a:prstClr val="white">
                    <a:lumMod val="50000"/>
                  </a:prstClr>
                </a:solidFill>
                <a:effectLst/>
                <a:uLnTx/>
                <a:uFillTx/>
                <a:latin typeface="Calibri" panose="020F0502020204030204"/>
                <a:ea typeface="+mn-ea"/>
                <a:cs typeface="+mn-cs"/>
              </a:rPr>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3" name="Oval 7"/>
          <p:cNvSpPr>
            <a:spLocks noChangeArrowheads="1"/>
          </p:cNvSpPr>
          <p:nvPr/>
        </p:nvSpPr>
        <p:spPr bwMode="auto">
          <a:xfrm>
            <a:off x="5099050" y="2604687"/>
            <a:ext cx="1071562" cy="971550"/>
          </a:xfrm>
          <a:prstGeom prst="ellipse">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 name="Oval 6"/>
          <p:cNvSpPr>
            <a:spLocks noChangeArrowheads="1"/>
          </p:cNvSpPr>
          <p:nvPr/>
        </p:nvSpPr>
        <p:spPr bwMode="auto">
          <a:xfrm>
            <a:off x="5024437" y="2652312"/>
            <a:ext cx="1071563" cy="971550"/>
          </a:xfrm>
          <a:prstGeom prst="ellipse">
            <a:avLst/>
          </a:prstGeom>
          <a:solidFill>
            <a:srgbClr val="FF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 name="Text Box 5"/>
          <p:cNvSpPr txBox="1">
            <a:spLocks noChangeArrowheads="1"/>
          </p:cNvSpPr>
          <p:nvPr/>
        </p:nvSpPr>
        <p:spPr bwMode="auto">
          <a:xfrm>
            <a:off x="5108563" y="2655487"/>
            <a:ext cx="889025" cy="98610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wait</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a:p>
            <a:pPr marL="0" marR="0" lvl="0" indent="0" algn="ctr" defTabSz="914400" rtl="0" eaLnBrk="0" fontAlgn="base" latinLnBrk="0" hangingPunct="0">
              <a:lnSpc>
                <a:spcPct val="8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for </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a:p>
            <a:pPr marL="0" marR="0" lvl="0" indent="0" algn="ctr" defTabSz="914400" rtl="0" eaLnBrk="0" fontAlgn="base" latinLnBrk="0" hangingPunct="0">
              <a:lnSpc>
                <a:spcPct val="8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event</a:t>
            </a:r>
            <a:endParaRPr kumimoji="0" lang="en-US" sz="1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36" name="Line 8"/>
          <p:cNvSpPr>
            <a:spLocks noChangeShapeType="1"/>
          </p:cNvSpPr>
          <p:nvPr/>
        </p:nvSpPr>
        <p:spPr bwMode="auto">
          <a:xfrm>
            <a:off x="4057650" y="2122087"/>
            <a:ext cx="1071562" cy="688975"/>
          </a:xfrm>
          <a:prstGeom prst="line">
            <a:avLst/>
          </a:prstGeom>
          <a:noFill/>
          <a:ln w="9525">
            <a:solidFill>
              <a:srgbClr val="000000"/>
            </a:solidFill>
            <a:prstDash val="dash"/>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7" name="Text Box 9"/>
          <p:cNvSpPr txBox="1">
            <a:spLocks noChangeArrowheads="1"/>
          </p:cNvSpPr>
          <p:nvPr/>
        </p:nvSpPr>
        <p:spPr bwMode="auto">
          <a:xfrm>
            <a:off x="2516187" y="2749150"/>
            <a:ext cx="2546350" cy="51752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NextSeqNum = InitialSeqNum</a:t>
            </a: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SendBase = InitialSeqNum</a:t>
            </a: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8" name="Line 10"/>
          <p:cNvSpPr>
            <a:spLocks noChangeShapeType="1"/>
          </p:cNvSpPr>
          <p:nvPr/>
        </p:nvSpPr>
        <p:spPr bwMode="auto">
          <a:xfrm>
            <a:off x="2619375" y="2763437"/>
            <a:ext cx="2179637"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 name="Text Box 11"/>
          <p:cNvSpPr txBox="1">
            <a:spLocks noChangeArrowheads="1"/>
          </p:cNvSpPr>
          <p:nvPr/>
        </p:nvSpPr>
        <p:spPr bwMode="auto">
          <a:xfrm>
            <a:off x="3489325" y="2445937"/>
            <a:ext cx="341312"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srgbClr val="000000"/>
                </a:solidFill>
                <a:effectLst/>
                <a:uLnTx/>
                <a:uFillTx/>
                <a:latin typeface="Symbol" panose="05050102010706020507" charset="0"/>
                <a:ea typeface="MS PGothic" panose="020B0600070205080204" pitchFamily="34" charset="-128"/>
                <a:cs typeface="+mn-cs"/>
              </a:rPr>
              <a:t>L</a:t>
            </a:r>
            <a:endParaRPr kumimoji="0" lang="en-US" sz="1800" b="0" i="0" u="none" strike="noStrike" kern="1200" cap="none" spc="0" normalizeH="0" baseline="0" noProof="0">
              <a:ln>
                <a:noFill/>
              </a:ln>
              <a:solidFill>
                <a:srgbClr val="000000"/>
              </a:solidFill>
              <a:effectLst/>
              <a:uLnTx/>
              <a:uFillTx/>
              <a:latin typeface="Symbol" panose="05050102010706020507" charset="0"/>
              <a:ea typeface="MS PGothic" panose="020B0600070205080204" pitchFamily="34" charset="-128"/>
              <a:cs typeface="+mn-cs"/>
            </a:endParaRPr>
          </a:p>
        </p:txBody>
      </p:sp>
      <p:grpSp>
        <p:nvGrpSpPr>
          <p:cNvPr id="44" name="Group 20"/>
          <p:cNvGrpSpPr/>
          <p:nvPr/>
        </p:nvGrpSpPr>
        <p:grpSpPr bwMode="auto">
          <a:xfrm>
            <a:off x="7007225" y="3280962"/>
            <a:ext cx="3298825" cy="1147763"/>
            <a:chOff x="1270" y="3518"/>
            <a:chExt cx="2078" cy="723"/>
          </a:xfrm>
        </p:grpSpPr>
        <p:sp>
          <p:nvSpPr>
            <p:cNvPr id="45" name="Text Box 16"/>
            <p:cNvSpPr txBox="1">
              <a:spLocks noChangeArrowheads="1"/>
            </p:cNvSpPr>
            <p:nvPr/>
          </p:nvSpPr>
          <p:spPr bwMode="auto">
            <a:xfrm>
              <a:off x="1275" y="3721"/>
              <a:ext cx="2073" cy="520"/>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retransmit not-yet-</a:t>
              </a:r>
              <a:r>
                <a:rPr kumimoji="0" lang="en-US" sz="16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acked</a:t>
              </a:r>
              <a:r>
                <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segment         	with smallest seq. #</a:t>
              </a: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start timer</a:t>
              </a: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6" name="Text Box 17"/>
            <p:cNvSpPr txBox="1">
              <a:spLocks noChangeArrowheads="1"/>
            </p:cNvSpPr>
            <p:nvPr/>
          </p:nvSpPr>
          <p:spPr bwMode="auto">
            <a:xfrm>
              <a:off x="1270" y="3518"/>
              <a:ext cx="547"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timeout</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7" name="Line 18"/>
            <p:cNvSpPr>
              <a:spLocks noChangeShapeType="1"/>
            </p:cNvSpPr>
            <p:nvPr/>
          </p:nvSpPr>
          <p:spPr bwMode="auto">
            <a:xfrm>
              <a:off x="1342" y="3741"/>
              <a:ext cx="1881"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48" name="Group 24"/>
          <p:cNvGrpSpPr/>
          <p:nvPr/>
        </p:nvGrpSpPr>
        <p:grpSpPr bwMode="auto">
          <a:xfrm>
            <a:off x="3154362" y="4387450"/>
            <a:ext cx="4703763" cy="2181225"/>
            <a:chOff x="678" y="2592"/>
            <a:chExt cx="2963" cy="1374"/>
          </a:xfrm>
        </p:grpSpPr>
        <p:sp>
          <p:nvSpPr>
            <p:cNvPr id="49" name="Text Box 3"/>
            <p:cNvSpPr txBox="1">
              <a:spLocks noChangeArrowheads="1"/>
            </p:cNvSpPr>
            <p:nvPr/>
          </p:nvSpPr>
          <p:spPr bwMode="auto">
            <a:xfrm>
              <a:off x="678" y="2830"/>
              <a:ext cx="2963" cy="1136"/>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if (y &gt; SendBase) { </a:t>
              </a:r>
              <a:endPar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SendBase = y </a:t>
              </a:r>
              <a:endPar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 SendBase–1: last cumulatively ACKed byte */</a:t>
              </a:r>
              <a:endPar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if (there are currently not-yet-acked segments)</a:t>
              </a:r>
              <a:endPar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start timer</a:t>
              </a:r>
              <a:endPar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else stop timer </a:t>
              </a:r>
              <a:endPar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 </a:t>
              </a:r>
              <a:endPar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0" name="Text Box 21"/>
            <p:cNvSpPr txBox="1">
              <a:spLocks noChangeArrowheads="1"/>
            </p:cNvSpPr>
            <p:nvPr/>
          </p:nvSpPr>
          <p:spPr bwMode="auto">
            <a:xfrm>
              <a:off x="705" y="2592"/>
              <a:ext cx="2200"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ACK received, with ACK field value y </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1" name="Line 22"/>
            <p:cNvSpPr>
              <a:spLocks noChangeShapeType="1"/>
            </p:cNvSpPr>
            <p:nvPr/>
          </p:nvSpPr>
          <p:spPr bwMode="auto">
            <a:xfrm>
              <a:off x="748" y="2815"/>
              <a:ext cx="2078"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4" name="Group 3"/>
          <p:cNvGrpSpPr/>
          <p:nvPr/>
        </p:nvGrpSpPr>
        <p:grpSpPr>
          <a:xfrm>
            <a:off x="5851525" y="1207687"/>
            <a:ext cx="5207000" cy="1928813"/>
            <a:chOff x="5851525" y="1207687"/>
            <a:chExt cx="5207000" cy="1928813"/>
          </a:xfrm>
        </p:grpSpPr>
        <p:grpSp>
          <p:nvGrpSpPr>
            <p:cNvPr id="40" name="Group 23"/>
            <p:cNvGrpSpPr/>
            <p:nvPr/>
          </p:nvGrpSpPr>
          <p:grpSpPr bwMode="auto">
            <a:xfrm>
              <a:off x="6807200" y="1207687"/>
              <a:ext cx="4251325" cy="1928813"/>
              <a:chOff x="3003" y="1263"/>
              <a:chExt cx="2678" cy="1215"/>
            </a:xfrm>
          </p:grpSpPr>
          <p:sp>
            <p:nvSpPr>
              <p:cNvPr id="41" name="Text Box 12"/>
              <p:cNvSpPr txBox="1">
                <a:spLocks noChangeArrowheads="1"/>
              </p:cNvSpPr>
              <p:nvPr/>
            </p:nvSpPr>
            <p:spPr bwMode="auto">
              <a:xfrm>
                <a:off x="3019" y="1456"/>
                <a:ext cx="2662" cy="102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5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create segment, seq. #: </a:t>
                </a:r>
                <a:r>
                  <a:rPr kumimoji="0" lang="en-US" altLang="en-US" sz="16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NextSeqNum</a:t>
                </a:r>
                <a:endParaRPr kumimoji="0" lang="en-US" alt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105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pass segment to IP (i.e., </a:t>
                </a:r>
                <a:r>
                  <a:rPr kumimoji="0" lang="ja-JP"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t>
                </a:r>
                <a:r>
                  <a:rPr kumimoji="0" lang="en-US" altLang="ja-JP"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send</a:t>
                </a:r>
                <a:r>
                  <a:rPr kumimoji="0" lang="ja-JP"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t>
                </a:r>
                <a:r>
                  <a:rPr kumimoji="0" lang="en-US" altLang="ja-JP"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a:t>
                </a:r>
                <a:endParaRPr kumimoji="0" lang="en-US" altLang="ja-JP"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105000"/>
                  </a:lnSpc>
                  <a:spcBef>
                    <a:spcPct val="0"/>
                  </a:spcBef>
                  <a:spcAft>
                    <a:spcPct val="0"/>
                  </a:spcAft>
                  <a:buClrTx/>
                  <a:buSzTx/>
                  <a:buFontTx/>
                  <a:buNone/>
                  <a:defRPr/>
                </a:pPr>
                <a:r>
                  <a:rPr kumimoji="0" lang="en-US" altLang="en-US" sz="16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NextSeqNum</a:t>
                </a:r>
                <a:r>
                  <a:rPr kumimoji="0" lang="en-US" alt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 </a:t>
                </a:r>
                <a:r>
                  <a:rPr kumimoji="0" lang="en-US" altLang="en-US" sz="16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NextSeqNum</a:t>
                </a:r>
                <a:r>
                  <a:rPr kumimoji="0" lang="en-US" alt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 length(data) </a:t>
                </a:r>
                <a:endParaRPr kumimoji="0" lang="en-US" alt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105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if (timer currently not running)</a:t>
                </a:r>
                <a:endParaRPr kumimoji="0" lang="en-US" alt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105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start timer</a:t>
                </a:r>
                <a:endParaRPr kumimoji="0" lang="en-US" alt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a:t>
                </a:r>
                <a:endParaRPr kumimoji="0" lang="en-US" alt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 name="Text Box 13"/>
              <p:cNvSpPr txBox="1">
                <a:spLocks noChangeArrowheads="1"/>
              </p:cNvSpPr>
              <p:nvPr/>
            </p:nvSpPr>
            <p:spPr bwMode="auto">
              <a:xfrm>
                <a:off x="3003" y="1263"/>
                <a:ext cx="2204"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data received from application above</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3" name="Line 15"/>
              <p:cNvSpPr>
                <a:spLocks noChangeShapeType="1"/>
              </p:cNvSpPr>
              <p:nvPr/>
            </p:nvSpPr>
            <p:spPr bwMode="auto">
              <a:xfrm>
                <a:off x="3081" y="1490"/>
                <a:ext cx="1743"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52" name="Freeform 26"/>
            <p:cNvSpPr/>
            <p:nvPr/>
          </p:nvSpPr>
          <p:spPr bwMode="auto">
            <a:xfrm>
              <a:off x="5851525" y="1518837"/>
              <a:ext cx="1254125" cy="1258888"/>
            </a:xfrm>
            <a:custGeom>
              <a:avLst/>
              <a:gdLst>
                <a:gd name="T0" fmla="*/ 2147483647 w 1052"/>
                <a:gd name="T1" fmla="*/ 2147483647 h 990"/>
                <a:gd name="T2" fmla="*/ 2147483647 w 1052"/>
                <a:gd name="T3" fmla="*/ 2147483647 h 990"/>
                <a:gd name="T4" fmla="*/ 2147483647 w 1052"/>
                <a:gd name="T5" fmla="*/ 2147483647 h 990"/>
                <a:gd name="T6" fmla="*/ 0 60000 65536"/>
                <a:gd name="T7" fmla="*/ 0 60000 65536"/>
                <a:gd name="T8" fmla="*/ 0 60000 65536"/>
              </a:gdLst>
              <a:ahLst/>
              <a:cxnLst>
                <a:cxn ang="T6">
                  <a:pos x="T0" y="T1"/>
                </a:cxn>
                <a:cxn ang="T7">
                  <a:pos x="T2" y="T3"/>
                </a:cxn>
                <a:cxn ang="T8">
                  <a:pos x="T4" y="T5"/>
                </a:cxn>
              </a:cxnLst>
              <a:rect l="0" t="0" r="r" b="b"/>
              <a:pathLst>
                <a:path w="1052" h="990">
                  <a:moveTo>
                    <a:pt x="26" y="825"/>
                  </a:moveTo>
                  <a:cubicBezTo>
                    <a:pt x="0" y="569"/>
                    <a:pt x="98" y="0"/>
                    <a:pt x="575" y="386"/>
                  </a:cubicBezTo>
                  <a:cubicBezTo>
                    <a:pt x="1052" y="772"/>
                    <a:pt x="404" y="968"/>
                    <a:pt x="208" y="990"/>
                  </a:cubicBezTo>
                </a:path>
              </a:pathLst>
            </a:custGeom>
            <a:noFill/>
            <a:ln w="1905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53" name="Freeform 27"/>
          <p:cNvSpPr/>
          <p:nvPr/>
        </p:nvSpPr>
        <p:spPr bwMode="auto">
          <a:xfrm rot="4468137">
            <a:off x="6174581" y="2991244"/>
            <a:ext cx="1254125" cy="1258887"/>
          </a:xfrm>
          <a:custGeom>
            <a:avLst/>
            <a:gdLst>
              <a:gd name="T0" fmla="*/ 2147483647 w 1052"/>
              <a:gd name="T1" fmla="*/ 2147483647 h 990"/>
              <a:gd name="T2" fmla="*/ 2147483647 w 1052"/>
              <a:gd name="T3" fmla="*/ 2147483647 h 990"/>
              <a:gd name="T4" fmla="*/ 2147483647 w 1052"/>
              <a:gd name="T5" fmla="*/ 2147483647 h 990"/>
              <a:gd name="T6" fmla="*/ 0 60000 65536"/>
              <a:gd name="T7" fmla="*/ 0 60000 65536"/>
              <a:gd name="T8" fmla="*/ 0 60000 65536"/>
            </a:gdLst>
            <a:ahLst/>
            <a:cxnLst>
              <a:cxn ang="T6">
                <a:pos x="T0" y="T1"/>
              </a:cxn>
              <a:cxn ang="T7">
                <a:pos x="T2" y="T3"/>
              </a:cxn>
              <a:cxn ang="T8">
                <a:pos x="T4" y="T5"/>
              </a:cxn>
            </a:cxnLst>
            <a:rect l="0" t="0" r="r" b="b"/>
            <a:pathLst>
              <a:path w="1052" h="990">
                <a:moveTo>
                  <a:pt x="26" y="825"/>
                </a:moveTo>
                <a:cubicBezTo>
                  <a:pt x="0" y="569"/>
                  <a:pt x="98" y="0"/>
                  <a:pt x="575" y="386"/>
                </a:cubicBezTo>
                <a:cubicBezTo>
                  <a:pt x="1052" y="772"/>
                  <a:pt x="404" y="968"/>
                  <a:pt x="208" y="990"/>
                </a:cubicBezTo>
              </a:path>
            </a:pathLst>
          </a:custGeom>
          <a:noFill/>
          <a:ln w="1905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4" name="Freeform 28"/>
          <p:cNvSpPr/>
          <p:nvPr/>
        </p:nvSpPr>
        <p:spPr bwMode="auto">
          <a:xfrm rot="10674503">
            <a:off x="4116387" y="3490512"/>
            <a:ext cx="1254125" cy="1258888"/>
          </a:xfrm>
          <a:custGeom>
            <a:avLst/>
            <a:gdLst>
              <a:gd name="T0" fmla="*/ 2147483647 w 1052"/>
              <a:gd name="T1" fmla="*/ 2147483647 h 990"/>
              <a:gd name="T2" fmla="*/ 2147483647 w 1052"/>
              <a:gd name="T3" fmla="*/ 2147483647 h 990"/>
              <a:gd name="T4" fmla="*/ 2147483647 w 1052"/>
              <a:gd name="T5" fmla="*/ 2147483647 h 990"/>
              <a:gd name="T6" fmla="*/ 0 60000 65536"/>
              <a:gd name="T7" fmla="*/ 0 60000 65536"/>
              <a:gd name="T8" fmla="*/ 0 60000 65536"/>
            </a:gdLst>
            <a:ahLst/>
            <a:cxnLst>
              <a:cxn ang="T6">
                <a:pos x="T0" y="T1"/>
              </a:cxn>
              <a:cxn ang="T7">
                <a:pos x="T2" y="T3"/>
              </a:cxn>
              <a:cxn ang="T8">
                <a:pos x="T4" y="T5"/>
              </a:cxn>
            </a:cxnLst>
            <a:rect l="0" t="0" r="r" b="b"/>
            <a:pathLst>
              <a:path w="1052" h="990">
                <a:moveTo>
                  <a:pt x="26" y="825"/>
                </a:moveTo>
                <a:cubicBezTo>
                  <a:pt x="0" y="569"/>
                  <a:pt x="98" y="0"/>
                  <a:pt x="575" y="386"/>
                </a:cubicBezTo>
                <a:cubicBezTo>
                  <a:pt x="1052" y="772"/>
                  <a:pt x="404" y="968"/>
                  <a:pt x="208" y="990"/>
                </a:cubicBezTo>
              </a:path>
            </a:pathLst>
          </a:custGeom>
          <a:noFill/>
          <a:ln w="19050"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dissolve">
                                      <p:cBhvr>
                                        <p:cTn id="12" dur="500"/>
                                        <p:tgtEl>
                                          <p:spTgt spid="4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dissolve">
                                      <p:cBhvr>
                                        <p:cTn id="15" dur="500"/>
                                        <p:tgtEl>
                                          <p:spTgt spid="5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dissolve">
                                      <p:cBhvr>
                                        <p:cTn id="20" dur="500"/>
                                        <p:tgtEl>
                                          <p:spTgt spid="54"/>
                                        </p:tgtEl>
                                      </p:cBhvr>
                                    </p:animEffect>
                                  </p:childTnLst>
                                </p:cTn>
                              </p:par>
                              <p:par>
                                <p:cTn id="21" presetID="9"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dissolv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3-way handshake FSM</a:t>
            </a:r>
            <a:endParaRPr lang="en-US" sz="4400" b="0" dirty="0"/>
          </a:p>
        </p:txBody>
      </p:sp>
      <p:sp>
        <p:nvSpPr>
          <p:cNvPr id="3" name="Slide Number Placeholder 2"/>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Transport Layer: 3-</a:t>
            </a:r>
            <a:fld id="{C4204591-24BD-A542-B9D5-F8D8A88D2FEE}" type="slidenum">
              <a:rPr kumimoji="0" lang="en-US" sz="1100" b="0" i="0" u="none" strike="noStrike" kern="1200" cap="none" spc="0" normalizeH="0" baseline="0" noProof="0" dirty="0" smtClean="0">
                <a:ln>
                  <a:noFill/>
                </a:ln>
                <a:solidFill>
                  <a:prstClr val="white">
                    <a:lumMod val="50000"/>
                  </a:prstClr>
                </a:solidFill>
                <a:effectLst/>
                <a:uLnTx/>
                <a:uFillTx/>
                <a:latin typeface="Calibri" panose="020F0502020204030204"/>
                <a:ea typeface="+mn-ea"/>
                <a:cs typeface="+mn-cs"/>
              </a:rPr>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4" name="Group 47"/>
          <p:cNvGrpSpPr/>
          <p:nvPr/>
        </p:nvGrpSpPr>
        <p:grpSpPr bwMode="auto">
          <a:xfrm>
            <a:off x="4909203" y="1183947"/>
            <a:ext cx="876300" cy="827087"/>
            <a:chOff x="1778" y="1720"/>
            <a:chExt cx="722" cy="642"/>
          </a:xfrm>
        </p:grpSpPr>
        <p:sp>
          <p:nvSpPr>
            <p:cNvPr id="115" name="Oval 41"/>
            <p:cNvSpPr>
              <a:spLocks noChangeArrowheads="1"/>
            </p:cNvSpPr>
            <p:nvPr/>
          </p:nvSpPr>
          <p:spPr bwMode="auto">
            <a:xfrm>
              <a:off x="1825" y="1720"/>
              <a:ext cx="675" cy="612"/>
            </a:xfrm>
            <a:prstGeom prst="ellipse">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6" name="Oval 42"/>
            <p:cNvSpPr>
              <a:spLocks noChangeArrowheads="1"/>
            </p:cNvSpPr>
            <p:nvPr/>
          </p:nvSpPr>
          <p:spPr bwMode="auto">
            <a:xfrm>
              <a:off x="1778" y="1750"/>
              <a:ext cx="675" cy="612"/>
            </a:xfrm>
            <a:prstGeom prst="ellipse">
              <a:avLst/>
            </a:prstGeom>
            <a:solidFill>
              <a:srgbClr val="FF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17" name="Text Box 43"/>
          <p:cNvSpPr txBox="1">
            <a:spLocks noChangeArrowheads="1"/>
          </p:cNvSpPr>
          <p:nvPr/>
        </p:nvSpPr>
        <p:spPr bwMode="auto">
          <a:xfrm>
            <a:off x="4904440" y="1404609"/>
            <a:ext cx="844550"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closed</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8" name="Text Box 46"/>
          <p:cNvSpPr txBox="1">
            <a:spLocks noChangeArrowheads="1"/>
          </p:cNvSpPr>
          <p:nvPr/>
        </p:nvSpPr>
        <p:spPr bwMode="auto">
          <a:xfrm>
            <a:off x="4326580" y="2451035"/>
            <a:ext cx="341313"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000000"/>
                </a:solidFill>
                <a:effectLst/>
                <a:uLnTx/>
                <a:uFillTx/>
                <a:latin typeface="Symbol" panose="05050102010706020507" charset="0"/>
                <a:ea typeface="MS PGothic" panose="020B0600070205080204" pitchFamily="34" charset="-128"/>
                <a:cs typeface="+mn-cs"/>
              </a:rPr>
              <a:t>L</a:t>
            </a:r>
            <a:endParaRPr kumimoji="0" lang="en-US" sz="1800" b="0" i="0" u="none" strike="noStrike" kern="1200" cap="none" spc="0" normalizeH="0" baseline="0" noProof="0" dirty="0">
              <a:ln>
                <a:noFill/>
              </a:ln>
              <a:solidFill>
                <a:srgbClr val="000000"/>
              </a:solidFill>
              <a:effectLst/>
              <a:uLnTx/>
              <a:uFillTx/>
              <a:latin typeface="Symbol" panose="05050102010706020507" charset="0"/>
              <a:ea typeface="MS PGothic" panose="020B0600070205080204" pitchFamily="34" charset="-128"/>
              <a:cs typeface="+mn-cs"/>
            </a:endParaRPr>
          </a:p>
        </p:txBody>
      </p:sp>
      <p:grpSp>
        <p:nvGrpSpPr>
          <p:cNvPr id="119" name="Group 48"/>
          <p:cNvGrpSpPr/>
          <p:nvPr/>
        </p:nvGrpSpPr>
        <p:grpSpPr bwMode="auto">
          <a:xfrm>
            <a:off x="4876204" y="3541092"/>
            <a:ext cx="876300" cy="827088"/>
            <a:chOff x="1778" y="1720"/>
            <a:chExt cx="722" cy="642"/>
          </a:xfrm>
        </p:grpSpPr>
        <p:sp>
          <p:nvSpPr>
            <p:cNvPr id="120" name="Oval 49"/>
            <p:cNvSpPr>
              <a:spLocks noChangeArrowheads="1"/>
            </p:cNvSpPr>
            <p:nvPr/>
          </p:nvSpPr>
          <p:spPr bwMode="auto">
            <a:xfrm>
              <a:off x="1825" y="1720"/>
              <a:ext cx="675" cy="612"/>
            </a:xfrm>
            <a:prstGeom prst="ellipse">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1" name="Oval 50"/>
            <p:cNvSpPr>
              <a:spLocks noChangeArrowheads="1"/>
            </p:cNvSpPr>
            <p:nvPr/>
          </p:nvSpPr>
          <p:spPr bwMode="auto">
            <a:xfrm>
              <a:off x="1778" y="1750"/>
              <a:ext cx="675" cy="612"/>
            </a:xfrm>
            <a:prstGeom prst="ellipse">
              <a:avLst/>
            </a:prstGeom>
            <a:solidFill>
              <a:srgbClr val="FF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22" name="Text Box 51"/>
          <p:cNvSpPr txBox="1">
            <a:spLocks noChangeArrowheads="1"/>
          </p:cNvSpPr>
          <p:nvPr/>
        </p:nvSpPr>
        <p:spPr bwMode="auto">
          <a:xfrm>
            <a:off x="4934941" y="3761755"/>
            <a:ext cx="717550"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listen</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23" name="Group 52"/>
          <p:cNvGrpSpPr/>
          <p:nvPr/>
        </p:nvGrpSpPr>
        <p:grpSpPr bwMode="auto">
          <a:xfrm>
            <a:off x="2780646" y="4286295"/>
            <a:ext cx="876300" cy="827087"/>
            <a:chOff x="1778" y="1720"/>
            <a:chExt cx="722" cy="642"/>
          </a:xfrm>
        </p:grpSpPr>
        <p:sp>
          <p:nvSpPr>
            <p:cNvPr id="124" name="Oval 53"/>
            <p:cNvSpPr>
              <a:spLocks noChangeArrowheads="1"/>
            </p:cNvSpPr>
            <p:nvPr/>
          </p:nvSpPr>
          <p:spPr bwMode="auto">
            <a:xfrm>
              <a:off x="1825" y="1720"/>
              <a:ext cx="675" cy="612"/>
            </a:xfrm>
            <a:prstGeom prst="ellipse">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5" name="Oval 54"/>
            <p:cNvSpPr>
              <a:spLocks noChangeArrowheads="1"/>
            </p:cNvSpPr>
            <p:nvPr/>
          </p:nvSpPr>
          <p:spPr bwMode="auto">
            <a:xfrm>
              <a:off x="1778" y="1750"/>
              <a:ext cx="675" cy="612"/>
            </a:xfrm>
            <a:prstGeom prst="ellipse">
              <a:avLst/>
            </a:prstGeom>
            <a:solidFill>
              <a:srgbClr val="FF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26" name="Text Box 55"/>
          <p:cNvSpPr txBox="1">
            <a:spLocks noChangeArrowheads="1"/>
          </p:cNvSpPr>
          <p:nvPr/>
        </p:nvSpPr>
        <p:spPr bwMode="auto">
          <a:xfrm>
            <a:off x="2871133" y="4484732"/>
            <a:ext cx="654050" cy="53022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defRPr/>
            </a:pPr>
            <a:r>
              <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SYN</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0" fontAlgn="base" latinLnBrk="0" hangingPunct="0">
              <a:lnSpc>
                <a:spcPct val="80000"/>
              </a:lnSpc>
              <a:spcBef>
                <a:spcPct val="0"/>
              </a:spcBef>
              <a:spcAft>
                <a:spcPct val="0"/>
              </a:spcAft>
              <a:buClrTx/>
              <a:buSzTx/>
              <a:buFontTx/>
              <a:buNone/>
              <a:defRPr/>
            </a:pPr>
            <a:r>
              <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rcvd</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27" name="Group 56"/>
          <p:cNvGrpSpPr/>
          <p:nvPr/>
        </p:nvGrpSpPr>
        <p:grpSpPr bwMode="auto">
          <a:xfrm>
            <a:off x="6337953" y="4127172"/>
            <a:ext cx="876300" cy="827087"/>
            <a:chOff x="1778" y="1720"/>
            <a:chExt cx="722" cy="642"/>
          </a:xfrm>
        </p:grpSpPr>
        <p:sp>
          <p:nvSpPr>
            <p:cNvPr id="128" name="Oval 57"/>
            <p:cNvSpPr>
              <a:spLocks noChangeArrowheads="1"/>
            </p:cNvSpPr>
            <p:nvPr/>
          </p:nvSpPr>
          <p:spPr bwMode="auto">
            <a:xfrm>
              <a:off x="1825" y="1720"/>
              <a:ext cx="675" cy="612"/>
            </a:xfrm>
            <a:prstGeom prst="ellipse">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9" name="Oval 58"/>
            <p:cNvSpPr>
              <a:spLocks noChangeArrowheads="1"/>
            </p:cNvSpPr>
            <p:nvPr/>
          </p:nvSpPr>
          <p:spPr bwMode="auto">
            <a:xfrm>
              <a:off x="1778" y="1750"/>
              <a:ext cx="675" cy="612"/>
            </a:xfrm>
            <a:prstGeom prst="ellipse">
              <a:avLst/>
            </a:prstGeom>
            <a:solidFill>
              <a:srgbClr val="FF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30" name="Text Box 59"/>
          <p:cNvSpPr txBox="1">
            <a:spLocks noChangeArrowheads="1"/>
          </p:cNvSpPr>
          <p:nvPr/>
        </p:nvSpPr>
        <p:spPr bwMode="auto">
          <a:xfrm>
            <a:off x="6428440" y="4325609"/>
            <a:ext cx="654050" cy="53022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defRPr/>
            </a:pPr>
            <a:r>
              <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SYN</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0" fontAlgn="base" latinLnBrk="0" hangingPunct="0">
              <a:lnSpc>
                <a:spcPct val="80000"/>
              </a:lnSpc>
              <a:spcBef>
                <a:spcPct val="0"/>
              </a:spcBef>
              <a:spcAft>
                <a:spcPct val="0"/>
              </a:spcAft>
              <a:buClrTx/>
              <a:buSzTx/>
              <a:buFontTx/>
              <a:buNone/>
              <a:defRPr/>
            </a:pPr>
            <a:r>
              <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sent</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31" name="Group 60"/>
          <p:cNvGrpSpPr/>
          <p:nvPr/>
        </p:nvGrpSpPr>
        <p:grpSpPr bwMode="auto">
          <a:xfrm>
            <a:off x="4904440" y="4998709"/>
            <a:ext cx="876300" cy="827088"/>
            <a:chOff x="1778" y="1720"/>
            <a:chExt cx="722" cy="642"/>
          </a:xfrm>
        </p:grpSpPr>
        <p:sp>
          <p:nvSpPr>
            <p:cNvPr id="132" name="Oval 61"/>
            <p:cNvSpPr>
              <a:spLocks noChangeArrowheads="1"/>
            </p:cNvSpPr>
            <p:nvPr/>
          </p:nvSpPr>
          <p:spPr bwMode="auto">
            <a:xfrm>
              <a:off x="1825" y="1720"/>
              <a:ext cx="675" cy="612"/>
            </a:xfrm>
            <a:prstGeom prst="ellipse">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3" name="Oval 62"/>
            <p:cNvSpPr>
              <a:spLocks noChangeArrowheads="1"/>
            </p:cNvSpPr>
            <p:nvPr/>
          </p:nvSpPr>
          <p:spPr bwMode="auto">
            <a:xfrm>
              <a:off x="1778" y="1750"/>
              <a:ext cx="675" cy="612"/>
            </a:xfrm>
            <a:prstGeom prst="ellipse">
              <a:avLst/>
            </a:prstGeom>
            <a:solidFill>
              <a:srgbClr val="FF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34" name="Text Box 63"/>
          <p:cNvSpPr txBox="1">
            <a:spLocks noChangeArrowheads="1"/>
          </p:cNvSpPr>
          <p:nvPr/>
        </p:nvSpPr>
        <p:spPr bwMode="auto">
          <a:xfrm>
            <a:off x="4866340" y="5286047"/>
            <a:ext cx="933450" cy="3111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defRPr/>
            </a:pPr>
            <a:r>
              <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ESTAB</a:t>
            </a: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5" name="Text Box 66"/>
          <p:cNvSpPr txBox="1">
            <a:spLocks noChangeArrowheads="1"/>
          </p:cNvSpPr>
          <p:nvPr/>
        </p:nvSpPr>
        <p:spPr bwMode="auto">
          <a:xfrm>
            <a:off x="6715778" y="2476652"/>
            <a:ext cx="5534025" cy="646331"/>
          </a:xfrm>
          <a:prstGeom prst="rect">
            <a:avLst/>
          </a:prstGeom>
          <a:noFill/>
          <a:ln>
            <a:noFill/>
          </a:ln>
          <a:effectLst/>
        </p:spPr>
        <p:txBody>
          <a:bodyPr wrap="square">
            <a:spAutoFit/>
          </a:bodyPr>
          <a:lstStyle>
            <a:lvl1pPr marL="231775" indent="-231775">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231775" marR="0" lvl="0" indent="-231775" algn="l" defTabSz="914400" rtl="0" eaLnBrk="0" fontAlgn="base" latinLnBrk="0" hangingPunct="0">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Socket </a:t>
            </a:r>
            <a:r>
              <a:rPr kumimoji="0" lang="en-US" sz="1800" b="1" i="0" u="none" strike="noStrike" kern="1200" cap="none" spc="0" normalizeH="0" baseline="0" noProof="0" dirty="0" err="1">
                <a:ln>
                  <a:noFill/>
                </a:ln>
                <a:solidFill>
                  <a:srgbClr val="000000"/>
                </a:solidFill>
                <a:effectLst/>
                <a:uLnTx/>
                <a:uFillTx/>
                <a:latin typeface="Courier New" panose="02070309020205020404" charset="0"/>
                <a:ea typeface="MS PGothic" panose="020B0600070205080204" pitchFamily="34" charset="-128"/>
                <a:cs typeface="+mn-cs"/>
              </a:rPr>
              <a:t>clientSocket</a:t>
            </a:r>
            <a:r>
              <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 =   </a:t>
            </a:r>
            <a:endPar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endParaRPr>
          </a:p>
          <a:p>
            <a:pPr marL="231775" marR="0" lvl="0" indent="-231775" algn="l" defTabSz="914400" rtl="0" eaLnBrk="0" fontAlgn="base" latinLnBrk="0" hangingPunct="0">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  </a:t>
            </a:r>
            <a:r>
              <a:rPr kumimoji="0" lang="en-US" sz="1800" b="1" i="0" u="none" strike="noStrike" kern="1200" cap="none" spc="0" normalizeH="0" baseline="0" noProof="0" dirty="0" err="1">
                <a:ln>
                  <a:noFill/>
                </a:ln>
                <a:solidFill>
                  <a:srgbClr val="000000"/>
                </a:solidFill>
                <a:effectLst/>
                <a:uLnTx/>
                <a:uFillTx/>
                <a:latin typeface="Courier New" panose="02070309020205020404" charset="0"/>
                <a:ea typeface="MS PGothic" panose="020B0600070205080204" pitchFamily="34" charset="-128"/>
                <a:cs typeface="+mn-cs"/>
              </a:rPr>
              <a:t>newSocket</a:t>
            </a:r>
            <a:r>
              <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a:t>
            </a:r>
            <a:r>
              <a:rPr kumimoji="0" lang="en-US" sz="1800" b="1" i="0" u="none" strike="noStrike" kern="1200" cap="none" spc="0" normalizeH="0" baseline="0" noProof="0" dirty="0" err="1">
                <a:ln>
                  <a:noFill/>
                </a:ln>
                <a:solidFill>
                  <a:srgbClr val="000000"/>
                </a:solidFill>
                <a:effectLst/>
                <a:uLnTx/>
                <a:uFillTx/>
                <a:latin typeface="Courier New" panose="02070309020205020404" charset="0"/>
                <a:ea typeface="MS PGothic" panose="020B0600070205080204" pitchFamily="34" charset="-128"/>
                <a:cs typeface="+mn-cs"/>
              </a:rPr>
              <a:t>hostname","port</a:t>
            </a:r>
            <a:r>
              <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 number");</a:t>
            </a:r>
            <a:endPar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endParaRPr>
          </a:p>
        </p:txBody>
      </p:sp>
      <p:sp>
        <p:nvSpPr>
          <p:cNvPr id="136" name="Line 67"/>
          <p:cNvSpPr>
            <a:spLocks noChangeShapeType="1"/>
          </p:cNvSpPr>
          <p:nvPr/>
        </p:nvSpPr>
        <p:spPr bwMode="auto">
          <a:xfrm>
            <a:off x="6953903" y="3152854"/>
            <a:ext cx="3938215"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7" name="Text Box 68"/>
          <p:cNvSpPr txBox="1">
            <a:spLocks noChangeArrowheads="1"/>
          </p:cNvSpPr>
          <p:nvPr/>
        </p:nvSpPr>
        <p:spPr bwMode="auto">
          <a:xfrm>
            <a:off x="8067650" y="3204367"/>
            <a:ext cx="1410964" cy="36933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SYN(seq=x)</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8" name="Freeform 69"/>
          <p:cNvSpPr/>
          <p:nvPr/>
        </p:nvSpPr>
        <p:spPr bwMode="auto">
          <a:xfrm>
            <a:off x="5801378" y="1664959"/>
            <a:ext cx="914400" cy="2384425"/>
          </a:xfrm>
          <a:custGeom>
            <a:avLst/>
            <a:gdLst>
              <a:gd name="T0" fmla="*/ 0 w 576"/>
              <a:gd name="T1" fmla="*/ 0 h 1138"/>
              <a:gd name="T2" fmla="*/ 2147483647 w 576"/>
              <a:gd name="T3" fmla="*/ 0 h 1138"/>
              <a:gd name="T4" fmla="*/ 2147483647 w 576"/>
              <a:gd name="T5" fmla="*/ 2147483647 h 1138"/>
              <a:gd name="T6" fmla="*/ 0 60000 65536"/>
              <a:gd name="T7" fmla="*/ 0 60000 65536"/>
              <a:gd name="T8" fmla="*/ 0 60000 65536"/>
            </a:gdLst>
            <a:ahLst/>
            <a:cxnLst>
              <a:cxn ang="T6">
                <a:pos x="T0" y="T1"/>
              </a:cxn>
              <a:cxn ang="T7">
                <a:pos x="T2" y="T3"/>
              </a:cxn>
              <a:cxn ang="T8">
                <a:pos x="T4" y="T5"/>
              </a:cxn>
            </a:cxnLst>
            <a:rect l="0" t="0" r="r" b="b"/>
            <a:pathLst>
              <a:path w="576" h="1138">
                <a:moveTo>
                  <a:pt x="0" y="0"/>
                </a:moveTo>
                <a:lnTo>
                  <a:pt x="576" y="0"/>
                </a:lnTo>
                <a:lnTo>
                  <a:pt x="576" y="1138"/>
                </a:lnTo>
              </a:path>
            </a:pathLst>
          </a:custGeom>
          <a:noFill/>
          <a:ln w="9525"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9" name="Line 70"/>
          <p:cNvSpPr>
            <a:spLocks noChangeShapeType="1"/>
          </p:cNvSpPr>
          <p:nvPr/>
        </p:nvSpPr>
        <p:spPr bwMode="auto">
          <a:xfrm>
            <a:off x="5293378" y="2071358"/>
            <a:ext cx="0" cy="1469734"/>
          </a:xfrm>
          <a:prstGeom prst="line">
            <a:avLst/>
          </a:prstGeom>
          <a:noFill/>
          <a:ln w="9525">
            <a:solidFill>
              <a:srgbClr val="00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0" name="Text Box 71"/>
          <p:cNvSpPr txBox="1">
            <a:spLocks noChangeArrowheads="1"/>
          </p:cNvSpPr>
          <p:nvPr/>
        </p:nvSpPr>
        <p:spPr bwMode="auto">
          <a:xfrm>
            <a:off x="1312394" y="1852065"/>
            <a:ext cx="4192353" cy="646331"/>
          </a:xfrm>
          <a:prstGeom prst="rect">
            <a:avLst/>
          </a:prstGeom>
          <a:noFill/>
          <a:ln>
            <a:noFill/>
          </a:ln>
          <a:effectLst/>
        </p:spPr>
        <p:txBody>
          <a:bodyPr wrap="square">
            <a:spAutoFit/>
          </a:bodyPr>
          <a:lstStyle>
            <a:lvl1pPr marL="231775" indent="-231775">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231775" marR="0" lvl="0" indent="-231775" algn="l" defTabSz="914400" rtl="0" eaLnBrk="0" fontAlgn="base" latinLnBrk="0" hangingPunct="0">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Socket </a:t>
            </a:r>
            <a:r>
              <a:rPr kumimoji="0" lang="en-US" sz="1800" b="1" i="0" u="none" strike="noStrike" kern="1200" cap="none" spc="0" normalizeH="0" baseline="0" noProof="0" dirty="0" err="1">
                <a:ln>
                  <a:noFill/>
                </a:ln>
                <a:solidFill>
                  <a:srgbClr val="000000"/>
                </a:solidFill>
                <a:effectLst/>
                <a:uLnTx/>
                <a:uFillTx/>
                <a:latin typeface="Courier New" panose="02070309020205020404" charset="0"/>
                <a:ea typeface="MS PGothic" panose="020B0600070205080204" pitchFamily="34" charset="-128"/>
                <a:cs typeface="+mn-cs"/>
              </a:rPr>
              <a:t>connectionSocket</a:t>
            </a:r>
            <a:r>
              <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 = </a:t>
            </a:r>
            <a:r>
              <a:rPr kumimoji="0" lang="en-US" sz="1800" b="1" i="0" u="none" strike="noStrike" kern="1200" cap="none" spc="0" normalizeH="0" baseline="0" noProof="0" dirty="0" err="1">
                <a:ln>
                  <a:noFill/>
                </a:ln>
                <a:solidFill>
                  <a:srgbClr val="000000"/>
                </a:solidFill>
                <a:effectLst/>
                <a:uLnTx/>
                <a:uFillTx/>
                <a:latin typeface="Courier New" panose="02070309020205020404" charset="0"/>
                <a:ea typeface="MS PGothic" panose="020B0600070205080204" pitchFamily="34" charset="-128"/>
                <a:cs typeface="+mn-cs"/>
              </a:rPr>
              <a:t>welcomeSocket.accept</a:t>
            </a:r>
            <a:r>
              <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a:t>
            </a:r>
            <a:endPar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endParaRPr>
          </a:p>
        </p:txBody>
      </p:sp>
      <p:sp>
        <p:nvSpPr>
          <p:cNvPr id="141" name="Line 72"/>
          <p:cNvSpPr>
            <a:spLocks noChangeShapeType="1"/>
          </p:cNvSpPr>
          <p:nvPr/>
        </p:nvSpPr>
        <p:spPr bwMode="auto">
          <a:xfrm>
            <a:off x="1574741" y="2476652"/>
            <a:ext cx="3154456"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2" name="Freeform 73"/>
          <p:cNvSpPr/>
          <p:nvPr/>
        </p:nvSpPr>
        <p:spPr bwMode="auto">
          <a:xfrm>
            <a:off x="3187433" y="3972565"/>
            <a:ext cx="1579563" cy="283385"/>
          </a:xfrm>
          <a:custGeom>
            <a:avLst/>
            <a:gdLst>
              <a:gd name="T0" fmla="*/ 2147483647 w 1123"/>
              <a:gd name="T1" fmla="*/ 0 h 235"/>
              <a:gd name="T2" fmla="*/ 0 w 1123"/>
              <a:gd name="T3" fmla="*/ 0 h 235"/>
              <a:gd name="T4" fmla="*/ 0 w 1123"/>
              <a:gd name="T5" fmla="*/ 2147483647 h 235"/>
              <a:gd name="T6" fmla="*/ 0 60000 65536"/>
              <a:gd name="T7" fmla="*/ 0 60000 65536"/>
              <a:gd name="T8" fmla="*/ 0 60000 65536"/>
            </a:gdLst>
            <a:ahLst/>
            <a:cxnLst>
              <a:cxn ang="T6">
                <a:pos x="T0" y="T1"/>
              </a:cxn>
              <a:cxn ang="T7">
                <a:pos x="T2" y="T3"/>
              </a:cxn>
              <a:cxn ang="T8">
                <a:pos x="T4" y="T5"/>
              </a:cxn>
            </a:cxnLst>
            <a:rect l="0" t="0" r="r" b="b"/>
            <a:pathLst>
              <a:path w="1123" h="235">
                <a:moveTo>
                  <a:pt x="1123" y="0"/>
                </a:moveTo>
                <a:lnTo>
                  <a:pt x="0" y="0"/>
                </a:lnTo>
                <a:lnTo>
                  <a:pt x="0" y="235"/>
                </a:lnTo>
              </a:path>
            </a:pathLst>
          </a:custGeom>
          <a:noFill/>
          <a:ln w="9525" cap="flat"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3" name="Text Box 74"/>
          <p:cNvSpPr txBox="1">
            <a:spLocks noChangeArrowheads="1"/>
          </p:cNvSpPr>
          <p:nvPr/>
        </p:nvSpPr>
        <p:spPr bwMode="auto">
          <a:xfrm>
            <a:off x="2635196" y="2905517"/>
            <a:ext cx="889987" cy="36933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SYN(x)</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4" name="Line 75"/>
          <p:cNvSpPr>
            <a:spLocks noChangeShapeType="1"/>
          </p:cNvSpPr>
          <p:nvPr/>
        </p:nvSpPr>
        <p:spPr bwMode="auto">
          <a:xfrm>
            <a:off x="2138008" y="3267740"/>
            <a:ext cx="1965325"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5" name="Text Box 76"/>
          <p:cNvSpPr txBox="1">
            <a:spLocks noChangeArrowheads="1"/>
          </p:cNvSpPr>
          <p:nvPr/>
        </p:nvSpPr>
        <p:spPr bwMode="auto">
          <a:xfrm>
            <a:off x="1312394" y="3064442"/>
            <a:ext cx="3442821" cy="940257"/>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defRPr/>
            </a:pP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90000"/>
              </a:lnSpc>
              <a:spcBef>
                <a:spcPts val="30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SYNACK(seq=</a:t>
            </a:r>
            <a:r>
              <a:rPr kumimoji="0" lang="en-US" sz="16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y,ACKnum</a:t>
            </a:r>
            <a:r>
              <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=x+1)</a:t>
            </a: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90000"/>
              </a:lnSpc>
              <a:spcBef>
                <a:spcPts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create new socket for communication back to client</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6" name="Freeform 77"/>
          <p:cNvSpPr/>
          <p:nvPr/>
        </p:nvSpPr>
        <p:spPr bwMode="auto">
          <a:xfrm flipV="1">
            <a:off x="3187433" y="5174744"/>
            <a:ext cx="1656682" cy="212901"/>
          </a:xfrm>
          <a:custGeom>
            <a:avLst/>
            <a:gdLst>
              <a:gd name="T0" fmla="*/ 2147483647 w 1123"/>
              <a:gd name="T1" fmla="*/ 0 h 235"/>
              <a:gd name="T2" fmla="*/ 0 w 1123"/>
              <a:gd name="T3" fmla="*/ 0 h 235"/>
              <a:gd name="T4" fmla="*/ 0 w 1123"/>
              <a:gd name="T5" fmla="*/ 2147483647 h 235"/>
              <a:gd name="T6" fmla="*/ 0 60000 65536"/>
              <a:gd name="T7" fmla="*/ 0 60000 65536"/>
              <a:gd name="T8" fmla="*/ 0 60000 65536"/>
            </a:gdLst>
            <a:ahLst/>
            <a:cxnLst>
              <a:cxn ang="T6">
                <a:pos x="T0" y="T1"/>
              </a:cxn>
              <a:cxn ang="T7">
                <a:pos x="T2" y="T3"/>
              </a:cxn>
              <a:cxn ang="T8">
                <a:pos x="T4" y="T5"/>
              </a:cxn>
            </a:cxnLst>
            <a:rect l="0" t="0" r="r" b="b"/>
            <a:pathLst>
              <a:path w="1123" h="235">
                <a:moveTo>
                  <a:pt x="1123" y="0"/>
                </a:moveTo>
                <a:lnTo>
                  <a:pt x="0" y="0"/>
                </a:lnTo>
                <a:lnTo>
                  <a:pt x="0" y="235"/>
                </a:lnTo>
              </a:path>
            </a:pathLst>
          </a:custGeom>
          <a:noFill/>
          <a:ln w="9525" cap="flat" cmpd="sng">
            <a:solidFill>
              <a:srgbClr val="000000"/>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7" name="Freeform 78"/>
          <p:cNvSpPr/>
          <p:nvPr/>
        </p:nvSpPr>
        <p:spPr bwMode="auto">
          <a:xfrm flipH="1" flipV="1">
            <a:off x="5831540" y="5032047"/>
            <a:ext cx="947738" cy="373062"/>
          </a:xfrm>
          <a:custGeom>
            <a:avLst/>
            <a:gdLst>
              <a:gd name="T0" fmla="*/ 2147483647 w 1123"/>
              <a:gd name="T1" fmla="*/ 0 h 235"/>
              <a:gd name="T2" fmla="*/ 0 w 1123"/>
              <a:gd name="T3" fmla="*/ 0 h 235"/>
              <a:gd name="T4" fmla="*/ 0 w 1123"/>
              <a:gd name="T5" fmla="*/ 2147483647 h 235"/>
              <a:gd name="T6" fmla="*/ 0 60000 65536"/>
              <a:gd name="T7" fmla="*/ 0 60000 65536"/>
              <a:gd name="T8" fmla="*/ 0 60000 65536"/>
            </a:gdLst>
            <a:ahLst/>
            <a:cxnLst>
              <a:cxn ang="T6">
                <a:pos x="T0" y="T1"/>
              </a:cxn>
              <a:cxn ang="T7">
                <a:pos x="T2" y="T3"/>
              </a:cxn>
              <a:cxn ang="T8">
                <a:pos x="T4" y="T5"/>
              </a:cxn>
            </a:cxnLst>
            <a:rect l="0" t="0" r="r" b="b"/>
            <a:pathLst>
              <a:path w="1123" h="235">
                <a:moveTo>
                  <a:pt x="1123" y="0"/>
                </a:moveTo>
                <a:lnTo>
                  <a:pt x="0" y="0"/>
                </a:lnTo>
                <a:lnTo>
                  <a:pt x="0" y="235"/>
                </a:lnTo>
              </a:path>
            </a:pathLst>
          </a:custGeom>
          <a:noFill/>
          <a:ln w="9525" cap="flat" cmpd="sng">
            <a:solidFill>
              <a:srgbClr val="000000"/>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5" name="Group 4"/>
          <p:cNvGrpSpPr/>
          <p:nvPr/>
        </p:nvGrpSpPr>
        <p:grpSpPr>
          <a:xfrm>
            <a:off x="6804625" y="4883585"/>
            <a:ext cx="3334567" cy="1077738"/>
            <a:chOff x="7127280" y="4908222"/>
            <a:chExt cx="3334567" cy="1077738"/>
          </a:xfrm>
        </p:grpSpPr>
        <p:sp>
          <p:nvSpPr>
            <p:cNvPr id="148" name="Text Box 79"/>
            <p:cNvSpPr txBox="1">
              <a:spLocks noChangeArrowheads="1"/>
            </p:cNvSpPr>
            <p:nvPr/>
          </p:nvSpPr>
          <p:spPr bwMode="auto">
            <a:xfrm>
              <a:off x="7127280" y="4908222"/>
              <a:ext cx="3334567" cy="76020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9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SYNACK(seq=</a:t>
              </a:r>
              <a:r>
                <a:rPr kumimoji="0" lang="en-US" sz="18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y,ACKnum</a:t>
              </a: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=x+1)</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9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9" name="Line 80"/>
            <p:cNvSpPr>
              <a:spLocks noChangeShapeType="1"/>
            </p:cNvSpPr>
            <p:nvPr/>
          </p:nvSpPr>
          <p:spPr bwMode="auto">
            <a:xfrm>
              <a:off x="7272381" y="5430091"/>
              <a:ext cx="2528888"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0" name="Text Box 81"/>
            <p:cNvSpPr txBox="1">
              <a:spLocks noChangeArrowheads="1"/>
            </p:cNvSpPr>
            <p:nvPr/>
          </p:nvSpPr>
          <p:spPr bwMode="auto">
            <a:xfrm>
              <a:off x="7144177" y="5225752"/>
              <a:ext cx="2214068" cy="76020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9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ACK(</a:t>
              </a:r>
              <a:r>
                <a:rPr kumimoji="0" lang="en-US" sz="18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ACKnum</a:t>
              </a: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=y+1)</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9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4" name="Group 3"/>
          <p:cNvGrpSpPr/>
          <p:nvPr/>
        </p:nvGrpSpPr>
        <p:grpSpPr>
          <a:xfrm>
            <a:off x="2515129" y="5328824"/>
            <a:ext cx="2214068" cy="798513"/>
            <a:chOff x="1893200" y="5293984"/>
            <a:chExt cx="2214068" cy="798513"/>
          </a:xfrm>
        </p:grpSpPr>
        <p:sp>
          <p:nvSpPr>
            <p:cNvPr id="151" name="Line 82"/>
            <p:cNvSpPr>
              <a:spLocks noChangeShapeType="1"/>
            </p:cNvSpPr>
            <p:nvPr/>
          </p:nvSpPr>
          <p:spPr bwMode="auto">
            <a:xfrm>
              <a:off x="2067578" y="5760709"/>
              <a:ext cx="1965325"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2" name="Text Box 83"/>
            <p:cNvSpPr txBox="1">
              <a:spLocks noChangeArrowheads="1"/>
            </p:cNvSpPr>
            <p:nvPr/>
          </p:nvSpPr>
          <p:spPr bwMode="auto">
            <a:xfrm>
              <a:off x="1893200" y="5293984"/>
              <a:ext cx="2214068" cy="707886"/>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defRPr/>
              </a:pP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9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ACK(</a:t>
              </a:r>
              <a:r>
                <a:rPr kumimoji="0" lang="en-US" sz="18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ACKnum</a:t>
              </a: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=y+1)</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90000"/>
                </a:lnSpc>
                <a:spcBef>
                  <a:spcPct val="0"/>
                </a:spcBef>
                <a:spcAft>
                  <a:spcPct val="0"/>
                </a:spcAft>
                <a:buClrTx/>
                <a:buSzTx/>
                <a:buFontTx/>
                <a:buNone/>
                <a:defRPr/>
              </a:pP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3" name="Text Box 84"/>
            <p:cNvSpPr txBox="1">
              <a:spLocks noChangeArrowheads="1"/>
            </p:cNvSpPr>
            <p:nvPr/>
          </p:nvSpPr>
          <p:spPr bwMode="auto">
            <a:xfrm>
              <a:off x="2778778" y="5725784"/>
              <a:ext cx="341312"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000000"/>
                  </a:solidFill>
                  <a:effectLst/>
                  <a:uLnTx/>
                  <a:uFillTx/>
                  <a:latin typeface="Symbol" panose="05050102010706020507" charset="0"/>
                  <a:ea typeface="MS PGothic" panose="020B0600070205080204" pitchFamily="34" charset="-128"/>
                  <a:cs typeface="+mn-cs"/>
                </a:rPr>
                <a:t>L</a:t>
              </a:r>
              <a:endParaRPr kumimoji="0" lang="en-US" sz="1800" b="0" i="0" u="none" strike="noStrike" kern="1200" cap="none" spc="0" normalizeH="0" baseline="0" noProof="0" dirty="0">
                <a:ln>
                  <a:noFill/>
                </a:ln>
                <a:solidFill>
                  <a:srgbClr val="000000"/>
                </a:solidFill>
                <a:effectLst/>
                <a:uLnTx/>
                <a:uFillTx/>
                <a:latin typeface="Symbol" panose="05050102010706020507" charset="0"/>
                <a:ea typeface="MS PGothic" panose="020B0600070205080204" pitchFamily="34" charset="-128"/>
                <a:cs typeface="+mn-cs"/>
              </a:endParaRPr>
            </a:p>
          </p:txBody>
        </p:sp>
      </p:gr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r>
              <a:rPr lang="en-US"/>
              <a:t>Transport Layer: 3-</a:t>
            </a:r>
            <a:fld id="{C4204591-24BD-A542-B9D5-F8D8A88D2FEE}" type="slidenum">
              <a:rPr lang="en-US" smtClean="0"/>
            </a:fld>
            <a:endParaRPr lang="en-US" dirty="0"/>
          </a:p>
        </p:txBody>
      </p:sp>
      <p:sp>
        <p:nvSpPr>
          <p:cNvPr id="5" name="Title 4"/>
          <p:cNvSpPr>
            <a:spLocks noGrp="1"/>
          </p:cNvSpPr>
          <p:nvPr>
            <p:ph type="title"/>
          </p:nvPr>
        </p:nvSpPr>
        <p:spPr/>
        <p:txBody>
          <a:bodyPr/>
          <a:lstStyle/>
          <a:p>
            <a:r>
              <a:rPr lang="en-US" dirty="0"/>
              <a:t>Closing a TCP connection</a:t>
            </a:r>
            <a:endParaRPr lang="en-US" dirty="0"/>
          </a:p>
        </p:txBody>
      </p:sp>
      <p:sp>
        <p:nvSpPr>
          <p:cNvPr id="95" name="Line 4"/>
          <p:cNvSpPr>
            <a:spLocks noChangeShapeType="1"/>
          </p:cNvSpPr>
          <p:nvPr/>
        </p:nvSpPr>
        <p:spPr bwMode="auto">
          <a:xfrm flipH="1">
            <a:off x="5341004" y="2059231"/>
            <a:ext cx="1587" cy="3948112"/>
          </a:xfrm>
          <a:prstGeom prst="line">
            <a:avLst/>
          </a:prstGeom>
          <a:noFill/>
          <a:ln w="9525">
            <a:solidFill>
              <a:srgbClr val="777777"/>
            </a:solidFill>
            <a:round/>
          </a:ln>
          <a:effectLst/>
        </p:spPr>
        <p:txBody>
          <a:bodyPr wrap="none"/>
          <a:lstStyle/>
          <a:p>
            <a:pPr algn="ctr" eaLnBrk="0" fontAlgn="base" hangingPunct="0">
              <a:spcBef>
                <a:spcPct val="0"/>
              </a:spcBef>
              <a:spcAft>
                <a:spcPct val="0"/>
              </a:spcAft>
              <a:defRPr/>
            </a:pPr>
            <a:endParaRPr lang="en-US" sz="1600">
              <a:solidFill>
                <a:srgbClr val="000000"/>
              </a:solidFill>
              <a:latin typeface="Tahoma" panose="020B0604030504040204" charset="0"/>
              <a:ea typeface="MS PGothic" panose="020B0600070205080204" pitchFamily="34" charset="-128"/>
            </a:endParaRPr>
          </a:p>
        </p:txBody>
      </p:sp>
      <p:sp>
        <p:nvSpPr>
          <p:cNvPr id="96" name="Line 10"/>
          <p:cNvSpPr>
            <a:spLocks noChangeShapeType="1"/>
          </p:cNvSpPr>
          <p:nvPr/>
        </p:nvSpPr>
        <p:spPr bwMode="auto">
          <a:xfrm flipH="1">
            <a:off x="7930216" y="2129081"/>
            <a:ext cx="1588" cy="3417887"/>
          </a:xfrm>
          <a:prstGeom prst="line">
            <a:avLst/>
          </a:prstGeom>
          <a:noFill/>
          <a:ln w="9525">
            <a:solidFill>
              <a:srgbClr val="777777"/>
            </a:solidFill>
            <a:round/>
          </a:ln>
          <a:effectLst/>
        </p:spPr>
        <p:txBody>
          <a:bodyPr wrap="none"/>
          <a:lstStyle/>
          <a:p>
            <a:pPr algn="ctr" eaLnBrk="0" fontAlgn="base" hangingPunct="0">
              <a:spcBef>
                <a:spcPct val="0"/>
              </a:spcBef>
              <a:spcAft>
                <a:spcPct val="0"/>
              </a:spcAft>
              <a:defRPr/>
            </a:pPr>
            <a:endParaRPr lang="en-US" sz="1600">
              <a:solidFill>
                <a:srgbClr val="000000"/>
              </a:solidFill>
              <a:latin typeface="Tahoma" panose="020B0604030504040204" charset="0"/>
              <a:ea typeface="MS PGothic" panose="020B0600070205080204" pitchFamily="34" charset="-128"/>
            </a:endParaRPr>
          </a:p>
        </p:txBody>
      </p:sp>
      <p:grpSp>
        <p:nvGrpSpPr>
          <p:cNvPr id="97" name="Group 74"/>
          <p:cNvGrpSpPr/>
          <p:nvPr/>
        </p:nvGrpSpPr>
        <p:grpSpPr bwMode="auto">
          <a:xfrm>
            <a:off x="2413654" y="2740268"/>
            <a:ext cx="1335087" cy="854075"/>
            <a:chOff x="343" y="1740"/>
            <a:chExt cx="841" cy="538"/>
          </a:xfrm>
        </p:grpSpPr>
        <p:sp>
          <p:nvSpPr>
            <p:cNvPr id="98" name="Text Box 34"/>
            <p:cNvSpPr txBox="1">
              <a:spLocks noChangeArrowheads="1"/>
            </p:cNvSpPr>
            <p:nvPr/>
          </p:nvSpPr>
          <p:spPr bwMode="auto">
            <a:xfrm>
              <a:off x="343" y="2066"/>
              <a:ext cx="841"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rPr>
                <a:t>FIN_WAIT_2</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99" name="Line 35"/>
            <p:cNvSpPr>
              <a:spLocks noChangeShapeType="1"/>
            </p:cNvSpPr>
            <p:nvPr/>
          </p:nvSpPr>
          <p:spPr bwMode="auto">
            <a:xfrm>
              <a:off x="634" y="1740"/>
              <a:ext cx="0" cy="356"/>
            </a:xfrm>
            <a:prstGeom prst="line">
              <a:avLst/>
            </a:prstGeom>
            <a:noFill/>
            <a:ln w="9525">
              <a:solidFill>
                <a:srgbClr val="000000"/>
              </a:solidFill>
              <a:round/>
              <a:tailEnd type="triangle" w="med" len="med"/>
            </a:ln>
            <a:effectLst/>
          </p:spPr>
          <p:txBody>
            <a:bodyPr wrap="none"/>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grpSp>
      <p:grpSp>
        <p:nvGrpSpPr>
          <p:cNvPr id="100" name="Group 73"/>
          <p:cNvGrpSpPr/>
          <p:nvPr/>
        </p:nvGrpSpPr>
        <p:grpSpPr bwMode="auto">
          <a:xfrm>
            <a:off x="9044641" y="2079868"/>
            <a:ext cx="1390650" cy="960438"/>
            <a:chOff x="4520" y="1324"/>
            <a:chExt cx="876" cy="605"/>
          </a:xfrm>
        </p:grpSpPr>
        <p:sp>
          <p:nvSpPr>
            <p:cNvPr id="101" name="Text Box 37"/>
            <p:cNvSpPr txBox="1">
              <a:spLocks noChangeArrowheads="1"/>
            </p:cNvSpPr>
            <p:nvPr/>
          </p:nvSpPr>
          <p:spPr bwMode="auto">
            <a:xfrm>
              <a:off x="4520" y="1717"/>
              <a:ext cx="876"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rPr>
                <a:t>CLOSE_WAIT</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02" name="Line 38"/>
            <p:cNvSpPr>
              <a:spLocks noChangeShapeType="1"/>
            </p:cNvSpPr>
            <p:nvPr/>
          </p:nvSpPr>
          <p:spPr bwMode="auto">
            <a:xfrm>
              <a:off x="5171" y="1324"/>
              <a:ext cx="0" cy="415"/>
            </a:xfrm>
            <a:prstGeom prst="line">
              <a:avLst/>
            </a:prstGeom>
            <a:noFill/>
            <a:ln w="9525">
              <a:solidFill>
                <a:srgbClr val="000000"/>
              </a:solidFill>
              <a:round/>
              <a:tailEnd type="triangle" w="med" len="med"/>
            </a:ln>
            <a:effectLst/>
          </p:spPr>
          <p:txBody>
            <a:bodyPr wrap="none"/>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grpSp>
      <p:grpSp>
        <p:nvGrpSpPr>
          <p:cNvPr id="103" name="Group 75"/>
          <p:cNvGrpSpPr/>
          <p:nvPr/>
        </p:nvGrpSpPr>
        <p:grpSpPr bwMode="auto">
          <a:xfrm>
            <a:off x="5382279" y="3848343"/>
            <a:ext cx="2495550" cy="579438"/>
            <a:chOff x="2213" y="2438"/>
            <a:chExt cx="1572" cy="365"/>
          </a:xfrm>
        </p:grpSpPr>
        <p:sp>
          <p:nvSpPr>
            <p:cNvPr id="104" name="Line 41"/>
            <p:cNvSpPr>
              <a:spLocks noChangeShapeType="1"/>
            </p:cNvSpPr>
            <p:nvPr/>
          </p:nvSpPr>
          <p:spPr bwMode="auto">
            <a:xfrm flipH="1">
              <a:off x="2213" y="2483"/>
              <a:ext cx="1572" cy="320"/>
            </a:xfrm>
            <a:prstGeom prst="line">
              <a:avLst/>
            </a:prstGeom>
            <a:noFill/>
            <a:ln w="28575">
              <a:solidFill>
                <a:srgbClr val="000099"/>
              </a:solidFill>
              <a:round/>
              <a:tailEnd type="triangle" w="med" len="med"/>
            </a:ln>
            <a:effectLst/>
          </p:spPr>
          <p:txBody>
            <a:bodyPr wrap="none"/>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05" name="Rectangle 42"/>
            <p:cNvSpPr>
              <a:spLocks noChangeArrowheads="1"/>
            </p:cNvSpPr>
            <p:nvPr/>
          </p:nvSpPr>
          <p:spPr bwMode="auto">
            <a:xfrm>
              <a:off x="2669" y="2438"/>
              <a:ext cx="590" cy="363"/>
            </a:xfrm>
            <a:prstGeom prst="rect">
              <a:avLst/>
            </a:prstGeom>
            <a:solidFill>
              <a:srgbClr val="FFFFFF"/>
            </a:soli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06" name="Text Box 43"/>
            <p:cNvSpPr txBox="1">
              <a:spLocks noChangeArrowheads="1"/>
            </p:cNvSpPr>
            <p:nvPr/>
          </p:nvSpPr>
          <p:spPr bwMode="auto">
            <a:xfrm>
              <a:off x="2455" y="2562"/>
              <a:ext cx="1052"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rPr>
                <a:t>FINbit=1, seq=y</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grpSp>
      <p:grpSp>
        <p:nvGrpSpPr>
          <p:cNvPr id="107" name="Group 80"/>
          <p:cNvGrpSpPr/>
          <p:nvPr/>
        </p:nvGrpSpPr>
        <p:grpSpPr bwMode="auto">
          <a:xfrm>
            <a:off x="5412441" y="4556368"/>
            <a:ext cx="2508250" cy="582613"/>
            <a:chOff x="2232" y="2884"/>
            <a:chExt cx="1580" cy="367"/>
          </a:xfrm>
        </p:grpSpPr>
        <p:sp>
          <p:nvSpPr>
            <p:cNvPr id="108" name="Line 44"/>
            <p:cNvSpPr>
              <a:spLocks noChangeShapeType="1"/>
            </p:cNvSpPr>
            <p:nvPr/>
          </p:nvSpPr>
          <p:spPr bwMode="auto">
            <a:xfrm>
              <a:off x="2232" y="2884"/>
              <a:ext cx="1580" cy="367"/>
            </a:xfrm>
            <a:prstGeom prst="line">
              <a:avLst/>
            </a:prstGeom>
            <a:noFill/>
            <a:ln w="28575">
              <a:solidFill>
                <a:srgbClr val="000099"/>
              </a:solidFill>
              <a:round/>
              <a:tailEnd type="triangle" w="med" len="med"/>
            </a:ln>
            <a:effectLst/>
          </p:spPr>
          <p:txBody>
            <a:bodyPr wrap="none"/>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09" name="Rectangle 46"/>
            <p:cNvSpPr>
              <a:spLocks noChangeArrowheads="1"/>
            </p:cNvSpPr>
            <p:nvPr/>
          </p:nvSpPr>
          <p:spPr bwMode="auto">
            <a:xfrm>
              <a:off x="2553" y="2995"/>
              <a:ext cx="896" cy="206"/>
            </a:xfrm>
            <a:prstGeom prst="rect">
              <a:avLst/>
            </a:prstGeom>
            <a:solidFill>
              <a:srgbClr val="FFFFFF"/>
            </a:soli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10" name="Text Box 47"/>
            <p:cNvSpPr txBox="1">
              <a:spLocks noChangeArrowheads="1"/>
            </p:cNvSpPr>
            <p:nvPr/>
          </p:nvSpPr>
          <p:spPr bwMode="auto">
            <a:xfrm>
              <a:off x="2246" y="2958"/>
              <a:ext cx="1534"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rPr>
                <a:t>ACKbit=1; ACKnum=y+1</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grpSp>
      <p:grpSp>
        <p:nvGrpSpPr>
          <p:cNvPr id="111" name="Group 72"/>
          <p:cNvGrpSpPr/>
          <p:nvPr/>
        </p:nvGrpSpPr>
        <p:grpSpPr bwMode="auto">
          <a:xfrm>
            <a:off x="3959879" y="2879968"/>
            <a:ext cx="4930775" cy="854075"/>
            <a:chOff x="1317" y="1828"/>
            <a:chExt cx="3106" cy="538"/>
          </a:xfrm>
        </p:grpSpPr>
        <p:sp>
          <p:nvSpPr>
            <p:cNvPr id="112" name="Line 13"/>
            <p:cNvSpPr>
              <a:spLocks noChangeShapeType="1"/>
            </p:cNvSpPr>
            <p:nvPr/>
          </p:nvSpPr>
          <p:spPr bwMode="auto">
            <a:xfrm flipH="1">
              <a:off x="2186" y="1828"/>
              <a:ext cx="1580" cy="367"/>
            </a:xfrm>
            <a:prstGeom prst="line">
              <a:avLst/>
            </a:prstGeom>
            <a:noFill/>
            <a:ln w="28575">
              <a:solidFill>
                <a:srgbClr val="000099"/>
              </a:solidFill>
              <a:round/>
              <a:tailEnd type="triangle" w="med" len="med"/>
            </a:ln>
            <a:effectLst/>
          </p:spPr>
          <p:txBody>
            <a:bodyPr wrap="none"/>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13" name="Rectangle 14"/>
            <p:cNvSpPr>
              <a:spLocks noChangeArrowheads="1"/>
            </p:cNvSpPr>
            <p:nvPr/>
          </p:nvSpPr>
          <p:spPr bwMode="auto">
            <a:xfrm>
              <a:off x="2507" y="1912"/>
              <a:ext cx="896" cy="206"/>
            </a:xfrm>
            <a:prstGeom prst="rect">
              <a:avLst/>
            </a:prstGeom>
            <a:solidFill>
              <a:srgbClr val="FFFFFF"/>
            </a:soli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14" name="Text Box 15"/>
            <p:cNvSpPr txBox="1">
              <a:spLocks noChangeArrowheads="1"/>
            </p:cNvSpPr>
            <p:nvPr/>
          </p:nvSpPr>
          <p:spPr bwMode="auto">
            <a:xfrm>
              <a:off x="2200" y="1875"/>
              <a:ext cx="1534"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rPr>
                <a:t>ACKbit=1; ACKnum=x+1</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15" name="Text Box 21"/>
            <p:cNvSpPr txBox="1">
              <a:spLocks noChangeArrowheads="1"/>
            </p:cNvSpPr>
            <p:nvPr/>
          </p:nvSpPr>
          <p:spPr bwMode="auto">
            <a:xfrm>
              <a:off x="1317" y="2066"/>
              <a:ext cx="867" cy="3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rPr>
                <a:t> wait for server</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a:p>
              <a:pPr marL="0" marR="0" lvl="0" indent="0" algn="r"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rPr>
                <a:t>close</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16" name="Text Box 49"/>
            <p:cNvSpPr txBox="1">
              <a:spLocks noChangeArrowheads="1"/>
            </p:cNvSpPr>
            <p:nvPr/>
          </p:nvSpPr>
          <p:spPr bwMode="auto">
            <a:xfrm>
              <a:off x="3822" y="1979"/>
              <a:ext cx="601" cy="3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rPr>
                <a:t>can still</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a:p>
              <a:pPr marL="0" marR="0" lvl="0" indent="0"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rPr>
                <a:t>send data</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grpSp>
      <p:grpSp>
        <p:nvGrpSpPr>
          <p:cNvPr id="117" name="Group 78"/>
          <p:cNvGrpSpPr/>
          <p:nvPr/>
        </p:nvGrpSpPr>
        <p:grpSpPr bwMode="auto">
          <a:xfrm>
            <a:off x="7928629" y="3010143"/>
            <a:ext cx="2501900" cy="1735138"/>
            <a:chOff x="3817" y="1910"/>
            <a:chExt cx="1576" cy="1093"/>
          </a:xfrm>
        </p:grpSpPr>
        <p:sp>
          <p:nvSpPr>
            <p:cNvPr id="118" name="Text Box 50"/>
            <p:cNvSpPr txBox="1">
              <a:spLocks noChangeArrowheads="1"/>
            </p:cNvSpPr>
            <p:nvPr/>
          </p:nvSpPr>
          <p:spPr bwMode="auto">
            <a:xfrm>
              <a:off x="3817" y="2703"/>
              <a:ext cx="792" cy="3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rPr>
                <a:t>can no longer</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a:p>
              <a:pPr marL="0" marR="0" lvl="0" indent="0"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rPr>
                <a:t>send data</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grpSp>
          <p:nvGrpSpPr>
            <p:cNvPr id="119" name="Group 76"/>
            <p:cNvGrpSpPr/>
            <p:nvPr/>
          </p:nvGrpSpPr>
          <p:grpSpPr bwMode="auto">
            <a:xfrm>
              <a:off x="4691" y="1910"/>
              <a:ext cx="702" cy="723"/>
              <a:chOff x="4691" y="1910"/>
              <a:chExt cx="702" cy="723"/>
            </a:xfrm>
          </p:grpSpPr>
          <p:sp>
            <p:nvSpPr>
              <p:cNvPr id="120" name="Line 39"/>
              <p:cNvSpPr>
                <a:spLocks noChangeShapeType="1"/>
              </p:cNvSpPr>
              <p:nvPr/>
            </p:nvSpPr>
            <p:spPr bwMode="auto">
              <a:xfrm>
                <a:off x="5167" y="1910"/>
                <a:ext cx="0" cy="562"/>
              </a:xfrm>
              <a:prstGeom prst="line">
                <a:avLst/>
              </a:prstGeom>
              <a:noFill/>
              <a:ln w="9525">
                <a:solidFill>
                  <a:srgbClr val="000000"/>
                </a:solidFill>
                <a:round/>
                <a:tailEnd type="triangle" w="med" len="med"/>
              </a:ln>
              <a:effectLst/>
            </p:spPr>
            <p:txBody>
              <a:bodyPr wrap="none"/>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21" name="Text Box 55"/>
              <p:cNvSpPr txBox="1">
                <a:spLocks noChangeArrowheads="1"/>
              </p:cNvSpPr>
              <p:nvPr/>
            </p:nvSpPr>
            <p:spPr bwMode="auto">
              <a:xfrm>
                <a:off x="4691" y="2421"/>
                <a:ext cx="702"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rPr>
                  <a:t>LAST_ACK</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grpSp>
      </p:grpSp>
      <p:grpSp>
        <p:nvGrpSpPr>
          <p:cNvPr id="122" name="Group 82"/>
          <p:cNvGrpSpPr/>
          <p:nvPr/>
        </p:nvGrpSpPr>
        <p:grpSpPr bwMode="auto">
          <a:xfrm>
            <a:off x="9511366" y="4191243"/>
            <a:ext cx="917575" cy="1223963"/>
            <a:chOff x="4814" y="2654"/>
            <a:chExt cx="578" cy="771"/>
          </a:xfrm>
        </p:grpSpPr>
        <p:sp>
          <p:nvSpPr>
            <p:cNvPr id="123" name="Text Box 11"/>
            <p:cNvSpPr txBox="1">
              <a:spLocks noChangeArrowheads="1"/>
            </p:cNvSpPr>
            <p:nvPr/>
          </p:nvSpPr>
          <p:spPr bwMode="auto">
            <a:xfrm>
              <a:off x="4814" y="3213"/>
              <a:ext cx="578"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rPr>
                <a:t>CLOSED</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24" name="Line 57"/>
            <p:cNvSpPr>
              <a:spLocks noChangeShapeType="1"/>
            </p:cNvSpPr>
            <p:nvPr/>
          </p:nvSpPr>
          <p:spPr bwMode="auto">
            <a:xfrm>
              <a:off x="5173" y="2654"/>
              <a:ext cx="0" cy="576"/>
            </a:xfrm>
            <a:prstGeom prst="line">
              <a:avLst/>
            </a:prstGeom>
            <a:noFill/>
            <a:ln w="9525">
              <a:solidFill>
                <a:srgbClr val="000000"/>
              </a:solidFill>
              <a:round/>
              <a:tailEnd type="triangle" w="med" len="med"/>
            </a:ln>
            <a:effectLst/>
          </p:spPr>
          <p:txBody>
            <a:bodyPr wrap="none"/>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grpSp>
      <p:grpSp>
        <p:nvGrpSpPr>
          <p:cNvPr id="125" name="Group 77"/>
          <p:cNvGrpSpPr/>
          <p:nvPr/>
        </p:nvGrpSpPr>
        <p:grpSpPr bwMode="auto">
          <a:xfrm>
            <a:off x="2454929" y="3583231"/>
            <a:ext cx="1400175" cy="1044575"/>
            <a:chOff x="369" y="2271"/>
            <a:chExt cx="882" cy="658"/>
          </a:xfrm>
        </p:grpSpPr>
        <p:sp>
          <p:nvSpPr>
            <p:cNvPr id="126" name="Text Box 58"/>
            <p:cNvSpPr txBox="1">
              <a:spLocks noChangeArrowheads="1"/>
            </p:cNvSpPr>
            <p:nvPr/>
          </p:nvSpPr>
          <p:spPr bwMode="auto">
            <a:xfrm>
              <a:off x="369" y="2717"/>
              <a:ext cx="882"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rPr>
                <a:t>TIMED_WAIT</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27" name="Line 60"/>
            <p:cNvSpPr>
              <a:spLocks noChangeShapeType="1"/>
            </p:cNvSpPr>
            <p:nvPr/>
          </p:nvSpPr>
          <p:spPr bwMode="auto">
            <a:xfrm>
              <a:off x="638" y="2271"/>
              <a:ext cx="0" cy="483"/>
            </a:xfrm>
            <a:prstGeom prst="line">
              <a:avLst/>
            </a:prstGeom>
            <a:noFill/>
            <a:ln w="9525">
              <a:solidFill>
                <a:srgbClr val="000000"/>
              </a:solidFill>
              <a:round/>
              <a:tailEnd type="triangle" w="med" len="med"/>
            </a:ln>
            <a:effectLst/>
          </p:spPr>
          <p:txBody>
            <a:bodyPr wrap="none"/>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grpSp>
      <p:grpSp>
        <p:nvGrpSpPr>
          <p:cNvPr id="128" name="Group 81"/>
          <p:cNvGrpSpPr/>
          <p:nvPr/>
        </p:nvGrpSpPr>
        <p:grpSpPr bwMode="auto">
          <a:xfrm>
            <a:off x="2543829" y="4464293"/>
            <a:ext cx="2743200" cy="1768475"/>
            <a:chOff x="425" y="2826"/>
            <a:chExt cx="1728" cy="1114"/>
          </a:xfrm>
        </p:grpSpPr>
        <p:sp>
          <p:nvSpPr>
            <p:cNvPr id="129" name="Line 52"/>
            <p:cNvSpPr>
              <a:spLocks noChangeShapeType="1"/>
            </p:cNvSpPr>
            <p:nvPr/>
          </p:nvSpPr>
          <p:spPr bwMode="auto">
            <a:xfrm>
              <a:off x="1820" y="2833"/>
              <a:ext cx="7" cy="1059"/>
            </a:xfrm>
            <a:prstGeom prst="line">
              <a:avLst/>
            </a:prstGeom>
            <a:noFill/>
            <a:ln w="9525">
              <a:solidFill>
                <a:srgbClr val="000000"/>
              </a:solidFill>
              <a:round/>
            </a:ln>
            <a:effectLst/>
          </p:spPr>
          <p:txBody>
            <a:bodyPr wrap="none"/>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30" name="Text Box 51"/>
            <p:cNvSpPr txBox="1">
              <a:spLocks noChangeArrowheads="1"/>
            </p:cNvSpPr>
            <p:nvPr/>
          </p:nvSpPr>
          <p:spPr bwMode="auto">
            <a:xfrm>
              <a:off x="1216" y="3093"/>
              <a:ext cx="937" cy="421"/>
            </a:xfrm>
            <a:prstGeom prst="rect">
              <a:avLst/>
            </a:prstGeom>
            <a:solidFill>
              <a:srgbClr val="FFFFFF"/>
            </a:solid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rPr>
                <a:t> timed wait </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a:p>
              <a:pPr marL="0" marR="0" lvl="0" indent="0" algn="r"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rPr>
                <a:t>for 2*max </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a:p>
              <a:pPr marL="0" marR="0" lvl="0" indent="0" algn="r"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rPr>
                <a:t>segment lifetime</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31" name="Line 53"/>
            <p:cNvSpPr>
              <a:spLocks noChangeShapeType="1"/>
            </p:cNvSpPr>
            <p:nvPr/>
          </p:nvSpPr>
          <p:spPr bwMode="auto">
            <a:xfrm>
              <a:off x="1742" y="2826"/>
              <a:ext cx="142" cy="0"/>
            </a:xfrm>
            <a:prstGeom prst="line">
              <a:avLst/>
            </a:prstGeom>
            <a:noFill/>
            <a:ln w="9525">
              <a:solidFill>
                <a:srgbClr val="000000"/>
              </a:solidFill>
              <a:round/>
            </a:ln>
            <a:effectLst/>
          </p:spPr>
          <p:txBody>
            <a:bodyPr wrap="none"/>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32" name="Line 54"/>
            <p:cNvSpPr>
              <a:spLocks noChangeShapeType="1"/>
            </p:cNvSpPr>
            <p:nvPr/>
          </p:nvSpPr>
          <p:spPr bwMode="auto">
            <a:xfrm>
              <a:off x="1759" y="3889"/>
              <a:ext cx="142" cy="0"/>
            </a:xfrm>
            <a:prstGeom prst="line">
              <a:avLst/>
            </a:prstGeom>
            <a:noFill/>
            <a:ln w="9525">
              <a:solidFill>
                <a:srgbClr val="000000"/>
              </a:solidFill>
              <a:round/>
            </a:ln>
            <a:effectLst/>
          </p:spPr>
          <p:txBody>
            <a:bodyPr wrap="none"/>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33" name="Text Box 59"/>
            <p:cNvSpPr txBox="1">
              <a:spLocks noChangeArrowheads="1"/>
            </p:cNvSpPr>
            <p:nvPr/>
          </p:nvSpPr>
          <p:spPr bwMode="auto">
            <a:xfrm>
              <a:off x="425" y="3728"/>
              <a:ext cx="578"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rPr>
                <a:t>CLOSED</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34" name="Line 61"/>
            <p:cNvSpPr>
              <a:spLocks noChangeShapeType="1"/>
            </p:cNvSpPr>
            <p:nvPr/>
          </p:nvSpPr>
          <p:spPr bwMode="auto">
            <a:xfrm>
              <a:off x="631" y="2918"/>
              <a:ext cx="0" cy="839"/>
            </a:xfrm>
            <a:prstGeom prst="line">
              <a:avLst/>
            </a:prstGeom>
            <a:noFill/>
            <a:ln w="9525">
              <a:solidFill>
                <a:srgbClr val="000000"/>
              </a:solidFill>
              <a:round/>
              <a:tailEnd type="triangle" w="med" len="med"/>
            </a:ln>
            <a:effectLst/>
          </p:spPr>
          <p:txBody>
            <a:bodyPr wrap="none"/>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grpSp>
      <p:grpSp>
        <p:nvGrpSpPr>
          <p:cNvPr id="135" name="Group 71"/>
          <p:cNvGrpSpPr/>
          <p:nvPr/>
        </p:nvGrpSpPr>
        <p:grpSpPr bwMode="auto">
          <a:xfrm>
            <a:off x="2420004" y="2024306"/>
            <a:ext cx="1335087" cy="700087"/>
            <a:chOff x="347" y="1289"/>
            <a:chExt cx="841" cy="441"/>
          </a:xfrm>
        </p:grpSpPr>
        <p:sp>
          <p:nvSpPr>
            <p:cNvPr id="136" name="Text Box 31"/>
            <p:cNvSpPr txBox="1">
              <a:spLocks noChangeArrowheads="1"/>
            </p:cNvSpPr>
            <p:nvPr/>
          </p:nvSpPr>
          <p:spPr bwMode="auto">
            <a:xfrm>
              <a:off x="347" y="1518"/>
              <a:ext cx="841"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rPr>
                <a:t>FIN_WAIT_1</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37" name="Line 32"/>
            <p:cNvSpPr>
              <a:spLocks noChangeShapeType="1"/>
            </p:cNvSpPr>
            <p:nvPr/>
          </p:nvSpPr>
          <p:spPr bwMode="auto">
            <a:xfrm>
              <a:off x="630" y="1289"/>
              <a:ext cx="0" cy="277"/>
            </a:xfrm>
            <a:prstGeom prst="line">
              <a:avLst/>
            </a:prstGeom>
            <a:noFill/>
            <a:ln w="9525">
              <a:solidFill>
                <a:srgbClr val="000000"/>
              </a:solidFill>
              <a:round/>
              <a:tailEnd type="triangle" w="med" len="med"/>
            </a:ln>
            <a:effectLst/>
          </p:spPr>
          <p:txBody>
            <a:bodyPr wrap="none"/>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grpSp>
      <p:grpSp>
        <p:nvGrpSpPr>
          <p:cNvPr id="138" name="Group 70"/>
          <p:cNvGrpSpPr/>
          <p:nvPr/>
        </p:nvGrpSpPr>
        <p:grpSpPr bwMode="auto">
          <a:xfrm>
            <a:off x="3074054" y="2078281"/>
            <a:ext cx="4775200" cy="1014412"/>
            <a:chOff x="759" y="1323"/>
            <a:chExt cx="3008" cy="639"/>
          </a:xfrm>
        </p:grpSpPr>
        <p:sp>
          <p:nvSpPr>
            <p:cNvPr id="139" name="Line 6"/>
            <p:cNvSpPr>
              <a:spLocks noChangeShapeType="1"/>
            </p:cNvSpPr>
            <p:nvPr/>
          </p:nvSpPr>
          <p:spPr bwMode="auto">
            <a:xfrm>
              <a:off x="2195" y="1442"/>
              <a:ext cx="1572" cy="320"/>
            </a:xfrm>
            <a:prstGeom prst="line">
              <a:avLst/>
            </a:prstGeom>
            <a:noFill/>
            <a:ln w="28575">
              <a:solidFill>
                <a:srgbClr val="000099"/>
              </a:solidFill>
              <a:round/>
              <a:tailEnd type="triangle" w="med" len="med"/>
            </a:ln>
            <a:effectLst/>
          </p:spPr>
          <p:txBody>
            <a:bodyPr wrap="none"/>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40" name="Rectangle 7"/>
            <p:cNvSpPr>
              <a:spLocks noChangeArrowheads="1"/>
            </p:cNvSpPr>
            <p:nvPr/>
          </p:nvSpPr>
          <p:spPr bwMode="auto">
            <a:xfrm>
              <a:off x="2644" y="1369"/>
              <a:ext cx="590" cy="363"/>
            </a:xfrm>
            <a:prstGeom prst="rect">
              <a:avLst/>
            </a:prstGeom>
            <a:solidFill>
              <a:srgbClr val="FFFFFF"/>
            </a:soli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41" name="Text Box 8"/>
            <p:cNvSpPr txBox="1">
              <a:spLocks noChangeArrowheads="1"/>
            </p:cNvSpPr>
            <p:nvPr/>
          </p:nvSpPr>
          <p:spPr bwMode="auto">
            <a:xfrm>
              <a:off x="2430" y="1493"/>
              <a:ext cx="1052"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rPr>
                <a:t>FINbit=1, seq=x</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42" name="Text Box 9"/>
            <p:cNvSpPr txBox="1">
              <a:spLocks noChangeArrowheads="1"/>
            </p:cNvSpPr>
            <p:nvPr/>
          </p:nvSpPr>
          <p:spPr bwMode="auto">
            <a:xfrm>
              <a:off x="1209" y="1541"/>
              <a:ext cx="913" cy="421"/>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rPr>
                <a:t>can no longer</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a:p>
              <a:pPr marL="0" marR="0" lvl="0" indent="0" algn="r"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rPr>
                <a:t>send but can</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a:p>
              <a:pPr marL="0" marR="0" lvl="0" indent="0" algn="r" defTabSz="91440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rPr>
                <a:t> receive data</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43" name="Text Box 67"/>
            <p:cNvSpPr txBox="1">
              <a:spLocks noChangeArrowheads="1"/>
            </p:cNvSpPr>
            <p:nvPr/>
          </p:nvSpPr>
          <p:spPr bwMode="auto">
            <a:xfrm>
              <a:off x="759" y="1323"/>
              <a:ext cx="1456"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Courier New" panose="02070309020205020404" charset="0"/>
                  <a:ea typeface="MS PGothic" panose="020B0600070205080204" pitchFamily="34" charset="-128"/>
                </a:rPr>
                <a:t>clientSocket.close()</a:t>
              </a:r>
              <a:endParaRPr kumimoji="0" lang="en-US" sz="1400" b="0" i="0" u="none" strike="noStrike" kern="0" cap="none" spc="0" normalizeH="0" baseline="0" noProof="0">
                <a:ln>
                  <a:noFill/>
                </a:ln>
                <a:solidFill>
                  <a:srgbClr val="000000"/>
                </a:solidFill>
                <a:effectLst/>
                <a:uLnTx/>
                <a:uFillTx/>
                <a:latin typeface="Courier New" panose="02070309020205020404" charset="0"/>
                <a:ea typeface="MS PGothic" panose="020B0600070205080204" pitchFamily="34" charset="-128"/>
              </a:endParaRPr>
            </a:p>
          </p:txBody>
        </p:sp>
      </p:grpSp>
      <p:sp>
        <p:nvSpPr>
          <p:cNvPr id="144" name="Text Box 84"/>
          <p:cNvSpPr txBox="1">
            <a:spLocks noChangeArrowheads="1"/>
          </p:cNvSpPr>
          <p:nvPr/>
        </p:nvSpPr>
        <p:spPr bwMode="auto">
          <a:xfrm>
            <a:off x="2105830" y="1346443"/>
            <a:ext cx="1422249" cy="64633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eaLnBrk="0" fontAlgn="base" latinLnBrk="0" hangingPunct="0">
              <a:lnSpc>
                <a:spcPct val="100000"/>
              </a:lnSpc>
              <a:spcBef>
                <a:spcPct val="0"/>
              </a:spcBef>
              <a:spcAft>
                <a:spcPct val="0"/>
              </a:spcAft>
              <a:buClrTx/>
              <a:buSzTx/>
              <a:buFontTx/>
              <a:buNone/>
              <a:defRPr/>
            </a:pPr>
            <a:r>
              <a:rPr kumimoji="0" lang="en-US" sz="2000" b="0" u="none" strike="noStrike" kern="0" cap="none" spc="0" normalizeH="0" baseline="0" noProof="0" dirty="0">
                <a:ln>
                  <a:noFill/>
                </a:ln>
                <a:solidFill>
                  <a:srgbClr val="000099"/>
                </a:solidFill>
                <a:effectLst/>
                <a:uLnTx/>
                <a:uFillTx/>
                <a:latin typeface="Tahoma" panose="020B0604030504040204" charset="0"/>
                <a:ea typeface="MS PGothic" panose="020B0600070205080204" pitchFamily="34" charset="-128"/>
              </a:rPr>
              <a:t>client state</a:t>
            </a:r>
            <a:endParaRPr kumimoji="0" lang="en-US" sz="2000" b="0" u="none" strike="noStrike" kern="0" cap="none" spc="0" normalizeH="0" baseline="0" noProof="0" dirty="0">
              <a:ln>
                <a:noFill/>
              </a:ln>
              <a:solidFill>
                <a:srgbClr val="000099"/>
              </a:solidFill>
              <a:effectLst/>
              <a:uLnTx/>
              <a:uFillTx/>
              <a:latin typeface="Tahoma" panose="020B0604030504040204" charset="0"/>
              <a:ea typeface="MS PGothic" panose="020B0600070205080204" pitchFamily="34" charset="-128"/>
            </a:endParaRPr>
          </a:p>
          <a:p>
            <a:pPr marL="0" marR="0" lvl="0" indent="0" algn="r" defTabSz="914400" eaLnBrk="0" fontAlgn="base" latinLnBrk="0" hangingPunct="0">
              <a:lnSpc>
                <a:spcPct val="100000"/>
              </a:lnSpc>
              <a:spcBef>
                <a:spcPct val="0"/>
              </a:spcBef>
              <a:spcAft>
                <a:spcPct val="0"/>
              </a:spcAft>
              <a:buClrTx/>
              <a:buSzTx/>
              <a:buFontTx/>
              <a:buNone/>
              <a:defRPr/>
            </a:pPr>
            <a:endParaRPr kumimoji="0" lang="en-US" sz="1600" b="0" i="1" u="none" strike="noStrike" kern="0" cap="none" spc="0" normalizeH="0" baseline="0" noProof="0" dirty="0">
              <a:ln>
                <a:noFill/>
              </a:ln>
              <a:solidFill>
                <a:srgbClr val="000099"/>
              </a:solidFill>
              <a:effectLst/>
              <a:uLnTx/>
              <a:uFillTx/>
              <a:latin typeface="Tahoma" panose="020B0604030504040204" charset="0"/>
              <a:ea typeface="MS PGothic" panose="020B0600070205080204" pitchFamily="34" charset="-128"/>
            </a:endParaRPr>
          </a:p>
        </p:txBody>
      </p:sp>
      <p:sp>
        <p:nvSpPr>
          <p:cNvPr id="145" name="Text Box 85"/>
          <p:cNvSpPr txBox="1">
            <a:spLocks noChangeArrowheads="1"/>
          </p:cNvSpPr>
          <p:nvPr/>
        </p:nvSpPr>
        <p:spPr bwMode="auto">
          <a:xfrm>
            <a:off x="8942262" y="1363906"/>
            <a:ext cx="1518429" cy="64633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eaLnBrk="0" fontAlgn="base" latinLnBrk="0" hangingPunct="0">
              <a:lnSpc>
                <a:spcPct val="100000"/>
              </a:lnSpc>
              <a:spcBef>
                <a:spcPct val="0"/>
              </a:spcBef>
              <a:spcAft>
                <a:spcPct val="0"/>
              </a:spcAft>
              <a:buClrTx/>
              <a:buSzTx/>
              <a:buFontTx/>
              <a:buNone/>
              <a:defRPr/>
            </a:pPr>
            <a:r>
              <a:rPr kumimoji="0" lang="en-US" sz="2000" b="0" u="none" strike="noStrike" kern="0" cap="none" spc="0" normalizeH="0" baseline="0" noProof="0" dirty="0">
                <a:ln>
                  <a:noFill/>
                </a:ln>
                <a:solidFill>
                  <a:srgbClr val="000099"/>
                </a:solidFill>
                <a:effectLst/>
                <a:uLnTx/>
                <a:uFillTx/>
                <a:latin typeface="Tahoma" panose="020B0604030504040204" charset="0"/>
                <a:ea typeface="MS PGothic" panose="020B0600070205080204" pitchFamily="34" charset="-128"/>
              </a:rPr>
              <a:t>server state</a:t>
            </a:r>
            <a:endParaRPr kumimoji="0" lang="en-US" sz="2000" b="0" u="none" strike="noStrike" kern="0" cap="none" spc="0" normalizeH="0" baseline="0" noProof="0" dirty="0">
              <a:ln>
                <a:noFill/>
              </a:ln>
              <a:solidFill>
                <a:srgbClr val="000099"/>
              </a:solidFill>
              <a:effectLst/>
              <a:uLnTx/>
              <a:uFillTx/>
              <a:latin typeface="Tahoma" panose="020B0604030504040204" charset="0"/>
              <a:ea typeface="MS PGothic" panose="020B0600070205080204" pitchFamily="34" charset="-128"/>
            </a:endParaRPr>
          </a:p>
          <a:p>
            <a:pPr marL="0" marR="0" lvl="0" indent="0" algn="r" defTabSz="914400" eaLnBrk="0" fontAlgn="base" latinLnBrk="0" hangingPunct="0">
              <a:lnSpc>
                <a:spcPct val="100000"/>
              </a:lnSpc>
              <a:spcBef>
                <a:spcPct val="0"/>
              </a:spcBef>
              <a:spcAft>
                <a:spcPct val="0"/>
              </a:spcAft>
              <a:buClrTx/>
              <a:buSzTx/>
              <a:buFontTx/>
              <a:buNone/>
              <a:defRPr/>
            </a:pPr>
            <a:endParaRPr kumimoji="0" lang="en-US" sz="1600" b="0" i="1" u="none" strike="noStrike" kern="0" cap="none" spc="0" normalizeH="0" baseline="0" noProof="0" dirty="0">
              <a:ln>
                <a:noFill/>
              </a:ln>
              <a:solidFill>
                <a:srgbClr val="000099"/>
              </a:solidFill>
              <a:effectLst/>
              <a:uLnTx/>
              <a:uFillTx/>
              <a:latin typeface="Tahoma" panose="020B0604030504040204" charset="0"/>
              <a:ea typeface="MS PGothic" panose="020B0600070205080204" pitchFamily="34" charset="-128"/>
            </a:endParaRPr>
          </a:p>
        </p:txBody>
      </p:sp>
      <p:sp>
        <p:nvSpPr>
          <p:cNvPr id="146" name="Text Box 86"/>
          <p:cNvSpPr txBox="1">
            <a:spLocks noChangeArrowheads="1"/>
          </p:cNvSpPr>
          <p:nvPr/>
        </p:nvSpPr>
        <p:spPr bwMode="auto">
          <a:xfrm>
            <a:off x="9638366" y="1746493"/>
            <a:ext cx="771525"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rPr>
              <a:t>ESTAB</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47" name="Text Box 87"/>
          <p:cNvSpPr txBox="1">
            <a:spLocks noChangeArrowheads="1"/>
          </p:cNvSpPr>
          <p:nvPr/>
        </p:nvSpPr>
        <p:spPr bwMode="auto">
          <a:xfrm>
            <a:off x="2402541" y="1729031"/>
            <a:ext cx="771525"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rPr>
              <a:t>ESTAB</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grpSp>
        <p:nvGrpSpPr>
          <p:cNvPr id="148" name="Group 88"/>
          <p:cNvGrpSpPr/>
          <p:nvPr/>
        </p:nvGrpSpPr>
        <p:grpSpPr bwMode="auto">
          <a:xfrm>
            <a:off x="5009216" y="1421056"/>
            <a:ext cx="642938" cy="600075"/>
            <a:chOff x="-44" y="1473"/>
            <a:chExt cx="981" cy="1105"/>
          </a:xfrm>
        </p:grpSpPr>
        <p:pic>
          <p:nvPicPr>
            <p:cNvPr id="149" name="Picture 89"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90"/>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grpSp>
      <p:grpSp>
        <p:nvGrpSpPr>
          <p:cNvPr id="151" name="Group 91"/>
          <p:cNvGrpSpPr/>
          <p:nvPr/>
        </p:nvGrpSpPr>
        <p:grpSpPr bwMode="auto">
          <a:xfrm>
            <a:off x="7641291" y="1424231"/>
            <a:ext cx="336550" cy="512762"/>
            <a:chOff x="4140" y="429"/>
            <a:chExt cx="1425" cy="2396"/>
          </a:xfrm>
        </p:grpSpPr>
        <p:sp>
          <p:nvSpPr>
            <p:cNvPr id="152" name="Freeform 92"/>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53" name="Rectangle 93"/>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54" name="Freeform 94"/>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55" name="Freeform 95"/>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56" name="Rectangle 96"/>
            <p:cNvSpPr>
              <a:spLocks noChangeArrowheads="1"/>
            </p:cNvSpPr>
            <p:nvPr/>
          </p:nvSpPr>
          <p:spPr bwMode="auto">
            <a:xfrm>
              <a:off x="4214" y="696"/>
              <a:ext cx="592" cy="45"/>
            </a:xfrm>
            <a:prstGeom prst="rect">
              <a:avLst/>
            </a:prstGeom>
            <a:solidFill>
              <a:srgbClr val="000000"/>
            </a:solidFill>
            <a:ln w="9525">
              <a:solidFill>
                <a:srgbClr val="000000"/>
              </a:solidFill>
              <a:miter lim="800000"/>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grpSp>
          <p:nvGrpSpPr>
            <p:cNvPr id="157" name="Group 97"/>
            <p:cNvGrpSpPr/>
            <p:nvPr/>
          </p:nvGrpSpPr>
          <p:grpSpPr bwMode="auto">
            <a:xfrm>
              <a:off x="4749" y="668"/>
              <a:ext cx="581" cy="145"/>
              <a:chOff x="614" y="2568"/>
              <a:chExt cx="725" cy="139"/>
            </a:xfrm>
          </p:grpSpPr>
          <p:sp>
            <p:nvSpPr>
              <p:cNvPr id="182" name="AutoShape 98"/>
              <p:cNvSpPr>
                <a:spLocks noChangeArrowheads="1"/>
              </p:cNvSpPr>
              <p:nvPr/>
            </p:nvSpPr>
            <p:spPr bwMode="auto">
              <a:xfrm>
                <a:off x="617" y="2566"/>
                <a:ext cx="721" cy="142"/>
              </a:xfrm>
              <a:prstGeom prst="roundRect">
                <a:avLst>
                  <a:gd name="adj" fmla="val 50000"/>
                </a:avLst>
              </a:prstGeom>
              <a:solidFill>
                <a:srgbClr val="000000"/>
              </a:soli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83" name="AutoShape 99"/>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grpSp>
        <p:sp>
          <p:nvSpPr>
            <p:cNvPr id="158" name="Rectangle 100"/>
            <p:cNvSpPr>
              <a:spLocks noChangeArrowheads="1"/>
            </p:cNvSpPr>
            <p:nvPr/>
          </p:nvSpPr>
          <p:spPr bwMode="auto">
            <a:xfrm>
              <a:off x="4221" y="1022"/>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grpSp>
          <p:nvGrpSpPr>
            <p:cNvPr id="159" name="Group 101"/>
            <p:cNvGrpSpPr/>
            <p:nvPr/>
          </p:nvGrpSpPr>
          <p:grpSpPr bwMode="auto">
            <a:xfrm>
              <a:off x="4747" y="994"/>
              <a:ext cx="581" cy="134"/>
              <a:chOff x="614" y="2568"/>
              <a:chExt cx="725" cy="139"/>
            </a:xfrm>
          </p:grpSpPr>
          <p:sp>
            <p:nvSpPr>
              <p:cNvPr id="180" name="AutoShape 102"/>
              <p:cNvSpPr>
                <a:spLocks noChangeArrowheads="1"/>
              </p:cNvSpPr>
              <p:nvPr/>
            </p:nvSpPr>
            <p:spPr bwMode="auto">
              <a:xfrm>
                <a:off x="611" y="2567"/>
                <a:ext cx="730" cy="139"/>
              </a:xfrm>
              <a:prstGeom prst="roundRect">
                <a:avLst>
                  <a:gd name="adj" fmla="val 50000"/>
                </a:avLst>
              </a:prstGeom>
              <a:solidFill>
                <a:srgbClr val="000000"/>
              </a:soli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81" name="AutoShape 103"/>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grpSp>
        <p:sp>
          <p:nvSpPr>
            <p:cNvPr id="160" name="Rectangle 104"/>
            <p:cNvSpPr>
              <a:spLocks noChangeArrowheads="1"/>
            </p:cNvSpPr>
            <p:nvPr/>
          </p:nvSpPr>
          <p:spPr bwMode="auto">
            <a:xfrm>
              <a:off x="4214" y="1356"/>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61" name="Rectangle 105"/>
            <p:cNvSpPr>
              <a:spLocks noChangeArrowheads="1"/>
            </p:cNvSpPr>
            <p:nvPr/>
          </p:nvSpPr>
          <p:spPr bwMode="auto">
            <a:xfrm>
              <a:off x="4227" y="1653"/>
              <a:ext cx="598" cy="52"/>
            </a:xfrm>
            <a:prstGeom prst="rect">
              <a:avLst/>
            </a:prstGeom>
            <a:solidFill>
              <a:srgbClr val="000000"/>
            </a:solidFill>
            <a:ln w="9525">
              <a:solidFill>
                <a:srgbClr val="000000"/>
              </a:solidFill>
              <a:miter lim="800000"/>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grpSp>
          <p:nvGrpSpPr>
            <p:cNvPr id="162" name="Group 106"/>
            <p:cNvGrpSpPr/>
            <p:nvPr/>
          </p:nvGrpSpPr>
          <p:grpSpPr bwMode="auto">
            <a:xfrm>
              <a:off x="4735" y="1627"/>
              <a:ext cx="582" cy="151"/>
              <a:chOff x="614" y="2568"/>
              <a:chExt cx="725" cy="139"/>
            </a:xfrm>
          </p:grpSpPr>
          <p:sp>
            <p:nvSpPr>
              <p:cNvPr id="178" name="AutoShape 107"/>
              <p:cNvSpPr>
                <a:spLocks noChangeArrowheads="1"/>
              </p:cNvSpPr>
              <p:nvPr/>
            </p:nvSpPr>
            <p:spPr bwMode="auto">
              <a:xfrm>
                <a:off x="618" y="2571"/>
                <a:ext cx="720" cy="137"/>
              </a:xfrm>
              <a:prstGeom prst="roundRect">
                <a:avLst>
                  <a:gd name="adj" fmla="val 50000"/>
                </a:avLst>
              </a:prstGeom>
              <a:solidFill>
                <a:srgbClr val="000000"/>
              </a:soli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79" name="AutoShape 108"/>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grpSp>
        <p:sp>
          <p:nvSpPr>
            <p:cNvPr id="163" name="Freeform 109"/>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grpSp>
          <p:nvGrpSpPr>
            <p:cNvPr id="164" name="Group 110"/>
            <p:cNvGrpSpPr/>
            <p:nvPr/>
          </p:nvGrpSpPr>
          <p:grpSpPr bwMode="auto">
            <a:xfrm>
              <a:off x="4739" y="1327"/>
              <a:ext cx="582" cy="139"/>
              <a:chOff x="614" y="2568"/>
              <a:chExt cx="725" cy="139"/>
            </a:xfrm>
          </p:grpSpPr>
          <p:sp>
            <p:nvSpPr>
              <p:cNvPr id="176" name="AutoShape 111"/>
              <p:cNvSpPr>
                <a:spLocks noChangeArrowheads="1"/>
              </p:cNvSpPr>
              <p:nvPr/>
            </p:nvSpPr>
            <p:spPr bwMode="auto">
              <a:xfrm>
                <a:off x="613" y="2568"/>
                <a:ext cx="728" cy="141"/>
              </a:xfrm>
              <a:prstGeom prst="roundRect">
                <a:avLst>
                  <a:gd name="adj" fmla="val 50000"/>
                </a:avLst>
              </a:prstGeom>
              <a:solidFill>
                <a:srgbClr val="000000"/>
              </a:soli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77" name="AutoShape 112"/>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grpSp>
        <p:sp>
          <p:nvSpPr>
            <p:cNvPr id="165" name="Rectangle 113"/>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66" name="Freeform 114"/>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67" name="Freeform 115"/>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68" name="Oval 116"/>
            <p:cNvSpPr>
              <a:spLocks noChangeArrowheads="1"/>
            </p:cNvSpPr>
            <p:nvPr/>
          </p:nvSpPr>
          <p:spPr bwMode="auto">
            <a:xfrm>
              <a:off x="5518" y="2610"/>
              <a:ext cx="47" cy="96"/>
            </a:xfrm>
            <a:prstGeom prst="ellipse">
              <a:avLst/>
            </a:prstGeom>
            <a:solidFill>
              <a:srgbClr val="333333"/>
            </a:soli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69" name="Freeform 117"/>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70" name="AutoShape 118"/>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71" name="AutoShape 119"/>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72" name="Oval 120"/>
            <p:cNvSpPr>
              <a:spLocks noChangeArrowheads="1"/>
            </p:cNvSpPr>
            <p:nvPr/>
          </p:nvSpPr>
          <p:spPr bwMode="auto">
            <a:xfrm>
              <a:off x="4308" y="2380"/>
              <a:ext cx="155" cy="148"/>
            </a:xfrm>
            <a:prstGeom prst="ellipse">
              <a:avLst/>
            </a:prstGeom>
            <a:solidFill>
              <a:srgbClr val="33CC33"/>
            </a:soli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73" name="Oval 121"/>
            <p:cNvSpPr>
              <a:spLocks noChangeArrowheads="1"/>
            </p:cNvSpPr>
            <p:nvPr/>
          </p:nvSpPr>
          <p:spPr bwMode="auto">
            <a:xfrm>
              <a:off x="4483" y="2387"/>
              <a:ext cx="161" cy="141"/>
            </a:xfrm>
            <a:prstGeom prst="ellipse">
              <a:avLst/>
            </a:prstGeom>
            <a:solidFill>
              <a:srgbClr val="FF0000"/>
            </a:solidFill>
            <a:ln>
              <a:noFill/>
            </a:ln>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4" name="Oval 122"/>
            <p:cNvSpPr>
              <a:spLocks noChangeArrowheads="1"/>
            </p:cNvSpPr>
            <p:nvPr/>
          </p:nvSpPr>
          <p:spPr bwMode="auto">
            <a:xfrm>
              <a:off x="4664" y="2380"/>
              <a:ext cx="155" cy="141"/>
            </a:xfrm>
            <a:prstGeom prst="ellipse">
              <a:avLst/>
            </a:prstGeom>
            <a:solidFill>
              <a:srgbClr val="33CC33"/>
            </a:solidFill>
            <a:ln>
              <a:noFill/>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sp>
          <p:nvSpPr>
            <p:cNvPr id="175" name="Rectangle 123"/>
            <p:cNvSpPr>
              <a:spLocks noChangeArrowheads="1"/>
            </p:cNvSpPr>
            <p:nvPr/>
          </p:nvSpPr>
          <p:spPr bwMode="auto">
            <a:xfrm>
              <a:off x="5061" y="1838"/>
              <a:ext cx="87" cy="757"/>
            </a:xfrm>
            <a:prstGeom prst="rect">
              <a:avLst/>
            </a:prstGeom>
            <a:solidFill>
              <a:srgbClr val="292929"/>
            </a:solidFill>
            <a:ln w="9525">
              <a:solidFill>
                <a:srgbClr val="000000"/>
              </a:solidFill>
              <a:miter lim="800000"/>
            </a:ln>
            <a:effec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wipe(left)">
                                      <p:cBhvr>
                                        <p:cTn id="7" dur="500"/>
                                        <p:tgtEl>
                                          <p:spTgt spid="138"/>
                                        </p:tgtEl>
                                      </p:cBhvr>
                                    </p:animEffect>
                                  </p:childTnLst>
                                </p:cTn>
                              </p:par>
                              <p:par>
                                <p:cTn id="8" presetID="22" presetClass="entr" presetSubtype="1" fill="hold"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wipe(up)">
                                      <p:cBhvr>
                                        <p:cTn id="10" dur="500"/>
                                        <p:tgtEl>
                                          <p:spTgt spid="13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wipe(up)">
                                      <p:cBhvr>
                                        <p:cTn id="15" dur="500"/>
                                        <p:tgtEl>
                                          <p:spTgt spid="111"/>
                                        </p:tgtEl>
                                      </p:cBhvr>
                                    </p:animEffect>
                                  </p:childTnLst>
                                </p:cTn>
                              </p:par>
                              <p:par>
                                <p:cTn id="16" presetID="22" presetClass="entr" presetSubtype="1" fill="hold" nodeType="withEffect">
                                  <p:stCondLst>
                                    <p:cond delay="0"/>
                                  </p:stCondLst>
                                  <p:childTnLst>
                                    <p:set>
                                      <p:cBhvr>
                                        <p:cTn id="17" dur="1" fill="hold">
                                          <p:stCondLst>
                                            <p:cond delay="0"/>
                                          </p:stCondLst>
                                        </p:cTn>
                                        <p:tgtEl>
                                          <p:spTgt spid="100"/>
                                        </p:tgtEl>
                                        <p:attrNameLst>
                                          <p:attrName>style.visibility</p:attrName>
                                        </p:attrNameLst>
                                      </p:cBhvr>
                                      <p:to>
                                        <p:strVal val="visible"/>
                                      </p:to>
                                    </p:set>
                                    <p:animEffect transition="in" filter="wipe(up)">
                                      <p:cBhvr>
                                        <p:cTn id="18" dur="500"/>
                                        <p:tgtEl>
                                          <p:spTgt spid="100"/>
                                        </p:tgtEl>
                                      </p:cBhvr>
                                    </p:animEffect>
                                  </p:childTnLst>
                                </p:cTn>
                              </p:par>
                              <p:par>
                                <p:cTn id="19" presetID="22" presetClass="entr" presetSubtype="1" fill="hold" nodeType="withEffect">
                                  <p:stCondLst>
                                    <p:cond delay="0"/>
                                  </p:stCondLst>
                                  <p:childTnLst>
                                    <p:set>
                                      <p:cBhvr>
                                        <p:cTn id="20" dur="1" fill="hold">
                                          <p:stCondLst>
                                            <p:cond delay="0"/>
                                          </p:stCondLst>
                                        </p:cTn>
                                        <p:tgtEl>
                                          <p:spTgt spid="97"/>
                                        </p:tgtEl>
                                        <p:attrNameLst>
                                          <p:attrName>style.visibility</p:attrName>
                                        </p:attrNameLst>
                                      </p:cBhvr>
                                      <p:to>
                                        <p:strVal val="visible"/>
                                      </p:to>
                                    </p:set>
                                    <p:animEffect transition="in" filter="wipe(up)">
                                      <p:cBhvr>
                                        <p:cTn id="21" dur="500"/>
                                        <p:tgtEl>
                                          <p:spTgt spid="9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03"/>
                                        </p:tgtEl>
                                        <p:attrNameLst>
                                          <p:attrName>style.visibility</p:attrName>
                                        </p:attrNameLst>
                                      </p:cBhvr>
                                      <p:to>
                                        <p:strVal val="visible"/>
                                      </p:to>
                                    </p:set>
                                    <p:animEffect transition="in" filter="wipe(right)">
                                      <p:cBhvr>
                                        <p:cTn id="26" dur="500"/>
                                        <p:tgtEl>
                                          <p:spTgt spid="103"/>
                                        </p:tgtEl>
                                      </p:cBhvr>
                                    </p:animEffect>
                                  </p:childTnLst>
                                </p:cTn>
                              </p:par>
                              <p:par>
                                <p:cTn id="27" presetID="22" presetClass="entr" presetSubtype="1" fill="hold" nodeType="withEffect">
                                  <p:stCondLst>
                                    <p:cond delay="0"/>
                                  </p:stCondLst>
                                  <p:childTnLst>
                                    <p:set>
                                      <p:cBhvr>
                                        <p:cTn id="28" dur="1" fill="hold">
                                          <p:stCondLst>
                                            <p:cond delay="0"/>
                                          </p:stCondLst>
                                        </p:cTn>
                                        <p:tgtEl>
                                          <p:spTgt spid="125"/>
                                        </p:tgtEl>
                                        <p:attrNameLst>
                                          <p:attrName>style.visibility</p:attrName>
                                        </p:attrNameLst>
                                      </p:cBhvr>
                                      <p:to>
                                        <p:strVal val="visible"/>
                                      </p:to>
                                    </p:set>
                                    <p:animEffect transition="in" filter="wipe(up)">
                                      <p:cBhvr>
                                        <p:cTn id="29" dur="500"/>
                                        <p:tgtEl>
                                          <p:spTgt spid="125"/>
                                        </p:tgtEl>
                                      </p:cBhvr>
                                    </p:animEffect>
                                  </p:childTnLst>
                                </p:cTn>
                              </p:par>
                              <p:par>
                                <p:cTn id="30" presetID="22" presetClass="entr" presetSubtype="1" fill="hold" nodeType="with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wipe(up)">
                                      <p:cBhvr>
                                        <p:cTn id="32" dur="500"/>
                                        <p:tgtEl>
                                          <p:spTgt spid="1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7"/>
                                        </p:tgtEl>
                                        <p:attrNameLst>
                                          <p:attrName>style.visibility</p:attrName>
                                        </p:attrNameLst>
                                      </p:cBhvr>
                                      <p:to>
                                        <p:strVal val="visible"/>
                                      </p:to>
                                    </p:set>
                                    <p:animEffect transition="in" filter="wipe(left)">
                                      <p:cBhvr>
                                        <p:cTn id="37" dur="500"/>
                                        <p:tgtEl>
                                          <p:spTgt spid="107"/>
                                        </p:tgtEl>
                                      </p:cBhvr>
                                    </p:animEffect>
                                  </p:childTnLst>
                                </p:cTn>
                              </p:par>
                              <p:par>
                                <p:cTn id="38" presetID="22" presetClass="entr" presetSubtype="1" fill="hold" nodeType="withEffect">
                                  <p:stCondLst>
                                    <p:cond delay="0"/>
                                  </p:stCondLst>
                                  <p:childTnLst>
                                    <p:set>
                                      <p:cBhvr>
                                        <p:cTn id="39" dur="1" fill="hold">
                                          <p:stCondLst>
                                            <p:cond delay="0"/>
                                          </p:stCondLst>
                                        </p:cTn>
                                        <p:tgtEl>
                                          <p:spTgt spid="128"/>
                                        </p:tgtEl>
                                        <p:attrNameLst>
                                          <p:attrName>style.visibility</p:attrName>
                                        </p:attrNameLst>
                                      </p:cBhvr>
                                      <p:to>
                                        <p:strVal val="visible"/>
                                      </p:to>
                                    </p:set>
                                    <p:animEffect transition="in" filter="wipe(up)">
                                      <p:cBhvr>
                                        <p:cTn id="40" dur="500"/>
                                        <p:tgtEl>
                                          <p:spTgt spid="128"/>
                                        </p:tgtEl>
                                      </p:cBhvr>
                                    </p:animEffect>
                                  </p:childTnLst>
                                </p:cTn>
                              </p:par>
                              <p:par>
                                <p:cTn id="41" presetID="22" presetClass="entr" presetSubtype="1" fill="hold" nodeType="withEffect">
                                  <p:stCondLst>
                                    <p:cond delay="0"/>
                                  </p:stCondLst>
                                  <p:childTnLst>
                                    <p:set>
                                      <p:cBhvr>
                                        <p:cTn id="42" dur="1" fill="hold">
                                          <p:stCondLst>
                                            <p:cond delay="0"/>
                                          </p:stCondLst>
                                        </p:cTn>
                                        <p:tgtEl>
                                          <p:spTgt spid="122"/>
                                        </p:tgtEl>
                                        <p:attrNameLst>
                                          <p:attrName>style.visibility</p:attrName>
                                        </p:attrNameLst>
                                      </p:cBhvr>
                                      <p:to>
                                        <p:strVal val="visible"/>
                                      </p:to>
                                    </p:set>
                                    <p:animEffect transition="in" filter="wipe(up)">
                                      <p:cBhvr>
                                        <p:cTn id="43"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76953"/>
            <a:ext cx="11393310" cy="894622"/>
          </a:xfrm>
        </p:spPr>
        <p:txBody>
          <a:bodyPr>
            <a:normAutofit/>
          </a:bodyPr>
          <a:lstStyle/>
          <a:p>
            <a:r>
              <a:rPr lang="en-US" sz="4800" dirty="0"/>
              <a:t>TCP throughput</a:t>
            </a:r>
            <a:endParaRPr lang="en-US" sz="4400" b="0" dirty="0"/>
          </a:p>
        </p:txBody>
      </p:sp>
      <p:sp>
        <p:nvSpPr>
          <p:cNvPr id="110" name="Rectangle 3"/>
          <p:cNvSpPr txBox="1">
            <a:spLocks noChangeArrowheads="1"/>
          </p:cNvSpPr>
          <p:nvPr/>
        </p:nvSpPr>
        <p:spPr>
          <a:xfrm>
            <a:off x="1143000" y="1235075"/>
            <a:ext cx="1068070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avg. TCP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thruput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as function of window size, RTT?</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ignore slow start, assume there is always data to send</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W: window size </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(measured in bytes)</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where loss occurs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avg. window size (# in-flight bytes) is ¾ W</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avg.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thruput</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is 3/4W per RTT</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111" name="Group 35"/>
          <p:cNvGrpSpPr/>
          <p:nvPr/>
        </p:nvGrpSpPr>
        <p:grpSpPr bwMode="auto">
          <a:xfrm>
            <a:off x="2360613" y="4173538"/>
            <a:ext cx="4873625" cy="1998662"/>
            <a:chOff x="279" y="2432"/>
            <a:chExt cx="3070" cy="1259"/>
          </a:xfrm>
        </p:grpSpPr>
        <p:sp>
          <p:nvSpPr>
            <p:cNvPr id="112" name="Freeform 26"/>
            <p:cNvSpPr/>
            <p:nvPr/>
          </p:nvSpPr>
          <p:spPr bwMode="auto">
            <a:xfrm>
              <a:off x="678" y="2556"/>
              <a:ext cx="2481" cy="579"/>
            </a:xfrm>
            <a:custGeom>
              <a:avLst/>
              <a:gdLst>
                <a:gd name="T0" fmla="*/ 0 w 2481"/>
                <a:gd name="T1" fmla="*/ 573 h 579"/>
                <a:gd name="T2" fmla="*/ 414 w 2481"/>
                <a:gd name="T3" fmla="*/ 18 h 579"/>
                <a:gd name="T4" fmla="*/ 414 w 2481"/>
                <a:gd name="T5" fmla="*/ 579 h 579"/>
                <a:gd name="T6" fmla="*/ 819 w 2481"/>
                <a:gd name="T7" fmla="*/ 18 h 579"/>
                <a:gd name="T8" fmla="*/ 825 w 2481"/>
                <a:gd name="T9" fmla="*/ 579 h 579"/>
                <a:gd name="T10" fmla="*/ 1245 w 2481"/>
                <a:gd name="T11" fmla="*/ 15 h 579"/>
                <a:gd name="T12" fmla="*/ 1245 w 2481"/>
                <a:gd name="T13" fmla="*/ 576 h 579"/>
                <a:gd name="T14" fmla="*/ 1647 w 2481"/>
                <a:gd name="T15" fmla="*/ 6 h 579"/>
                <a:gd name="T16" fmla="*/ 1647 w 2481"/>
                <a:gd name="T17" fmla="*/ 570 h 579"/>
                <a:gd name="T18" fmla="*/ 2064 w 2481"/>
                <a:gd name="T19" fmla="*/ 6 h 579"/>
                <a:gd name="T20" fmla="*/ 2064 w 2481"/>
                <a:gd name="T21" fmla="*/ 564 h 579"/>
                <a:gd name="T22" fmla="*/ 2481 w 2481"/>
                <a:gd name="T23" fmla="*/ 0 h 5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1" h="579">
                  <a:moveTo>
                    <a:pt x="0" y="573"/>
                  </a:moveTo>
                  <a:lnTo>
                    <a:pt x="414" y="18"/>
                  </a:lnTo>
                  <a:lnTo>
                    <a:pt x="414" y="579"/>
                  </a:lnTo>
                  <a:lnTo>
                    <a:pt x="819" y="18"/>
                  </a:lnTo>
                  <a:lnTo>
                    <a:pt x="825" y="579"/>
                  </a:lnTo>
                  <a:lnTo>
                    <a:pt x="1245" y="15"/>
                  </a:lnTo>
                  <a:lnTo>
                    <a:pt x="1245" y="576"/>
                  </a:lnTo>
                  <a:lnTo>
                    <a:pt x="1647" y="6"/>
                  </a:lnTo>
                  <a:lnTo>
                    <a:pt x="1647" y="570"/>
                  </a:lnTo>
                  <a:lnTo>
                    <a:pt x="2064" y="6"/>
                  </a:lnTo>
                  <a:lnTo>
                    <a:pt x="2064" y="564"/>
                  </a:lnTo>
                  <a:lnTo>
                    <a:pt x="2481" y="0"/>
                  </a:lnTo>
                </a:path>
              </a:pathLst>
            </a:custGeom>
            <a:noFill/>
            <a:ln w="28575" cap="flat" cmpd="sng">
              <a:solidFill>
                <a:srgbClr val="CC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Line 28"/>
            <p:cNvSpPr>
              <a:spLocks noChangeShapeType="1"/>
            </p:cNvSpPr>
            <p:nvPr/>
          </p:nvSpPr>
          <p:spPr bwMode="auto">
            <a:xfrm>
              <a:off x="675" y="3685"/>
              <a:ext cx="2674" cy="0"/>
            </a:xfrm>
            <a:prstGeom prst="line">
              <a:avLst/>
            </a:prstGeom>
            <a:noFill/>
            <a:ln w="1905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14" name="Line 29"/>
            <p:cNvSpPr>
              <a:spLocks noChangeShapeType="1"/>
            </p:cNvSpPr>
            <p:nvPr/>
          </p:nvSpPr>
          <p:spPr bwMode="auto">
            <a:xfrm>
              <a:off x="682" y="2432"/>
              <a:ext cx="0" cy="1259"/>
            </a:xfrm>
            <a:prstGeom prst="line">
              <a:avLst/>
            </a:prstGeom>
            <a:noFill/>
            <a:ln w="1905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15" name="Line 31"/>
            <p:cNvSpPr>
              <a:spLocks noChangeShapeType="1"/>
            </p:cNvSpPr>
            <p:nvPr/>
          </p:nvSpPr>
          <p:spPr bwMode="auto">
            <a:xfrm>
              <a:off x="606" y="2571"/>
              <a:ext cx="72" cy="0"/>
            </a:xfrm>
            <a:prstGeom prst="line">
              <a:avLst/>
            </a:prstGeom>
            <a:noFill/>
            <a:ln w="1905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16" name="Line 32"/>
            <p:cNvSpPr>
              <a:spLocks noChangeShapeType="1"/>
            </p:cNvSpPr>
            <p:nvPr/>
          </p:nvSpPr>
          <p:spPr bwMode="auto">
            <a:xfrm>
              <a:off x="606" y="3117"/>
              <a:ext cx="72" cy="0"/>
            </a:xfrm>
            <a:prstGeom prst="line">
              <a:avLst/>
            </a:prstGeom>
            <a:noFill/>
            <a:ln w="1905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17" name="Text Box 33"/>
            <p:cNvSpPr txBox="1">
              <a:spLocks noChangeArrowheads="1"/>
            </p:cNvSpPr>
            <p:nvPr/>
          </p:nvSpPr>
          <p:spPr bwMode="auto">
            <a:xfrm>
              <a:off x="380" y="2453"/>
              <a:ext cx="231"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W</a:t>
              </a:r>
              <a:endParaRPr kumimoji="0" lang="en-US" sz="16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18" name="Text Box 34"/>
            <p:cNvSpPr txBox="1">
              <a:spLocks noChangeArrowheads="1"/>
            </p:cNvSpPr>
            <p:nvPr/>
          </p:nvSpPr>
          <p:spPr bwMode="auto">
            <a:xfrm>
              <a:off x="279" y="3008"/>
              <a:ext cx="350"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W/2</a:t>
              </a:r>
              <a:endParaRPr kumimoji="0" lang="en-US" sz="16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grpSp>
        <p:nvGrpSpPr>
          <p:cNvPr id="119" name="Group 45"/>
          <p:cNvGrpSpPr/>
          <p:nvPr/>
        </p:nvGrpSpPr>
        <p:grpSpPr bwMode="auto">
          <a:xfrm>
            <a:off x="3136901" y="3552826"/>
            <a:ext cx="3795713" cy="620712"/>
            <a:chOff x="1722" y="2139"/>
            <a:chExt cx="2391" cy="391"/>
          </a:xfrm>
        </p:grpSpPr>
        <p:sp>
          <p:nvSpPr>
            <p:cNvPr id="226" name="Text Box 36"/>
            <p:cNvSpPr txBox="1">
              <a:spLocks noChangeArrowheads="1"/>
            </p:cNvSpPr>
            <p:nvPr/>
          </p:nvSpPr>
          <p:spPr bwMode="auto">
            <a:xfrm>
              <a:off x="1722" y="2219"/>
              <a:ext cx="1346" cy="23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rPr>
                <a:t>avg TCP </a:t>
              </a:r>
              <a:r>
                <a:rPr kumimoji="0" lang="en-US" sz="1800" b="0" i="0" u="none" strike="noStrike" kern="1200" cap="none" spc="0" normalizeH="0" baseline="0" noProof="0" dirty="0" err="1">
                  <a:ln>
                    <a:noFill/>
                  </a:ln>
                  <a:solidFill>
                    <a:prstClr val="black"/>
                  </a:solidFill>
                  <a:effectLst/>
                  <a:uLnTx/>
                  <a:uFillTx/>
                  <a:latin typeface="Tahoma" panose="020B0604030504040204" charset="0"/>
                  <a:ea typeface="MS PGothic" panose="020B0600070205080204" pitchFamily="34" charset="-128"/>
                  <a:cs typeface="+mn-cs"/>
                </a:rPr>
                <a:t>thruput</a:t>
              </a:r>
              <a:r>
                <a:rPr kumimoji="0" lang="en-US" sz="18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rPr>
                <a:t> = </a:t>
              </a:r>
              <a:endParaRPr kumimoji="0" lang="en-US" sz="18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endParaRPr>
            </a:p>
          </p:txBody>
        </p:sp>
        <p:grpSp>
          <p:nvGrpSpPr>
            <p:cNvPr id="227" name="Group 44"/>
            <p:cNvGrpSpPr/>
            <p:nvPr/>
          </p:nvGrpSpPr>
          <p:grpSpPr bwMode="auto">
            <a:xfrm>
              <a:off x="2986" y="2139"/>
              <a:ext cx="1127" cy="391"/>
              <a:chOff x="3498" y="2153"/>
              <a:chExt cx="1127" cy="391"/>
            </a:xfrm>
          </p:grpSpPr>
          <p:sp>
            <p:nvSpPr>
              <p:cNvPr id="228" name="Text Box 37"/>
              <p:cNvSpPr txBox="1">
                <a:spLocks noChangeArrowheads="1"/>
              </p:cNvSpPr>
              <p:nvPr/>
            </p:nvSpPr>
            <p:spPr bwMode="auto">
              <a:xfrm>
                <a:off x="3501" y="2153"/>
                <a:ext cx="195" cy="23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3</a:t>
                </a: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229" name="Text Box 38"/>
              <p:cNvSpPr txBox="1">
                <a:spLocks noChangeArrowheads="1"/>
              </p:cNvSpPr>
              <p:nvPr/>
            </p:nvSpPr>
            <p:spPr bwMode="auto">
              <a:xfrm>
                <a:off x="3498" y="2313"/>
                <a:ext cx="195" cy="23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4</a:t>
                </a: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230" name="Line 39"/>
              <p:cNvSpPr>
                <a:spLocks noChangeShapeType="1"/>
              </p:cNvSpPr>
              <p:nvPr/>
            </p:nvSpPr>
            <p:spPr bwMode="auto">
              <a:xfrm>
                <a:off x="3550" y="2352"/>
                <a:ext cx="88" cy="0"/>
              </a:xfrm>
              <a:prstGeom prst="line">
                <a:avLst/>
              </a:prstGeom>
              <a:noFill/>
              <a:ln w="1905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231" name="Text Box 40"/>
              <p:cNvSpPr txBox="1">
                <a:spLocks noChangeArrowheads="1"/>
              </p:cNvSpPr>
              <p:nvPr/>
            </p:nvSpPr>
            <p:spPr bwMode="auto">
              <a:xfrm>
                <a:off x="3702" y="2157"/>
                <a:ext cx="246" cy="23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W</a:t>
                </a: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232" name="Text Box 41"/>
              <p:cNvSpPr txBox="1">
                <a:spLocks noChangeArrowheads="1"/>
              </p:cNvSpPr>
              <p:nvPr/>
            </p:nvSpPr>
            <p:spPr bwMode="auto">
              <a:xfrm>
                <a:off x="3658" y="2309"/>
                <a:ext cx="373" cy="23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RTT</a:t>
                </a: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233" name="Line 42"/>
              <p:cNvSpPr>
                <a:spLocks noChangeShapeType="1"/>
              </p:cNvSpPr>
              <p:nvPr/>
            </p:nvSpPr>
            <p:spPr bwMode="auto">
              <a:xfrm>
                <a:off x="3726" y="2352"/>
                <a:ext cx="210" cy="0"/>
              </a:xfrm>
              <a:prstGeom prst="line">
                <a:avLst/>
              </a:prstGeom>
              <a:noFill/>
              <a:ln w="1905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234" name="Text Box 43"/>
              <p:cNvSpPr txBox="1">
                <a:spLocks noChangeArrowheads="1"/>
              </p:cNvSpPr>
              <p:nvPr/>
            </p:nvSpPr>
            <p:spPr bwMode="auto">
              <a:xfrm>
                <a:off x="3975" y="2243"/>
                <a:ext cx="650"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bytes/sec</a:t>
                </a:r>
                <a:endParaRPr kumimoji="0" lang="en-US" sz="16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gr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78541"/>
            <a:ext cx="11393310" cy="894622"/>
          </a:xfrm>
        </p:spPr>
        <p:txBody>
          <a:bodyPr>
            <a:normAutofit/>
          </a:bodyPr>
          <a:lstStyle/>
          <a:p>
            <a:r>
              <a:rPr lang="en-US" altLang="en-US" sz="4800" dirty="0">
                <a:ea typeface="MS PGothic" panose="020B0600070205080204" pitchFamily="34" charset="-128"/>
              </a:rPr>
              <a:t>TCP over “</a:t>
            </a:r>
            <a:r>
              <a:rPr lang="en-US" altLang="ja-JP" sz="4800" dirty="0">
                <a:ea typeface="MS PGothic" panose="020B0600070205080204" pitchFamily="34" charset="-128"/>
              </a:rPr>
              <a:t>long, fat pipes”</a:t>
            </a:r>
            <a:endParaRPr lang="en-US" sz="4400" b="0" dirty="0"/>
          </a:p>
        </p:txBody>
      </p:sp>
      <p:sp>
        <p:nvSpPr>
          <p:cNvPr id="3" name="Slide Number Placeholder 2"/>
          <p:cNvSpPr>
            <a:spLocks noGrp="1"/>
          </p:cNvSpPr>
          <p:nvPr>
            <p:ph type="sldNum" sz="quarter" idx="4"/>
          </p:nvPr>
        </p:nvSpPr>
        <p:spPr/>
        <p:txBody>
          <a:bodyPr/>
          <a:lstStyle/>
          <a:p>
            <a:r>
              <a:rPr lang="en-US" dirty="0"/>
              <a:t>Transport Layer: 3-</a:t>
            </a:r>
            <a:fld id="{C4204591-24BD-A542-B9D5-F8D8A88D2FEE}" type="slidenum">
              <a:rPr lang="en-US" dirty="0" smtClean="0"/>
            </a:fld>
            <a:endParaRPr lang="en-US" dirty="0"/>
          </a:p>
        </p:txBody>
      </p:sp>
      <p:sp>
        <p:nvSpPr>
          <p:cNvPr id="23" name="Rectangle 3"/>
          <p:cNvSpPr txBox="1">
            <a:spLocks noChangeArrowheads="1"/>
          </p:cNvSpPr>
          <p:nvPr/>
        </p:nvSpPr>
        <p:spPr>
          <a:xfrm>
            <a:off x="798690" y="1322387"/>
            <a:ext cx="1104900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ea typeface="MS PGothic" panose="020B0600070205080204" pitchFamily="34" charset="-128"/>
              </a:rPr>
              <a:t>example: 1500 byte segments, 100ms RTT, want 10 Gbps throughput</a:t>
            </a:r>
            <a:endParaRPr lang="en-US" altLang="en-US" dirty="0">
              <a:ea typeface="MS PGothic" panose="020B0600070205080204" pitchFamily="34" charset="-128"/>
            </a:endParaRPr>
          </a:p>
          <a:p>
            <a:r>
              <a:rPr lang="en-US" altLang="en-US" dirty="0">
                <a:ea typeface="MS PGothic" panose="020B0600070205080204" pitchFamily="34" charset="-128"/>
              </a:rPr>
              <a:t>requires W = 83,333 in-flight segments</a:t>
            </a:r>
            <a:endParaRPr lang="en-US" altLang="en-US" dirty="0">
              <a:ea typeface="MS PGothic" panose="020B0600070205080204" pitchFamily="34" charset="-128"/>
            </a:endParaRPr>
          </a:p>
          <a:p>
            <a:r>
              <a:rPr lang="en-US" altLang="en-US" dirty="0">
                <a:ea typeface="MS PGothic" panose="020B0600070205080204" pitchFamily="34" charset="-128"/>
              </a:rPr>
              <a:t>throughput in terms of segment loss probability, L </a:t>
            </a:r>
            <a:r>
              <a:rPr lang="en-US" altLang="en-US" sz="2000" dirty="0">
                <a:ea typeface="MS PGothic" panose="020B0600070205080204" pitchFamily="34" charset="-128"/>
              </a:rPr>
              <a:t>[Mathis 1997]:</a:t>
            </a:r>
            <a:br>
              <a:rPr lang="en-US" altLang="en-US" dirty="0">
                <a:ea typeface="MS PGothic" panose="020B0600070205080204" pitchFamily="34" charset="-128"/>
              </a:rPr>
            </a:br>
            <a:br>
              <a:rPr lang="en-US" altLang="en-US" dirty="0">
                <a:ea typeface="MS PGothic" panose="020B0600070205080204" pitchFamily="34" charset="-128"/>
              </a:rPr>
            </a:br>
            <a:br>
              <a:rPr lang="en-US" altLang="en-US" dirty="0">
                <a:ea typeface="MS PGothic" panose="020B0600070205080204" pitchFamily="34" charset="-128"/>
              </a:rPr>
            </a:br>
            <a:endParaRPr lang="en-US" altLang="en-US" dirty="0">
              <a:ea typeface="MS PGothic" panose="020B0600070205080204" pitchFamily="34" charset="-128"/>
            </a:endParaRPr>
          </a:p>
          <a:p>
            <a:pPr lvl="1">
              <a:buFont typeface="Wingdings" panose="05000000000000000000" pitchFamily="2" charset="2"/>
              <a:buNone/>
            </a:pPr>
            <a:r>
              <a:rPr lang="en-US" altLang="en-US" dirty="0">
                <a:latin typeface="MS Mincho" panose="02020609040205080304" pitchFamily="49" charset="-128"/>
                <a:ea typeface="MS Mincho" panose="02020609040205080304" pitchFamily="49" charset="-128"/>
              </a:rPr>
              <a:t>➜ </a:t>
            </a:r>
            <a:r>
              <a:rPr lang="en-US" altLang="en-US" sz="2800" dirty="0">
                <a:ea typeface="MS Mincho" panose="02020609040205080304" pitchFamily="49" charset="-128"/>
              </a:rPr>
              <a:t>to achieve 10 Gbps throughput, need a loss rate of </a:t>
            </a:r>
            <a:r>
              <a:rPr lang="en-US" altLang="en-US" sz="2800" dirty="0">
                <a:ea typeface="MS PGothic" panose="020B0600070205080204" pitchFamily="34" charset="-128"/>
              </a:rPr>
              <a:t>L = 2</a:t>
            </a:r>
            <a:r>
              <a:rPr lang="el-GR" altLang="en-US" sz="2800" dirty="0">
                <a:ea typeface="MS PGothic" panose="020B0600070205080204" pitchFamily="34" charset="-128"/>
              </a:rPr>
              <a:t>·</a:t>
            </a:r>
            <a:r>
              <a:rPr lang="en-US" altLang="en-US" sz="2800" dirty="0">
                <a:ea typeface="MS PGothic" panose="020B0600070205080204" pitchFamily="34" charset="-128"/>
              </a:rPr>
              <a:t>10</a:t>
            </a:r>
            <a:r>
              <a:rPr lang="en-US" altLang="en-US" sz="2800" baseline="30000" dirty="0">
                <a:ea typeface="MS PGothic" panose="020B0600070205080204" pitchFamily="34" charset="-128"/>
              </a:rPr>
              <a:t>-10  </a:t>
            </a:r>
            <a:r>
              <a:rPr lang="en-US" altLang="en-US" sz="2800" i="1" dirty="0">
                <a:solidFill>
                  <a:srgbClr val="FF0000"/>
                </a:solidFill>
                <a:ea typeface="MS PGothic" panose="020B0600070205080204" pitchFamily="34" charset="-128"/>
              </a:rPr>
              <a:t> </a:t>
            </a:r>
            <a:r>
              <a:rPr lang="en-US" altLang="en-US" sz="2800" i="1" dirty="0">
                <a:solidFill>
                  <a:srgbClr val="C00000"/>
                </a:solidFill>
                <a:ea typeface="MS PGothic" panose="020B0600070205080204" pitchFamily="34" charset="-128"/>
              </a:rPr>
              <a:t>– a very small loss rate!</a:t>
            </a:r>
            <a:endParaRPr lang="en-US" altLang="en-US" i="1" dirty="0">
              <a:solidFill>
                <a:srgbClr val="C00000"/>
              </a:solidFill>
              <a:ea typeface="MS PGothic" panose="020B0600070205080204" pitchFamily="34" charset="-128"/>
            </a:endParaRPr>
          </a:p>
          <a:p>
            <a:r>
              <a:rPr lang="en-US" altLang="en-US" dirty="0">
                <a:ea typeface="MS PGothic" panose="020B0600070205080204" pitchFamily="34" charset="-128"/>
              </a:rPr>
              <a:t>versions of TCP for long, high-speed scenarios</a:t>
            </a:r>
            <a:endParaRPr lang="en-US" altLang="en-US" baseline="30000" dirty="0">
              <a:ea typeface="MS PGothic" panose="020B0600070205080204" pitchFamily="34" charset="-128"/>
            </a:endParaRPr>
          </a:p>
          <a:p>
            <a:endParaRPr lang="en-US" altLang="en-US" dirty="0">
              <a:ea typeface="MS PGothic" panose="020B0600070205080204" pitchFamily="34" charset="-128"/>
            </a:endParaRPr>
          </a:p>
        </p:txBody>
      </p:sp>
      <p:grpSp>
        <p:nvGrpSpPr>
          <p:cNvPr id="24" name="Group 16"/>
          <p:cNvGrpSpPr/>
          <p:nvPr/>
        </p:nvGrpSpPr>
        <p:grpSpPr bwMode="auto">
          <a:xfrm>
            <a:off x="3700463" y="2947987"/>
            <a:ext cx="4160837" cy="962025"/>
            <a:chOff x="422" y="3400"/>
            <a:chExt cx="2621" cy="606"/>
          </a:xfrm>
        </p:grpSpPr>
        <p:sp>
          <p:nvSpPr>
            <p:cNvPr id="25" name="Text Box 6"/>
            <p:cNvSpPr txBox="1">
              <a:spLocks noChangeArrowheads="1"/>
            </p:cNvSpPr>
            <p:nvPr/>
          </p:nvSpPr>
          <p:spPr bwMode="auto">
            <a:xfrm>
              <a:off x="422" y="3566"/>
              <a:ext cx="1690" cy="28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a:defRPr/>
              </a:pPr>
              <a:r>
                <a:rPr lang="en-US" sz="2400" dirty="0">
                  <a:latin typeface="Arial" panose="020B0604020202020204" pitchFamily="34" charset="0"/>
                </a:rPr>
                <a:t>TCP throughput = </a:t>
              </a:r>
              <a:endParaRPr lang="en-US" sz="2400" dirty="0">
                <a:latin typeface="Arial" panose="020B0604020202020204" pitchFamily="34" charset="0"/>
              </a:endParaRPr>
            </a:p>
          </p:txBody>
        </p:sp>
        <p:sp>
          <p:nvSpPr>
            <p:cNvPr id="26" name="Text Box 7"/>
            <p:cNvSpPr txBox="1">
              <a:spLocks noChangeArrowheads="1"/>
            </p:cNvSpPr>
            <p:nvPr/>
          </p:nvSpPr>
          <p:spPr bwMode="auto">
            <a:xfrm>
              <a:off x="2010" y="3470"/>
              <a:ext cx="490" cy="28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a:defRPr/>
              </a:pPr>
              <a:r>
                <a:rPr lang="en-US" sz="2400">
                  <a:latin typeface="Arial" panose="020B0604020202020204" pitchFamily="34" charset="0"/>
                </a:rPr>
                <a:t>1.22</a:t>
              </a:r>
              <a:endParaRPr lang="en-US" sz="2400">
                <a:latin typeface="Arial" panose="020B0604020202020204" pitchFamily="34" charset="0"/>
              </a:endParaRPr>
            </a:p>
          </p:txBody>
        </p:sp>
        <p:grpSp>
          <p:nvGrpSpPr>
            <p:cNvPr id="27" name="Group 15"/>
            <p:cNvGrpSpPr/>
            <p:nvPr/>
          </p:nvGrpSpPr>
          <p:grpSpPr bwMode="auto">
            <a:xfrm>
              <a:off x="2092" y="3400"/>
              <a:ext cx="951" cy="606"/>
              <a:chOff x="2092" y="3400"/>
              <a:chExt cx="951" cy="606"/>
            </a:xfrm>
          </p:grpSpPr>
          <p:sp>
            <p:nvSpPr>
              <p:cNvPr id="28" name="Text Box 8"/>
              <p:cNvSpPr txBox="1">
                <a:spLocks noChangeArrowheads="1"/>
              </p:cNvSpPr>
              <p:nvPr/>
            </p:nvSpPr>
            <p:spPr bwMode="auto">
              <a:xfrm>
                <a:off x="2423" y="3400"/>
                <a:ext cx="169" cy="28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a:defRPr/>
                </a:pPr>
                <a:r>
                  <a:rPr lang="en-US" sz="2400" b="1">
                    <a:latin typeface="Arial" panose="020B0604020202020204" pitchFamily="34" charset="0"/>
                  </a:rPr>
                  <a:t>.</a:t>
                </a:r>
                <a:endParaRPr lang="en-US" sz="2400" b="1">
                  <a:latin typeface="Arial" panose="020B0604020202020204" pitchFamily="34" charset="0"/>
                </a:endParaRPr>
              </a:p>
            </p:txBody>
          </p:sp>
          <p:sp>
            <p:nvSpPr>
              <p:cNvPr id="29" name="Text Box 9"/>
              <p:cNvSpPr txBox="1">
                <a:spLocks noChangeArrowheads="1"/>
              </p:cNvSpPr>
              <p:nvPr/>
            </p:nvSpPr>
            <p:spPr bwMode="auto">
              <a:xfrm>
                <a:off x="2511" y="3472"/>
                <a:ext cx="532" cy="28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a:defRPr/>
                </a:pPr>
                <a:r>
                  <a:rPr lang="en-US" sz="2400">
                    <a:latin typeface="Arial" panose="020B0604020202020204" pitchFamily="34" charset="0"/>
                  </a:rPr>
                  <a:t>MSS</a:t>
                </a:r>
                <a:endParaRPr lang="en-US" sz="2400">
                  <a:latin typeface="Arial" panose="020B0604020202020204" pitchFamily="34" charset="0"/>
                </a:endParaRPr>
              </a:p>
            </p:txBody>
          </p:sp>
          <p:sp>
            <p:nvSpPr>
              <p:cNvPr id="30" name="Line 10"/>
              <p:cNvSpPr>
                <a:spLocks noChangeShapeType="1"/>
              </p:cNvSpPr>
              <p:nvPr/>
            </p:nvSpPr>
            <p:spPr bwMode="auto">
              <a:xfrm>
                <a:off x="2092" y="3720"/>
                <a:ext cx="873" cy="0"/>
              </a:xfrm>
              <a:prstGeom prst="line">
                <a:avLst/>
              </a:prstGeom>
              <a:noFill/>
              <a:ln w="19050">
                <a:solidFill>
                  <a:schemeClr val="tx1"/>
                </a:solidFill>
                <a:round/>
              </a:ln>
              <a:effectLst/>
            </p:spPr>
            <p:txBody>
              <a:bodyPr wrap="none"/>
              <a:lstStyle/>
              <a:p>
                <a:pPr>
                  <a:defRPr/>
                </a:pPr>
                <a:endParaRPr lang="en-US">
                  <a:latin typeface="Tahoma" panose="020B0604030504040204" charset="0"/>
                  <a:ea typeface="MS PGothic" panose="020B0600070205080204" pitchFamily="34" charset="-128"/>
                </a:endParaRPr>
              </a:p>
            </p:txBody>
          </p:sp>
          <p:sp>
            <p:nvSpPr>
              <p:cNvPr id="31" name="Text Box 11"/>
              <p:cNvSpPr txBox="1">
                <a:spLocks noChangeArrowheads="1"/>
              </p:cNvSpPr>
              <p:nvPr/>
            </p:nvSpPr>
            <p:spPr bwMode="auto">
              <a:xfrm>
                <a:off x="2133" y="3696"/>
                <a:ext cx="489" cy="28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a:defRPr/>
                </a:pPr>
                <a:r>
                  <a:rPr lang="en-US" sz="2400">
                    <a:latin typeface="Arial" panose="020B0604020202020204" pitchFamily="34" charset="0"/>
                  </a:rPr>
                  <a:t>RTT</a:t>
                </a:r>
                <a:endParaRPr lang="en-US" sz="2400">
                  <a:latin typeface="Arial" panose="020B0604020202020204" pitchFamily="34" charset="0"/>
                </a:endParaRPr>
              </a:p>
            </p:txBody>
          </p:sp>
          <p:sp>
            <p:nvSpPr>
              <p:cNvPr id="32" name="Freeform 13"/>
              <p:cNvSpPr/>
              <p:nvPr/>
            </p:nvSpPr>
            <p:spPr bwMode="auto">
              <a:xfrm>
                <a:off x="2607" y="3740"/>
                <a:ext cx="294" cy="220"/>
              </a:xfrm>
              <a:custGeom>
                <a:avLst/>
                <a:gdLst>
                  <a:gd name="T0" fmla="*/ 0 w 294"/>
                  <a:gd name="T1" fmla="*/ 158 h 220"/>
                  <a:gd name="T2" fmla="*/ 32 w 294"/>
                  <a:gd name="T3" fmla="*/ 140 h 220"/>
                  <a:gd name="T4" fmla="*/ 72 w 294"/>
                  <a:gd name="T5" fmla="*/ 220 h 220"/>
                  <a:gd name="T6" fmla="*/ 132 w 294"/>
                  <a:gd name="T7" fmla="*/ 0 h 220"/>
                  <a:gd name="T8" fmla="*/ 294 w 294"/>
                  <a:gd name="T9" fmla="*/ 0 h 2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4" h="220">
                    <a:moveTo>
                      <a:pt x="0" y="158"/>
                    </a:moveTo>
                    <a:lnTo>
                      <a:pt x="32" y="140"/>
                    </a:lnTo>
                    <a:lnTo>
                      <a:pt x="72" y="220"/>
                    </a:lnTo>
                    <a:lnTo>
                      <a:pt x="132" y="0"/>
                    </a:lnTo>
                    <a:lnTo>
                      <a:pt x="294" y="0"/>
                    </a:lnTo>
                  </a:path>
                </a:pathLst>
              </a:custGeom>
              <a:noFill/>
              <a:ln w="28575" cap="flat" cmpd="sng">
                <a:solidFill>
                  <a:schemeClr val="tx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3" name="Text Box 14"/>
              <p:cNvSpPr txBox="1">
                <a:spLocks noChangeArrowheads="1"/>
              </p:cNvSpPr>
              <p:nvPr/>
            </p:nvSpPr>
            <p:spPr bwMode="auto">
              <a:xfrm>
                <a:off x="2704" y="3718"/>
                <a:ext cx="223" cy="28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a:defRPr/>
                </a:pPr>
                <a:r>
                  <a:rPr lang="en-US" sz="2400">
                    <a:latin typeface="Arial" panose="020B0604020202020204" pitchFamily="34" charset="0"/>
                  </a:rPr>
                  <a:t>L</a:t>
                </a:r>
                <a:endParaRPr lang="en-US" sz="2400">
                  <a:latin typeface="Arial" panose="020B0604020202020204" pitchFamily="34" charset="0"/>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41514" y="827314"/>
            <a:ext cx="11908971" cy="4739615"/>
            <a:chOff x="2511281" y="3262667"/>
            <a:chExt cx="7770812" cy="3121540"/>
          </a:xfrm>
        </p:grpSpPr>
        <p:sp>
          <p:nvSpPr>
            <p:cNvPr id="132" name="Freeform 157"/>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5" name="Rectangle 23"/>
            <p:cNvSpPr>
              <a:spLocks noChangeArrowheads="1"/>
            </p:cNvSpPr>
            <p:nvPr/>
          </p:nvSpPr>
          <p:spPr bwMode="auto">
            <a:xfrm>
              <a:off x="5656118" y="3623544"/>
              <a:ext cx="1497013" cy="1981200"/>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6" name="Rectangle 24"/>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7" name="Line 25"/>
            <p:cNvSpPr>
              <a:spLocks noChangeShapeType="1"/>
            </p:cNvSpPr>
            <p:nvPr/>
          </p:nvSpPr>
          <p:spPr bwMode="auto">
            <a:xfrm>
              <a:off x="5627543" y="4447457"/>
              <a:ext cx="146050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8" name="Text Box 26"/>
            <p:cNvSpPr txBox="1">
              <a:spLocks noChangeArrowheads="1"/>
            </p:cNvSpPr>
            <p:nvPr/>
          </p:nvSpPr>
          <p:spPr bwMode="auto">
            <a:xfrm>
              <a:off x="5698981" y="4480178"/>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9" name="Line 27"/>
            <p:cNvSpPr>
              <a:spLocks noChangeShapeType="1"/>
            </p:cNvSpPr>
            <p:nvPr/>
          </p:nvSpPr>
          <p:spPr bwMode="auto">
            <a:xfrm>
              <a:off x="5629131" y="4764957"/>
              <a:ext cx="1457325"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1" name="Text Box 26"/>
            <p:cNvSpPr txBox="1">
              <a:spLocks noChangeArrowheads="1"/>
            </p:cNvSpPr>
            <p:nvPr/>
          </p:nvSpPr>
          <p:spPr bwMode="auto">
            <a:xfrm>
              <a:off x="5692631" y="5377884"/>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2" name="Text Box 26"/>
            <p:cNvSpPr txBox="1">
              <a:spLocks noChangeArrowheads="1"/>
            </p:cNvSpPr>
            <p:nvPr/>
          </p:nvSpPr>
          <p:spPr bwMode="auto">
            <a:xfrm>
              <a:off x="5692631" y="5084965"/>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3" name="Text Box 26"/>
            <p:cNvSpPr txBox="1">
              <a:spLocks noChangeArrowheads="1"/>
            </p:cNvSpPr>
            <p:nvPr/>
          </p:nvSpPr>
          <p:spPr bwMode="auto">
            <a:xfrm>
              <a:off x="5692631" y="4793686"/>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network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5" name="Line 27"/>
            <p:cNvSpPr>
              <a:spLocks noChangeShapeType="1"/>
            </p:cNvSpPr>
            <p:nvPr/>
          </p:nvSpPr>
          <p:spPr bwMode="auto">
            <a:xfrm>
              <a:off x="5625956" y="5076107"/>
              <a:ext cx="1457325"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6" name="Line 27"/>
            <p:cNvSpPr>
              <a:spLocks noChangeShapeType="1"/>
            </p:cNvSpPr>
            <p:nvPr/>
          </p:nvSpPr>
          <p:spPr bwMode="auto">
            <a:xfrm>
              <a:off x="5622781" y="5374557"/>
              <a:ext cx="1457325"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0" name="Rectangle 23"/>
            <p:cNvSpPr>
              <a:spLocks noChangeArrowheads="1"/>
            </p:cNvSpPr>
            <p:nvPr/>
          </p:nvSpPr>
          <p:spPr bwMode="auto">
            <a:xfrm>
              <a:off x="7918306" y="3993432"/>
              <a:ext cx="1296987" cy="1981200"/>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71" name="Rectangle 24"/>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72" name="Line 25"/>
            <p:cNvSpPr>
              <a:spLocks noChangeShapeType="1"/>
            </p:cNvSpPr>
            <p:nvPr/>
          </p:nvSpPr>
          <p:spPr bwMode="auto">
            <a:xfrm>
              <a:off x="7889731" y="4807819"/>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3" name="Text Box 26"/>
            <p:cNvSpPr txBox="1">
              <a:spLocks noChangeArrowheads="1"/>
            </p:cNvSpPr>
            <p:nvPr/>
          </p:nvSpPr>
          <p:spPr bwMode="auto">
            <a:xfrm>
              <a:off x="7846868" y="4833372"/>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4" name="Line 27"/>
            <p:cNvSpPr>
              <a:spLocks noChangeShapeType="1"/>
            </p:cNvSpPr>
            <p:nvPr/>
          </p:nvSpPr>
          <p:spPr bwMode="auto">
            <a:xfrm>
              <a:off x="7897668" y="5128494"/>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5" name="Line 28"/>
            <p:cNvSpPr>
              <a:spLocks noChangeShapeType="1"/>
            </p:cNvSpPr>
            <p:nvPr/>
          </p:nvSpPr>
          <p:spPr bwMode="auto">
            <a:xfrm>
              <a:off x="7883381" y="5438057"/>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6" name="Line 29"/>
            <p:cNvSpPr>
              <a:spLocks noChangeShapeType="1"/>
            </p:cNvSpPr>
            <p:nvPr/>
          </p:nvSpPr>
          <p:spPr bwMode="auto">
            <a:xfrm>
              <a:off x="7883381" y="5723807"/>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7" name="Text Box 26"/>
            <p:cNvSpPr txBox="1">
              <a:spLocks noChangeArrowheads="1"/>
            </p:cNvSpPr>
            <p:nvPr/>
          </p:nvSpPr>
          <p:spPr bwMode="auto">
            <a:xfrm>
              <a:off x="7881793" y="4037882"/>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8" name="Text Box 26"/>
            <p:cNvSpPr txBox="1">
              <a:spLocks noChangeArrowheads="1"/>
            </p:cNvSpPr>
            <p:nvPr/>
          </p:nvSpPr>
          <p:spPr bwMode="auto">
            <a:xfrm>
              <a:off x="7837343" y="5745416"/>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9" name="Text Box 26"/>
            <p:cNvSpPr txBox="1">
              <a:spLocks noChangeArrowheads="1"/>
            </p:cNvSpPr>
            <p:nvPr/>
          </p:nvSpPr>
          <p:spPr bwMode="auto">
            <a:xfrm>
              <a:off x="7849290" y="5438159"/>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0" name="Text Box 26"/>
            <p:cNvSpPr txBox="1">
              <a:spLocks noChangeArrowheads="1"/>
            </p:cNvSpPr>
            <p:nvPr/>
          </p:nvSpPr>
          <p:spPr bwMode="auto">
            <a:xfrm>
              <a:off x="7846868" y="5150053"/>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network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2" name="Freeform 103"/>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3" name="Freeform 70"/>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4" name="Rectangle 23"/>
            <p:cNvSpPr>
              <a:spLocks noChangeArrowheads="1"/>
            </p:cNvSpPr>
            <p:nvPr/>
          </p:nvSpPr>
          <p:spPr bwMode="auto">
            <a:xfrm>
              <a:off x="3573318" y="4001369"/>
              <a:ext cx="1296988" cy="1981200"/>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5" name="Rectangle 24"/>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6" name="Line 25"/>
            <p:cNvSpPr>
              <a:spLocks noChangeShapeType="1"/>
            </p:cNvSpPr>
            <p:nvPr/>
          </p:nvSpPr>
          <p:spPr bwMode="auto">
            <a:xfrm>
              <a:off x="3544743" y="4815757"/>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7" name="Text Box 26"/>
            <p:cNvSpPr txBox="1">
              <a:spLocks noChangeArrowheads="1"/>
            </p:cNvSpPr>
            <p:nvPr/>
          </p:nvSpPr>
          <p:spPr bwMode="auto">
            <a:xfrm>
              <a:off x="3501881" y="4841309"/>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8" name="Line 27"/>
            <p:cNvSpPr>
              <a:spLocks noChangeShapeType="1"/>
            </p:cNvSpPr>
            <p:nvPr/>
          </p:nvSpPr>
          <p:spPr bwMode="auto">
            <a:xfrm>
              <a:off x="3552681" y="5136432"/>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9" name="Line 28"/>
            <p:cNvSpPr>
              <a:spLocks noChangeShapeType="1"/>
            </p:cNvSpPr>
            <p:nvPr/>
          </p:nvSpPr>
          <p:spPr bwMode="auto">
            <a:xfrm>
              <a:off x="3538393" y="5445994"/>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0" name="Line 29"/>
            <p:cNvSpPr>
              <a:spLocks noChangeShapeType="1"/>
            </p:cNvSpPr>
            <p:nvPr/>
          </p:nvSpPr>
          <p:spPr bwMode="auto">
            <a:xfrm>
              <a:off x="3538393" y="5731744"/>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1" name="Text Box 26"/>
            <p:cNvSpPr txBox="1">
              <a:spLocks noChangeArrowheads="1"/>
            </p:cNvSpPr>
            <p:nvPr/>
          </p:nvSpPr>
          <p:spPr bwMode="auto">
            <a:xfrm>
              <a:off x="3536806" y="4045819"/>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2" name="Text Box 26"/>
            <p:cNvSpPr txBox="1">
              <a:spLocks noChangeArrowheads="1"/>
            </p:cNvSpPr>
            <p:nvPr/>
          </p:nvSpPr>
          <p:spPr bwMode="auto">
            <a:xfrm>
              <a:off x="3492356" y="5746184"/>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3" name="Text Box 26"/>
            <p:cNvSpPr txBox="1">
              <a:spLocks noChangeArrowheads="1"/>
            </p:cNvSpPr>
            <p:nvPr/>
          </p:nvSpPr>
          <p:spPr bwMode="auto">
            <a:xfrm>
              <a:off x="3511406" y="5453266"/>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4" name="Text Box 26"/>
            <p:cNvSpPr txBox="1">
              <a:spLocks noChangeArrowheads="1"/>
            </p:cNvSpPr>
            <p:nvPr/>
          </p:nvSpPr>
          <p:spPr bwMode="auto">
            <a:xfrm>
              <a:off x="3501881" y="5157990"/>
              <a:ext cx="1317625" cy="28996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network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16" name="Group 179"/>
            <p:cNvGrpSpPr/>
            <p:nvPr/>
          </p:nvGrpSpPr>
          <p:grpSpPr bwMode="auto">
            <a:xfrm>
              <a:off x="2511281" y="5555532"/>
              <a:ext cx="800100" cy="828675"/>
              <a:chOff x="-44" y="1473"/>
              <a:chExt cx="981" cy="1105"/>
            </a:xfrm>
          </p:grpSpPr>
          <p:pic>
            <p:nvPicPr>
              <p:cNvPr id="217" name="Picture 180"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18" name="Freeform 181"/>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19" name="Group 182"/>
            <p:cNvGrpSpPr/>
            <p:nvPr/>
          </p:nvGrpSpPr>
          <p:grpSpPr bwMode="auto">
            <a:xfrm flipH="1">
              <a:off x="9493106" y="5469807"/>
              <a:ext cx="788987" cy="782637"/>
              <a:chOff x="-44" y="1473"/>
              <a:chExt cx="981" cy="1105"/>
            </a:xfrm>
          </p:grpSpPr>
          <p:pic>
            <p:nvPicPr>
              <p:cNvPr id="220" name="Picture 183"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21" name="Freeform 184"/>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22" name="Group 185"/>
            <p:cNvGrpSpPr/>
            <p:nvPr/>
          </p:nvGrpSpPr>
          <p:grpSpPr bwMode="auto">
            <a:xfrm>
              <a:off x="5083031" y="5055469"/>
              <a:ext cx="358775" cy="704850"/>
              <a:chOff x="4140" y="429"/>
              <a:chExt cx="1425" cy="2396"/>
            </a:xfrm>
          </p:grpSpPr>
          <p:sp>
            <p:nvSpPr>
              <p:cNvPr id="223" name="Freeform 186"/>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4" name="Rectangle 187"/>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5" name="Freeform 188"/>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6" name="Freeform 189"/>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7" name="Rectangle 190"/>
              <p:cNvSpPr>
                <a:spLocks noChangeArrowheads="1"/>
              </p:cNvSpPr>
              <p:nvPr/>
            </p:nvSpPr>
            <p:spPr bwMode="auto">
              <a:xfrm>
                <a:off x="4209" y="693"/>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28" name="Group 191"/>
              <p:cNvGrpSpPr/>
              <p:nvPr/>
            </p:nvGrpSpPr>
            <p:grpSpPr bwMode="auto">
              <a:xfrm>
                <a:off x="4749" y="668"/>
                <a:ext cx="581" cy="145"/>
                <a:chOff x="614" y="2568"/>
                <a:chExt cx="725" cy="139"/>
              </a:xfrm>
            </p:grpSpPr>
            <p:sp>
              <p:nvSpPr>
                <p:cNvPr id="253" name="AutoShape 192"/>
                <p:cNvSpPr>
                  <a:spLocks noChangeArrowheads="1"/>
                </p:cNvSpPr>
                <p:nvPr/>
              </p:nvSpPr>
              <p:spPr bwMode="auto">
                <a:xfrm>
                  <a:off x="617" y="2567"/>
                  <a:ext cx="724"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4" name="AutoShape 193"/>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29" name="Rectangle 194"/>
              <p:cNvSpPr>
                <a:spLocks noChangeArrowheads="1"/>
              </p:cNvSpPr>
              <p:nvPr/>
            </p:nvSpPr>
            <p:spPr bwMode="auto">
              <a:xfrm>
                <a:off x="4222" y="101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0" name="Group 195"/>
              <p:cNvGrpSpPr/>
              <p:nvPr/>
            </p:nvGrpSpPr>
            <p:grpSpPr bwMode="auto">
              <a:xfrm>
                <a:off x="4747" y="994"/>
                <a:ext cx="581" cy="134"/>
                <a:chOff x="614" y="2568"/>
                <a:chExt cx="725" cy="139"/>
              </a:xfrm>
            </p:grpSpPr>
            <p:sp>
              <p:nvSpPr>
                <p:cNvPr id="251" name="AutoShape 196"/>
                <p:cNvSpPr>
                  <a:spLocks noChangeArrowheads="1"/>
                </p:cNvSpPr>
                <p:nvPr/>
              </p:nvSpPr>
              <p:spPr bwMode="auto">
                <a:xfrm>
                  <a:off x="612" y="2570"/>
                  <a:ext cx="724" cy="16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2" name="AutoShape 197"/>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1" name="Rectangle 198"/>
              <p:cNvSpPr>
                <a:spLocks noChangeArrowheads="1"/>
              </p:cNvSpPr>
              <p:nvPr/>
            </p:nvSpPr>
            <p:spPr bwMode="auto">
              <a:xfrm>
                <a:off x="4216" y="135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2" name="Rectangle 199"/>
              <p:cNvSpPr>
                <a:spLocks noChangeArrowheads="1"/>
              </p:cNvSpPr>
              <p:nvPr/>
            </p:nvSpPr>
            <p:spPr bwMode="auto">
              <a:xfrm>
                <a:off x="4228" y="1654"/>
                <a:ext cx="593"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3" name="Group 200"/>
              <p:cNvGrpSpPr/>
              <p:nvPr/>
            </p:nvGrpSpPr>
            <p:grpSpPr bwMode="auto">
              <a:xfrm>
                <a:off x="4735" y="1627"/>
                <a:ext cx="582" cy="151"/>
                <a:chOff x="614" y="2568"/>
                <a:chExt cx="725" cy="139"/>
              </a:xfrm>
            </p:grpSpPr>
            <p:sp>
              <p:nvSpPr>
                <p:cNvPr id="249" name="AutoShape 201"/>
                <p:cNvSpPr>
                  <a:spLocks noChangeArrowheads="1"/>
                </p:cNvSpPr>
                <p:nvPr/>
              </p:nvSpPr>
              <p:spPr bwMode="auto">
                <a:xfrm>
                  <a:off x="611" y="2568"/>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0" name="AutoShape 202"/>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4" name="Freeform 203"/>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5" name="Group 204"/>
              <p:cNvGrpSpPr/>
              <p:nvPr/>
            </p:nvGrpSpPr>
            <p:grpSpPr bwMode="auto">
              <a:xfrm>
                <a:off x="4739" y="1327"/>
                <a:ext cx="582" cy="139"/>
                <a:chOff x="614" y="2568"/>
                <a:chExt cx="725" cy="139"/>
              </a:xfrm>
            </p:grpSpPr>
            <p:sp>
              <p:nvSpPr>
                <p:cNvPr id="247" name="AutoShape 205"/>
                <p:cNvSpPr>
                  <a:spLocks noChangeArrowheads="1"/>
                </p:cNvSpPr>
                <p:nvPr/>
              </p:nvSpPr>
              <p:spPr bwMode="auto">
                <a:xfrm>
                  <a:off x="614" y="2566"/>
                  <a:ext cx="723"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8" name="AutoShape 206"/>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6" name="Rectangle 207"/>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7" name="Freeform 208"/>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8" name="Freeform 209"/>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9" name="Oval 210"/>
              <p:cNvSpPr>
                <a:spLocks noChangeArrowheads="1"/>
              </p:cNvSpPr>
              <p:nvPr/>
            </p:nvSpPr>
            <p:spPr bwMode="auto">
              <a:xfrm>
                <a:off x="5515" y="2609"/>
                <a:ext cx="50"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0" name="Freeform 211"/>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1" name="AutoShape 212"/>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2" name="AutoShape 213"/>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3" name="Oval 214"/>
              <p:cNvSpPr>
                <a:spLocks noChangeArrowheads="1"/>
              </p:cNvSpPr>
              <p:nvPr/>
            </p:nvSpPr>
            <p:spPr bwMode="auto">
              <a:xfrm>
                <a:off x="4310" y="2382"/>
                <a:ext cx="158"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4" name="Oval 215"/>
              <p:cNvSpPr>
                <a:spLocks noChangeArrowheads="1"/>
              </p:cNvSpPr>
              <p:nvPr/>
            </p:nvSpPr>
            <p:spPr bwMode="auto">
              <a:xfrm>
                <a:off x="4487" y="2382"/>
                <a:ext cx="158" cy="146"/>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45" name="Oval 216"/>
              <p:cNvSpPr>
                <a:spLocks noChangeArrowheads="1"/>
              </p:cNvSpPr>
              <p:nvPr/>
            </p:nvSpPr>
            <p:spPr bwMode="auto">
              <a:xfrm>
                <a:off x="4663" y="2382"/>
                <a:ext cx="158" cy="140"/>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6" name="Rectangle 217"/>
              <p:cNvSpPr>
                <a:spLocks noChangeArrowheads="1"/>
              </p:cNvSpPr>
              <p:nvPr/>
            </p:nvSpPr>
            <p:spPr bwMode="auto">
              <a:xfrm>
                <a:off x="5061" y="1837"/>
                <a:ext cx="88" cy="761"/>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pic>
          <p:nvPicPr>
            <p:cNvPr id="261" name="Picture 2" descr="Image result for firefox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p:spPr>
        </p:pic>
        <p:sp>
          <p:nvSpPr>
            <p:cNvPr id="8" name="TextBox 7"/>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HTTP server</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8" name="Picture 4" descr="Image result for apache web serv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p:spPr>
        </p:pic>
        <p:pic>
          <p:nvPicPr>
            <p:cNvPr id="262" name="Picture 2" descr="Image result for firefox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p:spPr>
        </p:pic>
        <p:pic>
          <p:nvPicPr>
            <p:cNvPr id="1032" name="Picture 8" descr="Image result for skyp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p:spPr>
        </p:pic>
        <p:sp>
          <p:nvSpPr>
            <p:cNvPr id="263" name="TextBox 262"/>
            <p:cNvSpPr txBox="1"/>
            <p:nvPr/>
          </p:nvSpPr>
          <p:spPr>
            <a:xfrm>
              <a:off x="3822815" y="3627317"/>
              <a:ext cx="721857" cy="3445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client</a:t>
              </a:r>
              <a:r>
                <a:rPr kumimoji="0" lang="en-US" sz="2800" b="0" i="0" u="none" strike="noStrike" kern="1200" cap="none" spc="0" normalizeH="0" baseline="-25000" noProof="0" dirty="0">
                  <a:ln>
                    <a:noFill/>
                  </a:ln>
                  <a:solidFill>
                    <a:prstClr val="black"/>
                  </a:solidFill>
                  <a:effectLst/>
                  <a:uLnTx/>
                  <a:uFillTx/>
                  <a:latin typeface="Calibri" panose="020F0502020204030204"/>
                  <a:ea typeface="+mn-ea"/>
                  <a:cs typeface="+mn-cs"/>
                </a:rPr>
                <a:t>1</a:t>
              </a:r>
              <a:endParaRPr kumimoji="0" lang="en-US" sz="28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pic>
          <p:nvPicPr>
            <p:cNvPr id="1034" name="Picture 10" descr="Image result for netflix logo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p:spPr>
        </p:pic>
        <p:sp>
          <p:nvSpPr>
            <p:cNvPr id="106" name="TextBox 105"/>
            <p:cNvSpPr txBox="1"/>
            <p:nvPr/>
          </p:nvSpPr>
          <p:spPr>
            <a:xfrm>
              <a:off x="8196770" y="3636485"/>
              <a:ext cx="721857" cy="3445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client</a:t>
              </a:r>
              <a:r>
                <a:rPr kumimoji="0" lang="en-US" sz="2800" b="0" i="0" u="none" strike="noStrike" kern="1200" cap="none" spc="0" normalizeH="0" baseline="-25000" noProof="0" dirty="0">
                  <a:ln>
                    <a:noFill/>
                  </a:ln>
                  <a:solidFill>
                    <a:prstClr val="black"/>
                  </a:solidFill>
                  <a:effectLst/>
                  <a:uLnTx/>
                  <a:uFillTx/>
                  <a:latin typeface="Calibri" panose="020F0502020204030204"/>
                  <a:ea typeface="+mn-ea"/>
                  <a:cs typeface="+mn-cs"/>
                </a:rPr>
                <a:t>2</a:t>
              </a:r>
              <a:endParaRPr kumimoji="0" lang="en-US" sz="28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sp>
        <p:nvSpPr>
          <p:cNvPr id="271" name="Freeform 296"/>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srgbClr val="000000"/>
              </a:solidFill>
              <a:effectLst/>
              <a:uLnTx/>
              <a:uFillTx/>
              <a:latin typeface="Calibri" panose="020F0502020204030204"/>
              <a:ea typeface="MS PGothic" panose="020B0600070205080204" pitchFamily="34" charset="-128"/>
              <a:cs typeface="Arial" panose="020B0604020202020204"/>
            </a:endParaRPr>
          </a:p>
        </p:txBody>
      </p:sp>
      <p:cxnSp>
        <p:nvCxnSpPr>
          <p:cNvPr id="104" name="Straight Connector 103"/>
          <p:cNvCxnSpPr/>
          <p:nvPr/>
        </p:nvCxnSpPr>
        <p:spPr>
          <a:xfrm>
            <a:off x="9704593" y="3018504"/>
            <a:ext cx="0" cy="232960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6146230" y="5329338"/>
            <a:ext cx="3558363"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07" name="Oval 128"/>
          <p:cNvSpPr>
            <a:spLocks noChangeArrowheads="1"/>
          </p:cNvSpPr>
          <p:nvPr/>
        </p:nvSpPr>
        <p:spPr bwMode="auto">
          <a:xfrm>
            <a:off x="4977190" y="1924156"/>
            <a:ext cx="1049472" cy="530701"/>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P-client</a:t>
            </a:r>
            <a:r>
              <a:rPr kumimoji="0" lang="en-US" sz="1600" b="0" i="0" u="none" strike="noStrike" kern="0" cap="none" spc="0" normalizeH="0" baseline="-25000" noProof="0" dirty="0">
                <a:ln>
                  <a:noFill/>
                </a:ln>
                <a:solidFill>
                  <a:srgbClr val="000000"/>
                </a:solidFill>
                <a:effectLst/>
                <a:uLnTx/>
                <a:uFillTx/>
                <a:latin typeface="Arial" panose="020B0604020202020204" pitchFamily="34" charset="0"/>
                <a:ea typeface="MS PGothic" panose="020B0600070205080204" pitchFamily="34" charset="-128"/>
                <a:cs typeface="+mn-cs"/>
              </a:rPr>
              <a:t>1</a:t>
            </a:r>
            <a:endParaRPr kumimoji="0" lang="en-US" sz="1600" b="0" i="0" u="none" strike="noStrike" kern="0" cap="none" spc="0" normalizeH="0" baseline="-2500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8" name="Oval 128"/>
          <p:cNvSpPr>
            <a:spLocks noChangeArrowheads="1"/>
          </p:cNvSpPr>
          <p:nvPr/>
        </p:nvSpPr>
        <p:spPr bwMode="auto">
          <a:xfrm>
            <a:off x="6094177" y="1951196"/>
            <a:ext cx="1049472" cy="530701"/>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P-client</a:t>
            </a:r>
            <a:r>
              <a:rPr kumimoji="0" lang="en-US" sz="1600" b="0" i="0" u="none" strike="noStrike" kern="0" cap="none" spc="0" normalizeH="0" baseline="-25000" noProof="0" dirty="0">
                <a:ln>
                  <a:noFill/>
                </a:ln>
                <a:solidFill>
                  <a:srgbClr val="000000"/>
                </a:solidFill>
                <a:effectLst/>
                <a:uLnTx/>
                <a:uFillTx/>
                <a:latin typeface="Arial" panose="020B0604020202020204" pitchFamily="34" charset="0"/>
                <a:ea typeface="MS PGothic" panose="020B0600070205080204" pitchFamily="34" charset="-128"/>
                <a:cs typeface="+mn-cs"/>
              </a:rPr>
              <a:t>2</a:t>
            </a:r>
            <a:endParaRPr kumimoji="0" lang="en-US" sz="1600" b="0" i="0" u="none" strike="noStrike" kern="0" cap="none" spc="0" normalizeH="0" baseline="-2500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 name="Freeform 3"/>
          <p:cNvSpPr/>
          <p:nvPr/>
        </p:nvSpPr>
        <p:spPr>
          <a:xfrm>
            <a:off x="6149438" y="2346690"/>
            <a:ext cx="163654" cy="3001414"/>
          </a:xfrm>
          <a:custGeom>
            <a:avLst/>
            <a:gdLst>
              <a:gd name="connsiteX0" fmla="*/ 0 w 237994"/>
              <a:gd name="connsiteY0" fmla="*/ 3006247 h 3006247"/>
              <a:gd name="connsiteX1" fmla="*/ 0 w 237994"/>
              <a:gd name="connsiteY1" fmla="*/ 125260 h 3006247"/>
              <a:gd name="connsiteX2" fmla="*/ 125260 w 237994"/>
              <a:gd name="connsiteY2" fmla="*/ 0 h 3006247"/>
              <a:gd name="connsiteX3" fmla="*/ 237994 w 237994"/>
              <a:gd name="connsiteY3" fmla="*/ 0 h 3006247"/>
              <a:gd name="connsiteX4" fmla="*/ 237994 w 237994"/>
              <a:gd name="connsiteY4" fmla="*/ 0 h 3006247"/>
              <a:gd name="connsiteX0-1" fmla="*/ 0 w 237994"/>
              <a:gd name="connsiteY0-2" fmla="*/ 3006247 h 3006247"/>
              <a:gd name="connsiteX1-3" fmla="*/ 0 w 237994"/>
              <a:gd name="connsiteY1-4" fmla="*/ 125260 h 3006247"/>
              <a:gd name="connsiteX2-5" fmla="*/ 125260 w 237994"/>
              <a:gd name="connsiteY2-6" fmla="*/ 0 h 3006247"/>
              <a:gd name="connsiteX3-7" fmla="*/ 237994 w 237994"/>
              <a:gd name="connsiteY3-8" fmla="*/ 0 h 3006247"/>
              <a:gd name="connsiteX0-9" fmla="*/ 0 w 125260"/>
              <a:gd name="connsiteY0-10" fmla="*/ 3006247 h 3006247"/>
              <a:gd name="connsiteX1-11" fmla="*/ 0 w 125260"/>
              <a:gd name="connsiteY1-12" fmla="*/ 125260 h 3006247"/>
              <a:gd name="connsiteX2-13" fmla="*/ 125260 w 125260"/>
              <a:gd name="connsiteY2-14" fmla="*/ 0 h 3006247"/>
            </a:gdLst>
            <a:ahLst/>
            <a:cxnLst>
              <a:cxn ang="0">
                <a:pos x="connsiteX0-1" y="connsiteY0-2"/>
              </a:cxn>
              <a:cxn ang="0">
                <a:pos x="connsiteX1-3" y="connsiteY1-4"/>
              </a:cxn>
              <a:cxn ang="0">
                <a:pos x="connsiteX2-5" y="connsiteY2-6"/>
              </a:cxn>
            </a:cxnLst>
            <a:rect l="l" t="t" r="r" b="b"/>
            <a:pathLst>
              <a:path w="125260" h="3006247">
                <a:moveTo>
                  <a:pt x="0" y="3006247"/>
                </a:moveTo>
                <a:lnTo>
                  <a:pt x="0" y="125260"/>
                </a:lnTo>
                <a:lnTo>
                  <a:pt x="125260" y="0"/>
                </a:lnTo>
              </a:path>
            </a:pathLst>
          </a:custGeom>
          <a:noFill/>
          <a:ln w="3492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Freeform 108"/>
          <p:cNvSpPr/>
          <p:nvPr/>
        </p:nvSpPr>
        <p:spPr>
          <a:xfrm flipH="1">
            <a:off x="5797083" y="2342230"/>
            <a:ext cx="163654" cy="3099711"/>
          </a:xfrm>
          <a:custGeom>
            <a:avLst/>
            <a:gdLst>
              <a:gd name="connsiteX0" fmla="*/ 0 w 237994"/>
              <a:gd name="connsiteY0" fmla="*/ 3006247 h 3006247"/>
              <a:gd name="connsiteX1" fmla="*/ 0 w 237994"/>
              <a:gd name="connsiteY1" fmla="*/ 125260 h 3006247"/>
              <a:gd name="connsiteX2" fmla="*/ 125260 w 237994"/>
              <a:gd name="connsiteY2" fmla="*/ 0 h 3006247"/>
              <a:gd name="connsiteX3" fmla="*/ 237994 w 237994"/>
              <a:gd name="connsiteY3" fmla="*/ 0 h 3006247"/>
              <a:gd name="connsiteX4" fmla="*/ 237994 w 237994"/>
              <a:gd name="connsiteY4" fmla="*/ 0 h 3006247"/>
              <a:gd name="connsiteX0-1" fmla="*/ 0 w 237994"/>
              <a:gd name="connsiteY0-2" fmla="*/ 3006247 h 3006247"/>
              <a:gd name="connsiteX1-3" fmla="*/ 0 w 237994"/>
              <a:gd name="connsiteY1-4" fmla="*/ 125260 h 3006247"/>
              <a:gd name="connsiteX2-5" fmla="*/ 125260 w 237994"/>
              <a:gd name="connsiteY2-6" fmla="*/ 0 h 3006247"/>
              <a:gd name="connsiteX3-7" fmla="*/ 237994 w 237994"/>
              <a:gd name="connsiteY3-8" fmla="*/ 0 h 3006247"/>
              <a:gd name="connsiteX0-9" fmla="*/ 0 w 125260"/>
              <a:gd name="connsiteY0-10" fmla="*/ 3006247 h 3006247"/>
              <a:gd name="connsiteX1-11" fmla="*/ 0 w 125260"/>
              <a:gd name="connsiteY1-12" fmla="*/ 125260 h 3006247"/>
              <a:gd name="connsiteX2-13" fmla="*/ 125260 w 125260"/>
              <a:gd name="connsiteY2-14" fmla="*/ 0 h 3006247"/>
            </a:gdLst>
            <a:ahLst/>
            <a:cxnLst>
              <a:cxn ang="0">
                <a:pos x="connsiteX0-1" y="connsiteY0-2"/>
              </a:cxn>
              <a:cxn ang="0">
                <a:pos x="connsiteX1-3" y="connsiteY1-4"/>
              </a:cxn>
              <a:cxn ang="0">
                <a:pos x="connsiteX2-5" y="connsiteY2-6"/>
              </a:cxn>
            </a:cxnLst>
            <a:rect l="l" t="t" r="r" b="b"/>
            <a:pathLst>
              <a:path w="125260" h="3006247">
                <a:moveTo>
                  <a:pt x="0" y="3006247"/>
                </a:moveTo>
                <a:lnTo>
                  <a:pt x="0" y="125260"/>
                </a:lnTo>
                <a:lnTo>
                  <a:pt x="125260" y="0"/>
                </a:lnTo>
              </a:path>
            </a:pathLst>
          </a:custGeom>
          <a:noFill/>
          <a:ln w="38100">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2" name="Straight Connector 111"/>
          <p:cNvCxnSpPr/>
          <p:nvPr/>
        </p:nvCxnSpPr>
        <p:spPr>
          <a:xfrm>
            <a:off x="3218929" y="3094306"/>
            <a:ext cx="0" cy="232960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3189176" y="5423906"/>
            <a:ext cx="2771561"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115" name="Picture 8" descr="Image result for blue question mark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5255" y="752589"/>
            <a:ext cx="1624375" cy="1624375"/>
          </a:xfrm>
          <a:prstGeom prst="rect">
            <a:avLst/>
          </a:prstGeom>
          <a:noFill/>
        </p:spPr>
      </p:pic>
      <p:sp>
        <p:nvSpPr>
          <p:cNvPr id="95"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115"/>
                                        </p:tgtEl>
                                        <p:attrNameLst>
                                          <p:attrName>style.visibility</p:attrName>
                                        </p:attrNameLst>
                                      </p:cBhvr>
                                      <p:to>
                                        <p:strVal val="visible"/>
                                      </p:to>
                                    </p:set>
                                    <p:animEffect transition="in" filter="dissolve">
                                      <p:cBhvr>
                                        <p:cTn id="7" dur="10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400" dirty="0"/>
              <a:t>Multiplexing/demultiplexing</a:t>
            </a:r>
            <a:endParaRPr lang="en-US" sz="4400" dirty="0"/>
          </a:p>
        </p:txBody>
      </p:sp>
      <p:sp>
        <p:nvSpPr>
          <p:cNvPr id="132" name="Freeform 157"/>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3" name="Text Box 37"/>
          <p:cNvSpPr txBox="1">
            <a:spLocks noChangeArrowheads="1"/>
          </p:cNvSpPr>
          <p:nvPr/>
        </p:nvSpPr>
        <p:spPr bwMode="auto">
          <a:xfrm>
            <a:off x="10348768" y="4498257"/>
            <a:ext cx="89535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process</a:t>
            </a:r>
            <a:endParaRPr kumimoji="0" 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34" name="Text Box 38"/>
          <p:cNvSpPr txBox="1">
            <a:spLocks noChangeArrowheads="1"/>
          </p:cNvSpPr>
          <p:nvPr/>
        </p:nvSpPr>
        <p:spPr bwMode="auto">
          <a:xfrm>
            <a:off x="10323368" y="4096619"/>
            <a:ext cx="75565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socket</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5" name="Group 4"/>
          <p:cNvGrpSpPr/>
          <p:nvPr/>
        </p:nvGrpSpPr>
        <p:grpSpPr>
          <a:xfrm>
            <a:off x="7016607" y="1655043"/>
            <a:ext cx="4836313" cy="1639889"/>
            <a:chOff x="7016607" y="1655043"/>
            <a:chExt cx="4836313" cy="1639889"/>
          </a:xfrm>
        </p:grpSpPr>
        <p:sp>
          <p:nvSpPr>
            <p:cNvPr id="4" name="Rectangle 3"/>
            <p:cNvSpPr/>
            <p:nvPr/>
          </p:nvSpPr>
          <p:spPr>
            <a:xfrm>
              <a:off x="7016607" y="1945555"/>
              <a:ext cx="4508220" cy="125169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5" name="Group 177"/>
            <p:cNvGrpSpPr/>
            <p:nvPr/>
          </p:nvGrpSpPr>
          <p:grpSpPr bwMode="auto">
            <a:xfrm>
              <a:off x="7172970" y="1655043"/>
              <a:ext cx="4679950" cy="1639889"/>
              <a:chOff x="2899" y="903"/>
              <a:chExt cx="2948" cy="1033"/>
            </a:xfrm>
          </p:grpSpPr>
          <p:sp>
            <p:nvSpPr>
              <p:cNvPr id="136" name="Rectangle 41"/>
              <p:cNvSpPr>
                <a:spLocks noChangeArrowheads="1"/>
              </p:cNvSpPr>
              <p:nvPr/>
            </p:nvSpPr>
            <p:spPr bwMode="auto">
              <a:xfrm>
                <a:off x="2955" y="1148"/>
                <a:ext cx="2892" cy="788"/>
              </a:xfrm>
              <a:prstGeom prst="rect">
                <a:avLst/>
              </a:prstGeom>
              <a:noFill/>
              <a:ln w="19050">
                <a:noFill/>
                <a:miter lim="800000"/>
              </a:ln>
              <a:effectLst/>
            </p:spPr>
            <p:txBody>
              <a:bodyPr wrap="none" anchor="ctr"/>
              <a:lstStyle/>
              <a:p>
                <a:pPr marL="0" marR="0" lvl="0" indent="0" algn="l" defTabSz="914400" rtl="0" eaLnBrk="0" fontAlgn="base" latinLnBrk="0" hangingPunct="0">
                  <a:lnSpc>
                    <a:spcPct val="80000"/>
                  </a:lnSpc>
                  <a:spcBef>
                    <a:spcPct val="0"/>
                  </a:spcBef>
                  <a:spcAft>
                    <a:spcPct val="0"/>
                  </a:spcAft>
                  <a:buClrTx/>
                  <a:buSzTx/>
                  <a:buFontTx/>
                  <a:buNone/>
                  <a:defRPr/>
                </a:pPr>
                <a:r>
                  <a:rPr kumimoji="0" 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use header info to deliver</a:t>
                </a:r>
                <a:endParaRPr kumimoji="0" 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a:p>
                <a:pPr marL="0" marR="0" lvl="0" indent="0" algn="l" defTabSz="914400" rtl="0" eaLnBrk="0" fontAlgn="base" latinLnBrk="0" hangingPunct="0">
                  <a:lnSpc>
                    <a:spcPct val="80000"/>
                  </a:lnSpc>
                  <a:spcBef>
                    <a:spcPct val="0"/>
                  </a:spcBef>
                  <a:spcAft>
                    <a:spcPct val="0"/>
                  </a:spcAft>
                  <a:buClrTx/>
                  <a:buSzTx/>
                  <a:buFontTx/>
                  <a:buNone/>
                  <a:defRPr/>
                </a:pPr>
                <a:r>
                  <a:rPr kumimoji="0" 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received segments to correct </a:t>
                </a:r>
                <a:endParaRPr kumimoji="0" 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a:p>
                <a:pPr marL="0" marR="0" lvl="0" indent="0" algn="l" defTabSz="914400" rtl="0" eaLnBrk="0" fontAlgn="base" latinLnBrk="0" hangingPunct="0">
                  <a:lnSpc>
                    <a:spcPct val="80000"/>
                  </a:lnSpc>
                  <a:spcBef>
                    <a:spcPct val="0"/>
                  </a:spcBef>
                  <a:spcAft>
                    <a:spcPct val="0"/>
                  </a:spcAft>
                  <a:buClrTx/>
                  <a:buSzTx/>
                  <a:buFontTx/>
                  <a:buNone/>
                  <a:defRPr/>
                </a:pPr>
                <a:r>
                  <a:rPr kumimoji="0" 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socket</a:t>
                </a:r>
                <a:endParaRPr kumimoji="0" 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137" name="Group 42"/>
              <p:cNvGrpSpPr/>
              <p:nvPr/>
            </p:nvGrpSpPr>
            <p:grpSpPr bwMode="auto">
              <a:xfrm>
                <a:off x="2899" y="903"/>
                <a:ext cx="2553" cy="348"/>
                <a:chOff x="905" y="3594"/>
                <a:chExt cx="2049" cy="348"/>
              </a:xfrm>
            </p:grpSpPr>
            <p:sp>
              <p:nvSpPr>
                <p:cNvPr id="138" name="Rectangle 43"/>
                <p:cNvSpPr>
                  <a:spLocks noChangeArrowheads="1"/>
                </p:cNvSpPr>
                <p:nvPr/>
              </p:nvSpPr>
              <p:spPr bwMode="auto">
                <a:xfrm>
                  <a:off x="1422" y="3732"/>
                  <a:ext cx="1002" cy="210"/>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139" name="Text Box 44"/>
                <p:cNvSpPr txBox="1">
                  <a:spLocks noChangeArrowheads="1"/>
                </p:cNvSpPr>
                <p:nvPr/>
              </p:nvSpPr>
              <p:spPr bwMode="auto">
                <a:xfrm>
                  <a:off x="905" y="3594"/>
                  <a:ext cx="2049" cy="330"/>
                </a:xfrm>
                <a:prstGeom prst="rect">
                  <a:avLst/>
                </a:prstGeom>
                <a:solidFill>
                  <a:srgbClr val="FFFFFF"/>
                </a:solid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800" b="0" i="1" u="none" strike="noStrike" kern="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demultiplexing at receiver:</a:t>
                  </a:r>
                  <a:endParaRPr kumimoji="0" lang="en-US" sz="2800" b="0" i="1" u="none" strike="noStrike" kern="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p:txBody>
            </p:sp>
          </p:grpSp>
        </p:grpSp>
      </p:grpSp>
      <p:grpSp>
        <p:nvGrpSpPr>
          <p:cNvPr id="140" name="Group 57"/>
          <p:cNvGrpSpPr/>
          <p:nvPr/>
        </p:nvGrpSpPr>
        <p:grpSpPr bwMode="auto">
          <a:xfrm>
            <a:off x="9823306" y="4171232"/>
            <a:ext cx="533400" cy="206375"/>
            <a:chOff x="344" y="1846"/>
            <a:chExt cx="336" cy="130"/>
          </a:xfrm>
        </p:grpSpPr>
        <p:sp>
          <p:nvSpPr>
            <p:cNvPr id="141" name="Rectangle 35"/>
            <p:cNvSpPr>
              <a:spLocks noChangeArrowheads="1"/>
            </p:cNvSpPr>
            <p:nvPr/>
          </p:nvSpPr>
          <p:spPr bwMode="auto">
            <a:xfrm>
              <a:off x="344" y="1846"/>
              <a:ext cx="336" cy="13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2" name="Rectangle 54"/>
            <p:cNvSpPr>
              <a:spLocks noChangeArrowheads="1"/>
            </p:cNvSpPr>
            <p:nvPr/>
          </p:nvSpPr>
          <p:spPr bwMode="auto">
            <a:xfrm>
              <a:off x="454" y="1863"/>
              <a:ext cx="110" cy="99"/>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3" name="Rectangle 55"/>
            <p:cNvSpPr>
              <a:spLocks noChangeArrowheads="1"/>
            </p:cNvSpPr>
            <p:nvPr/>
          </p:nvSpPr>
          <p:spPr bwMode="auto">
            <a:xfrm>
              <a:off x="578" y="1921"/>
              <a:ext cx="29" cy="35"/>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4" name="Rectangle 56"/>
            <p:cNvSpPr>
              <a:spLocks noChangeArrowheads="1"/>
            </p:cNvSpPr>
            <p:nvPr/>
          </p:nvSpPr>
          <p:spPr bwMode="auto">
            <a:xfrm>
              <a:off x="407" y="1922"/>
              <a:ext cx="29" cy="35"/>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45" name="Rectangle 23"/>
          <p:cNvSpPr>
            <a:spLocks noChangeArrowheads="1"/>
          </p:cNvSpPr>
          <p:nvPr/>
        </p:nvSpPr>
        <p:spPr bwMode="auto">
          <a:xfrm>
            <a:off x="5656118" y="3623544"/>
            <a:ext cx="1497013" cy="1981200"/>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6" name="Rectangle 24"/>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7" name="Line 25"/>
          <p:cNvSpPr>
            <a:spLocks noChangeShapeType="1"/>
          </p:cNvSpPr>
          <p:nvPr/>
        </p:nvSpPr>
        <p:spPr bwMode="auto">
          <a:xfrm>
            <a:off x="5627543" y="4447457"/>
            <a:ext cx="146050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8" name="Text Box 26"/>
          <p:cNvSpPr txBox="1">
            <a:spLocks noChangeArrowheads="1"/>
          </p:cNvSpPr>
          <p:nvPr/>
        </p:nvSpPr>
        <p:spPr bwMode="auto">
          <a:xfrm>
            <a:off x="5698981" y="4429994"/>
            <a:ext cx="1317625" cy="325438"/>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9" name="Line 27"/>
          <p:cNvSpPr>
            <a:spLocks noChangeShapeType="1"/>
          </p:cNvSpPr>
          <p:nvPr/>
        </p:nvSpPr>
        <p:spPr bwMode="auto">
          <a:xfrm>
            <a:off x="5629131" y="4764957"/>
            <a:ext cx="1457325"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0" name="Text Box 26"/>
          <p:cNvSpPr txBox="1">
            <a:spLocks noChangeArrowheads="1"/>
          </p:cNvSpPr>
          <p:nvPr/>
        </p:nvSpPr>
        <p:spPr bwMode="auto">
          <a:xfrm>
            <a:off x="5695806" y="3644182"/>
            <a:ext cx="1317625" cy="325437"/>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1" name="Text Box 26"/>
          <p:cNvSpPr txBox="1">
            <a:spLocks noChangeArrowheads="1"/>
          </p:cNvSpPr>
          <p:nvPr/>
        </p:nvSpPr>
        <p:spPr bwMode="auto">
          <a:xfrm>
            <a:off x="5692631" y="5334869"/>
            <a:ext cx="1317625" cy="325438"/>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2" name="Text Box 26"/>
          <p:cNvSpPr txBox="1">
            <a:spLocks noChangeArrowheads="1"/>
          </p:cNvSpPr>
          <p:nvPr/>
        </p:nvSpPr>
        <p:spPr bwMode="auto">
          <a:xfrm>
            <a:off x="5692631" y="5049119"/>
            <a:ext cx="1317625" cy="325438"/>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3" name="Text Box 26"/>
          <p:cNvSpPr txBox="1">
            <a:spLocks noChangeArrowheads="1"/>
          </p:cNvSpPr>
          <p:nvPr/>
        </p:nvSpPr>
        <p:spPr bwMode="auto">
          <a:xfrm>
            <a:off x="5692631" y="4750669"/>
            <a:ext cx="1317625" cy="325438"/>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network</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4" name="Oval 120"/>
          <p:cNvSpPr>
            <a:spLocks noChangeArrowheads="1"/>
          </p:cNvSpPr>
          <p:nvPr/>
        </p:nvSpPr>
        <p:spPr bwMode="auto">
          <a:xfrm>
            <a:off x="6392718" y="4018832"/>
            <a:ext cx="598488" cy="304800"/>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rPr>
              <a:t>P2</a:t>
            </a:r>
            <a:endParaRPr kumimoji="0" lang="en-US" sz="18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155" name="Line 27"/>
          <p:cNvSpPr>
            <a:spLocks noChangeShapeType="1"/>
          </p:cNvSpPr>
          <p:nvPr/>
        </p:nvSpPr>
        <p:spPr bwMode="auto">
          <a:xfrm>
            <a:off x="5625956" y="5076107"/>
            <a:ext cx="1457325"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6" name="Line 27"/>
          <p:cNvSpPr>
            <a:spLocks noChangeShapeType="1"/>
          </p:cNvSpPr>
          <p:nvPr/>
        </p:nvSpPr>
        <p:spPr bwMode="auto">
          <a:xfrm>
            <a:off x="5622781" y="5374557"/>
            <a:ext cx="1457325"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7" name="Oval 128"/>
          <p:cNvSpPr>
            <a:spLocks noChangeArrowheads="1"/>
          </p:cNvSpPr>
          <p:nvPr/>
        </p:nvSpPr>
        <p:spPr bwMode="auto">
          <a:xfrm>
            <a:off x="5687868" y="4018832"/>
            <a:ext cx="598488" cy="304800"/>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rPr>
              <a:t>P1</a:t>
            </a:r>
            <a:endParaRPr kumimoji="0" lang="en-US" sz="18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158" name="Group 134"/>
          <p:cNvGrpSpPr/>
          <p:nvPr/>
        </p:nvGrpSpPr>
        <p:grpSpPr bwMode="auto">
          <a:xfrm>
            <a:off x="6468918" y="4377607"/>
            <a:ext cx="412750" cy="158750"/>
            <a:chOff x="1383" y="2620"/>
            <a:chExt cx="260" cy="100"/>
          </a:xfrm>
        </p:grpSpPr>
        <p:sp>
          <p:nvSpPr>
            <p:cNvPr id="159" name="Rectangle 130"/>
            <p:cNvSpPr>
              <a:spLocks noChangeArrowheads="1"/>
            </p:cNvSpPr>
            <p:nvPr/>
          </p:nvSpPr>
          <p:spPr bwMode="auto">
            <a:xfrm>
              <a:off x="1383" y="2620"/>
              <a:ext cx="260" cy="10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0" name="Rectangle 131"/>
            <p:cNvSpPr>
              <a:spLocks noChangeArrowheads="1"/>
            </p:cNvSpPr>
            <p:nvPr/>
          </p:nvSpPr>
          <p:spPr bwMode="auto">
            <a:xfrm>
              <a:off x="1434" y="2633"/>
              <a:ext cx="155" cy="76"/>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1" name="Rectangle 132"/>
            <p:cNvSpPr>
              <a:spLocks noChangeArrowheads="1"/>
            </p:cNvSpPr>
            <p:nvPr/>
          </p:nvSpPr>
          <p:spPr bwMode="auto">
            <a:xfrm>
              <a:off x="1599" y="2678"/>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2" name="Rectangle 133"/>
            <p:cNvSpPr>
              <a:spLocks noChangeArrowheads="1"/>
            </p:cNvSpPr>
            <p:nvPr/>
          </p:nvSpPr>
          <p:spPr bwMode="auto">
            <a:xfrm>
              <a:off x="1394" y="2679"/>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63" name="Group 135"/>
          <p:cNvGrpSpPr/>
          <p:nvPr/>
        </p:nvGrpSpPr>
        <p:grpSpPr bwMode="auto">
          <a:xfrm>
            <a:off x="5767243" y="4369669"/>
            <a:ext cx="412750" cy="158750"/>
            <a:chOff x="1383" y="2620"/>
            <a:chExt cx="260" cy="100"/>
          </a:xfrm>
        </p:grpSpPr>
        <p:sp>
          <p:nvSpPr>
            <p:cNvPr id="164" name="Rectangle 136"/>
            <p:cNvSpPr>
              <a:spLocks noChangeArrowheads="1"/>
            </p:cNvSpPr>
            <p:nvPr/>
          </p:nvSpPr>
          <p:spPr bwMode="auto">
            <a:xfrm>
              <a:off x="1383" y="2620"/>
              <a:ext cx="260" cy="10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5" name="Rectangle 137"/>
            <p:cNvSpPr>
              <a:spLocks noChangeArrowheads="1"/>
            </p:cNvSpPr>
            <p:nvPr/>
          </p:nvSpPr>
          <p:spPr bwMode="auto">
            <a:xfrm>
              <a:off x="1434" y="2633"/>
              <a:ext cx="155" cy="76"/>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6" name="Rectangle 138"/>
            <p:cNvSpPr>
              <a:spLocks noChangeArrowheads="1"/>
            </p:cNvSpPr>
            <p:nvPr/>
          </p:nvSpPr>
          <p:spPr bwMode="auto">
            <a:xfrm>
              <a:off x="1599" y="2678"/>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7" name="Rectangle 139"/>
            <p:cNvSpPr>
              <a:spLocks noChangeArrowheads="1"/>
            </p:cNvSpPr>
            <p:nvPr/>
          </p:nvSpPr>
          <p:spPr bwMode="auto">
            <a:xfrm>
              <a:off x="1394" y="2679"/>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70" name="Rectangle 23"/>
          <p:cNvSpPr>
            <a:spLocks noChangeArrowheads="1"/>
          </p:cNvSpPr>
          <p:nvPr/>
        </p:nvSpPr>
        <p:spPr bwMode="auto">
          <a:xfrm>
            <a:off x="7918306" y="3993432"/>
            <a:ext cx="1296987" cy="1981200"/>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71" name="Rectangle 24"/>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72" name="Line 25"/>
          <p:cNvSpPr>
            <a:spLocks noChangeShapeType="1"/>
          </p:cNvSpPr>
          <p:nvPr/>
        </p:nvSpPr>
        <p:spPr bwMode="auto">
          <a:xfrm>
            <a:off x="7889731" y="4807819"/>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3" name="Text Box 26"/>
          <p:cNvSpPr txBox="1">
            <a:spLocks noChangeArrowheads="1"/>
          </p:cNvSpPr>
          <p:nvPr/>
        </p:nvSpPr>
        <p:spPr bwMode="auto">
          <a:xfrm>
            <a:off x="7846868" y="4790357"/>
            <a:ext cx="1317625" cy="325437"/>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4" name="Line 27"/>
          <p:cNvSpPr>
            <a:spLocks noChangeShapeType="1"/>
          </p:cNvSpPr>
          <p:nvPr/>
        </p:nvSpPr>
        <p:spPr bwMode="auto">
          <a:xfrm>
            <a:off x="7897668" y="5128494"/>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5" name="Line 28"/>
          <p:cNvSpPr>
            <a:spLocks noChangeShapeType="1"/>
          </p:cNvSpPr>
          <p:nvPr/>
        </p:nvSpPr>
        <p:spPr bwMode="auto">
          <a:xfrm>
            <a:off x="7883381" y="5438057"/>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6" name="Line 29"/>
          <p:cNvSpPr>
            <a:spLocks noChangeShapeType="1"/>
          </p:cNvSpPr>
          <p:nvPr/>
        </p:nvSpPr>
        <p:spPr bwMode="auto">
          <a:xfrm>
            <a:off x="7883381" y="5723807"/>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7" name="Text Box 26"/>
          <p:cNvSpPr txBox="1">
            <a:spLocks noChangeArrowheads="1"/>
          </p:cNvSpPr>
          <p:nvPr/>
        </p:nvSpPr>
        <p:spPr bwMode="auto">
          <a:xfrm>
            <a:off x="7881793" y="4037882"/>
            <a:ext cx="1317625" cy="325437"/>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8" name="Text Box 26"/>
          <p:cNvSpPr txBox="1">
            <a:spLocks noChangeArrowheads="1"/>
          </p:cNvSpPr>
          <p:nvPr/>
        </p:nvSpPr>
        <p:spPr bwMode="auto">
          <a:xfrm>
            <a:off x="7837343" y="5695232"/>
            <a:ext cx="1317625" cy="325437"/>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9" name="Text Box 26"/>
          <p:cNvSpPr txBox="1">
            <a:spLocks noChangeArrowheads="1"/>
          </p:cNvSpPr>
          <p:nvPr/>
        </p:nvSpPr>
        <p:spPr bwMode="auto">
          <a:xfrm>
            <a:off x="7856393" y="5409482"/>
            <a:ext cx="1317625" cy="325437"/>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0" name="Text Box 26"/>
          <p:cNvSpPr txBox="1">
            <a:spLocks noChangeArrowheads="1"/>
          </p:cNvSpPr>
          <p:nvPr/>
        </p:nvSpPr>
        <p:spPr bwMode="auto">
          <a:xfrm>
            <a:off x="7846868" y="5114207"/>
            <a:ext cx="1317625" cy="325437"/>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network</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1" name="Oval 101"/>
          <p:cNvSpPr>
            <a:spLocks noChangeArrowheads="1"/>
          </p:cNvSpPr>
          <p:nvPr/>
        </p:nvSpPr>
        <p:spPr bwMode="auto">
          <a:xfrm>
            <a:off x="8216756" y="4379194"/>
            <a:ext cx="598487" cy="304800"/>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rPr>
              <a:t>P4</a:t>
            </a:r>
            <a:endParaRPr kumimoji="0" lang="en-US" sz="18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182" name="Freeform 103"/>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3" name="Freeform 70"/>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4" name="Rectangle 23"/>
          <p:cNvSpPr>
            <a:spLocks noChangeArrowheads="1"/>
          </p:cNvSpPr>
          <p:nvPr/>
        </p:nvSpPr>
        <p:spPr bwMode="auto">
          <a:xfrm>
            <a:off x="3573318" y="4001369"/>
            <a:ext cx="1296988" cy="1981200"/>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5" name="Rectangle 24"/>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6" name="Line 25"/>
          <p:cNvSpPr>
            <a:spLocks noChangeShapeType="1"/>
          </p:cNvSpPr>
          <p:nvPr/>
        </p:nvSpPr>
        <p:spPr bwMode="auto">
          <a:xfrm>
            <a:off x="3544743" y="4815757"/>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7" name="Text Box 26"/>
          <p:cNvSpPr txBox="1">
            <a:spLocks noChangeArrowheads="1"/>
          </p:cNvSpPr>
          <p:nvPr/>
        </p:nvSpPr>
        <p:spPr bwMode="auto">
          <a:xfrm>
            <a:off x="3501881" y="4798294"/>
            <a:ext cx="1317625" cy="325438"/>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8" name="Line 27"/>
          <p:cNvSpPr>
            <a:spLocks noChangeShapeType="1"/>
          </p:cNvSpPr>
          <p:nvPr/>
        </p:nvSpPr>
        <p:spPr bwMode="auto">
          <a:xfrm>
            <a:off x="3552681" y="5136432"/>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9" name="Line 28"/>
          <p:cNvSpPr>
            <a:spLocks noChangeShapeType="1"/>
          </p:cNvSpPr>
          <p:nvPr/>
        </p:nvSpPr>
        <p:spPr bwMode="auto">
          <a:xfrm>
            <a:off x="3538393" y="5445994"/>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0" name="Line 29"/>
          <p:cNvSpPr>
            <a:spLocks noChangeShapeType="1"/>
          </p:cNvSpPr>
          <p:nvPr/>
        </p:nvSpPr>
        <p:spPr bwMode="auto">
          <a:xfrm>
            <a:off x="3538393" y="5731744"/>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1" name="Text Box 26"/>
          <p:cNvSpPr txBox="1">
            <a:spLocks noChangeArrowheads="1"/>
          </p:cNvSpPr>
          <p:nvPr/>
        </p:nvSpPr>
        <p:spPr bwMode="auto">
          <a:xfrm>
            <a:off x="3536806" y="4045819"/>
            <a:ext cx="1317625" cy="325438"/>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2" name="Text Box 26"/>
          <p:cNvSpPr txBox="1">
            <a:spLocks noChangeArrowheads="1"/>
          </p:cNvSpPr>
          <p:nvPr/>
        </p:nvSpPr>
        <p:spPr bwMode="auto">
          <a:xfrm>
            <a:off x="3492356" y="5703169"/>
            <a:ext cx="1317625" cy="325438"/>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3" name="Text Box 26"/>
          <p:cNvSpPr txBox="1">
            <a:spLocks noChangeArrowheads="1"/>
          </p:cNvSpPr>
          <p:nvPr/>
        </p:nvSpPr>
        <p:spPr bwMode="auto">
          <a:xfrm>
            <a:off x="3511406" y="5417419"/>
            <a:ext cx="1317625" cy="325438"/>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4" name="Text Box 26"/>
          <p:cNvSpPr txBox="1">
            <a:spLocks noChangeArrowheads="1"/>
          </p:cNvSpPr>
          <p:nvPr/>
        </p:nvSpPr>
        <p:spPr bwMode="auto">
          <a:xfrm>
            <a:off x="3501881" y="5122144"/>
            <a:ext cx="1317625" cy="325438"/>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network</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5" name="Oval 23"/>
          <p:cNvSpPr>
            <a:spLocks noChangeArrowheads="1"/>
          </p:cNvSpPr>
          <p:nvPr/>
        </p:nvSpPr>
        <p:spPr bwMode="auto">
          <a:xfrm>
            <a:off x="3871768" y="4387132"/>
            <a:ext cx="598488" cy="304800"/>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rPr>
              <a:t>P3</a:t>
            </a:r>
            <a:endParaRPr kumimoji="0" lang="en-US" sz="18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196" name="Group 149"/>
          <p:cNvGrpSpPr/>
          <p:nvPr/>
        </p:nvGrpSpPr>
        <p:grpSpPr bwMode="auto">
          <a:xfrm>
            <a:off x="3962256" y="4725269"/>
            <a:ext cx="412750" cy="158750"/>
            <a:chOff x="1287" y="2524"/>
            <a:chExt cx="260" cy="100"/>
          </a:xfrm>
        </p:grpSpPr>
        <p:sp>
          <p:nvSpPr>
            <p:cNvPr id="197" name="Rectangle 73"/>
            <p:cNvSpPr>
              <a:spLocks noChangeArrowheads="1"/>
            </p:cNvSpPr>
            <p:nvPr/>
          </p:nvSpPr>
          <p:spPr bwMode="auto">
            <a:xfrm>
              <a:off x="1287" y="2524"/>
              <a:ext cx="260" cy="10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8" name="Rectangle 74"/>
            <p:cNvSpPr>
              <a:spLocks noChangeArrowheads="1"/>
            </p:cNvSpPr>
            <p:nvPr/>
          </p:nvSpPr>
          <p:spPr bwMode="auto">
            <a:xfrm>
              <a:off x="1338" y="2537"/>
              <a:ext cx="155" cy="76"/>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9" name="Rectangle 75"/>
            <p:cNvSpPr>
              <a:spLocks noChangeArrowheads="1"/>
            </p:cNvSpPr>
            <p:nvPr/>
          </p:nvSpPr>
          <p:spPr bwMode="auto">
            <a:xfrm>
              <a:off x="1503" y="2582"/>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0" name="Rectangle 129"/>
            <p:cNvSpPr>
              <a:spLocks noChangeArrowheads="1"/>
            </p:cNvSpPr>
            <p:nvPr/>
          </p:nvSpPr>
          <p:spPr bwMode="auto">
            <a:xfrm>
              <a:off x="1298" y="2583"/>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01" name="Group 150"/>
          <p:cNvGrpSpPr/>
          <p:nvPr/>
        </p:nvGrpSpPr>
        <p:grpSpPr bwMode="auto">
          <a:xfrm>
            <a:off x="8302481" y="4723682"/>
            <a:ext cx="412750" cy="158750"/>
            <a:chOff x="1287" y="2524"/>
            <a:chExt cx="260" cy="100"/>
          </a:xfrm>
        </p:grpSpPr>
        <p:sp>
          <p:nvSpPr>
            <p:cNvPr id="202" name="Rectangle 151"/>
            <p:cNvSpPr>
              <a:spLocks noChangeArrowheads="1"/>
            </p:cNvSpPr>
            <p:nvPr/>
          </p:nvSpPr>
          <p:spPr bwMode="auto">
            <a:xfrm>
              <a:off x="1287" y="2524"/>
              <a:ext cx="260" cy="10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3" name="Rectangle 152"/>
            <p:cNvSpPr>
              <a:spLocks noChangeArrowheads="1"/>
            </p:cNvSpPr>
            <p:nvPr/>
          </p:nvSpPr>
          <p:spPr bwMode="auto">
            <a:xfrm>
              <a:off x="1338" y="2537"/>
              <a:ext cx="155" cy="76"/>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4" name="Rectangle 153"/>
            <p:cNvSpPr>
              <a:spLocks noChangeArrowheads="1"/>
            </p:cNvSpPr>
            <p:nvPr/>
          </p:nvSpPr>
          <p:spPr bwMode="auto">
            <a:xfrm>
              <a:off x="1503" y="2582"/>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5" name="Rectangle 154"/>
            <p:cNvSpPr>
              <a:spLocks noChangeArrowheads="1"/>
            </p:cNvSpPr>
            <p:nvPr/>
          </p:nvSpPr>
          <p:spPr bwMode="auto">
            <a:xfrm>
              <a:off x="1298" y="2583"/>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06" name="Freeform 146"/>
          <p:cNvSpPr/>
          <p:nvPr/>
        </p:nvSpPr>
        <p:spPr bwMode="auto">
          <a:xfrm>
            <a:off x="6349856" y="4425232"/>
            <a:ext cx="2173287" cy="1989137"/>
          </a:xfrm>
          <a:custGeom>
            <a:avLst/>
            <a:gdLst>
              <a:gd name="T0" fmla="*/ 2147483647 w 1369"/>
              <a:gd name="T1" fmla="*/ 2147483647 h 1253"/>
              <a:gd name="T2" fmla="*/ 2147483647 w 1369"/>
              <a:gd name="T3" fmla="*/ 2147483647 h 1253"/>
              <a:gd name="T4" fmla="*/ 2147483647 w 1369"/>
              <a:gd name="T5" fmla="*/ 2147483647 h 1253"/>
              <a:gd name="T6" fmla="*/ 0 w 1369"/>
              <a:gd name="T7" fmla="*/ 2147483647 h 1253"/>
              <a:gd name="T8" fmla="*/ 2147483647 w 1369"/>
              <a:gd name="T9" fmla="*/ 0 h 1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9" h="1253">
                <a:moveTo>
                  <a:pt x="1369" y="216"/>
                </a:moveTo>
                <a:lnTo>
                  <a:pt x="1362" y="1252"/>
                </a:lnTo>
                <a:lnTo>
                  <a:pt x="16" y="1253"/>
                </a:lnTo>
                <a:lnTo>
                  <a:pt x="0" y="121"/>
                </a:lnTo>
                <a:lnTo>
                  <a:pt x="191" y="0"/>
                </a:lnTo>
              </a:path>
            </a:pathLst>
          </a:custGeom>
          <a:noFill/>
          <a:ln w="19050" cap="flat" cmpd="sng">
            <a:solidFill>
              <a:srgbClr val="000099"/>
            </a:solidFill>
            <a:prstDash val="solid"/>
            <a:round/>
            <a:headEnd type="none" w="med" len="me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7" name="Freeform 147"/>
          <p:cNvSpPr/>
          <p:nvPr/>
        </p:nvSpPr>
        <p:spPr bwMode="auto">
          <a:xfrm>
            <a:off x="6468918" y="4456982"/>
            <a:ext cx="1984375" cy="1876425"/>
          </a:xfrm>
          <a:custGeom>
            <a:avLst/>
            <a:gdLst>
              <a:gd name="T0" fmla="*/ 2147483647 w 1250"/>
              <a:gd name="T1" fmla="*/ 2147483647 h 1182"/>
              <a:gd name="T2" fmla="*/ 2147483647 w 1250"/>
              <a:gd name="T3" fmla="*/ 2147483647 h 1182"/>
              <a:gd name="T4" fmla="*/ 2147483647 w 1250"/>
              <a:gd name="T5" fmla="*/ 2147483647 h 1182"/>
              <a:gd name="T6" fmla="*/ 0 w 1250"/>
              <a:gd name="T7" fmla="*/ 2147483647 h 1182"/>
              <a:gd name="T8" fmla="*/ 2147483647 w 1250"/>
              <a:gd name="T9" fmla="*/ 0 h 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0" h="1182">
                <a:moveTo>
                  <a:pt x="1250" y="190"/>
                </a:moveTo>
                <a:lnTo>
                  <a:pt x="1244" y="1182"/>
                </a:lnTo>
                <a:lnTo>
                  <a:pt x="19" y="1181"/>
                </a:lnTo>
                <a:lnTo>
                  <a:pt x="0" y="155"/>
                </a:lnTo>
                <a:lnTo>
                  <a:pt x="171" y="0"/>
                </a:lnTo>
              </a:path>
            </a:pathLst>
          </a:custGeom>
          <a:noFill/>
          <a:ln w="19050" cap="flat" cmpd="sng">
            <a:solidFill>
              <a:srgbClr val="000099"/>
            </a:solidFill>
            <a:prstDash val="solid"/>
            <a:round/>
            <a:headEnd type="triangle" w="med" len="med"/>
            <a:tailEnd type="non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8" name="Oval 36"/>
          <p:cNvSpPr>
            <a:spLocks noChangeArrowheads="1"/>
          </p:cNvSpPr>
          <p:nvPr/>
        </p:nvSpPr>
        <p:spPr bwMode="auto">
          <a:xfrm>
            <a:off x="9809018" y="4536357"/>
            <a:ext cx="598488" cy="304800"/>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Comic Sans MS" panose="030F0702030302020204" pitchFamily="66" charset="0"/>
              <a:ea typeface="MS PGothic" panose="020B0600070205080204" pitchFamily="34" charset="-128"/>
              <a:cs typeface="+mn-cs"/>
            </a:endParaRPr>
          </a:p>
        </p:txBody>
      </p:sp>
      <p:grpSp>
        <p:nvGrpSpPr>
          <p:cNvPr id="8" name="Group 7"/>
          <p:cNvGrpSpPr/>
          <p:nvPr/>
        </p:nvGrpSpPr>
        <p:grpSpPr>
          <a:xfrm>
            <a:off x="6060931" y="4663331"/>
            <a:ext cx="555332" cy="71510"/>
            <a:chOff x="1420065" y="5012608"/>
            <a:chExt cx="555332" cy="71510"/>
          </a:xfrm>
        </p:grpSpPr>
        <p:sp>
          <p:nvSpPr>
            <p:cNvPr id="210" name="Oval 166"/>
            <p:cNvSpPr>
              <a:spLocks noChangeArrowheads="1"/>
            </p:cNvSpPr>
            <p:nvPr/>
          </p:nvSpPr>
          <p:spPr bwMode="auto">
            <a:xfrm>
              <a:off x="1420065" y="5012608"/>
              <a:ext cx="196850" cy="69850"/>
            </a:xfrm>
            <a:prstGeom prst="ellipse">
              <a:avLst/>
            </a:prstGeom>
            <a:noFill/>
            <a:ln w="2857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1" name="Oval 167"/>
            <p:cNvSpPr>
              <a:spLocks noChangeArrowheads="1"/>
            </p:cNvSpPr>
            <p:nvPr/>
          </p:nvSpPr>
          <p:spPr bwMode="auto">
            <a:xfrm>
              <a:off x="1778547" y="5014268"/>
              <a:ext cx="196850" cy="69850"/>
            </a:xfrm>
            <a:prstGeom prst="ellipse">
              <a:avLst/>
            </a:prstGeom>
            <a:noFill/>
            <a:ln w="2857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12" name="Freeform 168"/>
          <p:cNvSpPr/>
          <p:nvPr/>
        </p:nvSpPr>
        <p:spPr bwMode="auto">
          <a:xfrm>
            <a:off x="5311630" y="3275882"/>
            <a:ext cx="688975" cy="1435100"/>
          </a:xfrm>
          <a:custGeom>
            <a:avLst/>
            <a:gdLst>
              <a:gd name="T0" fmla="*/ 434 w 434"/>
              <a:gd name="T1" fmla="*/ 904 h 904"/>
              <a:gd name="T2" fmla="*/ 2 w 434"/>
              <a:gd name="T3" fmla="*/ 902 h 904"/>
              <a:gd name="T4" fmla="*/ 0 w 434"/>
              <a:gd name="T5" fmla="*/ 0 h 904"/>
              <a:gd name="T6" fmla="*/ 0 60000 65536"/>
              <a:gd name="T7" fmla="*/ 0 60000 65536"/>
              <a:gd name="T8" fmla="*/ 0 60000 65536"/>
            </a:gdLst>
            <a:ahLst/>
            <a:cxnLst>
              <a:cxn ang="T6">
                <a:pos x="T0" y="T1"/>
              </a:cxn>
              <a:cxn ang="T7">
                <a:pos x="T2" y="T3"/>
              </a:cxn>
              <a:cxn ang="T8">
                <a:pos x="T4" y="T5"/>
              </a:cxn>
            </a:cxnLst>
            <a:rect l="0" t="0" r="r" b="b"/>
            <a:pathLst>
              <a:path w="434" h="904">
                <a:moveTo>
                  <a:pt x="434" y="904"/>
                </a:moveTo>
                <a:lnTo>
                  <a:pt x="2" y="902"/>
                </a:lnTo>
                <a:lnTo>
                  <a:pt x="0" y="0"/>
                </a:lnTo>
              </a:path>
            </a:pathLst>
          </a:custGeom>
          <a:noFill/>
          <a:ln w="19050" cap="flat" cmpd="sng">
            <a:solidFill>
              <a:srgbClr val="CC0000"/>
            </a:solidFill>
            <a:prstDash val="solid"/>
            <a:round/>
            <a:headEnd type="triangle" w="med" len="med"/>
            <a:tailEnd type="non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13" name="Group 172"/>
          <p:cNvGrpSpPr/>
          <p:nvPr/>
        </p:nvGrpSpPr>
        <p:grpSpPr bwMode="auto">
          <a:xfrm>
            <a:off x="6211743" y="3239369"/>
            <a:ext cx="1047750" cy="1441450"/>
            <a:chOff x="2432" y="1758"/>
            <a:chExt cx="660" cy="908"/>
          </a:xfrm>
        </p:grpSpPr>
        <p:sp>
          <p:nvSpPr>
            <p:cNvPr id="214" name="Oval 170"/>
            <p:cNvSpPr>
              <a:spLocks noChangeArrowheads="1"/>
            </p:cNvSpPr>
            <p:nvPr/>
          </p:nvSpPr>
          <p:spPr bwMode="auto">
            <a:xfrm>
              <a:off x="2432" y="2564"/>
              <a:ext cx="144" cy="102"/>
            </a:xfrm>
            <a:prstGeom prst="ellipse">
              <a:avLst/>
            </a:prstGeom>
            <a:noFill/>
            <a:ln w="2857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5" name="Freeform 171"/>
            <p:cNvSpPr/>
            <p:nvPr/>
          </p:nvSpPr>
          <p:spPr bwMode="auto">
            <a:xfrm>
              <a:off x="2506" y="1758"/>
              <a:ext cx="586" cy="810"/>
            </a:xfrm>
            <a:custGeom>
              <a:avLst/>
              <a:gdLst>
                <a:gd name="T0" fmla="*/ 0 w 586"/>
                <a:gd name="T1" fmla="*/ 810 h 810"/>
                <a:gd name="T2" fmla="*/ 2 w 586"/>
                <a:gd name="T3" fmla="*/ 808 h 810"/>
                <a:gd name="T4" fmla="*/ 2 w 586"/>
                <a:gd name="T5" fmla="*/ 170 h 810"/>
                <a:gd name="T6" fmla="*/ 586 w 586"/>
                <a:gd name="T7" fmla="*/ 0 h 8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6" h="810">
                  <a:moveTo>
                    <a:pt x="0" y="810"/>
                  </a:moveTo>
                  <a:lnTo>
                    <a:pt x="2" y="808"/>
                  </a:lnTo>
                  <a:lnTo>
                    <a:pt x="2" y="170"/>
                  </a:lnTo>
                  <a:lnTo>
                    <a:pt x="586" y="0"/>
                  </a:lnTo>
                </a:path>
              </a:pathLst>
            </a:custGeom>
            <a:noFill/>
            <a:ln w="12700" cap="flat" cmpd="sng">
              <a:solidFill>
                <a:srgbClr val="CC0000"/>
              </a:solidFill>
              <a:prstDash val="solid"/>
              <a:round/>
              <a:headEnd type="triangle" w="med" len="med"/>
              <a:tailEnd type="non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16" name="Group 179"/>
          <p:cNvGrpSpPr/>
          <p:nvPr/>
        </p:nvGrpSpPr>
        <p:grpSpPr bwMode="auto">
          <a:xfrm>
            <a:off x="2511281" y="5555532"/>
            <a:ext cx="800100" cy="828675"/>
            <a:chOff x="-44" y="1473"/>
            <a:chExt cx="981" cy="1105"/>
          </a:xfrm>
        </p:grpSpPr>
        <p:pic>
          <p:nvPicPr>
            <p:cNvPr id="217" name="Picture 180"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18" name="Freeform 181"/>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19" name="Group 182"/>
          <p:cNvGrpSpPr/>
          <p:nvPr/>
        </p:nvGrpSpPr>
        <p:grpSpPr bwMode="auto">
          <a:xfrm flipH="1">
            <a:off x="9493106" y="5469807"/>
            <a:ext cx="788987" cy="782637"/>
            <a:chOff x="-44" y="1473"/>
            <a:chExt cx="981" cy="1105"/>
          </a:xfrm>
        </p:grpSpPr>
        <p:pic>
          <p:nvPicPr>
            <p:cNvPr id="220" name="Picture 183"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21" name="Freeform 184"/>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22" name="Group 185"/>
          <p:cNvGrpSpPr/>
          <p:nvPr/>
        </p:nvGrpSpPr>
        <p:grpSpPr bwMode="auto">
          <a:xfrm>
            <a:off x="5083031" y="5055469"/>
            <a:ext cx="358775" cy="704850"/>
            <a:chOff x="4140" y="429"/>
            <a:chExt cx="1425" cy="2396"/>
          </a:xfrm>
        </p:grpSpPr>
        <p:sp>
          <p:nvSpPr>
            <p:cNvPr id="223" name="Freeform 186"/>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4" name="Rectangle 187"/>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5" name="Freeform 188"/>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6" name="Freeform 189"/>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7" name="Rectangle 190"/>
            <p:cNvSpPr>
              <a:spLocks noChangeArrowheads="1"/>
            </p:cNvSpPr>
            <p:nvPr/>
          </p:nvSpPr>
          <p:spPr bwMode="auto">
            <a:xfrm>
              <a:off x="4209" y="693"/>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28" name="Group 191"/>
            <p:cNvGrpSpPr/>
            <p:nvPr/>
          </p:nvGrpSpPr>
          <p:grpSpPr bwMode="auto">
            <a:xfrm>
              <a:off x="4749" y="668"/>
              <a:ext cx="581" cy="145"/>
              <a:chOff x="614" y="2568"/>
              <a:chExt cx="725" cy="139"/>
            </a:xfrm>
          </p:grpSpPr>
          <p:sp>
            <p:nvSpPr>
              <p:cNvPr id="253" name="AutoShape 192"/>
              <p:cNvSpPr>
                <a:spLocks noChangeArrowheads="1"/>
              </p:cNvSpPr>
              <p:nvPr/>
            </p:nvSpPr>
            <p:spPr bwMode="auto">
              <a:xfrm>
                <a:off x="617" y="2567"/>
                <a:ext cx="724"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4" name="AutoShape 193"/>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29" name="Rectangle 194"/>
            <p:cNvSpPr>
              <a:spLocks noChangeArrowheads="1"/>
            </p:cNvSpPr>
            <p:nvPr/>
          </p:nvSpPr>
          <p:spPr bwMode="auto">
            <a:xfrm>
              <a:off x="4222" y="101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0" name="Group 195"/>
            <p:cNvGrpSpPr/>
            <p:nvPr/>
          </p:nvGrpSpPr>
          <p:grpSpPr bwMode="auto">
            <a:xfrm>
              <a:off x="4747" y="994"/>
              <a:ext cx="581" cy="134"/>
              <a:chOff x="614" y="2568"/>
              <a:chExt cx="725" cy="139"/>
            </a:xfrm>
          </p:grpSpPr>
          <p:sp>
            <p:nvSpPr>
              <p:cNvPr id="251" name="AutoShape 196"/>
              <p:cNvSpPr>
                <a:spLocks noChangeArrowheads="1"/>
              </p:cNvSpPr>
              <p:nvPr/>
            </p:nvSpPr>
            <p:spPr bwMode="auto">
              <a:xfrm>
                <a:off x="612" y="2570"/>
                <a:ext cx="724" cy="16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2" name="AutoShape 197"/>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1" name="Rectangle 198"/>
            <p:cNvSpPr>
              <a:spLocks noChangeArrowheads="1"/>
            </p:cNvSpPr>
            <p:nvPr/>
          </p:nvSpPr>
          <p:spPr bwMode="auto">
            <a:xfrm>
              <a:off x="4216" y="135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2" name="Rectangle 199"/>
            <p:cNvSpPr>
              <a:spLocks noChangeArrowheads="1"/>
            </p:cNvSpPr>
            <p:nvPr/>
          </p:nvSpPr>
          <p:spPr bwMode="auto">
            <a:xfrm>
              <a:off x="4228" y="1654"/>
              <a:ext cx="593"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3" name="Group 200"/>
            <p:cNvGrpSpPr/>
            <p:nvPr/>
          </p:nvGrpSpPr>
          <p:grpSpPr bwMode="auto">
            <a:xfrm>
              <a:off x="4735" y="1627"/>
              <a:ext cx="582" cy="151"/>
              <a:chOff x="614" y="2568"/>
              <a:chExt cx="725" cy="139"/>
            </a:xfrm>
          </p:grpSpPr>
          <p:sp>
            <p:nvSpPr>
              <p:cNvPr id="249" name="AutoShape 201"/>
              <p:cNvSpPr>
                <a:spLocks noChangeArrowheads="1"/>
              </p:cNvSpPr>
              <p:nvPr/>
            </p:nvSpPr>
            <p:spPr bwMode="auto">
              <a:xfrm>
                <a:off x="611" y="2568"/>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0" name="AutoShape 202"/>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4" name="Freeform 203"/>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5" name="Group 204"/>
            <p:cNvGrpSpPr/>
            <p:nvPr/>
          </p:nvGrpSpPr>
          <p:grpSpPr bwMode="auto">
            <a:xfrm>
              <a:off x="4739" y="1327"/>
              <a:ext cx="582" cy="139"/>
              <a:chOff x="614" y="2568"/>
              <a:chExt cx="725" cy="139"/>
            </a:xfrm>
          </p:grpSpPr>
          <p:sp>
            <p:nvSpPr>
              <p:cNvPr id="247" name="AutoShape 205"/>
              <p:cNvSpPr>
                <a:spLocks noChangeArrowheads="1"/>
              </p:cNvSpPr>
              <p:nvPr/>
            </p:nvSpPr>
            <p:spPr bwMode="auto">
              <a:xfrm>
                <a:off x="614" y="2566"/>
                <a:ext cx="723"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8" name="AutoShape 206"/>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6" name="Rectangle 207"/>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7" name="Freeform 208"/>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8" name="Freeform 209"/>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9" name="Oval 210"/>
            <p:cNvSpPr>
              <a:spLocks noChangeArrowheads="1"/>
            </p:cNvSpPr>
            <p:nvPr/>
          </p:nvSpPr>
          <p:spPr bwMode="auto">
            <a:xfrm>
              <a:off x="5515" y="2609"/>
              <a:ext cx="50"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0" name="Freeform 211"/>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1" name="AutoShape 212"/>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2" name="AutoShape 213"/>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3" name="Oval 214"/>
            <p:cNvSpPr>
              <a:spLocks noChangeArrowheads="1"/>
            </p:cNvSpPr>
            <p:nvPr/>
          </p:nvSpPr>
          <p:spPr bwMode="auto">
            <a:xfrm>
              <a:off x="4310" y="2382"/>
              <a:ext cx="158"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4" name="Oval 215"/>
            <p:cNvSpPr>
              <a:spLocks noChangeArrowheads="1"/>
            </p:cNvSpPr>
            <p:nvPr/>
          </p:nvSpPr>
          <p:spPr bwMode="auto">
            <a:xfrm>
              <a:off x="4487" y="2382"/>
              <a:ext cx="158" cy="146"/>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45" name="Oval 216"/>
            <p:cNvSpPr>
              <a:spLocks noChangeArrowheads="1"/>
            </p:cNvSpPr>
            <p:nvPr/>
          </p:nvSpPr>
          <p:spPr bwMode="auto">
            <a:xfrm>
              <a:off x="4663" y="2382"/>
              <a:ext cx="158" cy="140"/>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6" name="Rectangle 217"/>
            <p:cNvSpPr>
              <a:spLocks noChangeArrowheads="1"/>
            </p:cNvSpPr>
            <p:nvPr/>
          </p:nvSpPr>
          <p:spPr bwMode="auto">
            <a:xfrm>
              <a:off x="5061" y="1837"/>
              <a:ext cx="88" cy="761"/>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55" name="Group 176"/>
          <p:cNvGrpSpPr/>
          <p:nvPr/>
        </p:nvGrpSpPr>
        <p:grpSpPr bwMode="auto">
          <a:xfrm>
            <a:off x="1183088" y="1563001"/>
            <a:ext cx="4826032" cy="1719654"/>
            <a:chOff x="5" y="727"/>
            <a:chExt cx="2460" cy="1047"/>
          </a:xfrm>
        </p:grpSpPr>
        <p:sp>
          <p:nvSpPr>
            <p:cNvPr id="256" name="Text Box 45"/>
            <p:cNvSpPr txBox="1">
              <a:spLocks noChangeArrowheads="1"/>
            </p:cNvSpPr>
            <p:nvPr/>
          </p:nvSpPr>
          <p:spPr bwMode="auto">
            <a:xfrm>
              <a:off x="133" y="1101"/>
              <a:ext cx="2332" cy="621"/>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8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handle data from multiple</a:t>
              </a:r>
              <a:endPar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8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sockets, add transport header (later used for demultiplexing)</a:t>
              </a:r>
              <a:endPar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257" name="Rectangle 46"/>
            <p:cNvSpPr>
              <a:spLocks noChangeArrowheads="1"/>
            </p:cNvSpPr>
            <p:nvPr/>
          </p:nvSpPr>
          <p:spPr bwMode="auto">
            <a:xfrm>
              <a:off x="5" y="901"/>
              <a:ext cx="2298" cy="873"/>
            </a:xfrm>
            <a:prstGeom prst="rect">
              <a:avLst/>
            </a:prstGeom>
            <a:noFill/>
            <a:ln w="19050">
              <a:solidFill>
                <a:srgbClr val="CC0000"/>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258" name="Group 47"/>
            <p:cNvGrpSpPr/>
            <p:nvPr/>
          </p:nvGrpSpPr>
          <p:grpSpPr bwMode="auto">
            <a:xfrm>
              <a:off x="91" y="727"/>
              <a:ext cx="1854" cy="375"/>
              <a:chOff x="869" y="3567"/>
              <a:chExt cx="1780" cy="375"/>
            </a:xfrm>
          </p:grpSpPr>
          <p:sp>
            <p:nvSpPr>
              <p:cNvPr id="259" name="Rectangle 48"/>
              <p:cNvSpPr>
                <a:spLocks noChangeArrowheads="1"/>
              </p:cNvSpPr>
              <p:nvPr/>
            </p:nvSpPr>
            <p:spPr bwMode="auto">
              <a:xfrm>
                <a:off x="1422" y="3732"/>
                <a:ext cx="1006" cy="210"/>
              </a:xfrm>
              <a:prstGeom prst="rect">
                <a:avLst/>
              </a:pr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260" name="Text Box 49"/>
              <p:cNvSpPr txBox="1">
                <a:spLocks noChangeArrowheads="1"/>
              </p:cNvSpPr>
              <p:nvPr/>
            </p:nvSpPr>
            <p:spPr bwMode="auto">
              <a:xfrm>
                <a:off x="869" y="3567"/>
                <a:ext cx="1780" cy="330"/>
              </a:xfrm>
              <a:prstGeom prst="rect">
                <a:avLst/>
              </a:prstGeom>
              <a:solidFill>
                <a:schemeClr val="bg1"/>
              </a:solid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multiplexing at sender:</a:t>
                </a:r>
                <a:endParaRPr kumimoji="0" lang="en-US" sz="28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p:txBody>
          </p:sp>
        </p:grpSp>
      </p:grpSp>
      <p:sp>
        <p:nvSpPr>
          <p:cNvPr id="169" name="Freeform 142"/>
          <p:cNvSpPr/>
          <p:nvPr/>
        </p:nvSpPr>
        <p:spPr bwMode="auto">
          <a:xfrm>
            <a:off x="4198793" y="4458569"/>
            <a:ext cx="1962150" cy="1897063"/>
          </a:xfrm>
          <a:custGeom>
            <a:avLst/>
            <a:gdLst>
              <a:gd name="T0" fmla="*/ 0 w 1236"/>
              <a:gd name="T1" fmla="*/ 2147483647 h 1195"/>
              <a:gd name="T2" fmla="*/ 2147483647 w 1236"/>
              <a:gd name="T3" fmla="*/ 2147483647 h 1195"/>
              <a:gd name="T4" fmla="*/ 2147483647 w 1236"/>
              <a:gd name="T5" fmla="*/ 2147483647 h 1195"/>
              <a:gd name="T6" fmla="*/ 2147483647 w 1236"/>
              <a:gd name="T7" fmla="*/ 2147483647 h 1195"/>
              <a:gd name="T8" fmla="*/ 2147483647 w 1236"/>
              <a:gd name="T9" fmla="*/ 0 h 11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6" h="1195">
                <a:moveTo>
                  <a:pt x="0" y="202"/>
                </a:moveTo>
                <a:lnTo>
                  <a:pt x="6" y="1194"/>
                </a:lnTo>
                <a:lnTo>
                  <a:pt x="1236" y="1195"/>
                </a:lnTo>
                <a:lnTo>
                  <a:pt x="1227" y="150"/>
                </a:lnTo>
                <a:lnTo>
                  <a:pt x="1069" y="0"/>
                </a:lnTo>
              </a:path>
            </a:pathLst>
          </a:custGeom>
          <a:noFill/>
          <a:ln w="19050" cap="flat" cmpd="sng">
            <a:solidFill>
              <a:srgbClr val="000099"/>
            </a:solidFill>
            <a:prstDash val="solid"/>
            <a:round/>
            <a:headEnd type="triangle" w="med" len="med"/>
            <a:tailEnd type="non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8" name="Freeform 141"/>
          <p:cNvSpPr/>
          <p:nvPr/>
        </p:nvSpPr>
        <p:spPr bwMode="auto">
          <a:xfrm>
            <a:off x="4135293" y="4433169"/>
            <a:ext cx="2160588" cy="1989138"/>
          </a:xfrm>
          <a:custGeom>
            <a:avLst/>
            <a:gdLst>
              <a:gd name="T0" fmla="*/ 0 w 1361"/>
              <a:gd name="T1" fmla="*/ 2147483647 h 1253"/>
              <a:gd name="T2" fmla="*/ 2147483647 w 1361"/>
              <a:gd name="T3" fmla="*/ 2147483647 h 1253"/>
              <a:gd name="T4" fmla="*/ 2147483647 w 1361"/>
              <a:gd name="T5" fmla="*/ 2147483647 h 1253"/>
              <a:gd name="T6" fmla="*/ 2147483647 w 1361"/>
              <a:gd name="T7" fmla="*/ 2147483647 h 1253"/>
              <a:gd name="T8" fmla="*/ 2147483647 w 1361"/>
              <a:gd name="T9" fmla="*/ 2147483647 h 1253"/>
              <a:gd name="T10" fmla="*/ 2147483647 w 1361"/>
              <a:gd name="T11" fmla="*/ 0 h 12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1" h="1253">
                <a:moveTo>
                  <a:pt x="0" y="216"/>
                </a:moveTo>
                <a:lnTo>
                  <a:pt x="7" y="1252"/>
                </a:lnTo>
                <a:lnTo>
                  <a:pt x="1320" y="1253"/>
                </a:lnTo>
                <a:lnTo>
                  <a:pt x="1361" y="1252"/>
                </a:lnTo>
                <a:lnTo>
                  <a:pt x="1353" y="114"/>
                </a:lnTo>
                <a:lnTo>
                  <a:pt x="1178" y="0"/>
                </a:lnTo>
              </a:path>
            </a:pathLst>
          </a:custGeom>
          <a:noFill/>
          <a:ln w="19050" cap="flat" cmpd="sng">
            <a:solidFill>
              <a:srgbClr val="000099"/>
            </a:solidFill>
            <a:prstDash val="solid"/>
            <a:round/>
            <a:headEnd type="none" w="med" len="me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7" name="Group 6"/>
          <p:cNvGrpSpPr/>
          <p:nvPr/>
        </p:nvGrpSpPr>
        <p:grpSpPr>
          <a:xfrm>
            <a:off x="4450940" y="4321755"/>
            <a:ext cx="3748969" cy="114880"/>
            <a:chOff x="4450940" y="4321755"/>
            <a:chExt cx="3748969" cy="114880"/>
          </a:xfrm>
        </p:grpSpPr>
        <p:sp>
          <p:nvSpPr>
            <p:cNvPr id="6" name="Left-Right Arrow 5"/>
            <p:cNvSpPr/>
            <p:nvPr/>
          </p:nvSpPr>
          <p:spPr>
            <a:xfrm rot="20821812">
              <a:off x="4450940" y="4321755"/>
              <a:ext cx="1216152" cy="99004"/>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Left-Right Arrow 260"/>
            <p:cNvSpPr/>
            <p:nvPr/>
          </p:nvSpPr>
          <p:spPr>
            <a:xfrm rot="778188" flipV="1">
              <a:off x="6983757" y="4337631"/>
              <a:ext cx="1216152" cy="99004"/>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09"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255"/>
                                        </p:tgtEl>
                                        <p:attrNameLst>
                                          <p:attrName>style.visibility</p:attrName>
                                        </p:attrNameLst>
                                      </p:cBhvr>
                                      <p:to>
                                        <p:strVal val="visible"/>
                                      </p:to>
                                    </p:set>
                                    <p:animEffect transition="in" filter="dissolve">
                                      <p:cBhvr>
                                        <p:cTn id="15" dur="500"/>
                                        <p:tgtEl>
                                          <p:spTgt spid="25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12"/>
                                        </p:tgtEl>
                                        <p:attrNameLst>
                                          <p:attrName>style.visibility</p:attrName>
                                        </p:attrNameLst>
                                      </p:cBhvr>
                                      <p:to>
                                        <p:strVal val="visible"/>
                                      </p:to>
                                    </p:set>
                                    <p:animEffect transition="in" filter="dissolve">
                                      <p:cBhvr>
                                        <p:cTn id="18" dur="500"/>
                                        <p:tgtEl>
                                          <p:spTgt spid="212"/>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13"/>
                                        </p:tgtEl>
                                        <p:attrNameLst>
                                          <p:attrName>style.visibility</p:attrName>
                                        </p:attrNameLst>
                                      </p:cBhvr>
                                      <p:to>
                                        <p:strVal val="visible"/>
                                      </p:to>
                                    </p:set>
                                  </p:childTnLst>
                                </p:cTn>
                              </p:par>
                              <p:par>
                                <p:cTn id="26" presetID="9"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68"/>
                                        </p:tgtEl>
                                        <p:attrNameLst>
                                          <p:attrName>style.visibility</p:attrName>
                                        </p:attrNameLst>
                                      </p:cBhvr>
                                      <p:to>
                                        <p:strVal val="visible"/>
                                      </p:to>
                                    </p:set>
                                    <p:animEffect transition="in" filter="dissolve">
                                      <p:cBhvr>
                                        <p:cTn id="31" dur="500"/>
                                        <p:tgtEl>
                                          <p:spTgt spid="16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06"/>
                                        </p:tgtEl>
                                        <p:attrNameLst>
                                          <p:attrName>style.visibility</p:attrName>
                                        </p:attrNameLst>
                                      </p:cBhvr>
                                      <p:to>
                                        <p:strVal val="visible"/>
                                      </p:to>
                                    </p:set>
                                    <p:animEffect transition="in" filter="dissolve">
                                      <p:cBhvr>
                                        <p:cTn id="34" dur="500"/>
                                        <p:tgtEl>
                                          <p:spTgt spid="206"/>
                                        </p:tgtEl>
                                      </p:cBhvr>
                                    </p:animEffect>
                                  </p:childTnLst>
                                </p:cTn>
                              </p:par>
                              <p:par>
                                <p:cTn id="35" presetID="9" presetClass="exit" presetSubtype="0" fill="hold" grpId="0" nodeType="withEffect">
                                  <p:stCondLst>
                                    <p:cond delay="0"/>
                                  </p:stCondLst>
                                  <p:childTnLst>
                                    <p:animEffect transition="out" filter="dissolve">
                                      <p:cBhvr>
                                        <p:cTn id="36" dur="500"/>
                                        <p:tgtEl>
                                          <p:spTgt spid="169"/>
                                        </p:tgtEl>
                                      </p:cBhvr>
                                    </p:animEffect>
                                    <p:set>
                                      <p:cBhvr>
                                        <p:cTn id="37" dur="1" fill="hold">
                                          <p:stCondLst>
                                            <p:cond delay="499"/>
                                          </p:stCondLst>
                                        </p:cTn>
                                        <p:tgtEl>
                                          <p:spTgt spid="169"/>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9" presetClass="exit" presetSubtype="0" fill="hold" grpId="1" nodeType="withEffect">
                                  <p:stCondLst>
                                    <p:cond delay="0"/>
                                  </p:stCondLst>
                                  <p:childTnLst>
                                    <p:animEffect transition="out" filter="dissolve">
                                      <p:cBhvr>
                                        <p:cTn id="42" dur="500"/>
                                        <p:tgtEl>
                                          <p:spTgt spid="212"/>
                                        </p:tgtEl>
                                      </p:cBhvr>
                                    </p:animEffect>
                                    <p:set>
                                      <p:cBhvr>
                                        <p:cTn id="43" dur="1" fill="hold">
                                          <p:stCondLst>
                                            <p:cond delay="499"/>
                                          </p:stCondLst>
                                        </p:cTn>
                                        <p:tgtEl>
                                          <p:spTgt spid="212"/>
                                        </p:tgtEl>
                                        <p:attrNameLst>
                                          <p:attrName>style.visibility</p:attrName>
                                        </p:attrNameLst>
                                      </p:cBhvr>
                                      <p:to>
                                        <p:strVal val="hidden"/>
                                      </p:to>
                                    </p:set>
                                  </p:childTnLst>
                                </p:cTn>
                              </p:par>
                              <p:par>
                                <p:cTn id="44" presetID="9" presetClass="exit" presetSubtype="0" fill="hold" nodeType="withEffect">
                                  <p:stCondLst>
                                    <p:cond delay="0"/>
                                  </p:stCondLst>
                                  <p:childTnLst>
                                    <p:animEffect transition="out" filter="dissolve">
                                      <p:cBhvr>
                                        <p:cTn id="45" dur="500"/>
                                        <p:tgtEl>
                                          <p:spTgt spid="255"/>
                                        </p:tgtEl>
                                      </p:cBhvr>
                                    </p:animEffect>
                                    <p:set>
                                      <p:cBhvr>
                                        <p:cTn id="46" dur="1" fill="hold">
                                          <p:stCondLst>
                                            <p:cond delay="499"/>
                                          </p:stCondLst>
                                        </p:cTn>
                                        <p:tgtEl>
                                          <p:spTgt spid="255"/>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207"/>
                                        </p:tgtEl>
                                      </p:cBhvr>
                                    </p:animEffect>
                                    <p:set>
                                      <p:cBhvr>
                                        <p:cTn id="49" dur="1" fill="hold">
                                          <p:stCondLst>
                                            <p:cond delay="499"/>
                                          </p:stCondLst>
                                        </p:cTn>
                                        <p:tgtEl>
                                          <p:spTgt spid="2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07" grpId="0" animBg="1"/>
      <p:bldP spid="212" grpId="0" animBg="1"/>
      <p:bldP spid="212" grpId="1" animBg="1"/>
      <p:bldP spid="169" grpId="0" animBg="1"/>
      <p:bldP spid="16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400" dirty="0"/>
              <a:t>How demultiplexing </a:t>
            </a:r>
            <a:r>
              <a:rPr lang="en-US" dirty="0"/>
              <a:t>w</a:t>
            </a:r>
            <a:r>
              <a:rPr lang="en-US" sz="4400" dirty="0"/>
              <a:t>orks</a:t>
            </a:r>
            <a:endParaRPr lang="en-US" sz="4400" dirty="0"/>
          </a:p>
        </p:txBody>
      </p:sp>
      <p:sp>
        <p:nvSpPr>
          <p:cNvPr id="277" name="Rectangle 23"/>
          <p:cNvSpPr txBox="1">
            <a:spLocks noChangeArrowheads="1"/>
          </p:cNvSpPr>
          <p:nvPr/>
        </p:nvSpPr>
        <p:spPr bwMode="auto">
          <a:xfrm>
            <a:off x="812799" y="1565761"/>
            <a:ext cx="5703304" cy="2790825"/>
          </a:xfrm>
          <a:prstGeom prst="rect">
            <a:avLst/>
          </a:prstGeom>
          <a:noFill/>
          <a:ln>
            <a:noFill/>
          </a:ln>
          <a:effectLst/>
        </p:spPr>
        <p:txBody>
          <a:bodyPr vert="horz" wrap="square" lIns="91440" tIns="45720" rIns="91440" bIns="45720" numCol="1" anchor="t" anchorCtr="0" compatLnSpc="1"/>
          <a:lstStyle>
            <a:lvl1pPr marL="284480" indent="-28448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mn-lt"/>
                <a:ea typeface="MS PGothic" panose="020B0600070205080204" pitchFamily="34" charset="-128"/>
                <a:cs typeface="MS PGothic" panose="020B0600070205080204" pitchFamily="34" charset="-128"/>
              </a:defRPr>
            </a:lvl1pPr>
            <a:lvl2pPr marL="687705" indent="-23050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4pPr>
            <a:lvl5pPr marL="20574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9pPr>
          </a:lstStyle>
          <a:p>
            <a:pPr marL="284480" marR="0" lvl="0" indent="-28448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sz="32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host receives IP datagrams</a:t>
            </a:r>
            <a:endParaRPr kumimoji="0" lang="en-US" sz="32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a:p>
            <a:pPr marL="687705" marR="0" lvl="1" indent="-230505" algn="l" defTabSz="914400" rtl="0" eaLnBrk="0" fontAlgn="base" latinLnBrk="0" hangingPunct="0">
              <a:lnSpc>
                <a:spcPct val="85000"/>
              </a:lnSpc>
              <a:spcBef>
                <a:spcPct val="20000"/>
              </a:spcBef>
              <a:spcAft>
                <a:spcPct val="0"/>
              </a:spcAft>
              <a:buClr>
                <a:srgbClr val="000099"/>
              </a:buClr>
              <a:buSzTx/>
              <a:buFont typeface="Arial" panose="020B0604020202020204"/>
              <a:buChar char="•"/>
              <a:defRPr/>
            </a:pPr>
            <a:r>
              <a:rPr kumimoji="0" lang="en-US" sz="2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each datagram has source IP address, destination IP address</a:t>
            </a:r>
            <a:endParaRPr kumimoji="0" lang="en-US" sz="2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a:p>
            <a:pPr marL="687705" marR="0" lvl="1" indent="-230505" algn="l" defTabSz="914400" rtl="0" eaLnBrk="0" fontAlgn="base" latinLnBrk="0" hangingPunct="0">
              <a:lnSpc>
                <a:spcPct val="85000"/>
              </a:lnSpc>
              <a:spcBef>
                <a:spcPct val="20000"/>
              </a:spcBef>
              <a:spcAft>
                <a:spcPct val="0"/>
              </a:spcAft>
              <a:buClr>
                <a:srgbClr val="000099"/>
              </a:buClr>
              <a:buSzTx/>
              <a:buFont typeface="Arial" panose="020B0604020202020204"/>
              <a:buChar char="•"/>
              <a:defRPr/>
            </a:pPr>
            <a:r>
              <a:rPr kumimoji="0" lang="en-US" sz="2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each datagram carries one transport-layer segment</a:t>
            </a:r>
            <a:endParaRPr kumimoji="0" lang="en-US" sz="2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a:p>
            <a:pPr marL="687705" marR="0" lvl="1" indent="-230505" algn="l" defTabSz="914400" rtl="0" eaLnBrk="0" fontAlgn="base" latinLnBrk="0" hangingPunct="0">
              <a:lnSpc>
                <a:spcPct val="85000"/>
              </a:lnSpc>
              <a:spcBef>
                <a:spcPct val="20000"/>
              </a:spcBef>
              <a:spcAft>
                <a:spcPct val="0"/>
              </a:spcAft>
              <a:buClr>
                <a:srgbClr val="000099"/>
              </a:buClr>
              <a:buSzTx/>
              <a:buFont typeface="Arial" panose="020B0604020202020204"/>
              <a:buChar char="•"/>
              <a:defRPr/>
            </a:pPr>
            <a:r>
              <a:rPr kumimoji="0" lang="en-US" sz="2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each segment has source, destination port number </a:t>
            </a:r>
            <a:endParaRPr kumimoji="0" lang="en-US" sz="2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a:p>
            <a:pPr marL="284480" marR="0" lvl="0" indent="-28448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sz="32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host uses </a:t>
            </a:r>
            <a:r>
              <a:rPr kumimoji="0" lang="en-US" sz="3200" b="0" i="1" u="none" strike="noStrike" kern="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IP addresses &amp; port numbers</a:t>
            </a:r>
            <a:r>
              <a:rPr kumimoji="0" lang="en-US" sz="32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 to direct segment to appropriate socket</a:t>
            </a:r>
            <a:endParaRPr kumimoji="0" lang="en-US" sz="32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5" name="Group 4"/>
          <p:cNvGrpSpPr/>
          <p:nvPr/>
        </p:nvGrpSpPr>
        <p:grpSpPr>
          <a:xfrm>
            <a:off x="7543216" y="1704452"/>
            <a:ext cx="3414712" cy="4121150"/>
            <a:chOff x="7543216" y="1704452"/>
            <a:chExt cx="3414712" cy="4121150"/>
          </a:xfrm>
        </p:grpSpPr>
        <p:sp>
          <p:nvSpPr>
            <p:cNvPr id="275" name="Rectangle 75"/>
            <p:cNvSpPr>
              <a:spLocks noChangeArrowheads="1"/>
            </p:cNvSpPr>
            <p:nvPr/>
          </p:nvSpPr>
          <p:spPr bwMode="auto">
            <a:xfrm>
              <a:off x="7633703" y="2048939"/>
              <a:ext cx="3324225" cy="3200400"/>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6" name="Rectangle 65"/>
            <p:cNvSpPr>
              <a:spLocks noChangeArrowheads="1"/>
            </p:cNvSpPr>
            <p:nvPr/>
          </p:nvSpPr>
          <p:spPr bwMode="auto">
            <a:xfrm>
              <a:off x="7557503" y="2144189"/>
              <a:ext cx="3324225" cy="3200400"/>
            </a:xfrm>
            <a:prstGeom prst="rect">
              <a:avLst/>
            </a:prstGeom>
            <a:solidFill>
              <a:srgbClr val="FFFFFF"/>
            </a:solidFill>
            <a:ln w="19050">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8" name="Text Box 63"/>
            <p:cNvSpPr txBox="1">
              <a:spLocks noChangeArrowheads="1"/>
            </p:cNvSpPr>
            <p:nvPr/>
          </p:nvSpPr>
          <p:spPr bwMode="auto">
            <a:xfrm>
              <a:off x="7597191" y="2156889"/>
              <a:ext cx="1563687"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rPr>
                <a:t>source port #</a:t>
              </a:r>
              <a:endParaRPr kumimoji="0" lang="en-US" sz="24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279" name="Text Box 64"/>
            <p:cNvSpPr txBox="1">
              <a:spLocks noChangeArrowheads="1"/>
            </p:cNvSpPr>
            <p:nvPr/>
          </p:nvSpPr>
          <p:spPr bwMode="auto">
            <a:xfrm>
              <a:off x="9383128" y="2156889"/>
              <a:ext cx="1328738"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rPr>
                <a:t>dest port #</a:t>
              </a:r>
              <a:endParaRPr kumimoji="0" lang="en-US" sz="24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280" name="Line 66"/>
            <p:cNvSpPr>
              <a:spLocks noChangeShapeType="1"/>
            </p:cNvSpPr>
            <p:nvPr/>
          </p:nvSpPr>
          <p:spPr bwMode="auto">
            <a:xfrm flipV="1">
              <a:off x="7547978" y="2544239"/>
              <a:ext cx="3328988" cy="0"/>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1" name="Line 68"/>
            <p:cNvSpPr>
              <a:spLocks noChangeShapeType="1"/>
            </p:cNvSpPr>
            <p:nvPr/>
          </p:nvSpPr>
          <p:spPr bwMode="auto">
            <a:xfrm flipV="1">
              <a:off x="7557503" y="3534839"/>
              <a:ext cx="3324225" cy="0"/>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2" name="Line 69"/>
            <p:cNvSpPr>
              <a:spLocks noChangeShapeType="1"/>
            </p:cNvSpPr>
            <p:nvPr/>
          </p:nvSpPr>
          <p:spPr bwMode="auto">
            <a:xfrm flipV="1">
              <a:off x="9195803" y="2144189"/>
              <a:ext cx="0" cy="395288"/>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3" name="Text Box 70"/>
            <p:cNvSpPr txBox="1">
              <a:spLocks noChangeArrowheads="1"/>
            </p:cNvSpPr>
            <p:nvPr/>
          </p:nvSpPr>
          <p:spPr bwMode="auto">
            <a:xfrm>
              <a:off x="8740191" y="1704452"/>
              <a:ext cx="863600"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32 bits</a:t>
              </a: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4" name="Line 71"/>
            <p:cNvSpPr>
              <a:spLocks noChangeShapeType="1"/>
            </p:cNvSpPr>
            <p:nvPr/>
          </p:nvSpPr>
          <p:spPr bwMode="auto">
            <a:xfrm>
              <a:off x="9653003" y="1910827"/>
              <a:ext cx="1200150" cy="4762"/>
            </a:xfrm>
            <a:prstGeom prst="line">
              <a:avLst/>
            </a:prstGeom>
            <a:noFill/>
            <a:ln w="19050">
              <a:solidFill>
                <a:srgbClr val="000000"/>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5" name="Line 72"/>
            <p:cNvSpPr>
              <a:spLocks noChangeShapeType="1"/>
            </p:cNvSpPr>
            <p:nvPr/>
          </p:nvSpPr>
          <p:spPr bwMode="auto">
            <a:xfrm rot="10800000">
              <a:off x="7543216" y="1920352"/>
              <a:ext cx="1128712" cy="0"/>
            </a:xfrm>
            <a:prstGeom prst="line">
              <a:avLst/>
            </a:prstGeom>
            <a:noFill/>
            <a:ln w="19050">
              <a:solidFill>
                <a:srgbClr val="000000"/>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6" name="Text Box 73"/>
            <p:cNvSpPr txBox="1">
              <a:spLocks noChangeArrowheads="1"/>
            </p:cNvSpPr>
            <p:nvPr/>
          </p:nvSpPr>
          <p:spPr bwMode="auto">
            <a:xfrm>
              <a:off x="8451266" y="3865039"/>
              <a:ext cx="1389062" cy="10064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data </a:t>
              </a:r>
              <a:endParaRPr kumimoji="0" 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(payload)</a:t>
              </a:r>
              <a:endParaRPr kumimoji="0" lang="en-US" sz="2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7" name="Text Box 74"/>
            <p:cNvSpPr txBox="1">
              <a:spLocks noChangeArrowheads="1"/>
            </p:cNvSpPr>
            <p:nvPr/>
          </p:nvSpPr>
          <p:spPr bwMode="auto">
            <a:xfrm>
              <a:off x="8067091" y="2898252"/>
              <a:ext cx="2290762"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other header fields</a:t>
              </a: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8" name="Text Box 76"/>
            <p:cNvSpPr txBox="1">
              <a:spLocks noChangeArrowheads="1"/>
            </p:cNvSpPr>
            <p:nvPr/>
          </p:nvSpPr>
          <p:spPr bwMode="auto">
            <a:xfrm>
              <a:off x="7770228" y="5428727"/>
              <a:ext cx="3060700"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TCP/UDP segment format</a:t>
              </a: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4" name="Oval 3"/>
          <p:cNvSpPr/>
          <p:nvPr/>
        </p:nvSpPr>
        <p:spPr>
          <a:xfrm>
            <a:off x="7299923" y="1976355"/>
            <a:ext cx="2083205" cy="689091"/>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p:cNvSpPr/>
          <p:nvPr/>
        </p:nvSpPr>
        <p:spPr>
          <a:xfrm>
            <a:off x="9014727" y="1985006"/>
            <a:ext cx="2083205" cy="689091"/>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400" dirty="0"/>
              <a:t>Connectionless demultiplexing</a:t>
            </a:r>
            <a:endParaRPr lang="en-US" sz="4400" dirty="0"/>
          </a:p>
        </p:txBody>
      </p:sp>
      <p:sp>
        <p:nvSpPr>
          <p:cNvPr id="18" name="Rectangle 3"/>
          <p:cNvSpPr txBox="1">
            <a:spLocks noChangeArrowheads="1"/>
          </p:cNvSpPr>
          <p:nvPr/>
        </p:nvSpPr>
        <p:spPr>
          <a:xfrm>
            <a:off x="798689" y="1523600"/>
            <a:ext cx="5254159" cy="2113756"/>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sz="3500" b="0" i="1" u="none" strike="noStrike" kern="1200" cap="none" spc="0" normalizeH="0" baseline="0" noProof="0" dirty="0">
                <a:ln>
                  <a:noFill/>
                </a:ln>
                <a:solidFill>
                  <a:prstClr val="black"/>
                </a:solidFill>
                <a:effectLst/>
                <a:uLnTx/>
                <a:uFillTx/>
                <a:latin typeface="Calibri" panose="020F0502020204030204"/>
                <a:ea typeface="+mn-ea"/>
                <a:cs typeface="+mn-cs"/>
              </a:rPr>
              <a:t>Recall:</a:t>
            </a:r>
            <a:r>
              <a:rPr kumimoji="0" lang="en-US" sz="35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35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980" marR="0" lvl="0" indent="-29083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3500" b="0" i="0" u="none" strike="noStrike" kern="1200" cap="none" spc="0" normalizeH="0" baseline="0" noProof="0" dirty="0">
                <a:ln>
                  <a:noFill/>
                </a:ln>
                <a:solidFill>
                  <a:prstClr val="black"/>
                </a:solidFill>
                <a:effectLst/>
                <a:uLnTx/>
                <a:uFillTx/>
                <a:latin typeface="Calibri" panose="020F0502020204030204"/>
                <a:ea typeface="+mn-ea"/>
                <a:cs typeface="+mn-cs"/>
              </a:rPr>
              <a:t>when creating socket, must specify </a:t>
            </a:r>
            <a:r>
              <a:rPr kumimoji="0" lang="en-US" sz="3500" b="0" i="1" u="none" strike="noStrike" kern="1200" cap="none" spc="0" normalizeH="0" baseline="0" noProof="0" dirty="0">
                <a:ln>
                  <a:noFill/>
                </a:ln>
                <a:solidFill>
                  <a:srgbClr val="CD0004"/>
                </a:solidFill>
                <a:effectLst/>
                <a:uLnTx/>
                <a:uFillTx/>
                <a:latin typeface="Calibri" panose="020F0502020204030204"/>
                <a:ea typeface="+mn-ea"/>
                <a:cs typeface="+mn-cs"/>
              </a:rPr>
              <a:t>host-local </a:t>
            </a:r>
            <a:r>
              <a:rPr kumimoji="0" lang="en-US" sz="3500" b="0" i="0" u="none" strike="noStrike" kern="1200" cap="none" spc="0" normalizeH="0" baseline="0" noProof="0" dirty="0">
                <a:ln>
                  <a:noFill/>
                </a:ln>
                <a:solidFill>
                  <a:prstClr val="black"/>
                </a:solidFill>
                <a:effectLst/>
                <a:uLnTx/>
                <a:uFillTx/>
                <a:latin typeface="Calibri" panose="020F0502020204030204"/>
                <a:ea typeface="+mn-ea"/>
                <a:cs typeface="+mn-cs"/>
              </a:rPr>
              <a:t>port #:</a:t>
            </a:r>
            <a:endParaRPr kumimoji="0" lang="en-US" sz="35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7980" marR="0" lvl="0" indent="-29083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ourier" pitchFamily="2" charset="0"/>
                <a:ea typeface="+mn-ea"/>
                <a:cs typeface="+mn-cs"/>
              </a:rPr>
              <a:t>DatagramSocket</a:t>
            </a:r>
            <a:r>
              <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rPr>
              <a:t> mySocket1        = new </a:t>
            </a:r>
            <a:r>
              <a:rPr kumimoji="0" lang="en-US" sz="2400" b="0" i="0" u="none" strike="noStrike" kern="1200" cap="none" spc="0" normalizeH="0" baseline="0" noProof="0" dirty="0" err="1">
                <a:ln>
                  <a:noFill/>
                </a:ln>
                <a:solidFill>
                  <a:prstClr val="black"/>
                </a:solidFill>
                <a:effectLst/>
                <a:uLnTx/>
                <a:uFillTx/>
                <a:latin typeface="Courier" pitchFamily="2" charset="0"/>
                <a:ea typeface="+mn-ea"/>
                <a:cs typeface="+mn-cs"/>
              </a:rPr>
              <a:t>DatagramSocket</a:t>
            </a:r>
            <a:r>
              <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rPr>
              <a:t>(</a:t>
            </a:r>
            <a:r>
              <a:rPr kumimoji="0" lang="en-US" sz="2400" b="0" i="0" u="none" strike="noStrike" kern="1200" cap="none" spc="0" normalizeH="0" baseline="0" noProof="0" dirty="0">
                <a:ln>
                  <a:noFill/>
                </a:ln>
                <a:solidFill>
                  <a:srgbClr val="CC0000"/>
                </a:solidFill>
                <a:effectLst/>
                <a:uLnTx/>
                <a:uFillTx/>
                <a:latin typeface="Courier" pitchFamily="2" charset="0"/>
                <a:ea typeface="+mn-ea"/>
                <a:cs typeface="+mn-cs"/>
              </a:rPr>
              <a:t>12534</a:t>
            </a:r>
            <a:r>
              <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rPr>
              <a:t>);</a:t>
            </a:r>
            <a:endPar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endParaRPr>
          </a:p>
          <a:p>
            <a:pPr marL="347980" marR="0" lvl="0" indent="-29083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05"/>
          <p:cNvSpPr txBox="1">
            <a:spLocks noChangeArrowheads="1"/>
          </p:cNvSpPr>
          <p:nvPr/>
        </p:nvSpPr>
        <p:spPr>
          <a:xfrm>
            <a:off x="6774662" y="1514612"/>
            <a:ext cx="4894407" cy="2368550"/>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when receiving host receives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UDP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segment:</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checks destination port # in segment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directs UDP segment to socket with that port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Rectangle 108"/>
          <p:cNvSpPr>
            <a:spLocks noChangeArrowheads="1"/>
          </p:cNvSpPr>
          <p:nvPr/>
        </p:nvSpPr>
        <p:spPr bwMode="auto">
          <a:xfrm>
            <a:off x="883807" y="3328506"/>
            <a:ext cx="5227637" cy="2751815"/>
          </a:xfrm>
          <a:prstGeom prst="rect">
            <a:avLst/>
          </a:prstGeom>
          <a:noFill/>
          <a:ln>
            <a:noFill/>
          </a:ln>
          <a:effectLst/>
        </p:spPr>
        <p:txBody>
          <a:bodyPr/>
          <a:lstStyle/>
          <a:p>
            <a:pPr marL="347980" marR="0" lvl="0" indent="-290830" algn="l" defTabSz="914400" rtl="0" eaLnBrk="1" fontAlgn="auto" latinLnBrk="0" hangingPunct="1">
              <a:lnSpc>
                <a:spcPct val="85000"/>
              </a:lnSpc>
              <a:spcBef>
                <a:spcPct val="20000"/>
              </a:spcBef>
              <a:spcAft>
                <a:spcPts val="0"/>
              </a:spcAft>
              <a:buClr>
                <a:srgbClr val="000099"/>
              </a:buClr>
              <a:buSzPct val="65000"/>
              <a:buFont typeface="Wingdings" panose="05000000000000000000" charset="0"/>
              <a:buChar char="v"/>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panose="05000000000000000000" pitchFamily="2"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when creating datagram to send into UDP socket, must specify</a:t>
            </a:r>
            <a:endParaRPr kumimoji="0" 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859155" marR="0" lvl="1" indent="-240030" algn="l" defTabSz="914400" rtl="0" eaLnBrk="1" fontAlgn="auto" latinLnBrk="0" hangingPunct="1">
              <a:lnSpc>
                <a:spcPct val="85000"/>
              </a:lnSpc>
              <a:spcBef>
                <a:spcPct val="20000"/>
              </a:spcBef>
              <a:spcAft>
                <a:spcPts val="0"/>
              </a:spcAft>
              <a:buClr>
                <a:srgbClr val="000099"/>
              </a:buClr>
              <a:buSzTx/>
              <a:buFont typeface="Arial" panose="020B0604020202020204"/>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destination IP address</a:t>
            </a:r>
            <a:endPar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859155" marR="0" lvl="1" indent="-240030" algn="l" defTabSz="914400" rtl="0" eaLnBrk="1" fontAlgn="auto" latinLnBrk="0" hangingPunct="1">
              <a:lnSpc>
                <a:spcPct val="85000"/>
              </a:lnSpc>
              <a:spcBef>
                <a:spcPct val="20000"/>
              </a:spcBef>
              <a:spcAft>
                <a:spcPts val="0"/>
              </a:spcAft>
              <a:buClr>
                <a:srgbClr val="000099"/>
              </a:buClr>
              <a:buSzTx/>
              <a:buFont typeface="Arial" panose="020B0604020202020204"/>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destination port #</a:t>
            </a:r>
            <a:endPar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21" name="Rectangle 111"/>
          <p:cNvSpPr>
            <a:spLocks noChangeArrowheads="1"/>
          </p:cNvSpPr>
          <p:nvPr/>
        </p:nvSpPr>
        <p:spPr bwMode="auto">
          <a:xfrm>
            <a:off x="6349002" y="4420787"/>
            <a:ext cx="5188153" cy="2336884"/>
          </a:xfrm>
          <a:prstGeom prst="rect">
            <a:avLst/>
          </a:prstGeom>
          <a:noFill/>
          <a:ln>
            <a:noFill/>
          </a:ln>
          <a:effectLst/>
        </p:spPr>
        <p:txBody>
          <a:bodyPr/>
          <a:lstStyle/>
          <a:p>
            <a:pPr marL="0" marR="0" lvl="0" indent="0" algn="ctr" defTabSz="914400" rtl="0" eaLnBrk="1" fontAlgn="auto" latinLnBrk="0" hangingPunct="1">
              <a:lnSpc>
                <a:spcPct val="90000"/>
              </a:lnSpc>
              <a:spcBef>
                <a:spcPct val="20000"/>
              </a:spcBef>
              <a:spcAft>
                <a:spcPts val="0"/>
              </a:spcAft>
              <a:buClr>
                <a:srgbClr val="000099"/>
              </a:buClr>
              <a:buSzPct val="65000"/>
              <a:buFont typeface="Wingdings" panose="05000000000000000000" charset="0"/>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IP/UDP datagrams with </a:t>
            </a:r>
            <a:r>
              <a:rPr kumimoji="0" lang="en-US" sz="28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same </a:t>
            </a:r>
            <a:r>
              <a:rPr kumimoji="0" lang="en-US" sz="2800" b="0" i="1" u="none" strike="noStrike" kern="1200" cap="none" spc="0" normalizeH="0" baseline="0" noProof="0" dirty="0" err="1">
                <a:ln>
                  <a:noFill/>
                </a:ln>
                <a:solidFill>
                  <a:srgbClr val="CC0000"/>
                </a:solidFill>
                <a:effectLst/>
                <a:uLnTx/>
                <a:uFillTx/>
                <a:latin typeface="Calibri" panose="020F0502020204030204"/>
                <a:ea typeface="MS PGothic" panose="020B0600070205080204" pitchFamily="34" charset="-128"/>
                <a:cs typeface="+mn-cs"/>
              </a:rPr>
              <a:t>dest</a:t>
            </a:r>
            <a:r>
              <a:rPr kumimoji="0" lang="en-US" sz="28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 port #,</a:t>
            </a:r>
            <a:r>
              <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but different source IP addresses and/or source port numbers will be directed to </a:t>
            </a:r>
            <a:r>
              <a:rPr kumimoji="0" lang="en-US" sz="28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same socket </a:t>
            </a:r>
            <a:r>
              <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at receiving host</a:t>
            </a:r>
            <a:endPar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23" name="AutoShape 113"/>
          <p:cNvSpPr>
            <a:spLocks noChangeArrowheads="1"/>
          </p:cNvSpPr>
          <p:nvPr/>
        </p:nvSpPr>
        <p:spPr bwMode="auto">
          <a:xfrm rot="5400000">
            <a:off x="8662884" y="3896801"/>
            <a:ext cx="560388" cy="311150"/>
          </a:xfrm>
          <a:prstGeom prst="rightArrow">
            <a:avLst>
              <a:gd name="adj1" fmla="val 50000"/>
              <a:gd name="adj2" fmla="val 45026"/>
            </a:avLst>
          </a:prstGeom>
          <a:solidFill>
            <a:srgbClr val="CC0000"/>
          </a:solidFill>
          <a:ln w="9525">
            <a:solidFill>
              <a:srgbClr val="CC0000"/>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4" name="Oval 3"/>
          <p:cNvSpPr/>
          <p:nvPr/>
        </p:nvSpPr>
        <p:spPr>
          <a:xfrm>
            <a:off x="4202130" y="2887038"/>
            <a:ext cx="1909314" cy="99612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par>
                                <p:cTn id="13" presetID="9" presetClass="exit" presetSubtype="0" fill="hold" grpId="1" nodeType="withEffect">
                                  <p:stCondLst>
                                    <p:cond delay="0"/>
                                  </p:stCondLst>
                                  <p:childTnLst>
                                    <p:animEffect transition="out" filter="dissolv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dissolve">
                                      <p:cBhvr>
                                        <p:cTn id="25" dur="500"/>
                                        <p:tgtEl>
                                          <p:spTgt spid="21"/>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dissolv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3" grpId="0" animBg="1"/>
      <p:bldP spid="4" grpId="0" animBg="1"/>
      <p:bldP spid="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400" dirty="0"/>
              <a:t>Connectionless demultiplexing: an example</a:t>
            </a:r>
            <a:endParaRPr lang="en-US" sz="4400" dirty="0"/>
          </a:p>
        </p:txBody>
      </p:sp>
      <p:sp>
        <p:nvSpPr>
          <p:cNvPr id="138" name="Rectangle 44"/>
          <p:cNvSpPr txBox="1">
            <a:spLocks noChangeArrowheads="1"/>
          </p:cNvSpPr>
          <p:nvPr/>
        </p:nvSpPr>
        <p:spPr bwMode="auto">
          <a:xfrm>
            <a:off x="4598987" y="1387147"/>
            <a:ext cx="4217987" cy="725488"/>
          </a:xfrm>
          <a:prstGeom prst="rect">
            <a:avLst/>
          </a:prstGeom>
          <a:noFill/>
          <a:ln>
            <a:noFill/>
          </a:ln>
          <a:effectLst/>
        </p:spPr>
        <p:txBody>
          <a:bodyPr vert="horz" wrap="square" lIns="91440" tIns="45720" rIns="91440" bIns="45720" numCol="1" anchor="t" anchorCtr="0" compatLnSpc="1"/>
          <a:lstStyle>
            <a:lvl1pPr marL="284480" indent="-28448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3200">
                <a:solidFill>
                  <a:schemeClr val="tx1"/>
                </a:solidFill>
                <a:latin typeface="+mn-lt"/>
                <a:ea typeface="MS PGothic" panose="020B0600070205080204" pitchFamily="34" charset="-128"/>
                <a:cs typeface="MS PGothic" panose="020B0600070205080204" pitchFamily="34" charset="-128"/>
              </a:defRPr>
            </a:lvl1pPr>
            <a:lvl2pPr marL="687705" indent="-230505" algn="l" rtl="0" eaLnBrk="0" fontAlgn="base" hangingPunct="0">
              <a:lnSpc>
                <a:spcPct val="85000"/>
              </a:lnSpc>
              <a:spcBef>
                <a:spcPct val="20000"/>
              </a:spcBef>
              <a:spcAft>
                <a:spcPct val="0"/>
              </a:spcAft>
              <a:buClr>
                <a:srgbClr val="000099"/>
              </a:buClr>
              <a:buFont typeface="Arial" panose="020B0604020202020204" pitchFamily="34" charset="0"/>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173355" marR="0" lvl="0" indent="-173355" algn="l" defTabSz="914400" rtl="0" eaLnBrk="0" fontAlgn="base" latinLnBrk="0" hangingPunct="0">
              <a:lnSpc>
                <a:spcPct val="85000"/>
              </a:lnSpc>
              <a:spcBef>
                <a:spcPct val="20000"/>
              </a:spcBef>
              <a:spcAft>
                <a:spcPct val="0"/>
              </a:spcAft>
              <a:buClr>
                <a:srgbClr val="000099"/>
              </a:buClr>
              <a:buSzPct val="100000"/>
              <a:buFont typeface="Wingdings" panose="05000000000000000000" charset="0"/>
              <a:buNone/>
              <a:defRPr/>
            </a:pPr>
            <a:r>
              <a:rPr kumimoji="0" lang="en-US" sz="2000" b="1" i="0" u="none" strike="noStrike" kern="0" cap="none" spc="0" normalizeH="0" baseline="0" noProof="0" dirty="0" err="1">
                <a:ln>
                  <a:noFill/>
                </a:ln>
                <a:solidFill>
                  <a:srgbClr val="000000"/>
                </a:solidFill>
                <a:effectLst/>
                <a:uLnTx/>
                <a:uFillTx/>
                <a:latin typeface="Courier New" panose="02070309020205020404" charset="0"/>
                <a:ea typeface="MS PGothic" panose="020B0600070205080204" pitchFamily="34" charset="-128"/>
                <a:cs typeface="+mn-cs"/>
              </a:rPr>
              <a:t>DatagramSocket</a:t>
            </a:r>
            <a:r>
              <a:rPr kumimoji="0" lang="en-US" sz="2000" b="1" i="0" u="none" strike="noStrike" kern="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 </a:t>
            </a:r>
            <a:r>
              <a:rPr kumimoji="0" lang="en-US" sz="2000" b="1" i="0" u="none" strike="noStrike" kern="0" cap="none" spc="0" normalizeH="0" baseline="0" noProof="0" dirty="0" err="1">
                <a:ln>
                  <a:noFill/>
                </a:ln>
                <a:solidFill>
                  <a:srgbClr val="000000"/>
                </a:solidFill>
                <a:effectLst/>
                <a:uLnTx/>
                <a:uFillTx/>
                <a:latin typeface="Courier New" panose="02070309020205020404" charset="0"/>
                <a:ea typeface="MS PGothic" panose="020B0600070205080204" pitchFamily="34" charset="-128"/>
                <a:cs typeface="+mn-cs"/>
              </a:rPr>
              <a:t>serverSocket</a:t>
            </a:r>
            <a:r>
              <a:rPr kumimoji="0" lang="en-US" sz="2000" b="1" i="0" u="none" strike="noStrike" kern="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 = new </a:t>
            </a:r>
            <a:r>
              <a:rPr kumimoji="0" lang="en-US" sz="2000" b="1" i="0" u="none" strike="noStrike" kern="0" cap="none" spc="0" normalizeH="0" baseline="0" noProof="0" dirty="0" err="1">
                <a:ln>
                  <a:noFill/>
                </a:ln>
                <a:solidFill>
                  <a:srgbClr val="000000"/>
                </a:solidFill>
                <a:effectLst/>
                <a:uLnTx/>
                <a:uFillTx/>
                <a:latin typeface="Courier New" panose="02070309020205020404" charset="0"/>
                <a:ea typeface="MS PGothic" panose="020B0600070205080204" pitchFamily="34" charset="-128"/>
                <a:cs typeface="+mn-cs"/>
              </a:rPr>
              <a:t>DatagramSocket</a:t>
            </a:r>
            <a:endParaRPr kumimoji="0" lang="en-US" sz="2000" b="1" i="0" u="none" strike="noStrike" kern="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endParaRPr>
          </a:p>
          <a:p>
            <a:pPr marL="173355" marR="0" lvl="0" indent="-173355" algn="l" defTabSz="914400" rtl="0" eaLnBrk="0" fontAlgn="base" latinLnBrk="0" hangingPunct="0">
              <a:lnSpc>
                <a:spcPct val="85000"/>
              </a:lnSpc>
              <a:spcBef>
                <a:spcPct val="20000"/>
              </a:spcBef>
              <a:spcAft>
                <a:spcPct val="0"/>
              </a:spcAft>
              <a:buClr>
                <a:srgbClr val="000099"/>
              </a:buClr>
              <a:buSzPct val="100000"/>
              <a:buFont typeface="Wingdings" panose="05000000000000000000" charset="0"/>
              <a:buNone/>
              <a:defRPr/>
            </a:pPr>
            <a:r>
              <a:rPr kumimoji="0" lang="en-US" sz="2000" b="1" i="0" u="none" strike="noStrike" kern="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 (</a:t>
            </a:r>
            <a:r>
              <a:rPr kumimoji="0" lang="en-US" sz="2000" b="1" i="0" u="none" strike="noStrike" kern="0" cap="none" spc="0" normalizeH="0" baseline="0" noProof="0" dirty="0">
                <a:ln>
                  <a:noFill/>
                </a:ln>
                <a:solidFill>
                  <a:srgbClr val="CC0000"/>
                </a:solidFill>
                <a:effectLst/>
                <a:uLnTx/>
                <a:uFillTx/>
                <a:latin typeface="Courier New" panose="02070309020205020404" charset="0"/>
                <a:ea typeface="MS PGothic" panose="020B0600070205080204" pitchFamily="34" charset="-128"/>
                <a:cs typeface="+mn-cs"/>
              </a:rPr>
              <a:t>6428</a:t>
            </a:r>
            <a:r>
              <a:rPr kumimoji="0" lang="en-US" sz="2000" b="1" i="0" u="none" strike="noStrike" kern="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a:t>
            </a:r>
            <a:endParaRPr kumimoji="0" lang="en-US" sz="2000" b="1" i="0" u="none" strike="noStrike" kern="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endParaRPr>
          </a:p>
          <a:p>
            <a:pPr marL="173355" marR="0" lvl="0" indent="-173355"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endParaRPr kumimoji="0" lang="en-US" sz="4000" b="0" i="0" u="none" strike="noStrike" kern="0" cap="none" spc="0" normalizeH="0" baseline="0" noProof="0" dirty="0">
              <a:ln>
                <a:noFill/>
              </a:ln>
              <a:solidFill>
                <a:srgbClr val="000000"/>
              </a:solidFill>
              <a:effectLst/>
              <a:uLnTx/>
              <a:uFillTx/>
              <a:latin typeface="Gill Sans MT"/>
              <a:ea typeface="MS PGothic" panose="020B0600070205080204" pitchFamily="34" charset="-128"/>
              <a:cs typeface="+mn-cs"/>
            </a:endParaRPr>
          </a:p>
        </p:txBody>
      </p:sp>
      <p:sp>
        <p:nvSpPr>
          <p:cNvPr id="139" name="Freeform 89"/>
          <p:cNvSpPr/>
          <p:nvPr/>
        </p:nvSpPr>
        <p:spPr bwMode="auto">
          <a:xfrm>
            <a:off x="4799806" y="250291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0" name="Freeform 97"/>
          <p:cNvSpPr/>
          <p:nvPr/>
        </p:nvSpPr>
        <p:spPr bwMode="auto">
          <a:xfrm>
            <a:off x="2015331" y="2807714"/>
            <a:ext cx="460375" cy="2193925"/>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1">
            <a:gsLst>
              <a:gs pos="0">
                <a:srgbClr val="FFFFFF"/>
              </a:gs>
              <a:gs pos="100000">
                <a:srgbClr val="B2B2B2"/>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1" name="Rectangle 23"/>
          <p:cNvSpPr>
            <a:spLocks noChangeArrowheads="1"/>
          </p:cNvSpPr>
          <p:nvPr/>
        </p:nvSpPr>
        <p:spPr bwMode="auto">
          <a:xfrm>
            <a:off x="2520156" y="2774376"/>
            <a:ext cx="1296987" cy="1981200"/>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2" name="Rectangle 24"/>
          <p:cNvSpPr>
            <a:spLocks noChangeArrowheads="1"/>
          </p:cNvSpPr>
          <p:nvPr/>
        </p:nvSpPr>
        <p:spPr bwMode="auto">
          <a:xfrm>
            <a:off x="2482056" y="2828351"/>
            <a:ext cx="1273175" cy="1979613"/>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3" name="Line 25"/>
          <p:cNvSpPr>
            <a:spLocks noChangeShapeType="1"/>
          </p:cNvSpPr>
          <p:nvPr/>
        </p:nvSpPr>
        <p:spPr bwMode="auto">
          <a:xfrm>
            <a:off x="2491581" y="3588764"/>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4" name="Text Box 26"/>
          <p:cNvSpPr txBox="1">
            <a:spLocks noChangeArrowheads="1"/>
          </p:cNvSpPr>
          <p:nvPr/>
        </p:nvSpPr>
        <p:spPr bwMode="auto">
          <a:xfrm>
            <a:off x="2448718" y="3571301"/>
            <a:ext cx="1317625" cy="325438"/>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5" name="Line 27"/>
          <p:cNvSpPr>
            <a:spLocks noChangeShapeType="1"/>
          </p:cNvSpPr>
          <p:nvPr/>
        </p:nvSpPr>
        <p:spPr bwMode="auto">
          <a:xfrm>
            <a:off x="2499518" y="3909439"/>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6" name="Line 28"/>
          <p:cNvSpPr>
            <a:spLocks noChangeShapeType="1"/>
          </p:cNvSpPr>
          <p:nvPr/>
        </p:nvSpPr>
        <p:spPr bwMode="auto">
          <a:xfrm>
            <a:off x="2485231" y="4219001"/>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7" name="Line 29"/>
          <p:cNvSpPr>
            <a:spLocks noChangeShapeType="1"/>
          </p:cNvSpPr>
          <p:nvPr/>
        </p:nvSpPr>
        <p:spPr bwMode="auto">
          <a:xfrm>
            <a:off x="2485231" y="4504751"/>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8" name="Text Box 26"/>
          <p:cNvSpPr txBox="1">
            <a:spLocks noChangeArrowheads="1"/>
          </p:cNvSpPr>
          <p:nvPr/>
        </p:nvSpPr>
        <p:spPr bwMode="auto">
          <a:xfrm>
            <a:off x="2483643" y="2818826"/>
            <a:ext cx="1317625" cy="325438"/>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9" name="Text Box 26"/>
          <p:cNvSpPr txBox="1">
            <a:spLocks noChangeArrowheads="1"/>
          </p:cNvSpPr>
          <p:nvPr/>
        </p:nvSpPr>
        <p:spPr bwMode="auto">
          <a:xfrm>
            <a:off x="2439193" y="4476176"/>
            <a:ext cx="1317625" cy="325438"/>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0" name="Text Box 26"/>
          <p:cNvSpPr txBox="1">
            <a:spLocks noChangeArrowheads="1"/>
          </p:cNvSpPr>
          <p:nvPr/>
        </p:nvSpPr>
        <p:spPr bwMode="auto">
          <a:xfrm>
            <a:off x="2458243" y="4190426"/>
            <a:ext cx="1317625" cy="325438"/>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1" name="Text Box 26"/>
          <p:cNvSpPr txBox="1">
            <a:spLocks noChangeArrowheads="1"/>
          </p:cNvSpPr>
          <p:nvPr/>
        </p:nvSpPr>
        <p:spPr bwMode="auto">
          <a:xfrm>
            <a:off x="2448718" y="3895151"/>
            <a:ext cx="1317625" cy="325438"/>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network</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2" name="Oval 110"/>
          <p:cNvSpPr>
            <a:spLocks noChangeArrowheads="1"/>
          </p:cNvSpPr>
          <p:nvPr/>
        </p:nvSpPr>
        <p:spPr bwMode="auto">
          <a:xfrm>
            <a:off x="2818606" y="3104576"/>
            <a:ext cx="598487" cy="304800"/>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P3</a:t>
            </a: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53" name="Group 111"/>
          <p:cNvGrpSpPr/>
          <p:nvPr/>
        </p:nvGrpSpPr>
        <p:grpSpPr bwMode="auto">
          <a:xfrm>
            <a:off x="2786856" y="3428426"/>
            <a:ext cx="620712" cy="228600"/>
            <a:chOff x="1287" y="2524"/>
            <a:chExt cx="260" cy="100"/>
          </a:xfrm>
        </p:grpSpPr>
        <p:sp>
          <p:nvSpPr>
            <p:cNvPr id="154" name="Rectangle 112"/>
            <p:cNvSpPr>
              <a:spLocks noChangeArrowheads="1"/>
            </p:cNvSpPr>
            <p:nvPr/>
          </p:nvSpPr>
          <p:spPr bwMode="auto">
            <a:xfrm>
              <a:off x="1287" y="2524"/>
              <a:ext cx="260" cy="10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5" name="Rectangle 113"/>
            <p:cNvSpPr>
              <a:spLocks noChangeArrowheads="1"/>
            </p:cNvSpPr>
            <p:nvPr/>
          </p:nvSpPr>
          <p:spPr bwMode="auto">
            <a:xfrm>
              <a:off x="1338" y="2537"/>
              <a:ext cx="155" cy="76"/>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6" name="Rectangle 114"/>
            <p:cNvSpPr>
              <a:spLocks noChangeArrowheads="1"/>
            </p:cNvSpPr>
            <p:nvPr/>
          </p:nvSpPr>
          <p:spPr bwMode="auto">
            <a:xfrm>
              <a:off x="1503" y="2582"/>
              <a:ext cx="27" cy="26"/>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7" name="Rectangle 115"/>
            <p:cNvSpPr>
              <a:spLocks noChangeArrowheads="1"/>
            </p:cNvSpPr>
            <p:nvPr/>
          </p:nvSpPr>
          <p:spPr bwMode="auto">
            <a:xfrm>
              <a:off x="1298" y="2583"/>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58" name="Rectangle 23"/>
          <p:cNvSpPr>
            <a:spLocks noChangeArrowheads="1"/>
          </p:cNvSpPr>
          <p:nvPr/>
        </p:nvSpPr>
        <p:spPr bwMode="auto">
          <a:xfrm>
            <a:off x="5347493" y="2541014"/>
            <a:ext cx="1497013" cy="1981200"/>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59" name="Rectangle 24"/>
          <p:cNvSpPr>
            <a:spLocks noChangeArrowheads="1"/>
          </p:cNvSpPr>
          <p:nvPr/>
        </p:nvSpPr>
        <p:spPr bwMode="auto">
          <a:xfrm>
            <a:off x="5312568" y="2594989"/>
            <a:ext cx="1473200" cy="1979612"/>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0" name="Line 25"/>
          <p:cNvSpPr>
            <a:spLocks noChangeShapeType="1"/>
          </p:cNvSpPr>
          <p:nvPr/>
        </p:nvSpPr>
        <p:spPr bwMode="auto">
          <a:xfrm>
            <a:off x="5318918" y="3364926"/>
            <a:ext cx="146050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1" name="Text Box 26"/>
          <p:cNvSpPr txBox="1">
            <a:spLocks noChangeArrowheads="1"/>
          </p:cNvSpPr>
          <p:nvPr/>
        </p:nvSpPr>
        <p:spPr bwMode="auto">
          <a:xfrm>
            <a:off x="5390356" y="3347464"/>
            <a:ext cx="1317625" cy="325437"/>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2" name="Line 27"/>
          <p:cNvSpPr>
            <a:spLocks noChangeShapeType="1"/>
          </p:cNvSpPr>
          <p:nvPr/>
        </p:nvSpPr>
        <p:spPr bwMode="auto">
          <a:xfrm>
            <a:off x="5320506" y="3682426"/>
            <a:ext cx="1457325"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3" name="Text Box 26"/>
          <p:cNvSpPr txBox="1">
            <a:spLocks noChangeArrowheads="1"/>
          </p:cNvSpPr>
          <p:nvPr/>
        </p:nvSpPr>
        <p:spPr bwMode="auto">
          <a:xfrm>
            <a:off x="5387181" y="2561651"/>
            <a:ext cx="1317625" cy="325438"/>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4" name="Text Box 26"/>
          <p:cNvSpPr txBox="1">
            <a:spLocks noChangeArrowheads="1"/>
          </p:cNvSpPr>
          <p:nvPr/>
        </p:nvSpPr>
        <p:spPr bwMode="auto">
          <a:xfrm>
            <a:off x="5384006" y="4252339"/>
            <a:ext cx="1317625" cy="325437"/>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5" name="Text Box 26"/>
          <p:cNvSpPr txBox="1">
            <a:spLocks noChangeArrowheads="1"/>
          </p:cNvSpPr>
          <p:nvPr/>
        </p:nvSpPr>
        <p:spPr bwMode="auto">
          <a:xfrm>
            <a:off x="5384006" y="3966589"/>
            <a:ext cx="1317625" cy="325437"/>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6" name="Text Box 26"/>
          <p:cNvSpPr txBox="1">
            <a:spLocks noChangeArrowheads="1"/>
          </p:cNvSpPr>
          <p:nvPr/>
        </p:nvSpPr>
        <p:spPr bwMode="auto">
          <a:xfrm>
            <a:off x="5384006" y="3668139"/>
            <a:ext cx="1317625" cy="325437"/>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network</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7" name="Line 27"/>
          <p:cNvSpPr>
            <a:spLocks noChangeShapeType="1"/>
          </p:cNvSpPr>
          <p:nvPr/>
        </p:nvSpPr>
        <p:spPr bwMode="auto">
          <a:xfrm>
            <a:off x="5317331" y="3993576"/>
            <a:ext cx="1457325"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8" name="Line 27"/>
          <p:cNvSpPr>
            <a:spLocks noChangeShapeType="1"/>
          </p:cNvSpPr>
          <p:nvPr/>
        </p:nvSpPr>
        <p:spPr bwMode="auto">
          <a:xfrm>
            <a:off x="5314156" y="4292026"/>
            <a:ext cx="1457325"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9" name="Oval 128"/>
          <p:cNvSpPr>
            <a:spLocks noChangeArrowheads="1"/>
          </p:cNvSpPr>
          <p:nvPr/>
        </p:nvSpPr>
        <p:spPr bwMode="auto">
          <a:xfrm>
            <a:off x="5731668" y="2901376"/>
            <a:ext cx="598488" cy="304800"/>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P1</a:t>
            </a:r>
            <a:endParaRPr kumimoji="0" 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70" name="Group 134"/>
          <p:cNvGrpSpPr/>
          <p:nvPr/>
        </p:nvGrpSpPr>
        <p:grpSpPr bwMode="auto">
          <a:xfrm>
            <a:off x="5603081" y="3217289"/>
            <a:ext cx="887412" cy="228600"/>
            <a:chOff x="1383" y="2620"/>
            <a:chExt cx="260" cy="100"/>
          </a:xfrm>
        </p:grpSpPr>
        <p:sp>
          <p:nvSpPr>
            <p:cNvPr id="171" name="Rectangle 135"/>
            <p:cNvSpPr>
              <a:spLocks noChangeArrowheads="1"/>
            </p:cNvSpPr>
            <p:nvPr/>
          </p:nvSpPr>
          <p:spPr bwMode="auto">
            <a:xfrm>
              <a:off x="1383" y="2620"/>
              <a:ext cx="260" cy="10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2" name="Rectangle 136"/>
            <p:cNvSpPr>
              <a:spLocks noChangeArrowheads="1"/>
            </p:cNvSpPr>
            <p:nvPr/>
          </p:nvSpPr>
          <p:spPr bwMode="auto">
            <a:xfrm>
              <a:off x="1434" y="2633"/>
              <a:ext cx="155" cy="76"/>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3" name="Rectangle 137"/>
            <p:cNvSpPr>
              <a:spLocks noChangeArrowheads="1"/>
            </p:cNvSpPr>
            <p:nvPr/>
          </p:nvSpPr>
          <p:spPr bwMode="auto">
            <a:xfrm>
              <a:off x="1599" y="2678"/>
              <a:ext cx="27" cy="26"/>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4" name="Rectangle 138"/>
            <p:cNvSpPr>
              <a:spLocks noChangeArrowheads="1"/>
            </p:cNvSpPr>
            <p:nvPr/>
          </p:nvSpPr>
          <p:spPr bwMode="auto">
            <a:xfrm>
              <a:off x="1394" y="2679"/>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75" name="Rectangle 23"/>
          <p:cNvSpPr>
            <a:spLocks noChangeArrowheads="1"/>
          </p:cNvSpPr>
          <p:nvPr/>
        </p:nvSpPr>
        <p:spPr bwMode="auto">
          <a:xfrm>
            <a:off x="8354218" y="2766439"/>
            <a:ext cx="1296988" cy="1981200"/>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76" name="Rectangle 24"/>
          <p:cNvSpPr>
            <a:spLocks noChangeArrowheads="1"/>
          </p:cNvSpPr>
          <p:nvPr/>
        </p:nvSpPr>
        <p:spPr bwMode="auto">
          <a:xfrm>
            <a:off x="8316118" y="2820414"/>
            <a:ext cx="1273175" cy="1979612"/>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77" name="Line 25"/>
          <p:cNvSpPr>
            <a:spLocks noChangeShapeType="1"/>
          </p:cNvSpPr>
          <p:nvPr/>
        </p:nvSpPr>
        <p:spPr bwMode="auto">
          <a:xfrm>
            <a:off x="8325643" y="3580826"/>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8" name="Text Box 26"/>
          <p:cNvSpPr txBox="1">
            <a:spLocks noChangeArrowheads="1"/>
          </p:cNvSpPr>
          <p:nvPr/>
        </p:nvSpPr>
        <p:spPr bwMode="auto">
          <a:xfrm>
            <a:off x="8282781" y="3563364"/>
            <a:ext cx="1317625" cy="325437"/>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9" name="Line 27"/>
          <p:cNvSpPr>
            <a:spLocks noChangeShapeType="1"/>
          </p:cNvSpPr>
          <p:nvPr/>
        </p:nvSpPr>
        <p:spPr bwMode="auto">
          <a:xfrm>
            <a:off x="8333581" y="3901501"/>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0" name="Line 28"/>
          <p:cNvSpPr>
            <a:spLocks noChangeShapeType="1"/>
          </p:cNvSpPr>
          <p:nvPr/>
        </p:nvSpPr>
        <p:spPr bwMode="auto">
          <a:xfrm>
            <a:off x="8319293" y="4211064"/>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1" name="Line 29"/>
          <p:cNvSpPr>
            <a:spLocks noChangeShapeType="1"/>
          </p:cNvSpPr>
          <p:nvPr/>
        </p:nvSpPr>
        <p:spPr bwMode="auto">
          <a:xfrm>
            <a:off x="8319293" y="4496814"/>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2" name="Text Box 26"/>
          <p:cNvSpPr txBox="1">
            <a:spLocks noChangeArrowheads="1"/>
          </p:cNvSpPr>
          <p:nvPr/>
        </p:nvSpPr>
        <p:spPr bwMode="auto">
          <a:xfrm>
            <a:off x="8317706" y="2810889"/>
            <a:ext cx="1317625" cy="325437"/>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3" name="Text Box 26"/>
          <p:cNvSpPr txBox="1">
            <a:spLocks noChangeArrowheads="1"/>
          </p:cNvSpPr>
          <p:nvPr/>
        </p:nvSpPr>
        <p:spPr bwMode="auto">
          <a:xfrm>
            <a:off x="8273256" y="4468239"/>
            <a:ext cx="1317625" cy="325437"/>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4" name="Text Box 26"/>
          <p:cNvSpPr txBox="1">
            <a:spLocks noChangeArrowheads="1"/>
          </p:cNvSpPr>
          <p:nvPr/>
        </p:nvSpPr>
        <p:spPr bwMode="auto">
          <a:xfrm>
            <a:off x="8292306" y="4182489"/>
            <a:ext cx="1317625" cy="325437"/>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5" name="Text Box 26"/>
          <p:cNvSpPr txBox="1">
            <a:spLocks noChangeArrowheads="1"/>
          </p:cNvSpPr>
          <p:nvPr/>
        </p:nvSpPr>
        <p:spPr bwMode="auto">
          <a:xfrm>
            <a:off x="8282781" y="3887214"/>
            <a:ext cx="1317625" cy="325437"/>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network</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6" name="Oval 153"/>
          <p:cNvSpPr>
            <a:spLocks noChangeArrowheads="1"/>
          </p:cNvSpPr>
          <p:nvPr/>
        </p:nvSpPr>
        <p:spPr bwMode="auto">
          <a:xfrm>
            <a:off x="8652668" y="3118864"/>
            <a:ext cx="598488" cy="304800"/>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P4</a:t>
            </a: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87" name="Freeform 154"/>
          <p:cNvSpPr/>
          <p:nvPr/>
        </p:nvSpPr>
        <p:spPr bwMode="auto">
          <a:xfrm>
            <a:off x="9613106" y="2787076"/>
            <a:ext cx="504825" cy="2133600"/>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344">
                <a:moveTo>
                  <a:pt x="318" y="1344"/>
                </a:moveTo>
                <a:lnTo>
                  <a:pt x="12" y="0"/>
                </a:lnTo>
                <a:lnTo>
                  <a:pt x="0" y="1224"/>
                </a:lnTo>
                <a:lnTo>
                  <a:pt x="121" y="1344"/>
                </a:lnTo>
                <a:lnTo>
                  <a:pt x="318" y="1344"/>
                </a:lnTo>
                <a:close/>
              </a:path>
            </a:pathLst>
          </a:custGeom>
          <a:gradFill rotWithShape="1">
            <a:gsLst>
              <a:gs pos="0">
                <a:srgbClr val="B2B2B2"/>
              </a:gs>
              <a:gs pos="100000">
                <a:srgbClr val="FFFFFF"/>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88" name="Group 156"/>
          <p:cNvGrpSpPr/>
          <p:nvPr/>
        </p:nvGrpSpPr>
        <p:grpSpPr bwMode="auto">
          <a:xfrm>
            <a:off x="8646318" y="3450651"/>
            <a:ext cx="620713" cy="204788"/>
            <a:chOff x="1287" y="2524"/>
            <a:chExt cx="260" cy="100"/>
          </a:xfrm>
        </p:grpSpPr>
        <p:sp>
          <p:nvSpPr>
            <p:cNvPr id="189" name="Rectangle 157"/>
            <p:cNvSpPr>
              <a:spLocks noChangeArrowheads="1"/>
            </p:cNvSpPr>
            <p:nvPr/>
          </p:nvSpPr>
          <p:spPr bwMode="auto">
            <a:xfrm>
              <a:off x="1287" y="2524"/>
              <a:ext cx="260" cy="10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0" name="Rectangle 158"/>
            <p:cNvSpPr>
              <a:spLocks noChangeArrowheads="1"/>
            </p:cNvSpPr>
            <p:nvPr/>
          </p:nvSpPr>
          <p:spPr bwMode="auto">
            <a:xfrm>
              <a:off x="1338" y="2537"/>
              <a:ext cx="155" cy="76"/>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1" name="Rectangle 159"/>
            <p:cNvSpPr>
              <a:spLocks noChangeArrowheads="1"/>
            </p:cNvSpPr>
            <p:nvPr/>
          </p:nvSpPr>
          <p:spPr bwMode="auto">
            <a:xfrm>
              <a:off x="1503" y="2582"/>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2" name="Rectangle 160"/>
            <p:cNvSpPr>
              <a:spLocks noChangeArrowheads="1"/>
            </p:cNvSpPr>
            <p:nvPr/>
          </p:nvSpPr>
          <p:spPr bwMode="auto">
            <a:xfrm>
              <a:off x="1298" y="2583"/>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93" name="Rectangle 173"/>
          <p:cNvSpPr>
            <a:spLocks noChangeArrowheads="1"/>
          </p:cNvSpPr>
          <p:nvPr/>
        </p:nvSpPr>
        <p:spPr bwMode="auto">
          <a:xfrm>
            <a:off x="7968800" y="2094763"/>
            <a:ext cx="4189623" cy="655638"/>
          </a:xfrm>
          <a:prstGeom prst="rect">
            <a:avLst/>
          </a:prstGeom>
          <a:noFill/>
          <a:ln>
            <a:noFill/>
          </a:ln>
          <a:effectLst/>
        </p:spPr>
        <p:txBody>
          <a:bodyPr/>
          <a:lstStyle/>
          <a:p>
            <a:pPr marL="116205" marR="0" lvl="0" indent="-116205" algn="l" defTabSz="914400" rtl="0" eaLnBrk="0" fontAlgn="base" latinLnBrk="0" hangingPunct="0">
              <a:lnSpc>
                <a:spcPct val="85000"/>
              </a:lnSpc>
              <a:spcBef>
                <a:spcPct val="20000"/>
              </a:spcBef>
              <a:spcAft>
                <a:spcPct val="0"/>
              </a:spcAft>
              <a:buClr>
                <a:srgbClr val="000099"/>
              </a:buClr>
              <a:buSzPct val="65000"/>
              <a:buFont typeface="Wingdings" panose="05000000000000000000" charset="0"/>
              <a:buNone/>
              <a:defRPr/>
            </a:pPr>
            <a:r>
              <a:rPr kumimoji="0" lang="en-US" sz="1800" b="1" i="0" u="none" strike="noStrike" kern="1200" cap="none" spc="0" normalizeH="0" baseline="0" noProof="0" dirty="0" err="1">
                <a:ln>
                  <a:noFill/>
                </a:ln>
                <a:solidFill>
                  <a:srgbClr val="000000"/>
                </a:solidFill>
                <a:effectLst/>
                <a:uLnTx/>
                <a:uFillTx/>
                <a:latin typeface="Courier New" panose="02070309020205020404" charset="0"/>
                <a:ea typeface="MS PGothic" panose="020B0600070205080204" pitchFamily="34" charset="-128"/>
                <a:cs typeface="+mn-cs"/>
              </a:rPr>
              <a:t>DatagramSocket</a:t>
            </a:r>
            <a:r>
              <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 mySocket1 = new </a:t>
            </a:r>
            <a:r>
              <a:rPr kumimoji="0" lang="en-US" sz="1800" b="1" i="0" u="none" strike="noStrike" kern="1200" cap="none" spc="0" normalizeH="0" baseline="0" noProof="0" dirty="0" err="1">
                <a:ln>
                  <a:noFill/>
                </a:ln>
                <a:solidFill>
                  <a:srgbClr val="000000"/>
                </a:solidFill>
                <a:effectLst/>
                <a:uLnTx/>
                <a:uFillTx/>
                <a:latin typeface="Courier New" panose="02070309020205020404" charset="0"/>
                <a:ea typeface="MS PGothic" panose="020B0600070205080204" pitchFamily="34" charset="-128"/>
                <a:cs typeface="+mn-cs"/>
              </a:rPr>
              <a:t>DatagramSocket</a:t>
            </a:r>
            <a:r>
              <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 (</a:t>
            </a:r>
            <a:r>
              <a:rPr kumimoji="0" lang="en-US" sz="1800" b="1" i="0" u="none" strike="noStrike" kern="1200" cap="none" spc="0" normalizeH="0" baseline="0" noProof="0" dirty="0">
                <a:ln>
                  <a:noFill/>
                </a:ln>
                <a:solidFill>
                  <a:srgbClr val="CC0000"/>
                </a:solidFill>
                <a:effectLst/>
                <a:uLnTx/>
                <a:uFillTx/>
                <a:latin typeface="Courier New" panose="02070309020205020404" charset="0"/>
                <a:ea typeface="MS PGothic" panose="020B0600070205080204" pitchFamily="34" charset="-128"/>
                <a:cs typeface="+mn-cs"/>
              </a:rPr>
              <a:t>5775</a:t>
            </a:r>
            <a:r>
              <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a:t>
            </a:r>
            <a:endPar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endParaRPr>
          </a:p>
          <a:p>
            <a:pPr marL="116205" marR="0" lvl="0" indent="-116205" algn="l" defTabSz="914400" rtl="0" eaLnBrk="0" fontAlgn="base" latinLnBrk="0" hangingPunct="0">
              <a:lnSpc>
                <a:spcPct val="85000"/>
              </a:lnSpc>
              <a:spcBef>
                <a:spcPct val="20000"/>
              </a:spcBef>
              <a:spcAft>
                <a:spcPct val="0"/>
              </a:spcAft>
              <a:buClr>
                <a:srgbClr val="000099"/>
              </a:buClr>
              <a:buSzPct val="65000"/>
              <a:buFont typeface="Wingdings" panose="05000000000000000000" charset="0"/>
              <a:buNone/>
              <a:defRPr/>
            </a:pPr>
            <a:endParaRPr kumimoji="0" lang="en-US" sz="1800" b="0"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endParaRPr>
          </a:p>
        </p:txBody>
      </p:sp>
      <p:sp>
        <p:nvSpPr>
          <p:cNvPr id="194" name="Rectangle 174"/>
          <p:cNvSpPr>
            <a:spLocks noChangeArrowheads="1"/>
          </p:cNvSpPr>
          <p:nvPr/>
        </p:nvSpPr>
        <p:spPr bwMode="auto">
          <a:xfrm>
            <a:off x="496329" y="2088579"/>
            <a:ext cx="3755375" cy="655637"/>
          </a:xfrm>
          <a:prstGeom prst="rect">
            <a:avLst/>
          </a:prstGeom>
          <a:noFill/>
          <a:ln>
            <a:noFill/>
          </a:ln>
          <a:effectLst/>
        </p:spPr>
        <p:txBody>
          <a:bodyPr/>
          <a:lstStyle/>
          <a:p>
            <a:pPr marL="116205" marR="0" lvl="0" indent="-116205" algn="l" defTabSz="914400" rtl="0" eaLnBrk="0" fontAlgn="base" latinLnBrk="0" hangingPunct="0">
              <a:lnSpc>
                <a:spcPct val="85000"/>
              </a:lnSpc>
              <a:spcBef>
                <a:spcPct val="20000"/>
              </a:spcBef>
              <a:spcAft>
                <a:spcPct val="0"/>
              </a:spcAft>
              <a:buClr>
                <a:srgbClr val="000099"/>
              </a:buClr>
              <a:buSzPct val="65000"/>
              <a:buFont typeface="Wingdings" panose="05000000000000000000" charset="0"/>
              <a:buNone/>
              <a:defRPr/>
            </a:pPr>
            <a:r>
              <a:rPr kumimoji="0" lang="en-US" sz="1800" b="1" i="0" u="none" strike="noStrike" kern="1200" cap="none" spc="0" normalizeH="0" baseline="0" noProof="0" dirty="0" err="1">
                <a:ln>
                  <a:noFill/>
                </a:ln>
                <a:solidFill>
                  <a:srgbClr val="000000"/>
                </a:solidFill>
                <a:effectLst/>
                <a:uLnTx/>
                <a:uFillTx/>
                <a:latin typeface="Courier New" panose="02070309020205020404" charset="0"/>
                <a:ea typeface="MS PGothic" panose="020B0600070205080204" pitchFamily="34" charset="-128"/>
                <a:cs typeface="+mn-cs"/>
              </a:rPr>
              <a:t>DatagramSocket</a:t>
            </a:r>
            <a:r>
              <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 mySocket2 = new </a:t>
            </a:r>
            <a:r>
              <a:rPr kumimoji="0" lang="en-US" sz="1800" b="1" i="0" u="none" strike="noStrike" kern="1200" cap="none" spc="0" normalizeH="0" baseline="0" noProof="0" dirty="0" err="1">
                <a:ln>
                  <a:noFill/>
                </a:ln>
                <a:solidFill>
                  <a:srgbClr val="000000"/>
                </a:solidFill>
                <a:effectLst/>
                <a:uLnTx/>
                <a:uFillTx/>
                <a:latin typeface="Courier New" panose="02070309020205020404" charset="0"/>
                <a:ea typeface="MS PGothic" panose="020B0600070205080204" pitchFamily="34" charset="-128"/>
                <a:cs typeface="+mn-cs"/>
              </a:rPr>
              <a:t>DatagramSocket</a:t>
            </a:r>
            <a:endPar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endParaRPr>
          </a:p>
          <a:p>
            <a:pPr marL="116205" marR="0" lvl="0" indent="-116205" algn="l" defTabSz="914400" rtl="0" eaLnBrk="0" fontAlgn="base" latinLnBrk="0" hangingPunct="0">
              <a:lnSpc>
                <a:spcPct val="85000"/>
              </a:lnSpc>
              <a:spcBef>
                <a:spcPct val="20000"/>
              </a:spcBef>
              <a:spcAft>
                <a:spcPct val="0"/>
              </a:spcAft>
              <a:buClr>
                <a:srgbClr val="000099"/>
              </a:buClr>
              <a:buSzPct val="65000"/>
              <a:buFont typeface="Wingdings" panose="05000000000000000000" charset="0"/>
              <a:buNone/>
              <a:defRPr/>
            </a:pPr>
            <a:r>
              <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 (</a:t>
            </a:r>
            <a:r>
              <a:rPr kumimoji="0" lang="en-US" sz="1800" b="1" i="0" u="none" strike="noStrike" kern="1200" cap="none" spc="0" normalizeH="0" baseline="0" noProof="0" dirty="0">
                <a:ln>
                  <a:noFill/>
                </a:ln>
                <a:solidFill>
                  <a:srgbClr val="CC0000"/>
                </a:solidFill>
                <a:effectLst/>
                <a:uLnTx/>
                <a:uFillTx/>
                <a:latin typeface="Courier New" panose="02070309020205020404" charset="0"/>
                <a:ea typeface="MS PGothic" panose="020B0600070205080204" pitchFamily="34" charset="-128"/>
                <a:cs typeface="+mn-cs"/>
              </a:rPr>
              <a:t>9157</a:t>
            </a:r>
            <a:r>
              <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a:t>
            </a:r>
            <a:endPar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endParaRPr>
          </a:p>
          <a:p>
            <a:pPr marL="116205" marR="0" lvl="0" indent="-116205" algn="l" defTabSz="914400" rtl="0" eaLnBrk="0" fontAlgn="base" latinLnBrk="0" hangingPunct="0">
              <a:lnSpc>
                <a:spcPct val="85000"/>
              </a:lnSpc>
              <a:spcBef>
                <a:spcPct val="20000"/>
              </a:spcBef>
              <a:spcAft>
                <a:spcPct val="0"/>
              </a:spcAft>
              <a:buClr>
                <a:srgbClr val="000099"/>
              </a:buClr>
              <a:buSzPct val="65000"/>
              <a:buFont typeface="Wingdings" panose="05000000000000000000" charset="0"/>
              <a:buNone/>
              <a:defRPr/>
            </a:pPr>
            <a:endParaRPr kumimoji="0" lang="en-US" sz="2000" b="0"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endParaRPr>
          </a:p>
        </p:txBody>
      </p:sp>
      <p:sp>
        <p:nvSpPr>
          <p:cNvPr id="195" name="Line 177"/>
          <p:cNvSpPr>
            <a:spLocks noChangeShapeType="1"/>
          </p:cNvSpPr>
          <p:nvPr/>
        </p:nvSpPr>
        <p:spPr bwMode="auto">
          <a:xfrm>
            <a:off x="3023393" y="3531614"/>
            <a:ext cx="0" cy="2176462"/>
          </a:xfrm>
          <a:prstGeom prst="line">
            <a:avLst/>
          </a:prstGeom>
          <a:noFill/>
          <a:ln w="19050">
            <a:solidFill>
              <a:srgbClr val="CC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6" name="Line 178"/>
          <p:cNvSpPr>
            <a:spLocks noChangeShapeType="1"/>
          </p:cNvSpPr>
          <p:nvPr/>
        </p:nvSpPr>
        <p:spPr bwMode="auto">
          <a:xfrm>
            <a:off x="5953918" y="3290314"/>
            <a:ext cx="12700" cy="2408237"/>
          </a:xfrm>
          <a:prstGeom prst="line">
            <a:avLst/>
          </a:prstGeom>
          <a:noFill/>
          <a:ln w="19050">
            <a:solidFill>
              <a:srgbClr val="CC0000"/>
            </a:solidFill>
            <a:round/>
            <a:head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7" name="Line 180"/>
          <p:cNvSpPr>
            <a:spLocks noChangeShapeType="1"/>
          </p:cNvSpPr>
          <p:nvPr/>
        </p:nvSpPr>
        <p:spPr bwMode="auto">
          <a:xfrm>
            <a:off x="3023393" y="5690614"/>
            <a:ext cx="2936875" cy="0"/>
          </a:xfrm>
          <a:prstGeom prst="line">
            <a:avLst/>
          </a:prstGeom>
          <a:noFill/>
          <a:ln w="19050">
            <a:solidFill>
              <a:srgbClr val="CC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8" name="Line 181"/>
          <p:cNvSpPr>
            <a:spLocks noChangeShapeType="1"/>
          </p:cNvSpPr>
          <p:nvPr/>
        </p:nvSpPr>
        <p:spPr bwMode="auto">
          <a:xfrm>
            <a:off x="5830093" y="3303014"/>
            <a:ext cx="0" cy="2246312"/>
          </a:xfrm>
          <a:prstGeom prst="line">
            <a:avLst/>
          </a:prstGeom>
          <a:noFill/>
          <a:ln w="19050">
            <a:solidFill>
              <a:srgbClr val="CC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9" name="Line 182"/>
          <p:cNvSpPr>
            <a:spLocks noChangeShapeType="1"/>
          </p:cNvSpPr>
          <p:nvPr/>
        </p:nvSpPr>
        <p:spPr bwMode="auto">
          <a:xfrm>
            <a:off x="3131343" y="5531864"/>
            <a:ext cx="2740025" cy="0"/>
          </a:xfrm>
          <a:prstGeom prst="line">
            <a:avLst/>
          </a:prstGeom>
          <a:noFill/>
          <a:ln w="19050">
            <a:solidFill>
              <a:srgbClr val="CC0000"/>
            </a:solidFill>
            <a:round/>
            <a:head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0" name="Line 183"/>
          <p:cNvSpPr>
            <a:spLocks noChangeShapeType="1"/>
          </p:cNvSpPr>
          <p:nvPr/>
        </p:nvSpPr>
        <p:spPr bwMode="auto">
          <a:xfrm>
            <a:off x="3124993" y="3518914"/>
            <a:ext cx="12700" cy="2017712"/>
          </a:xfrm>
          <a:prstGeom prst="line">
            <a:avLst/>
          </a:prstGeom>
          <a:noFill/>
          <a:ln w="19050">
            <a:solidFill>
              <a:srgbClr val="CC0000"/>
            </a:solidFill>
            <a:round/>
            <a:head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1" name="Line 184"/>
          <p:cNvSpPr>
            <a:spLocks noChangeShapeType="1"/>
          </p:cNvSpPr>
          <p:nvPr/>
        </p:nvSpPr>
        <p:spPr bwMode="auto">
          <a:xfrm>
            <a:off x="9033668" y="3569714"/>
            <a:ext cx="0" cy="2176462"/>
          </a:xfrm>
          <a:prstGeom prst="line">
            <a:avLst/>
          </a:prstGeom>
          <a:noFill/>
          <a:ln w="19050">
            <a:solidFill>
              <a:srgbClr val="CC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2" name="Line 185"/>
          <p:cNvSpPr>
            <a:spLocks noChangeShapeType="1"/>
          </p:cNvSpPr>
          <p:nvPr/>
        </p:nvSpPr>
        <p:spPr bwMode="auto">
          <a:xfrm>
            <a:off x="8916193" y="3537964"/>
            <a:ext cx="12700" cy="2017712"/>
          </a:xfrm>
          <a:prstGeom prst="line">
            <a:avLst/>
          </a:prstGeom>
          <a:noFill/>
          <a:ln w="19050">
            <a:solidFill>
              <a:srgbClr val="CC0000"/>
            </a:solidFill>
            <a:round/>
            <a:head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3" name="Line 186"/>
          <p:cNvSpPr>
            <a:spLocks noChangeShapeType="1"/>
          </p:cNvSpPr>
          <p:nvPr/>
        </p:nvSpPr>
        <p:spPr bwMode="auto">
          <a:xfrm>
            <a:off x="6096793" y="3309364"/>
            <a:ext cx="12700" cy="2408237"/>
          </a:xfrm>
          <a:prstGeom prst="line">
            <a:avLst/>
          </a:prstGeom>
          <a:noFill/>
          <a:ln w="19050">
            <a:solidFill>
              <a:srgbClr val="CC0000"/>
            </a:solidFill>
            <a:round/>
            <a:head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4" name="Line 187"/>
          <p:cNvSpPr>
            <a:spLocks noChangeShapeType="1"/>
          </p:cNvSpPr>
          <p:nvPr/>
        </p:nvSpPr>
        <p:spPr bwMode="auto">
          <a:xfrm>
            <a:off x="6230143" y="3322064"/>
            <a:ext cx="0" cy="2246312"/>
          </a:xfrm>
          <a:prstGeom prst="line">
            <a:avLst/>
          </a:prstGeom>
          <a:noFill/>
          <a:ln w="19050">
            <a:solidFill>
              <a:srgbClr val="CC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5" name="Line 188"/>
          <p:cNvSpPr>
            <a:spLocks noChangeShapeType="1"/>
          </p:cNvSpPr>
          <p:nvPr/>
        </p:nvSpPr>
        <p:spPr bwMode="auto">
          <a:xfrm>
            <a:off x="6119018" y="5709664"/>
            <a:ext cx="2936875" cy="0"/>
          </a:xfrm>
          <a:prstGeom prst="line">
            <a:avLst/>
          </a:prstGeom>
          <a:noFill/>
          <a:ln w="19050">
            <a:solidFill>
              <a:srgbClr val="CC0000"/>
            </a:solidFill>
            <a:round/>
            <a:head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6" name="Line 189"/>
          <p:cNvSpPr>
            <a:spLocks noChangeShapeType="1"/>
          </p:cNvSpPr>
          <p:nvPr/>
        </p:nvSpPr>
        <p:spPr bwMode="auto">
          <a:xfrm>
            <a:off x="6204743" y="5541389"/>
            <a:ext cx="2740025" cy="0"/>
          </a:xfrm>
          <a:prstGeom prst="line">
            <a:avLst/>
          </a:prstGeom>
          <a:noFill/>
          <a:ln w="19050">
            <a:solidFill>
              <a:srgbClr val="CC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07" name="Group 196"/>
          <p:cNvGrpSpPr/>
          <p:nvPr/>
        </p:nvGrpSpPr>
        <p:grpSpPr bwMode="auto">
          <a:xfrm>
            <a:off x="2740818" y="5790626"/>
            <a:ext cx="1644650" cy="652463"/>
            <a:chOff x="1318" y="3697"/>
            <a:chExt cx="1036" cy="411"/>
          </a:xfrm>
        </p:grpSpPr>
        <p:sp>
          <p:nvSpPr>
            <p:cNvPr id="208" name="Rectangle 193"/>
            <p:cNvSpPr>
              <a:spLocks noChangeArrowheads="1"/>
            </p:cNvSpPr>
            <p:nvPr/>
          </p:nvSpPr>
          <p:spPr bwMode="auto">
            <a:xfrm>
              <a:off x="1553" y="3697"/>
              <a:ext cx="678" cy="138"/>
            </a:xfrm>
            <a:prstGeom prst="rect">
              <a:avLst/>
            </a:prstGeom>
            <a:solidFill>
              <a:srgbClr val="3C6CDF"/>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9" name="Line 194"/>
            <p:cNvSpPr>
              <a:spLocks noChangeShapeType="1"/>
            </p:cNvSpPr>
            <p:nvPr/>
          </p:nvSpPr>
          <p:spPr bwMode="auto">
            <a:xfrm flipV="1">
              <a:off x="2179" y="3770"/>
              <a:ext cx="175" cy="0"/>
            </a:xfrm>
            <a:prstGeom prst="line">
              <a:avLst/>
            </a:prstGeom>
            <a:noFill/>
            <a:ln w="38100">
              <a:solidFill>
                <a:srgbClr val="CC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0" name="Text Box 195"/>
            <p:cNvSpPr txBox="1">
              <a:spLocks noChangeArrowheads="1"/>
            </p:cNvSpPr>
            <p:nvPr/>
          </p:nvSpPr>
          <p:spPr bwMode="auto">
            <a:xfrm>
              <a:off x="1318" y="3822"/>
              <a:ext cx="994" cy="286"/>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85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source port: 9157</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85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dest port: 6428</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11" name="Group 201"/>
          <p:cNvGrpSpPr/>
          <p:nvPr/>
        </p:nvGrpSpPr>
        <p:grpSpPr bwMode="auto">
          <a:xfrm>
            <a:off x="4039393" y="4914326"/>
            <a:ext cx="1692275" cy="652463"/>
            <a:chOff x="2741" y="3750"/>
            <a:chExt cx="1066" cy="411"/>
          </a:xfrm>
        </p:grpSpPr>
        <p:sp>
          <p:nvSpPr>
            <p:cNvPr id="212" name="Rectangle 198"/>
            <p:cNvSpPr>
              <a:spLocks noChangeArrowheads="1"/>
            </p:cNvSpPr>
            <p:nvPr/>
          </p:nvSpPr>
          <p:spPr bwMode="auto">
            <a:xfrm>
              <a:off x="2859" y="3750"/>
              <a:ext cx="678" cy="138"/>
            </a:xfrm>
            <a:prstGeom prst="rect">
              <a:avLst/>
            </a:prstGeom>
            <a:solidFill>
              <a:srgbClr val="3C6CDF"/>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3" name="Line 199"/>
            <p:cNvSpPr>
              <a:spLocks noChangeShapeType="1"/>
            </p:cNvSpPr>
            <p:nvPr/>
          </p:nvSpPr>
          <p:spPr bwMode="auto">
            <a:xfrm flipV="1">
              <a:off x="2741" y="3837"/>
              <a:ext cx="175" cy="0"/>
            </a:xfrm>
            <a:prstGeom prst="line">
              <a:avLst/>
            </a:prstGeom>
            <a:noFill/>
            <a:ln w="38100">
              <a:solidFill>
                <a:srgbClr val="CC0000"/>
              </a:solidFill>
              <a:round/>
              <a:head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4" name="Text Box 200"/>
            <p:cNvSpPr txBox="1">
              <a:spLocks noChangeArrowheads="1"/>
            </p:cNvSpPr>
            <p:nvPr/>
          </p:nvSpPr>
          <p:spPr bwMode="auto">
            <a:xfrm>
              <a:off x="2813" y="3875"/>
              <a:ext cx="994" cy="286"/>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85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source port: 6428</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85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dest port: 9157</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15" name="Group 202"/>
          <p:cNvGrpSpPr/>
          <p:nvPr/>
        </p:nvGrpSpPr>
        <p:grpSpPr bwMode="auto">
          <a:xfrm>
            <a:off x="7063581" y="4914326"/>
            <a:ext cx="1341437" cy="652463"/>
            <a:chOff x="1509" y="3697"/>
            <a:chExt cx="845" cy="411"/>
          </a:xfrm>
        </p:grpSpPr>
        <p:sp>
          <p:nvSpPr>
            <p:cNvPr id="216" name="Rectangle 203"/>
            <p:cNvSpPr>
              <a:spLocks noChangeArrowheads="1"/>
            </p:cNvSpPr>
            <p:nvPr/>
          </p:nvSpPr>
          <p:spPr bwMode="auto">
            <a:xfrm>
              <a:off x="1553" y="3697"/>
              <a:ext cx="678" cy="138"/>
            </a:xfrm>
            <a:prstGeom prst="rect">
              <a:avLst/>
            </a:prstGeom>
            <a:solidFill>
              <a:srgbClr val="3C6CDF"/>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7" name="Line 204"/>
            <p:cNvSpPr>
              <a:spLocks noChangeShapeType="1"/>
            </p:cNvSpPr>
            <p:nvPr/>
          </p:nvSpPr>
          <p:spPr bwMode="auto">
            <a:xfrm flipV="1">
              <a:off x="2179" y="3770"/>
              <a:ext cx="175" cy="0"/>
            </a:xfrm>
            <a:prstGeom prst="line">
              <a:avLst/>
            </a:prstGeom>
            <a:noFill/>
            <a:ln w="38100">
              <a:solidFill>
                <a:srgbClr val="CC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8" name="Text Box 205"/>
            <p:cNvSpPr txBox="1">
              <a:spLocks noChangeArrowheads="1"/>
            </p:cNvSpPr>
            <p:nvPr/>
          </p:nvSpPr>
          <p:spPr bwMode="auto">
            <a:xfrm>
              <a:off x="1509" y="3822"/>
              <a:ext cx="803" cy="286"/>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85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source port: ?</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85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dest port: ?</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19" name="Group 206"/>
          <p:cNvGrpSpPr/>
          <p:nvPr/>
        </p:nvGrpSpPr>
        <p:grpSpPr bwMode="auto">
          <a:xfrm>
            <a:off x="6304756" y="5768401"/>
            <a:ext cx="1389062" cy="652463"/>
            <a:chOff x="2741" y="3750"/>
            <a:chExt cx="875" cy="411"/>
          </a:xfrm>
        </p:grpSpPr>
        <p:sp>
          <p:nvSpPr>
            <p:cNvPr id="220" name="Rectangle 207"/>
            <p:cNvSpPr>
              <a:spLocks noChangeArrowheads="1"/>
            </p:cNvSpPr>
            <p:nvPr/>
          </p:nvSpPr>
          <p:spPr bwMode="auto">
            <a:xfrm>
              <a:off x="2859" y="3750"/>
              <a:ext cx="678" cy="138"/>
            </a:xfrm>
            <a:prstGeom prst="rect">
              <a:avLst/>
            </a:prstGeom>
            <a:solidFill>
              <a:srgbClr val="3C6CDF"/>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1" name="Line 208"/>
            <p:cNvSpPr>
              <a:spLocks noChangeShapeType="1"/>
            </p:cNvSpPr>
            <p:nvPr/>
          </p:nvSpPr>
          <p:spPr bwMode="auto">
            <a:xfrm flipV="1">
              <a:off x="2741" y="3837"/>
              <a:ext cx="175" cy="0"/>
            </a:xfrm>
            <a:prstGeom prst="line">
              <a:avLst/>
            </a:prstGeom>
            <a:noFill/>
            <a:ln w="38100">
              <a:solidFill>
                <a:srgbClr val="CC0000"/>
              </a:solidFill>
              <a:round/>
              <a:head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2" name="Text Box 209"/>
            <p:cNvSpPr txBox="1">
              <a:spLocks noChangeArrowheads="1"/>
            </p:cNvSpPr>
            <p:nvPr/>
          </p:nvSpPr>
          <p:spPr bwMode="auto">
            <a:xfrm>
              <a:off x="2813" y="3875"/>
              <a:ext cx="803" cy="286"/>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85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source port: ?</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85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dest port: ?</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23" name="Group 214"/>
          <p:cNvGrpSpPr/>
          <p:nvPr/>
        </p:nvGrpSpPr>
        <p:grpSpPr bwMode="auto">
          <a:xfrm>
            <a:off x="1610518" y="4406326"/>
            <a:ext cx="711200" cy="669925"/>
            <a:chOff x="-44" y="1473"/>
            <a:chExt cx="981" cy="1105"/>
          </a:xfrm>
        </p:grpSpPr>
        <p:pic>
          <p:nvPicPr>
            <p:cNvPr id="224" name="Picture 21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25" name="Freeform 21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26" name="Group 217"/>
          <p:cNvGrpSpPr/>
          <p:nvPr/>
        </p:nvGrpSpPr>
        <p:grpSpPr bwMode="auto">
          <a:xfrm flipH="1">
            <a:off x="9879806" y="4530151"/>
            <a:ext cx="711200" cy="669925"/>
            <a:chOff x="-44" y="1473"/>
            <a:chExt cx="981" cy="1105"/>
          </a:xfrm>
        </p:grpSpPr>
        <p:pic>
          <p:nvPicPr>
            <p:cNvPr id="227" name="Picture 218"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228" name="Freeform 219"/>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29" name="Group 220"/>
          <p:cNvGrpSpPr/>
          <p:nvPr/>
        </p:nvGrpSpPr>
        <p:grpSpPr bwMode="auto">
          <a:xfrm>
            <a:off x="4702968" y="3928489"/>
            <a:ext cx="358775" cy="704850"/>
            <a:chOff x="4140" y="429"/>
            <a:chExt cx="1425" cy="2396"/>
          </a:xfrm>
        </p:grpSpPr>
        <p:sp>
          <p:nvSpPr>
            <p:cNvPr id="230" name="Freeform 221"/>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1" name="Rectangle 222"/>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2" name="Freeform 223"/>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3" name="Freeform 224"/>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4" name="Rectangle 225"/>
            <p:cNvSpPr>
              <a:spLocks noChangeArrowheads="1"/>
            </p:cNvSpPr>
            <p:nvPr/>
          </p:nvSpPr>
          <p:spPr bwMode="auto">
            <a:xfrm>
              <a:off x="4209" y="693"/>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5" name="Group 226"/>
            <p:cNvGrpSpPr/>
            <p:nvPr/>
          </p:nvGrpSpPr>
          <p:grpSpPr bwMode="auto">
            <a:xfrm>
              <a:off x="4749" y="668"/>
              <a:ext cx="581" cy="145"/>
              <a:chOff x="614" y="2568"/>
              <a:chExt cx="725" cy="139"/>
            </a:xfrm>
          </p:grpSpPr>
          <p:sp>
            <p:nvSpPr>
              <p:cNvPr id="260" name="AutoShape 227"/>
              <p:cNvSpPr>
                <a:spLocks noChangeArrowheads="1"/>
              </p:cNvSpPr>
              <p:nvPr/>
            </p:nvSpPr>
            <p:spPr bwMode="auto">
              <a:xfrm>
                <a:off x="617" y="2567"/>
                <a:ext cx="724"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1" name="AutoShape 228"/>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6" name="Rectangle 229"/>
            <p:cNvSpPr>
              <a:spLocks noChangeArrowheads="1"/>
            </p:cNvSpPr>
            <p:nvPr/>
          </p:nvSpPr>
          <p:spPr bwMode="auto">
            <a:xfrm>
              <a:off x="4222" y="101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7" name="Group 230"/>
            <p:cNvGrpSpPr/>
            <p:nvPr/>
          </p:nvGrpSpPr>
          <p:grpSpPr bwMode="auto">
            <a:xfrm>
              <a:off x="4747" y="994"/>
              <a:ext cx="581" cy="134"/>
              <a:chOff x="614" y="2568"/>
              <a:chExt cx="725" cy="139"/>
            </a:xfrm>
          </p:grpSpPr>
          <p:sp>
            <p:nvSpPr>
              <p:cNvPr id="258" name="AutoShape 231"/>
              <p:cNvSpPr>
                <a:spLocks noChangeArrowheads="1"/>
              </p:cNvSpPr>
              <p:nvPr/>
            </p:nvSpPr>
            <p:spPr bwMode="auto">
              <a:xfrm>
                <a:off x="612" y="2570"/>
                <a:ext cx="724" cy="16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9" name="AutoShape 232"/>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8" name="Rectangle 233"/>
            <p:cNvSpPr>
              <a:spLocks noChangeArrowheads="1"/>
            </p:cNvSpPr>
            <p:nvPr/>
          </p:nvSpPr>
          <p:spPr bwMode="auto">
            <a:xfrm>
              <a:off x="4216" y="135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9" name="Rectangle 234"/>
            <p:cNvSpPr>
              <a:spLocks noChangeArrowheads="1"/>
            </p:cNvSpPr>
            <p:nvPr/>
          </p:nvSpPr>
          <p:spPr bwMode="auto">
            <a:xfrm>
              <a:off x="4228" y="1654"/>
              <a:ext cx="593"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40" name="Group 235"/>
            <p:cNvGrpSpPr/>
            <p:nvPr/>
          </p:nvGrpSpPr>
          <p:grpSpPr bwMode="auto">
            <a:xfrm>
              <a:off x="4735" y="1627"/>
              <a:ext cx="582" cy="151"/>
              <a:chOff x="614" y="2568"/>
              <a:chExt cx="725" cy="139"/>
            </a:xfrm>
          </p:grpSpPr>
          <p:sp>
            <p:nvSpPr>
              <p:cNvPr id="256" name="AutoShape 236"/>
              <p:cNvSpPr>
                <a:spLocks noChangeArrowheads="1"/>
              </p:cNvSpPr>
              <p:nvPr/>
            </p:nvSpPr>
            <p:spPr bwMode="auto">
              <a:xfrm>
                <a:off x="611" y="2568"/>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7" name="AutoShape 237"/>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41" name="Freeform 238"/>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42" name="Group 239"/>
            <p:cNvGrpSpPr/>
            <p:nvPr/>
          </p:nvGrpSpPr>
          <p:grpSpPr bwMode="auto">
            <a:xfrm>
              <a:off x="4739" y="1327"/>
              <a:ext cx="582" cy="139"/>
              <a:chOff x="614" y="2568"/>
              <a:chExt cx="725" cy="139"/>
            </a:xfrm>
          </p:grpSpPr>
          <p:sp>
            <p:nvSpPr>
              <p:cNvPr id="254" name="AutoShape 240"/>
              <p:cNvSpPr>
                <a:spLocks noChangeArrowheads="1"/>
              </p:cNvSpPr>
              <p:nvPr/>
            </p:nvSpPr>
            <p:spPr bwMode="auto">
              <a:xfrm>
                <a:off x="614" y="2566"/>
                <a:ext cx="723"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5" name="AutoShape 241"/>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43" name="Rectangle 242"/>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4" name="Freeform 243"/>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5" name="Freeform 244"/>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6" name="Oval 245"/>
            <p:cNvSpPr>
              <a:spLocks noChangeArrowheads="1"/>
            </p:cNvSpPr>
            <p:nvPr/>
          </p:nvSpPr>
          <p:spPr bwMode="auto">
            <a:xfrm>
              <a:off x="5515" y="2609"/>
              <a:ext cx="50"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7" name="Freeform 246"/>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8" name="AutoShape 247"/>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9" name="AutoShape 248"/>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0" name="Oval 249"/>
            <p:cNvSpPr>
              <a:spLocks noChangeArrowheads="1"/>
            </p:cNvSpPr>
            <p:nvPr/>
          </p:nvSpPr>
          <p:spPr bwMode="auto">
            <a:xfrm>
              <a:off x="4310" y="2382"/>
              <a:ext cx="158"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1" name="Oval 250"/>
            <p:cNvSpPr>
              <a:spLocks noChangeArrowheads="1"/>
            </p:cNvSpPr>
            <p:nvPr/>
          </p:nvSpPr>
          <p:spPr bwMode="auto">
            <a:xfrm>
              <a:off x="4487" y="2382"/>
              <a:ext cx="158" cy="146"/>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52" name="Oval 251"/>
            <p:cNvSpPr>
              <a:spLocks noChangeArrowheads="1"/>
            </p:cNvSpPr>
            <p:nvPr/>
          </p:nvSpPr>
          <p:spPr bwMode="auto">
            <a:xfrm>
              <a:off x="4663" y="2382"/>
              <a:ext cx="158" cy="140"/>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3" name="Rectangle 252"/>
            <p:cNvSpPr>
              <a:spLocks noChangeArrowheads="1"/>
            </p:cNvSpPr>
            <p:nvPr/>
          </p:nvSpPr>
          <p:spPr bwMode="auto">
            <a:xfrm>
              <a:off x="5061" y="1837"/>
              <a:ext cx="88" cy="761"/>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27"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dissolve">
                                      <p:cBhvr>
                                        <p:cTn id="7" dur="500"/>
                                        <p:tgtEl>
                                          <p:spTgt spid="15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4"/>
                                        </p:tgtEl>
                                        <p:attrNameLst>
                                          <p:attrName>style.visibility</p:attrName>
                                        </p:attrNameLst>
                                      </p:cBhvr>
                                      <p:to>
                                        <p:strVal val="visible"/>
                                      </p:to>
                                    </p:set>
                                    <p:animEffect transition="in" filter="dissolve">
                                      <p:cBhvr>
                                        <p:cTn id="10" dur="500"/>
                                        <p:tgtEl>
                                          <p:spTgt spid="19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88"/>
                                        </p:tgtEl>
                                        <p:attrNameLst>
                                          <p:attrName>style.visibility</p:attrName>
                                        </p:attrNameLst>
                                      </p:cBhvr>
                                      <p:to>
                                        <p:strVal val="visible"/>
                                      </p:to>
                                    </p:set>
                                    <p:animEffect transition="in" filter="dissolve">
                                      <p:cBhvr>
                                        <p:cTn id="15" dur="500"/>
                                        <p:tgtEl>
                                          <p:spTgt spid="188"/>
                                        </p:tgtEl>
                                      </p:cBhvr>
                                    </p:animEffect>
                                  </p:childTnLst>
                                </p:cTn>
                              </p:par>
                              <p:par>
                                <p:cTn id="16" presetID="9" presetClass="entr" presetSubtype="0" fill="hold" nodeType="withEffect">
                                  <p:stCondLst>
                                    <p:cond delay="0"/>
                                  </p:stCondLst>
                                  <p:childTnLst>
                                    <p:set>
                                      <p:cBhvr>
                                        <p:cTn id="17" dur="1" fill="hold">
                                          <p:stCondLst>
                                            <p:cond delay="0"/>
                                          </p:stCondLst>
                                        </p:cTn>
                                        <p:tgtEl>
                                          <p:spTgt spid="193">
                                            <p:txEl>
                                              <p:pRg st="0" end="0"/>
                                            </p:txEl>
                                          </p:spTgt>
                                        </p:tgtEl>
                                        <p:attrNameLst>
                                          <p:attrName>style.visibility</p:attrName>
                                        </p:attrNameLst>
                                      </p:cBhvr>
                                      <p:to>
                                        <p:strVal val="visible"/>
                                      </p:to>
                                    </p:set>
                                    <p:animEffect transition="in" filter="dissolve">
                                      <p:cBhvr>
                                        <p:cTn id="18" dur="500"/>
                                        <p:tgtEl>
                                          <p:spTgt spid="19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70"/>
                                        </p:tgtEl>
                                        <p:attrNameLst>
                                          <p:attrName>style.visibility</p:attrName>
                                        </p:attrNameLst>
                                      </p:cBhvr>
                                      <p:to>
                                        <p:strVal val="visible"/>
                                      </p:to>
                                    </p:set>
                                    <p:animEffect transition="in" filter="dissolve">
                                      <p:cBhvr>
                                        <p:cTn id="23" dur="500"/>
                                        <p:tgtEl>
                                          <p:spTgt spid="170"/>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138">
                                            <p:txEl>
                                              <p:pRg st="0" end="0"/>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38">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wipe(up)">
                                      <p:cBhvr>
                                        <p:cTn id="32" dur="500"/>
                                        <p:tgtEl>
                                          <p:spTgt spid="195"/>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197"/>
                                        </p:tgtEl>
                                        <p:attrNameLst>
                                          <p:attrName>style.visibility</p:attrName>
                                        </p:attrNameLst>
                                      </p:cBhvr>
                                      <p:to>
                                        <p:strVal val="visible"/>
                                      </p:to>
                                    </p:set>
                                    <p:animEffect transition="in" filter="wipe(left)">
                                      <p:cBhvr>
                                        <p:cTn id="36" dur="500"/>
                                        <p:tgtEl>
                                          <p:spTgt spid="197"/>
                                        </p:tgtEl>
                                      </p:cBhvr>
                                    </p:animEffect>
                                  </p:childTnLst>
                                </p:cTn>
                              </p:par>
                              <p:par>
                                <p:cTn id="37" presetID="22" presetClass="entr" presetSubtype="8" fill="hold" nodeType="withEffect">
                                  <p:stCondLst>
                                    <p:cond delay="0"/>
                                  </p:stCondLst>
                                  <p:childTnLst>
                                    <p:set>
                                      <p:cBhvr>
                                        <p:cTn id="38" dur="1" fill="hold">
                                          <p:stCondLst>
                                            <p:cond delay="0"/>
                                          </p:stCondLst>
                                        </p:cTn>
                                        <p:tgtEl>
                                          <p:spTgt spid="207"/>
                                        </p:tgtEl>
                                        <p:attrNameLst>
                                          <p:attrName>style.visibility</p:attrName>
                                        </p:attrNameLst>
                                      </p:cBhvr>
                                      <p:to>
                                        <p:strVal val="visible"/>
                                      </p:to>
                                    </p:set>
                                    <p:animEffect transition="in" filter="wipe(left)">
                                      <p:cBhvr>
                                        <p:cTn id="39" dur="500"/>
                                        <p:tgtEl>
                                          <p:spTgt spid="207"/>
                                        </p:tgtEl>
                                      </p:cBhvr>
                                    </p:animEffect>
                                  </p:childTnLst>
                                </p:cTn>
                              </p:par>
                            </p:childTnLst>
                          </p:cTn>
                        </p:par>
                        <p:par>
                          <p:cTn id="40" fill="hold">
                            <p:stCondLst>
                              <p:cond delay="1000"/>
                            </p:stCondLst>
                            <p:childTnLst>
                              <p:par>
                                <p:cTn id="41" presetID="22" presetClass="entr" presetSubtype="4" fill="hold" nodeType="afterEffect">
                                  <p:stCondLst>
                                    <p:cond delay="0"/>
                                  </p:stCondLst>
                                  <p:childTnLst>
                                    <p:set>
                                      <p:cBhvr>
                                        <p:cTn id="42" dur="1" fill="hold">
                                          <p:stCondLst>
                                            <p:cond delay="0"/>
                                          </p:stCondLst>
                                        </p:cTn>
                                        <p:tgtEl>
                                          <p:spTgt spid="196"/>
                                        </p:tgtEl>
                                        <p:attrNameLst>
                                          <p:attrName>style.visibility</p:attrName>
                                        </p:attrNameLst>
                                      </p:cBhvr>
                                      <p:to>
                                        <p:strVal val="visible"/>
                                      </p:to>
                                    </p:set>
                                    <p:animEffect transition="in" filter="wipe(down)">
                                      <p:cBhvr>
                                        <p:cTn id="43" dur="500"/>
                                        <p:tgtEl>
                                          <p:spTgt spid="19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98"/>
                                        </p:tgtEl>
                                        <p:attrNameLst>
                                          <p:attrName>style.visibility</p:attrName>
                                        </p:attrNameLst>
                                      </p:cBhvr>
                                      <p:to>
                                        <p:strVal val="visible"/>
                                      </p:to>
                                    </p:set>
                                    <p:animEffect transition="in" filter="wipe(up)">
                                      <p:cBhvr>
                                        <p:cTn id="48" dur="500"/>
                                        <p:tgtEl>
                                          <p:spTgt spid="198"/>
                                        </p:tgtEl>
                                      </p:cBhvr>
                                    </p:animEffect>
                                  </p:childTnLst>
                                </p:cTn>
                              </p:par>
                            </p:childTnLst>
                          </p:cTn>
                        </p:par>
                        <p:par>
                          <p:cTn id="49" fill="hold">
                            <p:stCondLst>
                              <p:cond delay="500"/>
                            </p:stCondLst>
                            <p:childTnLst>
                              <p:par>
                                <p:cTn id="50" presetID="22" presetClass="entr" presetSubtype="2" fill="hold" nodeType="afterEffect">
                                  <p:stCondLst>
                                    <p:cond delay="0"/>
                                  </p:stCondLst>
                                  <p:childTnLst>
                                    <p:set>
                                      <p:cBhvr>
                                        <p:cTn id="51" dur="1" fill="hold">
                                          <p:stCondLst>
                                            <p:cond delay="0"/>
                                          </p:stCondLst>
                                        </p:cTn>
                                        <p:tgtEl>
                                          <p:spTgt spid="199"/>
                                        </p:tgtEl>
                                        <p:attrNameLst>
                                          <p:attrName>style.visibility</p:attrName>
                                        </p:attrNameLst>
                                      </p:cBhvr>
                                      <p:to>
                                        <p:strVal val="visible"/>
                                      </p:to>
                                    </p:set>
                                    <p:animEffect transition="in" filter="wipe(right)">
                                      <p:cBhvr>
                                        <p:cTn id="52" dur="500"/>
                                        <p:tgtEl>
                                          <p:spTgt spid="199"/>
                                        </p:tgtEl>
                                      </p:cBhvr>
                                    </p:animEffect>
                                  </p:childTnLst>
                                </p:cTn>
                              </p:par>
                              <p:par>
                                <p:cTn id="53" presetID="22" presetClass="entr" presetSubtype="2" fill="hold" nodeType="withEffect">
                                  <p:stCondLst>
                                    <p:cond delay="0"/>
                                  </p:stCondLst>
                                  <p:childTnLst>
                                    <p:set>
                                      <p:cBhvr>
                                        <p:cTn id="54" dur="1" fill="hold">
                                          <p:stCondLst>
                                            <p:cond delay="0"/>
                                          </p:stCondLst>
                                        </p:cTn>
                                        <p:tgtEl>
                                          <p:spTgt spid="211"/>
                                        </p:tgtEl>
                                        <p:attrNameLst>
                                          <p:attrName>style.visibility</p:attrName>
                                        </p:attrNameLst>
                                      </p:cBhvr>
                                      <p:to>
                                        <p:strVal val="visible"/>
                                      </p:to>
                                    </p:set>
                                    <p:animEffect transition="in" filter="wipe(right)">
                                      <p:cBhvr>
                                        <p:cTn id="55" dur="500"/>
                                        <p:tgtEl>
                                          <p:spTgt spid="211"/>
                                        </p:tgtEl>
                                      </p:cBhvr>
                                    </p:animEffect>
                                  </p:childTnLst>
                                </p:cTn>
                              </p:par>
                            </p:childTnLst>
                          </p:cTn>
                        </p:par>
                        <p:par>
                          <p:cTn id="56" fill="hold">
                            <p:stCondLst>
                              <p:cond delay="1000"/>
                            </p:stCondLst>
                            <p:childTnLst>
                              <p:par>
                                <p:cTn id="57" presetID="22" presetClass="entr" presetSubtype="4" fill="hold" nodeType="afterEffect">
                                  <p:stCondLst>
                                    <p:cond delay="0"/>
                                  </p:stCondLst>
                                  <p:childTnLst>
                                    <p:set>
                                      <p:cBhvr>
                                        <p:cTn id="58" dur="1" fill="hold">
                                          <p:stCondLst>
                                            <p:cond delay="0"/>
                                          </p:stCondLst>
                                        </p:cTn>
                                        <p:tgtEl>
                                          <p:spTgt spid="200"/>
                                        </p:tgtEl>
                                        <p:attrNameLst>
                                          <p:attrName>style.visibility</p:attrName>
                                        </p:attrNameLst>
                                      </p:cBhvr>
                                      <p:to>
                                        <p:strVal val="visible"/>
                                      </p:to>
                                    </p:set>
                                    <p:animEffect transition="in" filter="wipe(down)">
                                      <p:cBhvr>
                                        <p:cTn id="59" dur="500"/>
                                        <p:tgtEl>
                                          <p:spTgt spid="20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204"/>
                                        </p:tgtEl>
                                        <p:attrNameLst>
                                          <p:attrName>style.visibility</p:attrName>
                                        </p:attrNameLst>
                                      </p:cBhvr>
                                      <p:to>
                                        <p:strVal val="visible"/>
                                      </p:to>
                                    </p:set>
                                    <p:animEffect transition="in" filter="wipe(up)">
                                      <p:cBhvr>
                                        <p:cTn id="64" dur="500"/>
                                        <p:tgtEl>
                                          <p:spTgt spid="204"/>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206"/>
                                        </p:tgtEl>
                                        <p:attrNameLst>
                                          <p:attrName>style.visibility</p:attrName>
                                        </p:attrNameLst>
                                      </p:cBhvr>
                                      <p:to>
                                        <p:strVal val="visible"/>
                                      </p:to>
                                    </p:set>
                                    <p:animEffect transition="in" filter="wipe(left)">
                                      <p:cBhvr>
                                        <p:cTn id="68" dur="500"/>
                                        <p:tgtEl>
                                          <p:spTgt spid="206"/>
                                        </p:tgtEl>
                                      </p:cBhvr>
                                    </p:animEffect>
                                  </p:childTnLst>
                                </p:cTn>
                              </p:par>
                              <p:par>
                                <p:cTn id="69" presetID="22" presetClass="entr" presetSubtype="8" fill="hold" nodeType="withEffect">
                                  <p:stCondLst>
                                    <p:cond delay="0"/>
                                  </p:stCondLst>
                                  <p:childTnLst>
                                    <p:set>
                                      <p:cBhvr>
                                        <p:cTn id="70" dur="1" fill="hold">
                                          <p:stCondLst>
                                            <p:cond delay="0"/>
                                          </p:stCondLst>
                                        </p:cTn>
                                        <p:tgtEl>
                                          <p:spTgt spid="215"/>
                                        </p:tgtEl>
                                        <p:attrNameLst>
                                          <p:attrName>style.visibility</p:attrName>
                                        </p:attrNameLst>
                                      </p:cBhvr>
                                      <p:to>
                                        <p:strVal val="visible"/>
                                      </p:to>
                                    </p:set>
                                    <p:animEffect transition="in" filter="wipe(left)">
                                      <p:cBhvr>
                                        <p:cTn id="71" dur="500"/>
                                        <p:tgtEl>
                                          <p:spTgt spid="215"/>
                                        </p:tgtEl>
                                      </p:cBhvr>
                                    </p:animEffect>
                                  </p:childTnLst>
                                </p:cTn>
                              </p:par>
                            </p:childTnLst>
                          </p:cTn>
                        </p:par>
                        <p:par>
                          <p:cTn id="72" fill="hold">
                            <p:stCondLst>
                              <p:cond delay="1000"/>
                            </p:stCondLst>
                            <p:childTnLst>
                              <p:par>
                                <p:cTn id="73" presetID="22" presetClass="entr" presetSubtype="4" fill="hold" nodeType="afterEffect">
                                  <p:stCondLst>
                                    <p:cond delay="0"/>
                                  </p:stCondLst>
                                  <p:childTnLst>
                                    <p:set>
                                      <p:cBhvr>
                                        <p:cTn id="74" dur="1" fill="hold">
                                          <p:stCondLst>
                                            <p:cond delay="0"/>
                                          </p:stCondLst>
                                        </p:cTn>
                                        <p:tgtEl>
                                          <p:spTgt spid="202"/>
                                        </p:tgtEl>
                                        <p:attrNameLst>
                                          <p:attrName>style.visibility</p:attrName>
                                        </p:attrNameLst>
                                      </p:cBhvr>
                                      <p:to>
                                        <p:strVal val="visible"/>
                                      </p:to>
                                    </p:set>
                                    <p:animEffect transition="in" filter="wipe(down)">
                                      <p:cBhvr>
                                        <p:cTn id="75" dur="500"/>
                                        <p:tgtEl>
                                          <p:spTgt spid="202"/>
                                        </p:tgtEl>
                                      </p:cBhvr>
                                    </p:animEffect>
                                  </p:childTnLst>
                                </p:cTn>
                              </p:par>
                            </p:childTnLst>
                          </p:cTn>
                        </p:par>
                        <p:par>
                          <p:cTn id="76" fill="hold">
                            <p:stCondLst>
                              <p:cond delay="1500"/>
                            </p:stCondLst>
                            <p:childTnLst>
                              <p:par>
                                <p:cTn id="77" presetID="22" presetClass="entr" presetSubtype="1" fill="hold" nodeType="afterEffect">
                                  <p:stCondLst>
                                    <p:cond delay="0"/>
                                  </p:stCondLst>
                                  <p:childTnLst>
                                    <p:set>
                                      <p:cBhvr>
                                        <p:cTn id="78" dur="1" fill="hold">
                                          <p:stCondLst>
                                            <p:cond delay="0"/>
                                          </p:stCondLst>
                                        </p:cTn>
                                        <p:tgtEl>
                                          <p:spTgt spid="201"/>
                                        </p:tgtEl>
                                        <p:attrNameLst>
                                          <p:attrName>style.visibility</p:attrName>
                                        </p:attrNameLst>
                                      </p:cBhvr>
                                      <p:to>
                                        <p:strVal val="visible"/>
                                      </p:to>
                                    </p:set>
                                    <p:animEffect transition="in" filter="wipe(up)">
                                      <p:cBhvr>
                                        <p:cTn id="79" dur="500"/>
                                        <p:tgtEl>
                                          <p:spTgt spid="201"/>
                                        </p:tgtEl>
                                      </p:cBhvr>
                                    </p:animEffect>
                                  </p:childTnLst>
                                </p:cTn>
                              </p:par>
                            </p:childTnLst>
                          </p:cTn>
                        </p:par>
                        <p:par>
                          <p:cTn id="80" fill="hold">
                            <p:stCondLst>
                              <p:cond delay="2000"/>
                            </p:stCondLst>
                            <p:childTnLst>
                              <p:par>
                                <p:cTn id="81" presetID="22" presetClass="entr" presetSubtype="2" fill="hold" nodeType="afterEffect">
                                  <p:stCondLst>
                                    <p:cond delay="0"/>
                                  </p:stCondLst>
                                  <p:childTnLst>
                                    <p:set>
                                      <p:cBhvr>
                                        <p:cTn id="82" dur="1" fill="hold">
                                          <p:stCondLst>
                                            <p:cond delay="0"/>
                                          </p:stCondLst>
                                        </p:cTn>
                                        <p:tgtEl>
                                          <p:spTgt spid="205"/>
                                        </p:tgtEl>
                                        <p:attrNameLst>
                                          <p:attrName>style.visibility</p:attrName>
                                        </p:attrNameLst>
                                      </p:cBhvr>
                                      <p:to>
                                        <p:strVal val="visible"/>
                                      </p:to>
                                    </p:set>
                                    <p:animEffect transition="in" filter="wipe(right)">
                                      <p:cBhvr>
                                        <p:cTn id="83" dur="500"/>
                                        <p:tgtEl>
                                          <p:spTgt spid="205"/>
                                        </p:tgtEl>
                                      </p:cBhvr>
                                    </p:animEffect>
                                  </p:childTnLst>
                                </p:cTn>
                              </p:par>
                              <p:par>
                                <p:cTn id="84" presetID="22" presetClass="entr" presetSubtype="2" fill="hold" nodeType="withEffect">
                                  <p:stCondLst>
                                    <p:cond delay="0"/>
                                  </p:stCondLst>
                                  <p:childTnLst>
                                    <p:set>
                                      <p:cBhvr>
                                        <p:cTn id="85" dur="1" fill="hold">
                                          <p:stCondLst>
                                            <p:cond delay="0"/>
                                          </p:stCondLst>
                                        </p:cTn>
                                        <p:tgtEl>
                                          <p:spTgt spid="219"/>
                                        </p:tgtEl>
                                        <p:attrNameLst>
                                          <p:attrName>style.visibility</p:attrName>
                                        </p:attrNameLst>
                                      </p:cBhvr>
                                      <p:to>
                                        <p:strVal val="visible"/>
                                      </p:to>
                                    </p:set>
                                    <p:animEffect transition="in" filter="wipe(right)">
                                      <p:cBhvr>
                                        <p:cTn id="86" dur="500"/>
                                        <p:tgtEl>
                                          <p:spTgt spid="219"/>
                                        </p:tgtEl>
                                      </p:cBhvr>
                                    </p:animEffect>
                                  </p:childTnLst>
                                </p:cTn>
                              </p:par>
                            </p:childTnLst>
                          </p:cTn>
                        </p:par>
                        <p:par>
                          <p:cTn id="87" fill="hold">
                            <p:stCondLst>
                              <p:cond delay="2500"/>
                            </p:stCondLst>
                            <p:childTnLst>
                              <p:par>
                                <p:cTn id="88" presetID="22" presetClass="entr" presetSubtype="4" fill="hold" nodeType="afterEffect">
                                  <p:stCondLst>
                                    <p:cond delay="0"/>
                                  </p:stCondLst>
                                  <p:childTnLst>
                                    <p:set>
                                      <p:cBhvr>
                                        <p:cTn id="89" dur="1" fill="hold">
                                          <p:stCondLst>
                                            <p:cond delay="0"/>
                                          </p:stCondLst>
                                        </p:cTn>
                                        <p:tgtEl>
                                          <p:spTgt spid="203"/>
                                        </p:tgtEl>
                                        <p:attrNameLst>
                                          <p:attrName>style.visibility</p:attrName>
                                        </p:attrNameLst>
                                      </p:cBhvr>
                                      <p:to>
                                        <p:strVal val="visible"/>
                                      </p:to>
                                    </p:set>
                                    <p:animEffect transition="in" filter="wipe(down)">
                                      <p:cBhvr>
                                        <p:cTn id="90"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build="p"/>
      <p:bldP spid="19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Transport layer: overview</a:t>
            </a:r>
            <a:endParaRPr lang="en-US" sz="4400" dirty="0"/>
          </a:p>
        </p:txBody>
      </p:sp>
      <p:sp>
        <p:nvSpPr>
          <p:cNvPr id="4" name="Content Placeholder 3"/>
          <p:cNvSpPr>
            <a:spLocks noGrp="1"/>
          </p:cNvSpPr>
          <p:nvPr>
            <p:ph sz="half" idx="1"/>
          </p:nvPr>
        </p:nvSpPr>
        <p:spPr>
          <a:xfrm>
            <a:off x="781763" y="1253331"/>
            <a:ext cx="4842088" cy="4351338"/>
          </a:xfrm>
        </p:spPr>
        <p:txBody>
          <a:bodyPr>
            <a:noAutofit/>
          </a:bodyPr>
          <a:lstStyle/>
          <a:p>
            <a:pPr marL="11430" indent="0">
              <a:buNone/>
            </a:pPr>
            <a:r>
              <a:rPr lang="en-US" altLang="en-US" sz="3200" i="1" dirty="0">
                <a:solidFill>
                  <a:srgbClr val="CC0000"/>
                </a:solidFill>
                <a:latin typeface="Calibri" panose="020F0502020204030204" pitchFamily="34" charset="0"/>
                <a:cs typeface="Calibri" panose="020F0502020204030204" pitchFamily="34" charset="0"/>
              </a:rPr>
              <a:t>Our goal:</a:t>
            </a:r>
            <a:r>
              <a:rPr lang="en-US" altLang="en-US" sz="3200" i="1" dirty="0">
                <a:latin typeface="Calibri" panose="020F0502020204030204" pitchFamily="34" charset="0"/>
                <a:cs typeface="Calibri" panose="020F0502020204030204" pitchFamily="34" charset="0"/>
              </a:rPr>
              <a:t> </a:t>
            </a:r>
            <a:endParaRPr lang="en-US" altLang="en-US" sz="3200" i="1" dirty="0">
              <a:latin typeface="Calibri" panose="020F0502020204030204" pitchFamily="34" charset="0"/>
              <a:cs typeface="Calibri" panose="020F0502020204030204" pitchFamily="34" charset="0"/>
            </a:endParaRPr>
          </a:p>
          <a:p>
            <a:pPr marL="400050" indent="-285750">
              <a:buFont typeface="Wingdings" panose="05000000000000000000" pitchFamily="2" charset="2"/>
              <a:buChar char="§"/>
              <a:defRPr/>
            </a:pPr>
            <a:r>
              <a:rPr lang="en-US" sz="3200" dirty="0"/>
              <a:t>understand principles behind transport layer services:</a:t>
            </a:r>
            <a:endParaRPr lang="en-US" sz="3200" dirty="0"/>
          </a:p>
          <a:p>
            <a:pPr lvl="1">
              <a:buFont typeface="Arial" panose="020B0604020202020204"/>
              <a:buChar char="•"/>
              <a:defRPr/>
            </a:pPr>
            <a:r>
              <a:rPr lang="en-US" sz="2800" dirty="0"/>
              <a:t>multiplexing, demultiplexing</a:t>
            </a:r>
            <a:endParaRPr lang="en-US" sz="2800" dirty="0"/>
          </a:p>
          <a:p>
            <a:pPr lvl="1">
              <a:buFont typeface="Arial" panose="020B0604020202020204"/>
              <a:buChar char="•"/>
              <a:defRPr/>
            </a:pPr>
            <a:r>
              <a:rPr lang="en-US" sz="2800" dirty="0"/>
              <a:t>reliable data transfer</a:t>
            </a:r>
            <a:endParaRPr lang="en-US" sz="2800" dirty="0"/>
          </a:p>
          <a:p>
            <a:pPr lvl="1">
              <a:buFont typeface="Arial" panose="020B0604020202020204"/>
              <a:buChar char="•"/>
              <a:defRPr/>
            </a:pPr>
            <a:r>
              <a:rPr lang="en-US" sz="2800" dirty="0"/>
              <a:t>flow control</a:t>
            </a:r>
            <a:endParaRPr lang="en-US" sz="2800" dirty="0"/>
          </a:p>
          <a:p>
            <a:pPr lvl="1">
              <a:buFont typeface="Arial" panose="020B0604020202020204"/>
              <a:buChar char="•"/>
              <a:defRPr/>
            </a:pPr>
            <a:r>
              <a:rPr lang="en-US" sz="2800" dirty="0"/>
              <a:t>congestion control</a:t>
            </a:r>
            <a:endParaRPr lang="en-US" sz="3200" dirty="0"/>
          </a:p>
          <a:p>
            <a:endParaRPr lang="en-US" dirty="0"/>
          </a:p>
        </p:txBody>
      </p:sp>
      <p:sp>
        <p:nvSpPr>
          <p:cNvPr id="9" name="Rectangle 4"/>
          <p:cNvSpPr>
            <a:spLocks noGrp="1" noChangeArrowheads="1"/>
          </p:cNvSpPr>
          <p:nvPr>
            <p:ph sz="half" idx="2"/>
          </p:nvPr>
        </p:nvSpPr>
        <p:spPr>
          <a:xfrm>
            <a:off x="5968416" y="1815962"/>
            <a:ext cx="5994400" cy="4799013"/>
          </a:xfrm>
        </p:spPr>
        <p:txBody>
          <a:bodyPr>
            <a:normAutofit/>
          </a:bodyPr>
          <a:lstStyle/>
          <a:p>
            <a:pPr marL="457200" indent="-285750">
              <a:buFont typeface="Wingdings" panose="05000000000000000000" pitchFamily="2" charset="2"/>
              <a:buChar char="§"/>
              <a:defRPr/>
            </a:pPr>
            <a:r>
              <a:rPr lang="en-US" sz="3200" dirty="0"/>
              <a:t>learn about Internet transport layer protocols:</a:t>
            </a:r>
            <a:endParaRPr lang="en-US" sz="3200" dirty="0"/>
          </a:p>
          <a:p>
            <a:pPr lvl="1">
              <a:buFont typeface="Arial" panose="020B0604020202020204"/>
              <a:buChar char="•"/>
              <a:defRPr/>
            </a:pPr>
            <a:r>
              <a:rPr lang="en-US" sz="2800" dirty="0"/>
              <a:t>UDP: connectionless transport</a:t>
            </a:r>
            <a:endParaRPr lang="en-US" sz="2800" dirty="0"/>
          </a:p>
          <a:p>
            <a:pPr lvl="1">
              <a:buFont typeface="Arial" panose="020B0604020202020204"/>
              <a:buChar char="•"/>
              <a:defRPr/>
            </a:pPr>
            <a:r>
              <a:rPr lang="en-US" sz="2800" dirty="0"/>
              <a:t>TCP: connection-oriented reliable transport</a:t>
            </a:r>
            <a:endParaRPr lang="en-US" sz="2800" dirty="0"/>
          </a:p>
          <a:p>
            <a:pPr lvl="1">
              <a:buFont typeface="Arial" panose="020B0604020202020204"/>
              <a:buChar char="•"/>
              <a:defRPr/>
            </a:pPr>
            <a:r>
              <a:rPr lang="en-US" sz="2800" dirty="0"/>
              <a:t>TCP congestion control</a:t>
            </a:r>
            <a:endParaRPr lang="en-US" dirty="0"/>
          </a:p>
          <a:p>
            <a:pPr eaLnBrk="1" hangingPunct="1">
              <a:buFont typeface="Wingdings" panose="05000000000000000000" pitchFamily="2" charset="2"/>
              <a:buNone/>
            </a:pPr>
            <a:endParaRPr lang="en-US" altLang="en-US" sz="2400" dirty="0"/>
          </a:p>
        </p:txBody>
      </p:sp>
      <p:sp>
        <p:nvSpPr>
          <p:cNvPr id="3" name="Slide Number Placeholder 2"/>
          <p:cNvSpPr>
            <a:spLocks noGrp="1"/>
          </p:cNvSpPr>
          <p:nvPr>
            <p:ph type="sldNum" sz="quarter" idx="4"/>
          </p:nvPr>
        </p:nvSpPr>
        <p:spPr>
          <a:xfrm>
            <a:off x="9219616" y="6454664"/>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400" dirty="0"/>
              <a:t>Connection-oriented demultiplexing</a:t>
            </a:r>
            <a:endParaRPr lang="en-US" sz="4400" dirty="0"/>
          </a:p>
        </p:txBody>
      </p:sp>
      <p:sp>
        <p:nvSpPr>
          <p:cNvPr id="128" name="Rectangle 3"/>
          <p:cNvSpPr txBox="1">
            <a:spLocks noChangeArrowheads="1"/>
          </p:cNvSpPr>
          <p:nvPr/>
        </p:nvSpPr>
        <p:spPr>
          <a:xfrm>
            <a:off x="798689" y="1495768"/>
            <a:ext cx="4770837" cy="294261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marR="0" lvl="0" indent="-27622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TCP socket identified by </a:t>
            </a: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4-</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tuple: </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source IP address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source port number</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dest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IP address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dest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port number</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 name="Rectangle 4"/>
          <p:cNvSpPr txBox="1">
            <a:spLocks noChangeArrowheads="1"/>
          </p:cNvSpPr>
          <p:nvPr/>
        </p:nvSpPr>
        <p:spPr>
          <a:xfrm>
            <a:off x="6476415" y="1510775"/>
            <a:ext cx="5036711" cy="497477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8630" marR="0" lvl="0" indent="-28892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server may support many simultaneous TCP sockets:</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each socket identified by its own 4-tuple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each socket associated with a different connecting client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3"/>
          <p:cNvSpPr txBox="1">
            <a:spLocks noChangeArrowheads="1"/>
          </p:cNvSpPr>
          <p:nvPr/>
        </p:nvSpPr>
        <p:spPr>
          <a:xfrm>
            <a:off x="784324" y="4284442"/>
            <a:ext cx="4770837" cy="222857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marR="0" lvl="0" indent="-26987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demux: receiver uses </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all four values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(4-tuple)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to direct segment to appropriate socket</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dissolve">
                                      <p:cBhvr>
                                        <p:cTn id="12"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400" dirty="0"/>
              <a:t>Connection-oriented demultiplexing: example</a:t>
            </a:r>
            <a:endParaRPr lang="en-US" sz="4400" dirty="0"/>
          </a:p>
        </p:txBody>
      </p:sp>
      <p:sp>
        <p:nvSpPr>
          <p:cNvPr id="525" name="Freeform 5"/>
          <p:cNvSpPr/>
          <p:nvPr/>
        </p:nvSpPr>
        <p:spPr bwMode="auto">
          <a:xfrm>
            <a:off x="4454236" y="1478017"/>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26" name="Freeform 6"/>
          <p:cNvSpPr/>
          <p:nvPr/>
        </p:nvSpPr>
        <p:spPr bwMode="auto">
          <a:xfrm>
            <a:off x="2052349" y="1657405"/>
            <a:ext cx="460375" cy="2193925"/>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1">
            <a:gsLst>
              <a:gs pos="0">
                <a:srgbClr val="FFFFFF"/>
              </a:gs>
              <a:gs pos="100000">
                <a:srgbClr val="B2B2B2"/>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27" name="Rectangle 23"/>
          <p:cNvSpPr>
            <a:spLocks noChangeArrowheads="1"/>
          </p:cNvSpPr>
          <p:nvPr/>
        </p:nvSpPr>
        <p:spPr bwMode="auto">
          <a:xfrm>
            <a:off x="2568286" y="1624067"/>
            <a:ext cx="1296988" cy="1981200"/>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28" name="Rectangle 24"/>
          <p:cNvSpPr>
            <a:spLocks noChangeArrowheads="1"/>
          </p:cNvSpPr>
          <p:nvPr/>
        </p:nvSpPr>
        <p:spPr bwMode="auto">
          <a:xfrm>
            <a:off x="2530186" y="1678042"/>
            <a:ext cx="1273175" cy="1979613"/>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29" name="Line 25"/>
          <p:cNvSpPr>
            <a:spLocks noChangeShapeType="1"/>
          </p:cNvSpPr>
          <p:nvPr/>
        </p:nvSpPr>
        <p:spPr bwMode="auto">
          <a:xfrm>
            <a:off x="2539711" y="2438455"/>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30" name="Text Box 26"/>
          <p:cNvSpPr txBox="1">
            <a:spLocks noChangeArrowheads="1"/>
          </p:cNvSpPr>
          <p:nvPr/>
        </p:nvSpPr>
        <p:spPr bwMode="auto">
          <a:xfrm>
            <a:off x="2496849" y="2420992"/>
            <a:ext cx="1317625" cy="325438"/>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31" name="Line 27"/>
          <p:cNvSpPr>
            <a:spLocks noChangeShapeType="1"/>
          </p:cNvSpPr>
          <p:nvPr/>
        </p:nvSpPr>
        <p:spPr bwMode="auto">
          <a:xfrm>
            <a:off x="2547649" y="2759130"/>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32" name="Line 28"/>
          <p:cNvSpPr>
            <a:spLocks noChangeShapeType="1"/>
          </p:cNvSpPr>
          <p:nvPr/>
        </p:nvSpPr>
        <p:spPr bwMode="auto">
          <a:xfrm>
            <a:off x="2533361" y="3068692"/>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33" name="Line 29"/>
          <p:cNvSpPr>
            <a:spLocks noChangeShapeType="1"/>
          </p:cNvSpPr>
          <p:nvPr/>
        </p:nvSpPr>
        <p:spPr bwMode="auto">
          <a:xfrm>
            <a:off x="2533361" y="3354442"/>
            <a:ext cx="1263650" cy="3175"/>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34" name="Text Box 26"/>
          <p:cNvSpPr txBox="1">
            <a:spLocks noChangeArrowheads="1"/>
          </p:cNvSpPr>
          <p:nvPr/>
        </p:nvSpPr>
        <p:spPr bwMode="auto">
          <a:xfrm>
            <a:off x="2531774" y="1668517"/>
            <a:ext cx="1317625" cy="325438"/>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35" name="Text Box 26"/>
          <p:cNvSpPr txBox="1">
            <a:spLocks noChangeArrowheads="1"/>
          </p:cNvSpPr>
          <p:nvPr/>
        </p:nvSpPr>
        <p:spPr bwMode="auto">
          <a:xfrm>
            <a:off x="2487324" y="3325867"/>
            <a:ext cx="1317625" cy="325438"/>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36" name="Text Box 26"/>
          <p:cNvSpPr txBox="1">
            <a:spLocks noChangeArrowheads="1"/>
          </p:cNvSpPr>
          <p:nvPr/>
        </p:nvSpPr>
        <p:spPr bwMode="auto">
          <a:xfrm>
            <a:off x="2506374" y="3040117"/>
            <a:ext cx="1317625" cy="325438"/>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37" name="Text Box 26"/>
          <p:cNvSpPr txBox="1">
            <a:spLocks noChangeArrowheads="1"/>
          </p:cNvSpPr>
          <p:nvPr/>
        </p:nvSpPr>
        <p:spPr bwMode="auto">
          <a:xfrm>
            <a:off x="2496849" y="2744842"/>
            <a:ext cx="1317625" cy="325438"/>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network</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38" name="Oval 19"/>
          <p:cNvSpPr>
            <a:spLocks noChangeArrowheads="1"/>
          </p:cNvSpPr>
          <p:nvPr/>
        </p:nvSpPr>
        <p:spPr bwMode="auto">
          <a:xfrm>
            <a:off x="2866736" y="1954267"/>
            <a:ext cx="598488" cy="304800"/>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P1</a:t>
            </a:r>
            <a:endParaRPr kumimoji="0" 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539" name="Group 20"/>
          <p:cNvGrpSpPr/>
          <p:nvPr/>
        </p:nvGrpSpPr>
        <p:grpSpPr bwMode="auto">
          <a:xfrm>
            <a:off x="2834986" y="2278117"/>
            <a:ext cx="620713" cy="228600"/>
            <a:chOff x="1287" y="2524"/>
            <a:chExt cx="260" cy="100"/>
          </a:xfrm>
        </p:grpSpPr>
        <p:sp>
          <p:nvSpPr>
            <p:cNvPr id="540" name="Rectangle 21"/>
            <p:cNvSpPr>
              <a:spLocks noChangeArrowheads="1"/>
            </p:cNvSpPr>
            <p:nvPr/>
          </p:nvSpPr>
          <p:spPr bwMode="auto">
            <a:xfrm>
              <a:off x="1287" y="2524"/>
              <a:ext cx="260" cy="10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41" name="Rectangle 22"/>
            <p:cNvSpPr>
              <a:spLocks noChangeArrowheads="1"/>
            </p:cNvSpPr>
            <p:nvPr/>
          </p:nvSpPr>
          <p:spPr bwMode="auto">
            <a:xfrm>
              <a:off x="1338" y="2537"/>
              <a:ext cx="155" cy="76"/>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42" name="Rectangle 23"/>
            <p:cNvSpPr>
              <a:spLocks noChangeArrowheads="1"/>
            </p:cNvSpPr>
            <p:nvPr/>
          </p:nvSpPr>
          <p:spPr bwMode="auto">
            <a:xfrm>
              <a:off x="1503" y="2582"/>
              <a:ext cx="27" cy="26"/>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43" name="Rectangle 24"/>
            <p:cNvSpPr>
              <a:spLocks noChangeArrowheads="1"/>
            </p:cNvSpPr>
            <p:nvPr/>
          </p:nvSpPr>
          <p:spPr bwMode="auto">
            <a:xfrm>
              <a:off x="1298" y="2583"/>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544" name="Rectangle 23"/>
          <p:cNvSpPr>
            <a:spLocks noChangeArrowheads="1"/>
          </p:cNvSpPr>
          <p:nvPr/>
        </p:nvSpPr>
        <p:spPr bwMode="auto">
          <a:xfrm>
            <a:off x="5067011" y="1390705"/>
            <a:ext cx="2254250" cy="1981200"/>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45" name="Rectangle 24"/>
          <p:cNvSpPr>
            <a:spLocks noChangeArrowheads="1"/>
          </p:cNvSpPr>
          <p:nvPr/>
        </p:nvSpPr>
        <p:spPr bwMode="auto">
          <a:xfrm>
            <a:off x="5013036" y="1468492"/>
            <a:ext cx="2225675" cy="1979613"/>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46" name="Text Box 26"/>
          <p:cNvSpPr txBox="1">
            <a:spLocks noChangeArrowheads="1"/>
          </p:cNvSpPr>
          <p:nvPr/>
        </p:nvSpPr>
        <p:spPr bwMode="auto">
          <a:xfrm>
            <a:off x="5438486" y="2197155"/>
            <a:ext cx="1317625" cy="325437"/>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47" name="Text Box 26"/>
          <p:cNvSpPr txBox="1">
            <a:spLocks noChangeArrowheads="1"/>
          </p:cNvSpPr>
          <p:nvPr/>
        </p:nvSpPr>
        <p:spPr bwMode="auto">
          <a:xfrm>
            <a:off x="5492461" y="1420867"/>
            <a:ext cx="1317625" cy="325438"/>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48" name="Text Box 26"/>
          <p:cNvSpPr txBox="1">
            <a:spLocks noChangeArrowheads="1"/>
          </p:cNvSpPr>
          <p:nvPr/>
        </p:nvSpPr>
        <p:spPr bwMode="auto">
          <a:xfrm>
            <a:off x="5432136" y="3102030"/>
            <a:ext cx="1317625" cy="325437"/>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49" name="Text Box 26"/>
          <p:cNvSpPr txBox="1">
            <a:spLocks noChangeArrowheads="1"/>
          </p:cNvSpPr>
          <p:nvPr/>
        </p:nvSpPr>
        <p:spPr bwMode="auto">
          <a:xfrm>
            <a:off x="5432136" y="2816280"/>
            <a:ext cx="1317625" cy="325437"/>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50" name="Oval 36"/>
          <p:cNvSpPr>
            <a:spLocks noChangeArrowheads="1"/>
          </p:cNvSpPr>
          <p:nvPr/>
        </p:nvSpPr>
        <p:spPr bwMode="auto">
          <a:xfrm>
            <a:off x="5132099" y="1727255"/>
            <a:ext cx="598487" cy="304800"/>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P4</a:t>
            </a:r>
            <a:endParaRPr kumimoji="0" lang="en-US" sz="16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51" name="Rectangle 23"/>
          <p:cNvSpPr>
            <a:spLocks noChangeArrowheads="1"/>
          </p:cNvSpPr>
          <p:nvPr/>
        </p:nvSpPr>
        <p:spPr bwMode="auto">
          <a:xfrm>
            <a:off x="8202324" y="1616130"/>
            <a:ext cx="1296987" cy="1981200"/>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2" name="Rectangle 24"/>
          <p:cNvSpPr>
            <a:spLocks noChangeArrowheads="1"/>
          </p:cNvSpPr>
          <p:nvPr/>
        </p:nvSpPr>
        <p:spPr bwMode="auto">
          <a:xfrm>
            <a:off x="8005474" y="1657405"/>
            <a:ext cx="1631950" cy="1979612"/>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3" name="Text Box 26"/>
          <p:cNvSpPr txBox="1">
            <a:spLocks noChangeArrowheads="1"/>
          </p:cNvSpPr>
          <p:nvPr/>
        </p:nvSpPr>
        <p:spPr bwMode="auto">
          <a:xfrm>
            <a:off x="8130886" y="2413055"/>
            <a:ext cx="1317625" cy="325437"/>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54" name="Text Box 26"/>
          <p:cNvSpPr txBox="1">
            <a:spLocks noChangeArrowheads="1"/>
          </p:cNvSpPr>
          <p:nvPr/>
        </p:nvSpPr>
        <p:spPr bwMode="auto">
          <a:xfrm>
            <a:off x="8165811" y="1660580"/>
            <a:ext cx="1317625" cy="325437"/>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55" name="Text Box 26"/>
          <p:cNvSpPr txBox="1">
            <a:spLocks noChangeArrowheads="1"/>
          </p:cNvSpPr>
          <p:nvPr/>
        </p:nvSpPr>
        <p:spPr bwMode="auto">
          <a:xfrm>
            <a:off x="8173749" y="3317930"/>
            <a:ext cx="1317625" cy="325437"/>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56" name="Text Box 26"/>
          <p:cNvSpPr txBox="1">
            <a:spLocks noChangeArrowheads="1"/>
          </p:cNvSpPr>
          <p:nvPr/>
        </p:nvSpPr>
        <p:spPr bwMode="auto">
          <a:xfrm>
            <a:off x="8140411" y="3032180"/>
            <a:ext cx="1317625" cy="325437"/>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57" name="Text Box 26"/>
          <p:cNvSpPr txBox="1">
            <a:spLocks noChangeArrowheads="1"/>
          </p:cNvSpPr>
          <p:nvPr/>
        </p:nvSpPr>
        <p:spPr bwMode="auto">
          <a:xfrm>
            <a:off x="8130886" y="2736905"/>
            <a:ext cx="1317625" cy="325437"/>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network</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58" name="Oval 53"/>
          <p:cNvSpPr>
            <a:spLocks noChangeArrowheads="1"/>
          </p:cNvSpPr>
          <p:nvPr/>
        </p:nvSpPr>
        <p:spPr bwMode="auto">
          <a:xfrm>
            <a:off x="8086436" y="1954267"/>
            <a:ext cx="598488" cy="304800"/>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P2</a:t>
            </a: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59" name="Freeform 54"/>
          <p:cNvSpPr/>
          <p:nvPr/>
        </p:nvSpPr>
        <p:spPr bwMode="auto">
          <a:xfrm>
            <a:off x="9661236" y="1636767"/>
            <a:ext cx="504825" cy="2133600"/>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344">
                <a:moveTo>
                  <a:pt x="318" y="1344"/>
                </a:moveTo>
                <a:lnTo>
                  <a:pt x="12" y="0"/>
                </a:lnTo>
                <a:lnTo>
                  <a:pt x="0" y="1224"/>
                </a:lnTo>
                <a:lnTo>
                  <a:pt x="121" y="1344"/>
                </a:lnTo>
                <a:lnTo>
                  <a:pt x="318" y="1344"/>
                </a:lnTo>
                <a:close/>
              </a:path>
            </a:pathLst>
          </a:custGeom>
          <a:gradFill rotWithShape="1">
            <a:gsLst>
              <a:gs pos="0">
                <a:srgbClr val="B2B2B2"/>
              </a:gs>
              <a:gs pos="100000">
                <a:srgbClr val="FFFFFF"/>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68" name="Text Box 93"/>
          <p:cNvSpPr txBox="1">
            <a:spLocks noChangeArrowheads="1"/>
          </p:cNvSpPr>
          <p:nvPr/>
        </p:nvSpPr>
        <p:spPr bwMode="auto">
          <a:xfrm flipH="1">
            <a:off x="1723736" y="4418067"/>
            <a:ext cx="1147763" cy="530225"/>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defRPr/>
            </a:pPr>
            <a:r>
              <a:rPr kumimoji="0" lang="en-US" sz="1800" b="0" i="0" u="none" strike="noStrike" kern="1200" cap="none" spc="0" normalizeH="0" baseline="0" noProof="0">
                <a:ln>
                  <a:noFill/>
                </a:ln>
                <a:solidFill>
                  <a:srgbClr val="000000"/>
                </a:solidFill>
                <a:effectLst/>
                <a:uLnTx/>
                <a:uFillTx/>
                <a:latin typeface="Gill Sans MT" panose="020B0502020104020203" pitchFamily="34" charset="0"/>
                <a:ea typeface="MS PGothic" panose="020B0600070205080204" pitchFamily="34" charset="-128"/>
                <a:cs typeface="+mn-cs"/>
              </a:rPr>
              <a:t>host: IP address A</a:t>
            </a:r>
            <a:endParaRPr kumimoji="0" lang="en-US" sz="1800" b="0" i="0" u="none" strike="noStrike" kern="1200" cap="none" spc="0" normalizeH="0" baseline="0" noProof="0">
              <a:ln>
                <a:noFill/>
              </a:ln>
              <a:solidFill>
                <a:srgbClr val="000000"/>
              </a:solidFill>
              <a:effectLst/>
              <a:uLnTx/>
              <a:uFillTx/>
              <a:latin typeface="Gill Sans MT" panose="020B0502020104020203" pitchFamily="34" charset="0"/>
              <a:ea typeface="MS PGothic" panose="020B0600070205080204" pitchFamily="34" charset="-128"/>
              <a:cs typeface="+mn-cs"/>
            </a:endParaRPr>
          </a:p>
        </p:txBody>
      </p:sp>
      <p:sp>
        <p:nvSpPr>
          <p:cNvPr id="569" name="Text Box 94"/>
          <p:cNvSpPr txBox="1">
            <a:spLocks noChangeArrowheads="1"/>
          </p:cNvSpPr>
          <p:nvPr/>
        </p:nvSpPr>
        <p:spPr bwMode="auto">
          <a:xfrm flipH="1">
            <a:off x="9480261" y="4314880"/>
            <a:ext cx="1147763" cy="530225"/>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defRPr/>
            </a:pPr>
            <a:r>
              <a:rPr kumimoji="0" lang="en-US" sz="1800" b="0" i="0" u="none" strike="noStrike" kern="1200" cap="none" spc="0" normalizeH="0" baseline="0" noProof="0">
                <a:ln>
                  <a:noFill/>
                </a:ln>
                <a:solidFill>
                  <a:srgbClr val="000000"/>
                </a:solidFill>
                <a:effectLst/>
                <a:uLnTx/>
                <a:uFillTx/>
                <a:latin typeface="Gill Sans MT" panose="020B0502020104020203" pitchFamily="34" charset="0"/>
                <a:ea typeface="MS PGothic" panose="020B0600070205080204" pitchFamily="34" charset="-128"/>
                <a:cs typeface="+mn-cs"/>
              </a:rPr>
              <a:t>host: IP address C</a:t>
            </a:r>
            <a:endParaRPr kumimoji="0" lang="en-US" sz="1800" b="0" i="0" u="none" strike="noStrike" kern="1200" cap="none" spc="0" normalizeH="0" baseline="0" noProof="0">
              <a:ln>
                <a:noFill/>
              </a:ln>
              <a:solidFill>
                <a:srgbClr val="000000"/>
              </a:solidFill>
              <a:effectLst/>
              <a:uLnTx/>
              <a:uFillTx/>
              <a:latin typeface="Gill Sans MT" panose="020B0502020104020203" pitchFamily="34" charset="0"/>
              <a:ea typeface="MS PGothic" panose="020B0600070205080204" pitchFamily="34" charset="-128"/>
              <a:cs typeface="+mn-cs"/>
            </a:endParaRPr>
          </a:p>
        </p:txBody>
      </p:sp>
      <p:sp>
        <p:nvSpPr>
          <p:cNvPr id="570" name="Line 96"/>
          <p:cNvSpPr>
            <a:spLocks noChangeShapeType="1"/>
          </p:cNvSpPr>
          <p:nvPr/>
        </p:nvSpPr>
        <p:spPr bwMode="auto">
          <a:xfrm>
            <a:off x="4989224" y="3144892"/>
            <a:ext cx="2233612" cy="0"/>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71" name="Line 97"/>
          <p:cNvSpPr>
            <a:spLocks noChangeShapeType="1"/>
          </p:cNvSpPr>
          <p:nvPr/>
        </p:nvSpPr>
        <p:spPr bwMode="auto">
          <a:xfrm>
            <a:off x="5005099" y="2843267"/>
            <a:ext cx="2233612" cy="0"/>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72" name="Text Box 26"/>
          <p:cNvSpPr txBox="1">
            <a:spLocks noChangeArrowheads="1"/>
          </p:cNvSpPr>
          <p:nvPr/>
        </p:nvSpPr>
        <p:spPr bwMode="auto">
          <a:xfrm>
            <a:off x="5392449" y="2508305"/>
            <a:ext cx="1317625" cy="325437"/>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network</a:t>
            </a:r>
            <a:endParaRPr kumimoji="0" lang="en-US" alt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73" name="Line 99"/>
          <p:cNvSpPr>
            <a:spLocks noChangeShapeType="1"/>
          </p:cNvSpPr>
          <p:nvPr/>
        </p:nvSpPr>
        <p:spPr bwMode="auto">
          <a:xfrm>
            <a:off x="5008274" y="2521005"/>
            <a:ext cx="2233612" cy="0"/>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74" name="Line 100"/>
          <p:cNvSpPr>
            <a:spLocks noChangeShapeType="1"/>
          </p:cNvSpPr>
          <p:nvPr/>
        </p:nvSpPr>
        <p:spPr bwMode="auto">
          <a:xfrm>
            <a:off x="5011449" y="2198742"/>
            <a:ext cx="2233612" cy="0"/>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575" name="Group 101"/>
          <p:cNvGrpSpPr/>
          <p:nvPr/>
        </p:nvGrpSpPr>
        <p:grpSpPr bwMode="auto">
          <a:xfrm>
            <a:off x="5187661" y="2060630"/>
            <a:ext cx="473075" cy="228600"/>
            <a:chOff x="1287" y="2524"/>
            <a:chExt cx="260" cy="100"/>
          </a:xfrm>
        </p:grpSpPr>
        <p:sp>
          <p:nvSpPr>
            <p:cNvPr id="576" name="Rectangle 102"/>
            <p:cNvSpPr>
              <a:spLocks noChangeArrowheads="1"/>
            </p:cNvSpPr>
            <p:nvPr/>
          </p:nvSpPr>
          <p:spPr bwMode="auto">
            <a:xfrm>
              <a:off x="1287" y="2524"/>
              <a:ext cx="260" cy="10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77" name="Rectangle 103"/>
            <p:cNvSpPr>
              <a:spLocks noChangeArrowheads="1"/>
            </p:cNvSpPr>
            <p:nvPr/>
          </p:nvSpPr>
          <p:spPr bwMode="auto">
            <a:xfrm>
              <a:off x="1338" y="2537"/>
              <a:ext cx="155" cy="76"/>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78" name="Rectangle 104"/>
            <p:cNvSpPr>
              <a:spLocks noChangeArrowheads="1"/>
            </p:cNvSpPr>
            <p:nvPr/>
          </p:nvSpPr>
          <p:spPr bwMode="auto">
            <a:xfrm>
              <a:off x="1503" y="2582"/>
              <a:ext cx="27" cy="26"/>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79" name="Rectangle 105"/>
            <p:cNvSpPr>
              <a:spLocks noChangeArrowheads="1"/>
            </p:cNvSpPr>
            <p:nvPr/>
          </p:nvSpPr>
          <p:spPr bwMode="auto">
            <a:xfrm>
              <a:off x="1298" y="2583"/>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580" name="Oval 106"/>
          <p:cNvSpPr>
            <a:spLocks noChangeArrowheads="1"/>
          </p:cNvSpPr>
          <p:nvPr/>
        </p:nvSpPr>
        <p:spPr bwMode="auto">
          <a:xfrm>
            <a:off x="6498936" y="1732017"/>
            <a:ext cx="598488" cy="304800"/>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P6</a:t>
            </a: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81" name="Oval 112"/>
          <p:cNvSpPr>
            <a:spLocks noChangeArrowheads="1"/>
          </p:cNvSpPr>
          <p:nvPr/>
        </p:nvSpPr>
        <p:spPr bwMode="auto">
          <a:xfrm>
            <a:off x="5827424" y="1730430"/>
            <a:ext cx="598487" cy="304800"/>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P5</a:t>
            </a: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582" name="Group 118"/>
          <p:cNvGrpSpPr/>
          <p:nvPr/>
        </p:nvGrpSpPr>
        <p:grpSpPr bwMode="auto">
          <a:xfrm>
            <a:off x="5892511" y="2065392"/>
            <a:ext cx="473075" cy="228600"/>
            <a:chOff x="1287" y="2524"/>
            <a:chExt cx="260" cy="100"/>
          </a:xfrm>
        </p:grpSpPr>
        <p:sp>
          <p:nvSpPr>
            <p:cNvPr id="583" name="Rectangle 119"/>
            <p:cNvSpPr>
              <a:spLocks noChangeArrowheads="1"/>
            </p:cNvSpPr>
            <p:nvPr/>
          </p:nvSpPr>
          <p:spPr bwMode="auto">
            <a:xfrm>
              <a:off x="1287" y="2524"/>
              <a:ext cx="260" cy="10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84" name="Rectangle 120"/>
            <p:cNvSpPr>
              <a:spLocks noChangeArrowheads="1"/>
            </p:cNvSpPr>
            <p:nvPr/>
          </p:nvSpPr>
          <p:spPr bwMode="auto">
            <a:xfrm>
              <a:off x="1338" y="2537"/>
              <a:ext cx="155" cy="76"/>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85" name="Rectangle 121"/>
            <p:cNvSpPr>
              <a:spLocks noChangeArrowheads="1"/>
            </p:cNvSpPr>
            <p:nvPr/>
          </p:nvSpPr>
          <p:spPr bwMode="auto">
            <a:xfrm>
              <a:off x="1503" y="2582"/>
              <a:ext cx="27" cy="26"/>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86" name="Rectangle 122"/>
            <p:cNvSpPr>
              <a:spLocks noChangeArrowheads="1"/>
            </p:cNvSpPr>
            <p:nvPr/>
          </p:nvSpPr>
          <p:spPr bwMode="auto">
            <a:xfrm>
              <a:off x="1298" y="2583"/>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587" name="Group 123"/>
          <p:cNvGrpSpPr/>
          <p:nvPr/>
        </p:nvGrpSpPr>
        <p:grpSpPr bwMode="auto">
          <a:xfrm>
            <a:off x="6564024" y="2070155"/>
            <a:ext cx="473075" cy="228600"/>
            <a:chOff x="1287" y="2524"/>
            <a:chExt cx="260" cy="100"/>
          </a:xfrm>
        </p:grpSpPr>
        <p:sp>
          <p:nvSpPr>
            <p:cNvPr id="588" name="Rectangle 124"/>
            <p:cNvSpPr>
              <a:spLocks noChangeArrowheads="1"/>
            </p:cNvSpPr>
            <p:nvPr/>
          </p:nvSpPr>
          <p:spPr bwMode="auto">
            <a:xfrm>
              <a:off x="1287" y="2524"/>
              <a:ext cx="260" cy="10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89" name="Rectangle 125"/>
            <p:cNvSpPr>
              <a:spLocks noChangeArrowheads="1"/>
            </p:cNvSpPr>
            <p:nvPr/>
          </p:nvSpPr>
          <p:spPr bwMode="auto">
            <a:xfrm>
              <a:off x="1338" y="2537"/>
              <a:ext cx="155" cy="76"/>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90" name="Rectangle 126"/>
            <p:cNvSpPr>
              <a:spLocks noChangeArrowheads="1"/>
            </p:cNvSpPr>
            <p:nvPr/>
          </p:nvSpPr>
          <p:spPr bwMode="auto">
            <a:xfrm>
              <a:off x="1503" y="2582"/>
              <a:ext cx="27" cy="26"/>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91" name="Rectangle 127"/>
            <p:cNvSpPr>
              <a:spLocks noChangeArrowheads="1"/>
            </p:cNvSpPr>
            <p:nvPr/>
          </p:nvSpPr>
          <p:spPr bwMode="auto">
            <a:xfrm>
              <a:off x="1298" y="2583"/>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592" name="Line 133"/>
          <p:cNvSpPr>
            <a:spLocks noChangeShapeType="1"/>
          </p:cNvSpPr>
          <p:nvPr/>
        </p:nvSpPr>
        <p:spPr bwMode="auto">
          <a:xfrm>
            <a:off x="7997536" y="3360792"/>
            <a:ext cx="1638300" cy="0"/>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93" name="Line 134"/>
          <p:cNvSpPr>
            <a:spLocks noChangeShapeType="1"/>
          </p:cNvSpPr>
          <p:nvPr/>
        </p:nvSpPr>
        <p:spPr bwMode="auto">
          <a:xfrm>
            <a:off x="7988011" y="3065517"/>
            <a:ext cx="1638300" cy="0"/>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94" name="Line 135"/>
          <p:cNvSpPr>
            <a:spLocks noChangeShapeType="1"/>
          </p:cNvSpPr>
          <p:nvPr/>
        </p:nvSpPr>
        <p:spPr bwMode="auto">
          <a:xfrm>
            <a:off x="7988011" y="2770242"/>
            <a:ext cx="1638300" cy="0"/>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95" name="Line 136"/>
          <p:cNvSpPr>
            <a:spLocks noChangeShapeType="1"/>
          </p:cNvSpPr>
          <p:nvPr/>
        </p:nvSpPr>
        <p:spPr bwMode="auto">
          <a:xfrm>
            <a:off x="7988011" y="2465442"/>
            <a:ext cx="1638300" cy="0"/>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596" name="Group 128"/>
          <p:cNvGrpSpPr/>
          <p:nvPr/>
        </p:nvGrpSpPr>
        <p:grpSpPr bwMode="auto">
          <a:xfrm>
            <a:off x="8140411" y="2292405"/>
            <a:ext cx="473075" cy="228600"/>
            <a:chOff x="1287" y="2524"/>
            <a:chExt cx="260" cy="100"/>
          </a:xfrm>
        </p:grpSpPr>
        <p:sp>
          <p:nvSpPr>
            <p:cNvPr id="597" name="Rectangle 129"/>
            <p:cNvSpPr>
              <a:spLocks noChangeArrowheads="1"/>
            </p:cNvSpPr>
            <p:nvPr/>
          </p:nvSpPr>
          <p:spPr bwMode="auto">
            <a:xfrm>
              <a:off x="1287" y="2524"/>
              <a:ext cx="260" cy="10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98" name="Rectangle 130"/>
            <p:cNvSpPr>
              <a:spLocks noChangeArrowheads="1"/>
            </p:cNvSpPr>
            <p:nvPr/>
          </p:nvSpPr>
          <p:spPr bwMode="auto">
            <a:xfrm>
              <a:off x="1338" y="2537"/>
              <a:ext cx="155" cy="76"/>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99" name="Rectangle 131"/>
            <p:cNvSpPr>
              <a:spLocks noChangeArrowheads="1"/>
            </p:cNvSpPr>
            <p:nvPr/>
          </p:nvSpPr>
          <p:spPr bwMode="auto">
            <a:xfrm>
              <a:off x="1503" y="2582"/>
              <a:ext cx="27" cy="26"/>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00" name="Rectangle 132"/>
            <p:cNvSpPr>
              <a:spLocks noChangeArrowheads="1"/>
            </p:cNvSpPr>
            <p:nvPr/>
          </p:nvSpPr>
          <p:spPr bwMode="auto">
            <a:xfrm>
              <a:off x="1298" y="2583"/>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601" name="Group 137"/>
          <p:cNvGrpSpPr/>
          <p:nvPr/>
        </p:nvGrpSpPr>
        <p:grpSpPr bwMode="auto">
          <a:xfrm>
            <a:off x="8935749" y="2282880"/>
            <a:ext cx="473075" cy="228600"/>
            <a:chOff x="1287" y="2524"/>
            <a:chExt cx="260" cy="100"/>
          </a:xfrm>
        </p:grpSpPr>
        <p:sp>
          <p:nvSpPr>
            <p:cNvPr id="602" name="Rectangle 138"/>
            <p:cNvSpPr>
              <a:spLocks noChangeArrowheads="1"/>
            </p:cNvSpPr>
            <p:nvPr/>
          </p:nvSpPr>
          <p:spPr bwMode="auto">
            <a:xfrm>
              <a:off x="1287" y="2524"/>
              <a:ext cx="260" cy="10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03" name="Rectangle 139"/>
            <p:cNvSpPr>
              <a:spLocks noChangeArrowheads="1"/>
            </p:cNvSpPr>
            <p:nvPr/>
          </p:nvSpPr>
          <p:spPr bwMode="auto">
            <a:xfrm>
              <a:off x="1338" y="2537"/>
              <a:ext cx="155" cy="76"/>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04" name="Rectangle 140"/>
            <p:cNvSpPr>
              <a:spLocks noChangeArrowheads="1"/>
            </p:cNvSpPr>
            <p:nvPr/>
          </p:nvSpPr>
          <p:spPr bwMode="auto">
            <a:xfrm>
              <a:off x="1503" y="2582"/>
              <a:ext cx="27" cy="26"/>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05" name="Rectangle 141"/>
            <p:cNvSpPr>
              <a:spLocks noChangeArrowheads="1"/>
            </p:cNvSpPr>
            <p:nvPr/>
          </p:nvSpPr>
          <p:spPr bwMode="auto">
            <a:xfrm>
              <a:off x="1298" y="2583"/>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606" name="Oval 143"/>
          <p:cNvSpPr>
            <a:spLocks noChangeArrowheads="1"/>
          </p:cNvSpPr>
          <p:nvPr/>
        </p:nvSpPr>
        <p:spPr bwMode="auto">
          <a:xfrm>
            <a:off x="8877011" y="1949505"/>
            <a:ext cx="598488" cy="304800"/>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P3</a:t>
            </a: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5" name="Group 4"/>
          <p:cNvGrpSpPr/>
          <p:nvPr/>
        </p:nvGrpSpPr>
        <p:grpSpPr>
          <a:xfrm>
            <a:off x="3128674" y="2152705"/>
            <a:ext cx="2695575" cy="3382962"/>
            <a:chOff x="3128674" y="2152705"/>
            <a:chExt cx="2695575" cy="3382962"/>
          </a:xfrm>
        </p:grpSpPr>
        <p:grpSp>
          <p:nvGrpSpPr>
            <p:cNvPr id="4" name="Group 3"/>
            <p:cNvGrpSpPr/>
            <p:nvPr/>
          </p:nvGrpSpPr>
          <p:grpSpPr>
            <a:xfrm>
              <a:off x="3301711" y="4192642"/>
              <a:ext cx="2173288" cy="1343025"/>
              <a:chOff x="3301711" y="4192642"/>
              <a:chExt cx="2173288" cy="1343025"/>
            </a:xfrm>
          </p:grpSpPr>
          <p:grpSp>
            <p:nvGrpSpPr>
              <p:cNvPr id="560" name="Group 76"/>
              <p:cNvGrpSpPr/>
              <p:nvPr/>
            </p:nvGrpSpPr>
            <p:grpSpPr bwMode="auto">
              <a:xfrm>
                <a:off x="3450936" y="4883205"/>
                <a:ext cx="2024063" cy="652462"/>
                <a:chOff x="1079" y="3697"/>
                <a:chExt cx="1275" cy="411"/>
              </a:xfrm>
            </p:grpSpPr>
            <p:sp>
              <p:nvSpPr>
                <p:cNvPr id="561" name="Rectangle 77"/>
                <p:cNvSpPr>
                  <a:spLocks noChangeArrowheads="1"/>
                </p:cNvSpPr>
                <p:nvPr/>
              </p:nvSpPr>
              <p:spPr bwMode="auto">
                <a:xfrm>
                  <a:off x="1553" y="3697"/>
                  <a:ext cx="678" cy="138"/>
                </a:xfrm>
                <a:prstGeom prst="rect">
                  <a:avLst/>
                </a:prstGeom>
                <a:solidFill>
                  <a:srgbClr val="3C6CDF"/>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62" name="Line 78"/>
                <p:cNvSpPr>
                  <a:spLocks noChangeShapeType="1"/>
                </p:cNvSpPr>
                <p:nvPr/>
              </p:nvSpPr>
              <p:spPr bwMode="auto">
                <a:xfrm flipV="1">
                  <a:off x="2179" y="3770"/>
                  <a:ext cx="175" cy="0"/>
                </a:xfrm>
                <a:prstGeom prst="line">
                  <a:avLst/>
                </a:prstGeom>
                <a:noFill/>
                <a:ln w="38100">
                  <a:solidFill>
                    <a:srgbClr val="CC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63" name="Text Box 79"/>
                <p:cNvSpPr txBox="1">
                  <a:spLocks noChangeArrowheads="1"/>
                </p:cNvSpPr>
                <p:nvPr/>
              </p:nvSpPr>
              <p:spPr bwMode="auto">
                <a:xfrm>
                  <a:off x="1079" y="3822"/>
                  <a:ext cx="1233" cy="286"/>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85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source </a:t>
                  </a:r>
                  <a:r>
                    <a:rPr kumimoji="0" lang="en-US" sz="14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IP,port</a:t>
                  </a: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A,9157</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85000"/>
                    </a:lnSpc>
                    <a:spcBef>
                      <a:spcPct val="0"/>
                    </a:spcBef>
                    <a:spcAft>
                      <a:spcPct val="0"/>
                    </a:spcAft>
                    <a:buClrTx/>
                    <a:buSzTx/>
                    <a:buFontTx/>
                    <a:buNone/>
                    <a:defRPr/>
                  </a:pPr>
                  <a:r>
                    <a:rPr kumimoji="0" lang="en-US" sz="14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dest</a:t>
                  </a: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IP, port: B,80</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564" name="Group 80"/>
              <p:cNvGrpSpPr/>
              <p:nvPr/>
            </p:nvGrpSpPr>
            <p:grpSpPr bwMode="auto">
              <a:xfrm>
                <a:off x="3301711" y="4192642"/>
                <a:ext cx="1887538" cy="652463"/>
                <a:chOff x="2741" y="3750"/>
                <a:chExt cx="1189" cy="411"/>
              </a:xfrm>
            </p:grpSpPr>
            <p:sp>
              <p:nvSpPr>
                <p:cNvPr id="565" name="Rectangle 81"/>
                <p:cNvSpPr>
                  <a:spLocks noChangeArrowheads="1"/>
                </p:cNvSpPr>
                <p:nvPr/>
              </p:nvSpPr>
              <p:spPr bwMode="auto">
                <a:xfrm>
                  <a:off x="2859" y="3750"/>
                  <a:ext cx="678" cy="138"/>
                </a:xfrm>
                <a:prstGeom prst="rect">
                  <a:avLst/>
                </a:prstGeom>
                <a:solidFill>
                  <a:srgbClr val="3C6CDF"/>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66" name="Line 82"/>
                <p:cNvSpPr>
                  <a:spLocks noChangeShapeType="1"/>
                </p:cNvSpPr>
                <p:nvPr/>
              </p:nvSpPr>
              <p:spPr bwMode="auto">
                <a:xfrm flipV="1">
                  <a:off x="2741" y="3837"/>
                  <a:ext cx="175" cy="0"/>
                </a:xfrm>
                <a:prstGeom prst="line">
                  <a:avLst/>
                </a:prstGeom>
                <a:noFill/>
                <a:ln w="38100">
                  <a:solidFill>
                    <a:srgbClr val="CC0000"/>
                  </a:solidFill>
                  <a:round/>
                  <a:head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67" name="Text Box 83"/>
                <p:cNvSpPr txBox="1">
                  <a:spLocks noChangeArrowheads="1"/>
                </p:cNvSpPr>
                <p:nvPr/>
              </p:nvSpPr>
              <p:spPr bwMode="auto">
                <a:xfrm>
                  <a:off x="2813" y="3875"/>
                  <a:ext cx="1117" cy="286"/>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85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source IP,port: B,80</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85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dest IP,port: A,9157</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sp>
          <p:nvSpPr>
            <p:cNvPr id="607" name="Freeform 144"/>
            <p:cNvSpPr/>
            <p:nvPr/>
          </p:nvSpPr>
          <p:spPr bwMode="auto">
            <a:xfrm>
              <a:off x="3128674" y="2152705"/>
              <a:ext cx="2695575" cy="2695575"/>
            </a:xfrm>
            <a:custGeom>
              <a:avLst/>
              <a:gdLst>
                <a:gd name="T0" fmla="*/ 0 w 1698"/>
                <a:gd name="T1" fmla="*/ 2147483647 h 1698"/>
                <a:gd name="T2" fmla="*/ 0 w 1698"/>
                <a:gd name="T3" fmla="*/ 2147483647 h 1698"/>
                <a:gd name="T4" fmla="*/ 2147483647 w 1698"/>
                <a:gd name="T5" fmla="*/ 2147483647 h 1698"/>
                <a:gd name="T6" fmla="*/ 2147483647 w 1698"/>
                <a:gd name="T7" fmla="*/ 2147483647 h 1698"/>
                <a:gd name="T8" fmla="*/ 2147483647 w 1698"/>
                <a:gd name="T9" fmla="*/ 0 h 16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8" h="1698">
                  <a:moveTo>
                    <a:pt x="0" y="131"/>
                  </a:moveTo>
                  <a:lnTo>
                    <a:pt x="0" y="1698"/>
                  </a:lnTo>
                  <a:lnTo>
                    <a:pt x="1698" y="1690"/>
                  </a:lnTo>
                  <a:lnTo>
                    <a:pt x="1691" y="148"/>
                  </a:lnTo>
                  <a:lnTo>
                    <a:pt x="1443" y="0"/>
                  </a:lnTo>
                </a:path>
              </a:pathLst>
            </a:custGeom>
            <a:noFill/>
            <a:ln w="28575" cap="flat" cmpd="sng">
              <a:solidFill>
                <a:srgbClr val="CC0000"/>
              </a:solidFill>
              <a:prstDash val="solid"/>
              <a:round/>
              <a:headEnd type="triangle" w="med" len="me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608" name="Freeform 145"/>
          <p:cNvSpPr/>
          <p:nvPr/>
        </p:nvSpPr>
        <p:spPr bwMode="auto">
          <a:xfrm>
            <a:off x="6114761" y="2184455"/>
            <a:ext cx="3089275" cy="3252787"/>
          </a:xfrm>
          <a:custGeom>
            <a:avLst/>
            <a:gdLst>
              <a:gd name="T0" fmla="*/ 0 w 1946"/>
              <a:gd name="T1" fmla="*/ 0 h 1801"/>
              <a:gd name="T2" fmla="*/ 0 w 1946"/>
              <a:gd name="T3" fmla="*/ 2147483647 h 1801"/>
              <a:gd name="T4" fmla="*/ 2147483647 w 1946"/>
              <a:gd name="T5" fmla="*/ 2147483647 h 1801"/>
              <a:gd name="T6" fmla="*/ 2147483647 w 1946"/>
              <a:gd name="T7" fmla="*/ 2147483647 h 18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6" h="1801">
                <a:moveTo>
                  <a:pt x="0" y="0"/>
                </a:moveTo>
                <a:lnTo>
                  <a:pt x="0" y="1801"/>
                </a:lnTo>
                <a:lnTo>
                  <a:pt x="1946" y="1794"/>
                </a:lnTo>
                <a:lnTo>
                  <a:pt x="1925" y="132"/>
                </a:lnTo>
              </a:path>
            </a:pathLst>
          </a:custGeom>
          <a:noFill/>
          <a:ln w="28575" cap="flat" cmpd="sng">
            <a:solidFill>
              <a:srgbClr val="CC0000"/>
            </a:solidFill>
            <a:prstDash val="solid"/>
            <a:round/>
            <a:headEnd type="triangle" w="med" len="me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7" name="Group 6"/>
          <p:cNvGrpSpPr/>
          <p:nvPr/>
        </p:nvGrpSpPr>
        <p:grpSpPr>
          <a:xfrm>
            <a:off x="6773574" y="2173342"/>
            <a:ext cx="2170112" cy="2876550"/>
            <a:chOff x="6773574" y="2173342"/>
            <a:chExt cx="2170112" cy="2876550"/>
          </a:xfrm>
        </p:grpSpPr>
        <p:sp>
          <p:nvSpPr>
            <p:cNvPr id="609" name="Freeform 146"/>
            <p:cNvSpPr/>
            <p:nvPr/>
          </p:nvSpPr>
          <p:spPr bwMode="auto">
            <a:xfrm>
              <a:off x="6773574" y="2173342"/>
              <a:ext cx="1609725" cy="2465388"/>
            </a:xfrm>
            <a:custGeom>
              <a:avLst/>
              <a:gdLst>
                <a:gd name="T0" fmla="*/ 0 w 1014"/>
                <a:gd name="T1" fmla="*/ 0 h 1480"/>
                <a:gd name="T2" fmla="*/ 0 w 1014"/>
                <a:gd name="T3" fmla="*/ 2147483647 h 1480"/>
                <a:gd name="T4" fmla="*/ 2147483647 w 1014"/>
                <a:gd name="T5" fmla="*/ 2147483647 h 1480"/>
                <a:gd name="T6" fmla="*/ 2147483647 w 1014"/>
                <a:gd name="T7" fmla="*/ 2147483647 h 1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14" h="1480">
                  <a:moveTo>
                    <a:pt x="0" y="0"/>
                  </a:moveTo>
                  <a:lnTo>
                    <a:pt x="0" y="1480"/>
                  </a:lnTo>
                  <a:lnTo>
                    <a:pt x="1014" y="1480"/>
                  </a:lnTo>
                  <a:lnTo>
                    <a:pt x="1014" y="146"/>
                  </a:lnTo>
                </a:path>
              </a:pathLst>
            </a:custGeom>
            <a:noFill/>
            <a:ln w="28575" cap="flat" cmpd="sng">
              <a:solidFill>
                <a:srgbClr val="CC0000"/>
              </a:solidFill>
              <a:prstDash val="solid"/>
              <a:round/>
              <a:headEnd type="triangle" w="med" len="me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610" name="Group 147"/>
            <p:cNvGrpSpPr/>
            <p:nvPr/>
          </p:nvGrpSpPr>
          <p:grpSpPr bwMode="auto">
            <a:xfrm>
              <a:off x="6871999" y="4397430"/>
              <a:ext cx="2071687" cy="652462"/>
              <a:chOff x="2741" y="3750"/>
              <a:chExt cx="1305" cy="411"/>
            </a:xfrm>
          </p:grpSpPr>
          <p:sp>
            <p:nvSpPr>
              <p:cNvPr id="611" name="Rectangle 148"/>
              <p:cNvSpPr>
                <a:spLocks noChangeArrowheads="1"/>
              </p:cNvSpPr>
              <p:nvPr/>
            </p:nvSpPr>
            <p:spPr bwMode="auto">
              <a:xfrm>
                <a:off x="2859" y="3750"/>
                <a:ext cx="678" cy="138"/>
              </a:xfrm>
              <a:prstGeom prst="rect">
                <a:avLst/>
              </a:prstGeom>
              <a:solidFill>
                <a:srgbClr val="3C6CDF"/>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12" name="Line 149"/>
              <p:cNvSpPr>
                <a:spLocks noChangeShapeType="1"/>
              </p:cNvSpPr>
              <p:nvPr/>
            </p:nvSpPr>
            <p:spPr bwMode="auto">
              <a:xfrm flipV="1">
                <a:off x="2741" y="3837"/>
                <a:ext cx="175" cy="0"/>
              </a:xfrm>
              <a:prstGeom prst="line">
                <a:avLst/>
              </a:prstGeom>
              <a:noFill/>
              <a:ln w="38100">
                <a:solidFill>
                  <a:srgbClr val="CC0000"/>
                </a:solidFill>
                <a:round/>
                <a:head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13" name="Text Box 150"/>
              <p:cNvSpPr txBox="1">
                <a:spLocks noChangeArrowheads="1"/>
              </p:cNvSpPr>
              <p:nvPr/>
            </p:nvSpPr>
            <p:spPr bwMode="auto">
              <a:xfrm>
                <a:off x="2813" y="3875"/>
                <a:ext cx="1233" cy="286"/>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85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source IP,port: C,5775</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85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dest IP,port: B,80</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grpSp>
        <p:nvGrpSpPr>
          <p:cNvPr id="614" name="Group 151"/>
          <p:cNvGrpSpPr/>
          <p:nvPr/>
        </p:nvGrpSpPr>
        <p:grpSpPr bwMode="auto">
          <a:xfrm>
            <a:off x="6941849" y="5186417"/>
            <a:ext cx="2063750" cy="661988"/>
            <a:chOff x="2741" y="3750"/>
            <a:chExt cx="1300" cy="417"/>
          </a:xfrm>
        </p:grpSpPr>
        <p:sp>
          <p:nvSpPr>
            <p:cNvPr id="615" name="Rectangle 152"/>
            <p:cNvSpPr>
              <a:spLocks noChangeArrowheads="1"/>
            </p:cNvSpPr>
            <p:nvPr/>
          </p:nvSpPr>
          <p:spPr bwMode="auto">
            <a:xfrm>
              <a:off x="2859" y="3750"/>
              <a:ext cx="678" cy="138"/>
            </a:xfrm>
            <a:prstGeom prst="rect">
              <a:avLst/>
            </a:prstGeom>
            <a:solidFill>
              <a:srgbClr val="3C6CDF"/>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16" name="Line 153"/>
            <p:cNvSpPr>
              <a:spLocks noChangeShapeType="1"/>
            </p:cNvSpPr>
            <p:nvPr/>
          </p:nvSpPr>
          <p:spPr bwMode="auto">
            <a:xfrm flipV="1">
              <a:off x="2741" y="3837"/>
              <a:ext cx="175" cy="0"/>
            </a:xfrm>
            <a:prstGeom prst="line">
              <a:avLst/>
            </a:prstGeom>
            <a:noFill/>
            <a:ln w="38100">
              <a:solidFill>
                <a:srgbClr val="CC0000"/>
              </a:solidFill>
              <a:round/>
              <a:head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17" name="Text Box 154"/>
            <p:cNvSpPr txBox="1">
              <a:spLocks noChangeArrowheads="1"/>
            </p:cNvSpPr>
            <p:nvPr/>
          </p:nvSpPr>
          <p:spPr bwMode="auto">
            <a:xfrm>
              <a:off x="2813" y="3875"/>
              <a:ext cx="1228" cy="2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85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source </a:t>
              </a:r>
              <a:r>
                <a:rPr kumimoji="0" lang="en-US" sz="14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IP,port</a:t>
              </a: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C,9157</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85000"/>
                </a:lnSpc>
                <a:spcBef>
                  <a:spcPct val="0"/>
                </a:spcBef>
                <a:spcAft>
                  <a:spcPct val="0"/>
                </a:spcAft>
                <a:buClrTx/>
                <a:buSzTx/>
                <a:buFontTx/>
                <a:buNone/>
                <a:defRPr/>
              </a:pPr>
              <a:r>
                <a:rPr kumimoji="0" lang="en-US" sz="14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dest</a:t>
              </a: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a:t>
              </a:r>
              <a:r>
                <a:rPr kumimoji="0" lang="en-US" sz="14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IP,port</a:t>
              </a: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B,80</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621" name="Text Box 160"/>
          <p:cNvSpPr txBox="1">
            <a:spLocks noChangeArrowheads="1"/>
          </p:cNvSpPr>
          <p:nvPr/>
        </p:nvSpPr>
        <p:spPr bwMode="auto">
          <a:xfrm flipH="1">
            <a:off x="6681499" y="3414767"/>
            <a:ext cx="1147762" cy="530225"/>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defRPr/>
            </a:pPr>
            <a:r>
              <a:rPr kumimoji="0" lang="en-US" sz="1800" b="0" i="0" u="none" strike="noStrike" kern="1200" cap="none" spc="0" normalizeH="0" baseline="0" noProof="0">
                <a:ln>
                  <a:noFill/>
                </a:ln>
                <a:solidFill>
                  <a:srgbClr val="000000"/>
                </a:solidFill>
                <a:effectLst/>
                <a:uLnTx/>
                <a:uFillTx/>
                <a:latin typeface="Gill Sans MT" panose="020B0502020104020203" pitchFamily="34" charset="0"/>
                <a:ea typeface="MS PGothic" panose="020B0600070205080204" pitchFamily="34" charset="-128"/>
                <a:cs typeface="+mn-cs"/>
              </a:rPr>
              <a:t>server: IP address B</a:t>
            </a:r>
            <a:endParaRPr kumimoji="0" lang="en-US" sz="1800" b="0" i="0" u="none" strike="noStrike" kern="1200" cap="none" spc="0" normalizeH="0" baseline="0" noProof="0">
              <a:ln>
                <a:noFill/>
              </a:ln>
              <a:solidFill>
                <a:srgbClr val="000000"/>
              </a:solidFill>
              <a:effectLst/>
              <a:uLnTx/>
              <a:uFillTx/>
              <a:latin typeface="Gill Sans MT" panose="020B0502020104020203" pitchFamily="34" charset="0"/>
              <a:ea typeface="MS PGothic" panose="020B0600070205080204" pitchFamily="34" charset="-128"/>
              <a:cs typeface="+mn-cs"/>
            </a:endParaRPr>
          </a:p>
        </p:txBody>
      </p:sp>
      <p:grpSp>
        <p:nvGrpSpPr>
          <p:cNvPr id="622" name="Group 161"/>
          <p:cNvGrpSpPr/>
          <p:nvPr/>
        </p:nvGrpSpPr>
        <p:grpSpPr bwMode="auto">
          <a:xfrm>
            <a:off x="4455824" y="2905180"/>
            <a:ext cx="358775" cy="704850"/>
            <a:chOff x="4140" y="429"/>
            <a:chExt cx="1425" cy="2396"/>
          </a:xfrm>
        </p:grpSpPr>
        <p:sp>
          <p:nvSpPr>
            <p:cNvPr id="623" name="Freeform 162"/>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24" name="Rectangle 163"/>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25" name="Freeform 164"/>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26" name="Freeform 165"/>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27" name="Rectangle 166"/>
            <p:cNvSpPr>
              <a:spLocks noChangeArrowheads="1"/>
            </p:cNvSpPr>
            <p:nvPr/>
          </p:nvSpPr>
          <p:spPr bwMode="auto">
            <a:xfrm>
              <a:off x="4209" y="693"/>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628" name="Group 167"/>
            <p:cNvGrpSpPr/>
            <p:nvPr/>
          </p:nvGrpSpPr>
          <p:grpSpPr bwMode="auto">
            <a:xfrm>
              <a:off x="4749" y="668"/>
              <a:ext cx="581" cy="145"/>
              <a:chOff x="614" y="2568"/>
              <a:chExt cx="725" cy="139"/>
            </a:xfrm>
          </p:grpSpPr>
          <p:sp>
            <p:nvSpPr>
              <p:cNvPr id="653" name="AutoShape 168"/>
              <p:cNvSpPr>
                <a:spLocks noChangeArrowheads="1"/>
              </p:cNvSpPr>
              <p:nvPr/>
            </p:nvSpPr>
            <p:spPr bwMode="auto">
              <a:xfrm>
                <a:off x="617" y="2567"/>
                <a:ext cx="724"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54" name="AutoShape 169"/>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629" name="Rectangle 170"/>
            <p:cNvSpPr>
              <a:spLocks noChangeArrowheads="1"/>
            </p:cNvSpPr>
            <p:nvPr/>
          </p:nvSpPr>
          <p:spPr bwMode="auto">
            <a:xfrm>
              <a:off x="4222" y="101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630" name="Group 171"/>
            <p:cNvGrpSpPr/>
            <p:nvPr/>
          </p:nvGrpSpPr>
          <p:grpSpPr bwMode="auto">
            <a:xfrm>
              <a:off x="4747" y="994"/>
              <a:ext cx="581" cy="134"/>
              <a:chOff x="614" y="2568"/>
              <a:chExt cx="725" cy="139"/>
            </a:xfrm>
          </p:grpSpPr>
          <p:sp>
            <p:nvSpPr>
              <p:cNvPr id="651" name="AutoShape 172"/>
              <p:cNvSpPr>
                <a:spLocks noChangeArrowheads="1"/>
              </p:cNvSpPr>
              <p:nvPr/>
            </p:nvSpPr>
            <p:spPr bwMode="auto">
              <a:xfrm>
                <a:off x="612" y="2570"/>
                <a:ext cx="724" cy="16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52" name="AutoShape 173"/>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631" name="Rectangle 174"/>
            <p:cNvSpPr>
              <a:spLocks noChangeArrowheads="1"/>
            </p:cNvSpPr>
            <p:nvPr/>
          </p:nvSpPr>
          <p:spPr bwMode="auto">
            <a:xfrm>
              <a:off x="4216" y="135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32" name="Rectangle 175"/>
            <p:cNvSpPr>
              <a:spLocks noChangeArrowheads="1"/>
            </p:cNvSpPr>
            <p:nvPr/>
          </p:nvSpPr>
          <p:spPr bwMode="auto">
            <a:xfrm>
              <a:off x="4228" y="1654"/>
              <a:ext cx="593"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633" name="Group 176"/>
            <p:cNvGrpSpPr/>
            <p:nvPr/>
          </p:nvGrpSpPr>
          <p:grpSpPr bwMode="auto">
            <a:xfrm>
              <a:off x="4735" y="1627"/>
              <a:ext cx="582" cy="151"/>
              <a:chOff x="614" y="2568"/>
              <a:chExt cx="725" cy="139"/>
            </a:xfrm>
          </p:grpSpPr>
          <p:sp>
            <p:nvSpPr>
              <p:cNvPr id="649" name="AutoShape 177"/>
              <p:cNvSpPr>
                <a:spLocks noChangeArrowheads="1"/>
              </p:cNvSpPr>
              <p:nvPr/>
            </p:nvSpPr>
            <p:spPr bwMode="auto">
              <a:xfrm>
                <a:off x="611" y="2568"/>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50" name="AutoShape 178"/>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634" name="Freeform 179"/>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635" name="Group 180"/>
            <p:cNvGrpSpPr/>
            <p:nvPr/>
          </p:nvGrpSpPr>
          <p:grpSpPr bwMode="auto">
            <a:xfrm>
              <a:off x="4739" y="1327"/>
              <a:ext cx="582" cy="139"/>
              <a:chOff x="614" y="2568"/>
              <a:chExt cx="725" cy="139"/>
            </a:xfrm>
          </p:grpSpPr>
          <p:sp>
            <p:nvSpPr>
              <p:cNvPr id="647" name="AutoShape 181"/>
              <p:cNvSpPr>
                <a:spLocks noChangeArrowheads="1"/>
              </p:cNvSpPr>
              <p:nvPr/>
            </p:nvSpPr>
            <p:spPr bwMode="auto">
              <a:xfrm>
                <a:off x="614" y="2566"/>
                <a:ext cx="723"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48" name="AutoShape 182"/>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636" name="Rectangle 183"/>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37" name="Freeform 184"/>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38" name="Freeform 185"/>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39" name="Oval 186"/>
            <p:cNvSpPr>
              <a:spLocks noChangeArrowheads="1"/>
            </p:cNvSpPr>
            <p:nvPr/>
          </p:nvSpPr>
          <p:spPr bwMode="auto">
            <a:xfrm>
              <a:off x="5515" y="2609"/>
              <a:ext cx="50"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40" name="Freeform 187"/>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41" name="AutoShape 188"/>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42" name="AutoShape 189"/>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43" name="Oval 190"/>
            <p:cNvSpPr>
              <a:spLocks noChangeArrowheads="1"/>
            </p:cNvSpPr>
            <p:nvPr/>
          </p:nvSpPr>
          <p:spPr bwMode="auto">
            <a:xfrm>
              <a:off x="4310" y="2382"/>
              <a:ext cx="158"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44" name="Oval 191"/>
            <p:cNvSpPr>
              <a:spLocks noChangeArrowheads="1"/>
            </p:cNvSpPr>
            <p:nvPr/>
          </p:nvSpPr>
          <p:spPr bwMode="auto">
            <a:xfrm>
              <a:off x="4487" y="2382"/>
              <a:ext cx="158" cy="146"/>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45" name="Oval 192"/>
            <p:cNvSpPr>
              <a:spLocks noChangeArrowheads="1"/>
            </p:cNvSpPr>
            <p:nvPr/>
          </p:nvSpPr>
          <p:spPr bwMode="auto">
            <a:xfrm>
              <a:off x="4663" y="2382"/>
              <a:ext cx="158" cy="140"/>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46" name="Rectangle 193"/>
            <p:cNvSpPr>
              <a:spLocks noChangeArrowheads="1"/>
            </p:cNvSpPr>
            <p:nvPr/>
          </p:nvSpPr>
          <p:spPr bwMode="auto">
            <a:xfrm>
              <a:off x="5061" y="1837"/>
              <a:ext cx="88" cy="761"/>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655" name="Group 194"/>
          <p:cNvGrpSpPr/>
          <p:nvPr/>
        </p:nvGrpSpPr>
        <p:grpSpPr bwMode="auto">
          <a:xfrm>
            <a:off x="1590386" y="3325867"/>
            <a:ext cx="711200" cy="669925"/>
            <a:chOff x="-44" y="1473"/>
            <a:chExt cx="981" cy="1105"/>
          </a:xfrm>
        </p:grpSpPr>
        <p:pic>
          <p:nvPicPr>
            <p:cNvPr id="656" name="Picture 19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657" name="Freeform 19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658" name="Group 197"/>
          <p:cNvGrpSpPr/>
          <p:nvPr/>
        </p:nvGrpSpPr>
        <p:grpSpPr bwMode="auto">
          <a:xfrm flipH="1">
            <a:off x="9893011" y="3241730"/>
            <a:ext cx="711200" cy="669925"/>
            <a:chOff x="-44" y="1473"/>
            <a:chExt cx="981" cy="1105"/>
          </a:xfrm>
        </p:grpSpPr>
        <p:pic>
          <p:nvPicPr>
            <p:cNvPr id="659" name="Picture 198"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p:spPr>
        </p:pic>
        <p:sp>
          <p:nvSpPr>
            <p:cNvPr id="660" name="Freeform 199"/>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661" name="Text Box 155"/>
          <p:cNvSpPr txBox="1">
            <a:spLocks noChangeArrowheads="1"/>
          </p:cNvSpPr>
          <p:nvPr/>
        </p:nvSpPr>
        <p:spPr bwMode="auto">
          <a:xfrm>
            <a:off x="822086" y="5737235"/>
            <a:ext cx="6642844" cy="830997"/>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Three segments, all destined to IP address: B,</a:t>
            </a:r>
            <a:endPar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dest</a:t>
            </a:r>
            <a:r>
              <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port: 80 are demultiplexed to </a:t>
            </a:r>
            <a:r>
              <a:rPr kumimoji="0" lang="en-US" sz="2400" b="0" i="1"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different</a:t>
            </a:r>
            <a:r>
              <a:rPr kumimoji="0" lang="en-US" sz="24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sockets</a:t>
            </a:r>
            <a:endPar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Oval 5"/>
          <p:cNvSpPr/>
          <p:nvPr/>
        </p:nvSpPr>
        <p:spPr>
          <a:xfrm>
            <a:off x="4454237" y="5186417"/>
            <a:ext cx="1017672" cy="412705"/>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Oval 144"/>
          <p:cNvSpPr/>
          <p:nvPr/>
        </p:nvSpPr>
        <p:spPr>
          <a:xfrm>
            <a:off x="7577600" y="4694310"/>
            <a:ext cx="1017672" cy="412705"/>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Oval 145"/>
          <p:cNvSpPr/>
          <p:nvPr/>
        </p:nvSpPr>
        <p:spPr>
          <a:xfrm>
            <a:off x="7631575" y="5530882"/>
            <a:ext cx="1017672" cy="412705"/>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7" name="Picture 4" descr="Image result for apache web serve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2538" y="1073700"/>
            <a:ext cx="1474756" cy="644858"/>
          </a:xfrm>
          <a:prstGeom prst="rect">
            <a:avLst/>
          </a:prstGeom>
          <a:noFill/>
        </p:spPr>
      </p:pic>
      <p:sp>
        <p:nvSpPr>
          <p:cNvPr id="144"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08"/>
                                        </p:tgtEl>
                                        <p:attrNameLst>
                                          <p:attrName>style.visibility</p:attrName>
                                        </p:attrNameLst>
                                      </p:cBhvr>
                                      <p:to>
                                        <p:strVal val="visible"/>
                                      </p:to>
                                    </p:set>
                                    <p:animEffect transition="in" filter="dissolve">
                                      <p:cBhvr>
                                        <p:cTn id="17" dur="500"/>
                                        <p:tgtEl>
                                          <p:spTgt spid="608"/>
                                        </p:tgtEl>
                                      </p:cBhvr>
                                    </p:animEffect>
                                  </p:childTnLst>
                                </p:cTn>
                              </p:par>
                              <p:par>
                                <p:cTn id="18" presetID="9" presetClass="entr" presetSubtype="0" fill="hold" nodeType="withEffect">
                                  <p:stCondLst>
                                    <p:cond delay="0"/>
                                  </p:stCondLst>
                                  <p:childTnLst>
                                    <p:set>
                                      <p:cBhvr>
                                        <p:cTn id="19" dur="1" fill="hold">
                                          <p:stCondLst>
                                            <p:cond delay="0"/>
                                          </p:stCondLst>
                                        </p:cTn>
                                        <p:tgtEl>
                                          <p:spTgt spid="614"/>
                                        </p:tgtEl>
                                        <p:attrNameLst>
                                          <p:attrName>style.visibility</p:attrName>
                                        </p:attrNameLst>
                                      </p:cBhvr>
                                      <p:to>
                                        <p:strVal val="visible"/>
                                      </p:to>
                                    </p:set>
                                    <p:animEffect transition="in" filter="dissolve">
                                      <p:cBhvr>
                                        <p:cTn id="20" dur="500"/>
                                        <p:tgtEl>
                                          <p:spTgt spid="6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45"/>
                                        </p:tgtEl>
                                        <p:attrNameLst>
                                          <p:attrName>style.visibility</p:attrName>
                                        </p:attrNameLst>
                                      </p:cBhvr>
                                      <p:to>
                                        <p:strVal val="visible"/>
                                      </p:to>
                                    </p:set>
                                    <p:animEffect transition="in" filter="dissolve">
                                      <p:cBhvr>
                                        <p:cTn id="28" dur="500"/>
                                        <p:tgtEl>
                                          <p:spTgt spid="14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46"/>
                                        </p:tgtEl>
                                        <p:attrNameLst>
                                          <p:attrName>style.visibility</p:attrName>
                                        </p:attrNameLst>
                                      </p:cBhvr>
                                      <p:to>
                                        <p:strVal val="visible"/>
                                      </p:to>
                                    </p:set>
                                    <p:animEffect transition="in" filter="dissolve">
                                      <p:cBhvr>
                                        <p:cTn id="31" dur="500"/>
                                        <p:tgtEl>
                                          <p:spTgt spid="14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61"/>
                                        </p:tgtEl>
                                        <p:attrNameLst>
                                          <p:attrName>style.visibility</p:attrName>
                                        </p:attrNameLst>
                                      </p:cBhvr>
                                      <p:to>
                                        <p:strVal val="visible"/>
                                      </p:to>
                                    </p:set>
                                    <p:animEffect transition="in" filter="dissolve">
                                      <p:cBhvr>
                                        <p:cTn id="34" dur="500"/>
                                        <p:tgtEl>
                                          <p:spTgt spid="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 grpId="0" animBg="1"/>
      <p:bldP spid="661" grpId="0"/>
      <p:bldP spid="6" grpId="0" animBg="1"/>
      <p:bldP spid="145" grpId="0" animBg="1"/>
      <p:bldP spid="14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1206442"/>
          </a:xfrm>
        </p:spPr>
        <p:txBody>
          <a:bodyPr>
            <a:normAutofit/>
          </a:bodyPr>
          <a:lstStyle/>
          <a:p>
            <a:r>
              <a:rPr lang="en-US" sz="5400" dirty="0"/>
              <a:t>Summary</a:t>
            </a:r>
            <a:endParaRPr lang="en-US" sz="6000" dirty="0"/>
          </a:p>
        </p:txBody>
      </p:sp>
      <p:sp>
        <p:nvSpPr>
          <p:cNvPr id="128" name="Rectangle 3"/>
          <p:cNvSpPr txBox="1">
            <a:spLocks noChangeArrowheads="1"/>
          </p:cNvSpPr>
          <p:nvPr/>
        </p:nvSpPr>
        <p:spPr>
          <a:xfrm>
            <a:off x="798690" y="1610067"/>
            <a:ext cx="11100625" cy="524793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3550" marR="0" lvl="0" indent="-33972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Multiplexing, demultiplexing: based on segment, datagram header field values</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3200" b="1" i="0" u="none" strike="noStrike" kern="1200" cap="none" spc="0" normalizeH="0" baseline="0" noProof="0" dirty="0">
                <a:ln>
                  <a:noFill/>
                </a:ln>
                <a:solidFill>
                  <a:srgbClr val="C00000"/>
                </a:solidFill>
                <a:effectLst/>
                <a:uLnTx/>
                <a:uFillTx/>
                <a:latin typeface="Calibri" panose="020F0502020204030204"/>
                <a:ea typeface="+mn-ea"/>
                <a:cs typeface="+mn-cs"/>
              </a:rPr>
              <a:t>UDP: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demultiplexing using destination port number (only)</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3600" b="1" i="0" u="none" strike="noStrike" kern="1200" cap="none" spc="0" normalizeH="0" baseline="0" noProof="0" dirty="0">
                <a:ln>
                  <a:noFill/>
                </a:ln>
                <a:solidFill>
                  <a:srgbClr val="C00000"/>
                </a:solidFill>
                <a:effectLst/>
                <a:uLnTx/>
                <a:uFillTx/>
                <a:latin typeface="Calibri" panose="020F0502020204030204"/>
                <a:ea typeface="+mn-ea"/>
                <a:cs typeface="+mn-cs"/>
              </a:rPr>
              <a:t>TCP: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demultiplexing using 4-tuple: source and destination IP addresses, and port numbers</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Multiplexing/demultiplexing happen at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all</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layers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8">
                                            <p:txEl>
                                              <p:pRg st="1" end="1"/>
                                            </p:txEl>
                                          </p:spTgt>
                                        </p:tgtEl>
                                        <p:attrNameLst>
                                          <p:attrName>style.visibility</p:attrName>
                                        </p:attrNameLst>
                                      </p:cBhvr>
                                      <p:to>
                                        <p:strVal val="visible"/>
                                      </p:to>
                                    </p:set>
                                    <p:animEffect transition="in" filter="dissolve">
                                      <p:cBhvr>
                                        <p:cTn id="7" dur="500"/>
                                        <p:tgtEl>
                                          <p:spTgt spid="12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8">
                                            <p:txEl>
                                              <p:pRg st="2" end="2"/>
                                            </p:txEl>
                                          </p:spTgt>
                                        </p:tgtEl>
                                        <p:attrNameLst>
                                          <p:attrName>style.visibility</p:attrName>
                                        </p:attrNameLst>
                                      </p:cBhvr>
                                      <p:to>
                                        <p:strVal val="visible"/>
                                      </p:to>
                                    </p:set>
                                    <p:animEffect transition="in" filter="dissolve">
                                      <p:cBhvr>
                                        <p:cTn id="12" dur="500"/>
                                        <p:tgtEl>
                                          <p:spTgt spid="12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8">
                                            <p:txEl>
                                              <p:pRg st="3" end="3"/>
                                            </p:txEl>
                                          </p:spTgt>
                                        </p:tgtEl>
                                        <p:attrNameLst>
                                          <p:attrName>style.visibility</p:attrName>
                                        </p:attrNameLst>
                                      </p:cBhvr>
                                      <p:to>
                                        <p:strVal val="visible"/>
                                      </p:to>
                                    </p:set>
                                    <p:animEffect transition="in" filter="dissolve">
                                      <p:cBhvr>
                                        <p:cTn id="17" dur="500"/>
                                        <p:tgtEl>
                                          <p:spTgt spid="12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endParaRPr lang="en-US" altLang="en-US" sz="3200" dirty="0">
              <a:solidFill>
                <a:schemeClr val="bg1">
                  <a:lumMod val="75000"/>
                </a:schemeClr>
              </a:solidFill>
              <a:cs typeface="Calibri" panose="020F0502020204030204" pitchFamily="34" charset="0"/>
            </a:endParaRP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endParaRPr lang="en-US" altLang="en-US" sz="3200" dirty="0">
              <a:solidFill>
                <a:schemeClr val="bg1">
                  <a:lumMod val="75000"/>
                </a:schemeClr>
              </a:solidFill>
              <a:cs typeface="Calibri" panose="020F0502020204030204" pitchFamily="34" charset="0"/>
            </a:endParaRPr>
          </a:p>
          <a:p>
            <a:pPr marL="403225" indent="-285750">
              <a:spcBef>
                <a:spcPts val="800"/>
              </a:spcBef>
            </a:pPr>
            <a:r>
              <a:rPr lang="en-US" altLang="en-US" sz="3200" dirty="0">
                <a:cs typeface="Calibri" panose="020F0502020204030204" pitchFamily="34" charset="0"/>
              </a:rPr>
              <a:t>Connectionless transport: UDP</a:t>
            </a:r>
            <a:endParaRPr lang="en-US" altLang="en-US" sz="3200" dirty="0">
              <a:cs typeface="Calibri" panose="020F0502020204030204" pitchFamily="34" charset="0"/>
            </a:endParaRP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endParaRPr lang="en-US" altLang="en-US" sz="3200" dirty="0">
              <a:solidFill>
                <a:schemeClr val="bg1">
                  <a:lumMod val="75000"/>
                </a:schemeClr>
              </a:solidFill>
              <a:cs typeface="Calibri" panose="020F0502020204030204" pitchFamily="34" charset="0"/>
            </a:endParaRPr>
          </a:p>
          <a:p>
            <a:pPr marL="403225" indent="-285750">
              <a:spcBef>
                <a:spcPts val="800"/>
              </a:spcBef>
              <a:buClr>
                <a:schemeClr val="bg1">
                  <a:lumMod val="75000"/>
                </a:schemeClr>
              </a:buClr>
            </a:pPr>
            <a:r>
              <a:rPr lang="en-US" sz="3200" dirty="0">
                <a:solidFill>
                  <a:schemeClr val="bg1">
                    <a:lumMod val="75000"/>
                  </a:schemeClr>
                </a:solidFill>
              </a:rPr>
              <a:t>Connection-oriented transport: TCP</a:t>
            </a:r>
            <a:endParaRPr lang="en-US" sz="3200" dirty="0">
              <a:solidFill>
                <a:schemeClr val="bg1">
                  <a:lumMod val="75000"/>
                </a:schemeClr>
              </a:solidFill>
            </a:endParaRPr>
          </a:p>
          <a:p>
            <a:pPr marL="403225" indent="-285750">
              <a:spcBef>
                <a:spcPts val="800"/>
              </a:spcBef>
              <a:buClr>
                <a:schemeClr val="bg1">
                  <a:lumMod val="75000"/>
                </a:schemeClr>
              </a:buClr>
            </a:pPr>
            <a:r>
              <a:rPr lang="en-US" sz="3200" dirty="0">
                <a:solidFill>
                  <a:schemeClr val="bg1">
                    <a:lumMod val="75000"/>
                  </a:schemeClr>
                </a:solidFill>
              </a:rPr>
              <a:t>Principles of congestion control</a:t>
            </a:r>
            <a:endParaRPr lang="en-US" sz="3200" dirty="0">
              <a:solidFill>
                <a:schemeClr val="bg1">
                  <a:lumMod val="75000"/>
                </a:schemeClr>
              </a:solidFill>
            </a:endParaRPr>
          </a:p>
          <a:p>
            <a:pPr marL="403225" indent="-285750">
              <a:spcBef>
                <a:spcPts val="800"/>
              </a:spcBef>
              <a:buClr>
                <a:schemeClr val="bg1">
                  <a:lumMod val="75000"/>
                </a:schemeClr>
              </a:buClr>
            </a:pPr>
            <a:r>
              <a:rPr lang="en-US" sz="3200" dirty="0">
                <a:solidFill>
                  <a:schemeClr val="bg1">
                    <a:lumMod val="75000"/>
                  </a:schemeClr>
                </a:solidFill>
              </a:rPr>
              <a:t>TCP congestion control</a:t>
            </a:r>
            <a:endParaRPr lang="en-US" sz="3200" dirty="0">
              <a:solidFill>
                <a:schemeClr val="bg1">
                  <a:lumMod val="75000"/>
                </a:schemeClr>
              </a:solidFill>
            </a:endParaRP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endParaRPr lang="en-US" sz="3200" dirty="0">
              <a:solidFill>
                <a:schemeClr val="bg1">
                  <a:lumMod val="75000"/>
                </a:schemeClr>
              </a:solidFill>
            </a:endParaRPr>
          </a:p>
          <a:p>
            <a:pPr marL="117475" indent="0">
              <a:spcBef>
                <a:spcPts val="800"/>
              </a:spcBef>
              <a:buClr>
                <a:schemeClr val="bg1">
                  <a:lumMod val="75000"/>
                </a:schemeClr>
              </a:buClr>
              <a:buNone/>
            </a:pPr>
            <a:endParaRPr lang="en-US" sz="3200" dirty="0">
              <a:solidFill>
                <a:schemeClr val="bg1">
                  <a:lumMod val="75000"/>
                </a:schemeClr>
              </a:solidFill>
            </a:endParaRPr>
          </a:p>
          <a:p>
            <a:pPr eaLnBrk="1" hangingPunct="1">
              <a:buFont typeface="Wingdings" panose="05000000000000000000" pitchFamily="2" charset="2"/>
              <a:buNone/>
            </a:pPr>
            <a:endParaRPr lang="en-US" altLang="en-US" sz="2400" dirty="0"/>
          </a:p>
        </p:txBody>
      </p:sp>
      <p:sp>
        <p:nvSpPr>
          <p:cNvPr id="3" name="Slide Number Placeholder 2"/>
          <p:cNvSpPr>
            <a:spLocks noGrp="1"/>
          </p:cNvSpPr>
          <p:nvPr>
            <p:ph type="sldNum" sz="quarter" idx="4"/>
          </p:nvPr>
        </p:nvSpPr>
        <p:spPr/>
        <p:txBody>
          <a:bodyPr/>
          <a:lstStyle/>
          <a:p>
            <a:r>
              <a:rPr lang="en-US"/>
              <a:t>Transport Layer: 3-</a:t>
            </a:r>
            <a:fld id="{C4204591-24BD-A542-B9D5-F8D8A88D2FEE}" type="slidenum">
              <a:rPr lang="en-US" smtClean="0"/>
            </a:fld>
            <a:endParaRPr lang="en-US" dirty="0"/>
          </a:p>
        </p:txBody>
      </p:sp>
      <p:pic>
        <p:nvPicPr>
          <p:cNvPr id="6" name="Picture 5"/>
          <p:cNvPicPr>
            <a:picLocks noChangeAspect="1"/>
          </p:cNvPicPr>
          <p:nvPr/>
        </p:nvPicPr>
        <p:blipFill>
          <a:blip r:embed="rId1"/>
          <a:stretch>
            <a:fillRect/>
          </a:stretch>
        </p:blipFill>
        <p:spPr>
          <a:xfrm>
            <a:off x="7774329" y="1293471"/>
            <a:ext cx="3657600" cy="27432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400" dirty="0"/>
              <a:t>UDP: User Datagram Protocol</a:t>
            </a:r>
            <a:endParaRPr lang="en-US" sz="4400" dirty="0"/>
          </a:p>
        </p:txBody>
      </p:sp>
      <p:sp>
        <p:nvSpPr>
          <p:cNvPr id="6" name="Rectangle 3"/>
          <p:cNvSpPr txBox="1">
            <a:spLocks noChangeArrowheads="1"/>
          </p:cNvSpPr>
          <p:nvPr/>
        </p:nvSpPr>
        <p:spPr>
          <a:xfrm>
            <a:off x="618385" y="1528553"/>
            <a:ext cx="5550595" cy="2927537"/>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“no frills,” “bare bones” Internet transport protocol</a:t>
            </a:r>
            <a:endParaRPr kumimoji="0" lang="en-US" altLang="ja-JP"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“best effort” service, UDP segments may be:</a:t>
            </a:r>
            <a:endParaRPr kumimoji="0" lang="en-US" altLang="ja-JP"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80835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lost</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80835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delivered out-of-order to app</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8" name="Group 7"/>
          <p:cNvGrpSpPr/>
          <p:nvPr/>
        </p:nvGrpSpPr>
        <p:grpSpPr>
          <a:xfrm>
            <a:off x="6568225" y="1335368"/>
            <a:ext cx="5029004" cy="5014363"/>
            <a:chOff x="4979987" y="2821302"/>
            <a:chExt cx="6630121" cy="3829830"/>
          </a:xfrm>
        </p:grpSpPr>
        <p:sp>
          <p:nvSpPr>
            <p:cNvPr id="9" name="Rectangle 26"/>
            <p:cNvSpPr txBox="1">
              <a:spLocks noChangeArrowheads="1"/>
            </p:cNvSpPr>
            <p:nvPr/>
          </p:nvSpPr>
          <p:spPr bwMode="auto">
            <a:xfrm>
              <a:off x="5218112" y="3235273"/>
              <a:ext cx="6059488" cy="3044825"/>
            </a:xfrm>
            <a:prstGeom prst="rect">
              <a:avLst/>
            </a:prstGeom>
            <a:noFill/>
            <a:ln>
              <a:noFill/>
            </a:ln>
            <a:effectLst/>
          </p:spPr>
          <p:txBody>
            <a:bodyPr vert="horz" wrap="square" lIns="91440" tIns="45720" rIns="91440" bIns="45720" numCol="1" anchor="t" anchorCtr="0" compatLnSpc="1"/>
            <a:lstStyle>
              <a:lvl1pPr marL="284480" indent="-28448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mn-lt"/>
                  <a:ea typeface="MS PGothic" panose="020B0600070205080204" pitchFamily="34" charset="-128"/>
                  <a:cs typeface="MS PGothic" panose="020B0600070205080204" pitchFamily="34" charset="-128"/>
                </a:defRPr>
              </a:lvl1pPr>
              <a:lvl2pPr marL="687705" indent="-23050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4pPr>
              <a:lvl5pPr marL="20574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9pPr>
            </a:lstStyle>
            <a:p>
              <a:pPr marL="284480" marR="0" lvl="0" indent="-28448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sz="2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no connection establishment (which can add RTT delay)</a:t>
              </a:r>
              <a:endParaRPr kumimoji="0" lang="en-US" sz="2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a:p>
              <a:pPr marL="284480" marR="0" lvl="0" indent="-28448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sz="2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simple: no connection state at sender, receiver</a:t>
              </a:r>
              <a:endParaRPr kumimoji="0" lang="en-US" sz="2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a:p>
              <a:pPr marL="284480" marR="0" lvl="0" indent="-28448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sz="2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small header size</a:t>
              </a:r>
              <a:endParaRPr kumimoji="0" lang="en-US" sz="2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a:p>
              <a:pPr marL="284480" marR="0" lvl="0" indent="-28448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sz="2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no congestion control</a:t>
              </a:r>
              <a:endParaRPr kumimoji="0" lang="en-US" sz="2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a:p>
              <a:pPr marL="687705" marR="0" lvl="1" indent="-28448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UDP can blast away as fast as desired!</a:t>
              </a:r>
              <a:endParaRPr kumimoji="0" 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a:p>
              <a:pPr marL="687705" marR="0" lvl="1" indent="-28448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can function in the face of congestion</a:t>
              </a:r>
              <a:endParaRPr kumimoji="0" 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0" name="Rectangle 27"/>
            <p:cNvSpPr>
              <a:spLocks noChangeArrowheads="1"/>
            </p:cNvSpPr>
            <p:nvPr/>
          </p:nvSpPr>
          <p:spPr bwMode="auto">
            <a:xfrm>
              <a:off x="4979987" y="2988017"/>
              <a:ext cx="6630121" cy="3663115"/>
            </a:xfrm>
            <a:prstGeom prst="rect">
              <a:avLst/>
            </a:prstGeom>
            <a:noFill/>
            <a:ln w="19050">
              <a:solidFill>
                <a:srgbClr val="CC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11" name="Text Box 28"/>
            <p:cNvSpPr txBox="1">
              <a:spLocks noChangeArrowheads="1"/>
            </p:cNvSpPr>
            <p:nvPr/>
          </p:nvSpPr>
          <p:spPr bwMode="auto">
            <a:xfrm>
              <a:off x="5124449" y="2821302"/>
              <a:ext cx="5102112" cy="378906"/>
            </a:xfrm>
            <a:prstGeom prst="rect">
              <a:avLst/>
            </a:prstGeom>
            <a:solidFill>
              <a:srgbClr val="FFFFFF"/>
            </a:solid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80000"/>
                </a:lnSpc>
                <a:spcBef>
                  <a:spcPct val="20000"/>
                </a:spcBef>
                <a:spcAft>
                  <a:spcPct val="0"/>
                </a:spcAft>
                <a:buClr>
                  <a:srgbClr val="000099"/>
                </a:buClr>
                <a:buSzPct val="65000"/>
                <a:buFont typeface="Wingdings" panose="05000000000000000000" charset="0"/>
                <a:buNone/>
                <a:defRPr/>
              </a:pPr>
              <a:r>
                <a:rPr kumimoji="0" lang="en-US" sz="3200" b="0" i="0" u="none" strike="noStrike" kern="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W</a:t>
              </a:r>
              <a:r>
                <a:rPr kumimoji="0" lang="en-US" sz="3200" b="0" i="0" u="none" strike="noStrike" kern="0" cap="none" spc="0" normalizeH="0" baseline="0" noProof="0" dirty="0" err="1">
                  <a:ln>
                    <a:noFill/>
                  </a:ln>
                  <a:solidFill>
                    <a:srgbClr val="CC0000"/>
                  </a:solidFill>
                  <a:effectLst/>
                  <a:uLnTx/>
                  <a:uFillTx/>
                  <a:latin typeface="Calibri" panose="020F0502020204030204"/>
                  <a:ea typeface="MS PGothic" panose="020B0600070205080204" pitchFamily="34" charset="-128"/>
                  <a:cs typeface="+mn-cs"/>
                </a:rPr>
                <a:t>hy</a:t>
              </a:r>
              <a:r>
                <a:rPr kumimoji="0" lang="en-US" sz="3200" b="0" i="0" u="none" strike="noStrike" kern="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 is there a UDP?</a:t>
              </a:r>
              <a:endParaRPr kumimoji="0" 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sp>
        <p:nvSpPr>
          <p:cNvPr id="12" name="Rectangle 3"/>
          <p:cNvSpPr txBox="1">
            <a:spLocks noChangeArrowheads="1"/>
          </p:cNvSpPr>
          <p:nvPr/>
        </p:nvSpPr>
        <p:spPr>
          <a:xfrm>
            <a:off x="641997" y="4404835"/>
            <a:ext cx="5550595" cy="2060359"/>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337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connectionless:</a:t>
            </a:r>
            <a:endParaRPr kumimoji="0" lang="en-US" altLang="en-US" sz="36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no handshaking between UDP sender, receiver</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each UDP segment handled independently of others</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3" name="Slide Number Placeholder 2"/>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400" dirty="0"/>
              <a:t>UDP: User Datagram Protocol</a:t>
            </a:r>
            <a:endParaRPr lang="en-US" sz="4400" dirty="0"/>
          </a:p>
        </p:txBody>
      </p:sp>
      <p:sp>
        <p:nvSpPr>
          <p:cNvPr id="7" name="Rectangle 9"/>
          <p:cNvSpPr>
            <a:spLocks noChangeArrowheads="1"/>
          </p:cNvSpPr>
          <p:nvPr/>
        </p:nvSpPr>
        <p:spPr bwMode="auto">
          <a:xfrm>
            <a:off x="798690" y="1543058"/>
            <a:ext cx="11100625" cy="4888778"/>
          </a:xfrm>
          <a:prstGeom prst="rect">
            <a:avLst/>
          </a:prstGeom>
          <a:noFill/>
          <a:ln>
            <a:noFill/>
          </a:ln>
          <a:effectLst/>
        </p:spPr>
        <p:txBody>
          <a:bodyPr/>
          <a:lstStyle/>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panose="05000000000000000000" pitchFamily="2"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UDP use:</a:t>
            </a:r>
            <a:endParaRPr kumimoji="0" 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panose="05000000000000000000" charset="0"/>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streaming multimedia apps (loss tolerant, rate sensitive)</a:t>
            </a:r>
            <a:endPar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panose="05000000000000000000" charset="0"/>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DNS</a:t>
            </a:r>
            <a:endPar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panose="05000000000000000000" charset="0"/>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SNMP</a:t>
            </a:r>
            <a:endPar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panose="05000000000000000000" charset="0"/>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HTTP/3</a:t>
            </a:r>
            <a:endPar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panose="05000000000000000000" pitchFamily="2"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if reliable transfer needed over UDP (e.g., HTTP/3): </a:t>
            </a:r>
            <a:endParaRPr kumimoji="0" 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panose="05000000000000000000" charset="0"/>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add needed reliability at application layer</a:t>
            </a:r>
            <a:endPar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panose="05000000000000000000" charset="0"/>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add congestion control at application layer</a:t>
            </a:r>
            <a:endPar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4" name="Slide Number Placeholder 2"/>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400" dirty="0"/>
              <a:t>UDP: User Datagram Protocol </a:t>
            </a:r>
            <a:r>
              <a:rPr lang="en-US" sz="3600" dirty="0"/>
              <a:t>[RFC 768]</a:t>
            </a:r>
            <a:endParaRPr lang="en-US" sz="4400" dirty="0"/>
          </a:p>
        </p:txBody>
      </p:sp>
      <p:pic>
        <p:nvPicPr>
          <p:cNvPr id="5" name="Picture 4"/>
          <p:cNvPicPr>
            <a:picLocks noChangeAspect="1"/>
          </p:cNvPicPr>
          <p:nvPr/>
        </p:nvPicPr>
        <p:blipFill>
          <a:blip r:embed="rId1"/>
          <a:stretch>
            <a:fillRect/>
          </a:stretch>
        </p:blipFill>
        <p:spPr>
          <a:xfrm>
            <a:off x="1885243" y="1232551"/>
            <a:ext cx="6509995" cy="5467403"/>
          </a:xfrm>
          <a:prstGeom prst="rect">
            <a:avLst/>
          </a:prstGeom>
        </p:spPr>
      </p:pic>
      <p:sp>
        <p:nvSpPr>
          <p:cNvPr id="4" name="Slide Number Placeholder 2"/>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Freeform 103"/>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22" name="Group 185"/>
          <p:cNvGrpSpPr/>
          <p:nvPr/>
        </p:nvGrpSpPr>
        <p:grpSpPr bwMode="auto">
          <a:xfrm>
            <a:off x="10955688" y="4246759"/>
            <a:ext cx="549832" cy="1070215"/>
            <a:chOff x="4140" y="429"/>
            <a:chExt cx="1425" cy="2396"/>
          </a:xfrm>
        </p:grpSpPr>
        <p:sp>
          <p:nvSpPr>
            <p:cNvPr id="223" name="Freeform 186"/>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4" name="Rectangle 187"/>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5" name="Freeform 188"/>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6" name="Freeform 189"/>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7" name="Rectangle 190"/>
            <p:cNvSpPr>
              <a:spLocks noChangeArrowheads="1"/>
            </p:cNvSpPr>
            <p:nvPr/>
          </p:nvSpPr>
          <p:spPr bwMode="auto">
            <a:xfrm>
              <a:off x="4209" y="693"/>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28" name="Group 191"/>
            <p:cNvGrpSpPr/>
            <p:nvPr/>
          </p:nvGrpSpPr>
          <p:grpSpPr bwMode="auto">
            <a:xfrm>
              <a:off x="4749" y="668"/>
              <a:ext cx="581" cy="145"/>
              <a:chOff x="614" y="2568"/>
              <a:chExt cx="725" cy="139"/>
            </a:xfrm>
          </p:grpSpPr>
          <p:sp>
            <p:nvSpPr>
              <p:cNvPr id="253" name="AutoShape 192"/>
              <p:cNvSpPr>
                <a:spLocks noChangeArrowheads="1"/>
              </p:cNvSpPr>
              <p:nvPr/>
            </p:nvSpPr>
            <p:spPr bwMode="auto">
              <a:xfrm>
                <a:off x="617" y="2567"/>
                <a:ext cx="724"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4" name="AutoShape 193"/>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29" name="Rectangle 194"/>
            <p:cNvSpPr>
              <a:spLocks noChangeArrowheads="1"/>
            </p:cNvSpPr>
            <p:nvPr/>
          </p:nvSpPr>
          <p:spPr bwMode="auto">
            <a:xfrm>
              <a:off x="4222" y="101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0" name="Group 195"/>
            <p:cNvGrpSpPr/>
            <p:nvPr/>
          </p:nvGrpSpPr>
          <p:grpSpPr bwMode="auto">
            <a:xfrm>
              <a:off x="4747" y="994"/>
              <a:ext cx="581" cy="134"/>
              <a:chOff x="614" y="2568"/>
              <a:chExt cx="725" cy="139"/>
            </a:xfrm>
          </p:grpSpPr>
          <p:sp>
            <p:nvSpPr>
              <p:cNvPr id="251" name="AutoShape 196"/>
              <p:cNvSpPr>
                <a:spLocks noChangeArrowheads="1"/>
              </p:cNvSpPr>
              <p:nvPr/>
            </p:nvSpPr>
            <p:spPr bwMode="auto">
              <a:xfrm>
                <a:off x="612" y="2570"/>
                <a:ext cx="724" cy="16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2" name="AutoShape 197"/>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1" name="Rectangle 198"/>
            <p:cNvSpPr>
              <a:spLocks noChangeArrowheads="1"/>
            </p:cNvSpPr>
            <p:nvPr/>
          </p:nvSpPr>
          <p:spPr bwMode="auto">
            <a:xfrm>
              <a:off x="4216" y="135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2" name="Rectangle 199"/>
            <p:cNvSpPr>
              <a:spLocks noChangeArrowheads="1"/>
            </p:cNvSpPr>
            <p:nvPr/>
          </p:nvSpPr>
          <p:spPr bwMode="auto">
            <a:xfrm>
              <a:off x="4228" y="1654"/>
              <a:ext cx="593"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3" name="Group 200"/>
            <p:cNvGrpSpPr/>
            <p:nvPr/>
          </p:nvGrpSpPr>
          <p:grpSpPr bwMode="auto">
            <a:xfrm>
              <a:off x="4735" y="1627"/>
              <a:ext cx="582" cy="151"/>
              <a:chOff x="614" y="2568"/>
              <a:chExt cx="725" cy="139"/>
            </a:xfrm>
          </p:grpSpPr>
          <p:sp>
            <p:nvSpPr>
              <p:cNvPr id="249" name="AutoShape 201"/>
              <p:cNvSpPr>
                <a:spLocks noChangeArrowheads="1"/>
              </p:cNvSpPr>
              <p:nvPr/>
            </p:nvSpPr>
            <p:spPr bwMode="auto">
              <a:xfrm>
                <a:off x="611" y="2568"/>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0" name="AutoShape 202"/>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4" name="Freeform 203"/>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5" name="Group 204"/>
            <p:cNvGrpSpPr/>
            <p:nvPr/>
          </p:nvGrpSpPr>
          <p:grpSpPr bwMode="auto">
            <a:xfrm>
              <a:off x="4739" y="1327"/>
              <a:ext cx="582" cy="139"/>
              <a:chOff x="614" y="2568"/>
              <a:chExt cx="725" cy="139"/>
            </a:xfrm>
          </p:grpSpPr>
          <p:sp>
            <p:nvSpPr>
              <p:cNvPr id="247" name="AutoShape 205"/>
              <p:cNvSpPr>
                <a:spLocks noChangeArrowheads="1"/>
              </p:cNvSpPr>
              <p:nvPr/>
            </p:nvSpPr>
            <p:spPr bwMode="auto">
              <a:xfrm>
                <a:off x="614" y="2566"/>
                <a:ext cx="723"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8" name="AutoShape 206"/>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6" name="Rectangle 207"/>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7" name="Freeform 208"/>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8" name="Freeform 209"/>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9" name="Oval 210"/>
            <p:cNvSpPr>
              <a:spLocks noChangeArrowheads="1"/>
            </p:cNvSpPr>
            <p:nvPr/>
          </p:nvSpPr>
          <p:spPr bwMode="auto">
            <a:xfrm>
              <a:off x="5515" y="2609"/>
              <a:ext cx="50"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0" name="Freeform 211"/>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1" name="AutoShape 212"/>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2" name="AutoShape 213"/>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3" name="Oval 214"/>
            <p:cNvSpPr>
              <a:spLocks noChangeArrowheads="1"/>
            </p:cNvSpPr>
            <p:nvPr/>
          </p:nvSpPr>
          <p:spPr bwMode="auto">
            <a:xfrm>
              <a:off x="4310" y="2382"/>
              <a:ext cx="158"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4" name="Oval 215"/>
            <p:cNvSpPr>
              <a:spLocks noChangeArrowheads="1"/>
            </p:cNvSpPr>
            <p:nvPr/>
          </p:nvSpPr>
          <p:spPr bwMode="auto">
            <a:xfrm>
              <a:off x="4487" y="2382"/>
              <a:ext cx="158" cy="146"/>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45" name="Oval 216"/>
            <p:cNvSpPr>
              <a:spLocks noChangeArrowheads="1"/>
            </p:cNvSpPr>
            <p:nvPr/>
          </p:nvSpPr>
          <p:spPr bwMode="auto">
            <a:xfrm>
              <a:off x="4663" y="2382"/>
              <a:ext cx="158" cy="140"/>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6" name="Rectangle 217"/>
            <p:cNvSpPr>
              <a:spLocks noChangeArrowheads="1"/>
            </p:cNvSpPr>
            <p:nvPr/>
          </p:nvSpPr>
          <p:spPr bwMode="auto">
            <a:xfrm>
              <a:off x="5061" y="1837"/>
              <a:ext cx="88" cy="761"/>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8" name="TextBox 7"/>
          <p:cNvSpPr txBox="1"/>
          <p:nvPr/>
        </p:nvSpPr>
        <p:spPr>
          <a:xfrm>
            <a:off x="8481037" y="1538123"/>
            <a:ext cx="20664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SNMP server</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 name="TextBox 262"/>
          <p:cNvSpPr txBox="1"/>
          <p:nvPr/>
        </p:nvSpPr>
        <p:spPr>
          <a:xfrm>
            <a:off x="1935319" y="1662731"/>
            <a:ext cx="19574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SNMP client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 name="Group 2"/>
          <p:cNvGrpSpPr/>
          <p:nvPr/>
        </p:nvGrpSpPr>
        <p:grpSpPr>
          <a:xfrm>
            <a:off x="8510352" y="2078288"/>
            <a:ext cx="1946338" cy="2912558"/>
            <a:chOff x="8091785" y="2078288"/>
            <a:chExt cx="2364905" cy="2912558"/>
          </a:xfrm>
        </p:grpSpPr>
        <p:sp>
          <p:nvSpPr>
            <p:cNvPr id="145" name="Rectangle 23"/>
            <p:cNvSpPr>
              <a:spLocks noChangeArrowheads="1"/>
            </p:cNvSpPr>
            <p:nvPr/>
          </p:nvSpPr>
          <p:spPr bwMode="auto">
            <a:xfrm>
              <a:off x="8179440" y="2078288"/>
              <a:ext cx="2277250" cy="2799267"/>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6" name="Rectangle 24"/>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7" name="Line 25"/>
            <p:cNvSpPr>
              <a:spLocks noChangeShapeType="1"/>
            </p:cNvSpPr>
            <p:nvPr/>
          </p:nvSpPr>
          <p:spPr bwMode="auto">
            <a:xfrm>
              <a:off x="8108956" y="2749010"/>
              <a:ext cx="2238254" cy="4821"/>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8" name="Text Box 26"/>
            <p:cNvSpPr txBox="1">
              <a:spLocks noChangeArrowheads="1"/>
            </p:cNvSpPr>
            <p:nvPr/>
          </p:nvSpPr>
          <p:spPr bwMode="auto">
            <a:xfrm>
              <a:off x="8376445" y="2832513"/>
              <a:ext cx="1703276" cy="737446"/>
            </a:xfrm>
            <a:prstGeom prst="rect">
              <a:avLst/>
            </a:prstGeom>
            <a:noFill/>
            <a:ln>
              <a:noFill/>
            </a:ln>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(UDP)</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9" name="Line 27"/>
            <p:cNvSpPr>
              <a:spLocks noChangeShapeType="1"/>
            </p:cNvSpPr>
            <p:nvPr/>
          </p:nvSpPr>
          <p:spPr bwMode="auto">
            <a:xfrm>
              <a:off x="8108201" y="3602458"/>
              <a:ext cx="2233387"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1" name="Text Box 26"/>
            <p:cNvSpPr txBox="1">
              <a:spLocks noChangeArrowheads="1"/>
            </p:cNvSpPr>
            <p:nvPr/>
          </p:nvSpPr>
          <p:spPr bwMode="auto">
            <a:xfrm>
              <a:off x="8218436" y="4533100"/>
              <a:ext cx="2019294" cy="44027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2" name="Text Box 26"/>
            <p:cNvSpPr txBox="1">
              <a:spLocks noChangeArrowheads="1"/>
            </p:cNvSpPr>
            <p:nvPr/>
          </p:nvSpPr>
          <p:spPr bwMode="auto">
            <a:xfrm>
              <a:off x="8218436" y="4088345"/>
              <a:ext cx="2019294" cy="44027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3" name="Text Box 26"/>
            <p:cNvSpPr txBox="1">
              <a:spLocks noChangeArrowheads="1"/>
            </p:cNvSpPr>
            <p:nvPr/>
          </p:nvSpPr>
          <p:spPr bwMode="auto">
            <a:xfrm>
              <a:off x="8218436" y="3646079"/>
              <a:ext cx="2019294" cy="39889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network (IP)</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5" name="Line 27"/>
            <p:cNvSpPr>
              <a:spLocks noChangeShapeType="1"/>
            </p:cNvSpPr>
            <p:nvPr/>
          </p:nvSpPr>
          <p:spPr bwMode="auto">
            <a:xfrm>
              <a:off x="8116255" y="4074895"/>
              <a:ext cx="2233388"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6" name="Line 27"/>
            <p:cNvSpPr>
              <a:spLocks noChangeShapeType="1"/>
            </p:cNvSpPr>
            <p:nvPr/>
          </p:nvSpPr>
          <p:spPr bwMode="auto">
            <a:xfrm>
              <a:off x="8111389" y="4528049"/>
              <a:ext cx="2233388"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4" name="Text Box 26"/>
            <p:cNvSpPr txBox="1">
              <a:spLocks noChangeArrowheads="1"/>
            </p:cNvSpPr>
            <p:nvPr/>
          </p:nvSpPr>
          <p:spPr bwMode="auto">
            <a:xfrm>
              <a:off x="8179440" y="2284368"/>
              <a:ext cx="2019294" cy="39889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14" name="Title 1"/>
          <p:cNvSpPr>
            <a:spLocks noGrp="1"/>
          </p:cNvSpPr>
          <p:nvPr>
            <p:ph type="title"/>
          </p:nvPr>
        </p:nvSpPr>
        <p:spPr>
          <a:xfrm>
            <a:off x="798690" y="289325"/>
            <a:ext cx="11100625" cy="894622"/>
          </a:xfrm>
        </p:spPr>
        <p:txBody>
          <a:bodyPr>
            <a:normAutofit/>
          </a:bodyPr>
          <a:lstStyle/>
          <a:p>
            <a:r>
              <a:rPr lang="en-US" sz="4400" dirty="0"/>
              <a:t>UDP: Transport Layer Actions</a:t>
            </a:r>
            <a:endParaRPr lang="en-US" sz="4400" dirty="0"/>
          </a:p>
        </p:txBody>
      </p:sp>
      <p:cxnSp>
        <p:nvCxnSpPr>
          <p:cNvPr id="10" name="Straight Connector 9"/>
          <p:cNvCxnSpPr>
            <a:stCxn id="151" idx="2"/>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srgbClr val="000000"/>
              </a:solidFill>
              <a:effectLst/>
              <a:uLnTx/>
              <a:uFillTx/>
              <a:latin typeface="Calibri" panose="020F0502020204030204"/>
              <a:ea typeface="MS PGothic" panose="020B0600070205080204" pitchFamily="34" charset="-128"/>
              <a:cs typeface="Arial" panose="020B0604020202020204"/>
            </a:endParaRPr>
          </a:p>
        </p:txBody>
      </p:sp>
      <p:sp>
        <p:nvSpPr>
          <p:cNvPr id="163" name="Freeform 70"/>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64" name="Group 163"/>
          <p:cNvGrpSpPr/>
          <p:nvPr/>
        </p:nvGrpSpPr>
        <p:grpSpPr>
          <a:xfrm>
            <a:off x="1687770" y="2167472"/>
            <a:ext cx="2131701" cy="2912558"/>
            <a:chOff x="8091785" y="2078288"/>
            <a:chExt cx="2364905" cy="2912558"/>
          </a:xfrm>
        </p:grpSpPr>
        <p:sp>
          <p:nvSpPr>
            <p:cNvPr id="165" name="Rectangle 23"/>
            <p:cNvSpPr>
              <a:spLocks noChangeArrowheads="1"/>
            </p:cNvSpPr>
            <p:nvPr/>
          </p:nvSpPr>
          <p:spPr bwMode="auto">
            <a:xfrm>
              <a:off x="8179440" y="2078288"/>
              <a:ext cx="2277250" cy="2799267"/>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6" name="Rectangle 24"/>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7" name="Line 25"/>
            <p:cNvSpPr>
              <a:spLocks noChangeShapeType="1"/>
            </p:cNvSpPr>
            <p:nvPr/>
          </p:nvSpPr>
          <p:spPr bwMode="auto">
            <a:xfrm>
              <a:off x="8108956" y="2749010"/>
              <a:ext cx="2238254" cy="4821"/>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8" name="Text Box 26"/>
            <p:cNvSpPr txBox="1">
              <a:spLocks noChangeArrowheads="1"/>
            </p:cNvSpPr>
            <p:nvPr/>
          </p:nvSpPr>
          <p:spPr bwMode="auto">
            <a:xfrm>
              <a:off x="8376445" y="2832513"/>
              <a:ext cx="1703276" cy="737446"/>
            </a:xfrm>
            <a:prstGeom prst="rect">
              <a:avLst/>
            </a:prstGeom>
            <a:noFill/>
            <a:ln>
              <a:noFill/>
            </a:ln>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(UDP)</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9" name="Line 27"/>
            <p:cNvSpPr>
              <a:spLocks noChangeShapeType="1"/>
            </p:cNvSpPr>
            <p:nvPr/>
          </p:nvSpPr>
          <p:spPr bwMode="auto">
            <a:xfrm>
              <a:off x="8121121" y="3602458"/>
              <a:ext cx="2233388"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0" name="Text Box 26"/>
            <p:cNvSpPr txBox="1">
              <a:spLocks noChangeArrowheads="1"/>
            </p:cNvSpPr>
            <p:nvPr/>
          </p:nvSpPr>
          <p:spPr bwMode="auto">
            <a:xfrm>
              <a:off x="8218436" y="4533100"/>
              <a:ext cx="2019294" cy="44027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1" name="Text Box 26"/>
            <p:cNvSpPr txBox="1">
              <a:spLocks noChangeArrowheads="1"/>
            </p:cNvSpPr>
            <p:nvPr/>
          </p:nvSpPr>
          <p:spPr bwMode="auto">
            <a:xfrm>
              <a:off x="8218436" y="4088345"/>
              <a:ext cx="2019294" cy="44027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2" name="Text Box 26"/>
            <p:cNvSpPr txBox="1">
              <a:spLocks noChangeArrowheads="1"/>
            </p:cNvSpPr>
            <p:nvPr/>
          </p:nvSpPr>
          <p:spPr bwMode="auto">
            <a:xfrm>
              <a:off x="8218436" y="3646079"/>
              <a:ext cx="2019294" cy="73744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network (IP)</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3" name="Line 27"/>
            <p:cNvSpPr>
              <a:spLocks noChangeShapeType="1"/>
            </p:cNvSpPr>
            <p:nvPr/>
          </p:nvSpPr>
          <p:spPr bwMode="auto">
            <a:xfrm>
              <a:off x="8116255" y="4074895"/>
              <a:ext cx="2233388"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4" name="Line 27"/>
            <p:cNvSpPr>
              <a:spLocks noChangeShapeType="1"/>
            </p:cNvSpPr>
            <p:nvPr/>
          </p:nvSpPr>
          <p:spPr bwMode="auto">
            <a:xfrm>
              <a:off x="8111389" y="4528049"/>
              <a:ext cx="2233388"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5" name="Text Box 26"/>
            <p:cNvSpPr txBox="1">
              <a:spLocks noChangeArrowheads="1"/>
            </p:cNvSpPr>
            <p:nvPr/>
          </p:nvSpPr>
          <p:spPr bwMode="auto">
            <a:xfrm>
              <a:off x="8179440" y="2284368"/>
              <a:ext cx="2019294" cy="39889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76" name="Group 175"/>
          <p:cNvGrpSpPr/>
          <p:nvPr/>
        </p:nvGrpSpPr>
        <p:grpSpPr>
          <a:xfrm>
            <a:off x="500734" y="4943580"/>
            <a:ext cx="1026523" cy="597153"/>
            <a:chOff x="7493876" y="2774731"/>
            <a:chExt cx="1481958" cy="894622"/>
          </a:xfrm>
        </p:grpSpPr>
        <p:sp>
          <p:nvSpPr>
            <p:cNvPr id="177" name="Freeform 176"/>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8" name="Oval 177"/>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79" name="Group 178"/>
            <p:cNvGrpSpPr/>
            <p:nvPr/>
          </p:nvGrpSpPr>
          <p:grpSpPr>
            <a:xfrm>
              <a:off x="7713663" y="2848339"/>
              <a:ext cx="1042107" cy="425543"/>
              <a:chOff x="7786941" y="2884917"/>
              <a:chExt cx="897649" cy="353919"/>
            </a:xfrm>
          </p:grpSpPr>
          <p:sp>
            <p:nvSpPr>
              <p:cNvPr id="180" name="Freeform 17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Freeform 18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Freeform 194"/>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Freeform 195"/>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97" name="Group 149"/>
          <p:cNvGrpSpPr/>
          <p:nvPr/>
        </p:nvGrpSpPr>
        <p:grpSpPr bwMode="auto">
          <a:xfrm>
            <a:off x="2462207" y="2756023"/>
            <a:ext cx="412750" cy="158750"/>
            <a:chOff x="1287" y="2524"/>
            <a:chExt cx="260" cy="100"/>
          </a:xfrm>
        </p:grpSpPr>
        <p:sp>
          <p:nvSpPr>
            <p:cNvPr id="198" name="Rectangle 73"/>
            <p:cNvSpPr>
              <a:spLocks noChangeArrowheads="1"/>
            </p:cNvSpPr>
            <p:nvPr/>
          </p:nvSpPr>
          <p:spPr bwMode="auto">
            <a:xfrm>
              <a:off x="1287" y="2524"/>
              <a:ext cx="260" cy="10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9" name="Rectangle 74"/>
            <p:cNvSpPr>
              <a:spLocks noChangeArrowheads="1"/>
            </p:cNvSpPr>
            <p:nvPr/>
          </p:nvSpPr>
          <p:spPr bwMode="auto">
            <a:xfrm>
              <a:off x="1338" y="2537"/>
              <a:ext cx="155" cy="76"/>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0" name="Rectangle 75"/>
            <p:cNvSpPr>
              <a:spLocks noChangeArrowheads="1"/>
            </p:cNvSpPr>
            <p:nvPr/>
          </p:nvSpPr>
          <p:spPr bwMode="auto">
            <a:xfrm>
              <a:off x="1503" y="2582"/>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1" name="Rectangle 129"/>
            <p:cNvSpPr>
              <a:spLocks noChangeArrowheads="1"/>
            </p:cNvSpPr>
            <p:nvPr/>
          </p:nvSpPr>
          <p:spPr bwMode="auto">
            <a:xfrm>
              <a:off x="1298" y="2583"/>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85" name="Group 149"/>
          <p:cNvGrpSpPr/>
          <p:nvPr/>
        </p:nvGrpSpPr>
        <p:grpSpPr bwMode="auto">
          <a:xfrm>
            <a:off x="9681144" y="2673610"/>
            <a:ext cx="412750" cy="158750"/>
            <a:chOff x="1287" y="2524"/>
            <a:chExt cx="260" cy="100"/>
          </a:xfrm>
        </p:grpSpPr>
        <p:sp>
          <p:nvSpPr>
            <p:cNvPr id="86" name="Rectangle 73"/>
            <p:cNvSpPr>
              <a:spLocks noChangeArrowheads="1"/>
            </p:cNvSpPr>
            <p:nvPr/>
          </p:nvSpPr>
          <p:spPr bwMode="auto">
            <a:xfrm>
              <a:off x="1287" y="2524"/>
              <a:ext cx="260" cy="10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7" name="Rectangle 74"/>
            <p:cNvSpPr>
              <a:spLocks noChangeArrowheads="1"/>
            </p:cNvSpPr>
            <p:nvPr/>
          </p:nvSpPr>
          <p:spPr bwMode="auto">
            <a:xfrm>
              <a:off x="1338" y="2537"/>
              <a:ext cx="155" cy="76"/>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8" name="Rectangle 75"/>
            <p:cNvSpPr>
              <a:spLocks noChangeArrowheads="1"/>
            </p:cNvSpPr>
            <p:nvPr/>
          </p:nvSpPr>
          <p:spPr bwMode="auto">
            <a:xfrm>
              <a:off x="1503" y="2582"/>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9" name="Rectangle 129"/>
            <p:cNvSpPr>
              <a:spLocks noChangeArrowheads="1"/>
            </p:cNvSpPr>
            <p:nvPr/>
          </p:nvSpPr>
          <p:spPr bwMode="auto">
            <a:xfrm>
              <a:off x="1298" y="2583"/>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90" name="Slide Number Placeholder 2"/>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578811" y="4965666"/>
            <a:ext cx="6866725" cy="1028731"/>
            <a:chOff x="2578811" y="4965666"/>
            <a:chExt cx="6866725" cy="1028731"/>
          </a:xfrm>
        </p:grpSpPr>
        <p:cxnSp>
          <p:nvCxnSpPr>
            <p:cNvPr id="128" name="Straight Connector 127"/>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4062521" y="4965666"/>
              <a:ext cx="5383015" cy="1028731"/>
              <a:chOff x="4062521" y="4965666"/>
              <a:chExt cx="5383015" cy="1028731"/>
            </a:xfrm>
          </p:grpSpPr>
          <p:cxnSp>
            <p:nvCxnSpPr>
              <p:cNvPr id="127" name="Straight Connector 126"/>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Arial" panose="020B0604020202020204"/>
                  </a:rPr>
                  <a:t>             </a:t>
                </a:r>
                <a:endParaRPr kumimoji="0" lang="en-US" sz="2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Arial" panose="020B0604020202020204"/>
                </a:endParaRPr>
              </a:p>
            </p:txBody>
          </p:sp>
        </p:grpSp>
      </p:grpSp>
      <p:sp>
        <p:nvSpPr>
          <p:cNvPr id="182" name="Freeform 103"/>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3" name="Freeform 70"/>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22" name="Group 185"/>
          <p:cNvGrpSpPr/>
          <p:nvPr/>
        </p:nvGrpSpPr>
        <p:grpSpPr bwMode="auto">
          <a:xfrm>
            <a:off x="10955688" y="4246759"/>
            <a:ext cx="549832" cy="1070215"/>
            <a:chOff x="4140" y="429"/>
            <a:chExt cx="1425" cy="2396"/>
          </a:xfrm>
        </p:grpSpPr>
        <p:sp>
          <p:nvSpPr>
            <p:cNvPr id="223" name="Freeform 186"/>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4" name="Rectangle 187"/>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5" name="Freeform 188"/>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6" name="Freeform 189"/>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7" name="Rectangle 190"/>
            <p:cNvSpPr>
              <a:spLocks noChangeArrowheads="1"/>
            </p:cNvSpPr>
            <p:nvPr/>
          </p:nvSpPr>
          <p:spPr bwMode="auto">
            <a:xfrm>
              <a:off x="4209" y="693"/>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28" name="Group 191"/>
            <p:cNvGrpSpPr/>
            <p:nvPr/>
          </p:nvGrpSpPr>
          <p:grpSpPr bwMode="auto">
            <a:xfrm>
              <a:off x="4749" y="668"/>
              <a:ext cx="581" cy="145"/>
              <a:chOff x="614" y="2568"/>
              <a:chExt cx="725" cy="139"/>
            </a:xfrm>
          </p:grpSpPr>
          <p:sp>
            <p:nvSpPr>
              <p:cNvPr id="253" name="AutoShape 192"/>
              <p:cNvSpPr>
                <a:spLocks noChangeArrowheads="1"/>
              </p:cNvSpPr>
              <p:nvPr/>
            </p:nvSpPr>
            <p:spPr bwMode="auto">
              <a:xfrm>
                <a:off x="617" y="2567"/>
                <a:ext cx="724"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4" name="AutoShape 193"/>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29" name="Rectangle 194"/>
            <p:cNvSpPr>
              <a:spLocks noChangeArrowheads="1"/>
            </p:cNvSpPr>
            <p:nvPr/>
          </p:nvSpPr>
          <p:spPr bwMode="auto">
            <a:xfrm>
              <a:off x="4222" y="101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0" name="Group 195"/>
            <p:cNvGrpSpPr/>
            <p:nvPr/>
          </p:nvGrpSpPr>
          <p:grpSpPr bwMode="auto">
            <a:xfrm>
              <a:off x="4747" y="994"/>
              <a:ext cx="581" cy="134"/>
              <a:chOff x="614" y="2568"/>
              <a:chExt cx="725" cy="139"/>
            </a:xfrm>
          </p:grpSpPr>
          <p:sp>
            <p:nvSpPr>
              <p:cNvPr id="251" name="AutoShape 196"/>
              <p:cNvSpPr>
                <a:spLocks noChangeArrowheads="1"/>
              </p:cNvSpPr>
              <p:nvPr/>
            </p:nvSpPr>
            <p:spPr bwMode="auto">
              <a:xfrm>
                <a:off x="612" y="2570"/>
                <a:ext cx="724" cy="16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2" name="AutoShape 197"/>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1" name="Rectangle 198"/>
            <p:cNvSpPr>
              <a:spLocks noChangeArrowheads="1"/>
            </p:cNvSpPr>
            <p:nvPr/>
          </p:nvSpPr>
          <p:spPr bwMode="auto">
            <a:xfrm>
              <a:off x="4216" y="135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2" name="Rectangle 199"/>
            <p:cNvSpPr>
              <a:spLocks noChangeArrowheads="1"/>
            </p:cNvSpPr>
            <p:nvPr/>
          </p:nvSpPr>
          <p:spPr bwMode="auto">
            <a:xfrm>
              <a:off x="4228" y="1654"/>
              <a:ext cx="593"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3" name="Group 200"/>
            <p:cNvGrpSpPr/>
            <p:nvPr/>
          </p:nvGrpSpPr>
          <p:grpSpPr bwMode="auto">
            <a:xfrm>
              <a:off x="4735" y="1627"/>
              <a:ext cx="582" cy="151"/>
              <a:chOff x="614" y="2568"/>
              <a:chExt cx="725" cy="139"/>
            </a:xfrm>
          </p:grpSpPr>
          <p:sp>
            <p:nvSpPr>
              <p:cNvPr id="249" name="AutoShape 201"/>
              <p:cNvSpPr>
                <a:spLocks noChangeArrowheads="1"/>
              </p:cNvSpPr>
              <p:nvPr/>
            </p:nvSpPr>
            <p:spPr bwMode="auto">
              <a:xfrm>
                <a:off x="611" y="2568"/>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0" name="AutoShape 202"/>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4" name="Freeform 203"/>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5" name="Group 204"/>
            <p:cNvGrpSpPr/>
            <p:nvPr/>
          </p:nvGrpSpPr>
          <p:grpSpPr bwMode="auto">
            <a:xfrm>
              <a:off x="4739" y="1327"/>
              <a:ext cx="582" cy="139"/>
              <a:chOff x="614" y="2568"/>
              <a:chExt cx="725" cy="139"/>
            </a:xfrm>
          </p:grpSpPr>
          <p:sp>
            <p:nvSpPr>
              <p:cNvPr id="247" name="AutoShape 205"/>
              <p:cNvSpPr>
                <a:spLocks noChangeArrowheads="1"/>
              </p:cNvSpPr>
              <p:nvPr/>
            </p:nvSpPr>
            <p:spPr bwMode="auto">
              <a:xfrm>
                <a:off x="614" y="2566"/>
                <a:ext cx="723"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8" name="AutoShape 206"/>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6" name="Rectangle 207"/>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7" name="Freeform 208"/>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8" name="Freeform 209"/>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9" name="Oval 210"/>
            <p:cNvSpPr>
              <a:spLocks noChangeArrowheads="1"/>
            </p:cNvSpPr>
            <p:nvPr/>
          </p:nvSpPr>
          <p:spPr bwMode="auto">
            <a:xfrm>
              <a:off x="5515" y="2609"/>
              <a:ext cx="50"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0" name="Freeform 211"/>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1" name="AutoShape 212"/>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2" name="AutoShape 213"/>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3" name="Oval 214"/>
            <p:cNvSpPr>
              <a:spLocks noChangeArrowheads="1"/>
            </p:cNvSpPr>
            <p:nvPr/>
          </p:nvSpPr>
          <p:spPr bwMode="auto">
            <a:xfrm>
              <a:off x="4310" y="2382"/>
              <a:ext cx="158"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4" name="Oval 215"/>
            <p:cNvSpPr>
              <a:spLocks noChangeArrowheads="1"/>
            </p:cNvSpPr>
            <p:nvPr/>
          </p:nvSpPr>
          <p:spPr bwMode="auto">
            <a:xfrm>
              <a:off x="4487" y="2382"/>
              <a:ext cx="158" cy="146"/>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45" name="Oval 216"/>
            <p:cNvSpPr>
              <a:spLocks noChangeArrowheads="1"/>
            </p:cNvSpPr>
            <p:nvPr/>
          </p:nvSpPr>
          <p:spPr bwMode="auto">
            <a:xfrm>
              <a:off x="4663" y="2382"/>
              <a:ext cx="158" cy="140"/>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6" name="Rectangle 217"/>
            <p:cNvSpPr>
              <a:spLocks noChangeArrowheads="1"/>
            </p:cNvSpPr>
            <p:nvPr/>
          </p:nvSpPr>
          <p:spPr bwMode="auto">
            <a:xfrm>
              <a:off x="5061" y="1837"/>
              <a:ext cx="88" cy="761"/>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8" name="TextBox 7"/>
          <p:cNvSpPr txBox="1"/>
          <p:nvPr/>
        </p:nvSpPr>
        <p:spPr>
          <a:xfrm>
            <a:off x="8481037" y="1538123"/>
            <a:ext cx="20664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SNMP server</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 name="TextBox 262"/>
          <p:cNvSpPr txBox="1"/>
          <p:nvPr/>
        </p:nvSpPr>
        <p:spPr>
          <a:xfrm>
            <a:off x="1935319" y="1662731"/>
            <a:ext cx="19574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SNMP client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 name="Group 2"/>
          <p:cNvGrpSpPr/>
          <p:nvPr/>
        </p:nvGrpSpPr>
        <p:grpSpPr>
          <a:xfrm>
            <a:off x="8510352" y="2078288"/>
            <a:ext cx="1946338" cy="2912558"/>
            <a:chOff x="8091785" y="2078288"/>
            <a:chExt cx="2364905" cy="2912558"/>
          </a:xfrm>
        </p:grpSpPr>
        <p:sp>
          <p:nvSpPr>
            <p:cNvPr id="145" name="Rectangle 23"/>
            <p:cNvSpPr>
              <a:spLocks noChangeArrowheads="1"/>
            </p:cNvSpPr>
            <p:nvPr/>
          </p:nvSpPr>
          <p:spPr bwMode="auto">
            <a:xfrm>
              <a:off x="8179440" y="2078288"/>
              <a:ext cx="2277250" cy="2799267"/>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6" name="Rectangle 24"/>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7" name="Line 25"/>
            <p:cNvSpPr>
              <a:spLocks noChangeShapeType="1"/>
            </p:cNvSpPr>
            <p:nvPr/>
          </p:nvSpPr>
          <p:spPr bwMode="auto">
            <a:xfrm>
              <a:off x="8108956" y="2749010"/>
              <a:ext cx="2238254" cy="4821"/>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8" name="Text Box 26"/>
            <p:cNvSpPr txBox="1">
              <a:spLocks noChangeArrowheads="1"/>
            </p:cNvSpPr>
            <p:nvPr/>
          </p:nvSpPr>
          <p:spPr bwMode="auto">
            <a:xfrm>
              <a:off x="8376445" y="2832513"/>
              <a:ext cx="1703276" cy="737446"/>
            </a:xfrm>
            <a:prstGeom prst="rect">
              <a:avLst/>
            </a:prstGeom>
            <a:noFill/>
            <a:ln>
              <a:noFill/>
            </a:ln>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(UDP)</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9" name="Line 27"/>
            <p:cNvSpPr>
              <a:spLocks noChangeShapeType="1"/>
            </p:cNvSpPr>
            <p:nvPr/>
          </p:nvSpPr>
          <p:spPr bwMode="auto">
            <a:xfrm>
              <a:off x="8108201" y="3602458"/>
              <a:ext cx="2233387"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1" name="Text Box 26"/>
            <p:cNvSpPr txBox="1">
              <a:spLocks noChangeArrowheads="1"/>
            </p:cNvSpPr>
            <p:nvPr/>
          </p:nvSpPr>
          <p:spPr bwMode="auto">
            <a:xfrm>
              <a:off x="8218436" y="4533100"/>
              <a:ext cx="2019294" cy="44027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2" name="Text Box 26"/>
            <p:cNvSpPr txBox="1">
              <a:spLocks noChangeArrowheads="1"/>
            </p:cNvSpPr>
            <p:nvPr/>
          </p:nvSpPr>
          <p:spPr bwMode="auto">
            <a:xfrm>
              <a:off x="8218436" y="4088345"/>
              <a:ext cx="2019294" cy="44027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3" name="Text Box 26"/>
            <p:cNvSpPr txBox="1">
              <a:spLocks noChangeArrowheads="1"/>
            </p:cNvSpPr>
            <p:nvPr/>
          </p:nvSpPr>
          <p:spPr bwMode="auto">
            <a:xfrm>
              <a:off x="8218436" y="3646079"/>
              <a:ext cx="2019294" cy="39889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network (IP)</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5" name="Line 27"/>
            <p:cNvSpPr>
              <a:spLocks noChangeShapeType="1"/>
            </p:cNvSpPr>
            <p:nvPr/>
          </p:nvSpPr>
          <p:spPr bwMode="auto">
            <a:xfrm>
              <a:off x="8116255" y="4074895"/>
              <a:ext cx="2233388"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6" name="Line 27"/>
            <p:cNvSpPr>
              <a:spLocks noChangeShapeType="1"/>
            </p:cNvSpPr>
            <p:nvPr/>
          </p:nvSpPr>
          <p:spPr bwMode="auto">
            <a:xfrm>
              <a:off x="8111389" y="4528049"/>
              <a:ext cx="2233388"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4" name="Text Box 26"/>
            <p:cNvSpPr txBox="1">
              <a:spLocks noChangeArrowheads="1"/>
            </p:cNvSpPr>
            <p:nvPr/>
          </p:nvSpPr>
          <p:spPr bwMode="auto">
            <a:xfrm>
              <a:off x="8179440" y="2284368"/>
              <a:ext cx="2019294" cy="39889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76" name="Group 75"/>
          <p:cNvGrpSpPr/>
          <p:nvPr/>
        </p:nvGrpSpPr>
        <p:grpSpPr>
          <a:xfrm>
            <a:off x="1687770" y="2167472"/>
            <a:ext cx="2131701" cy="2912558"/>
            <a:chOff x="8091785" y="2078288"/>
            <a:chExt cx="2364905" cy="2912558"/>
          </a:xfrm>
        </p:grpSpPr>
        <p:sp>
          <p:nvSpPr>
            <p:cNvPr id="77" name="Rectangle 23"/>
            <p:cNvSpPr>
              <a:spLocks noChangeArrowheads="1"/>
            </p:cNvSpPr>
            <p:nvPr/>
          </p:nvSpPr>
          <p:spPr bwMode="auto">
            <a:xfrm>
              <a:off x="8179440" y="2078288"/>
              <a:ext cx="2277250" cy="2799267"/>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8" name="Rectangle 24"/>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9" name="Line 25"/>
            <p:cNvSpPr>
              <a:spLocks noChangeShapeType="1"/>
            </p:cNvSpPr>
            <p:nvPr/>
          </p:nvSpPr>
          <p:spPr bwMode="auto">
            <a:xfrm>
              <a:off x="8108956" y="2749010"/>
              <a:ext cx="2238254" cy="4821"/>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0" name="Text Box 26"/>
            <p:cNvSpPr txBox="1">
              <a:spLocks noChangeArrowheads="1"/>
            </p:cNvSpPr>
            <p:nvPr/>
          </p:nvSpPr>
          <p:spPr bwMode="auto">
            <a:xfrm>
              <a:off x="8376445" y="2832513"/>
              <a:ext cx="1703276" cy="737446"/>
            </a:xfrm>
            <a:prstGeom prst="rect">
              <a:avLst/>
            </a:prstGeom>
            <a:noFill/>
            <a:ln>
              <a:noFill/>
            </a:ln>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(UDP)</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1" name="Line 27"/>
            <p:cNvSpPr>
              <a:spLocks noChangeShapeType="1"/>
            </p:cNvSpPr>
            <p:nvPr/>
          </p:nvSpPr>
          <p:spPr bwMode="auto">
            <a:xfrm>
              <a:off x="8121121" y="3602458"/>
              <a:ext cx="2233388"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2" name="Text Box 26"/>
            <p:cNvSpPr txBox="1">
              <a:spLocks noChangeArrowheads="1"/>
            </p:cNvSpPr>
            <p:nvPr/>
          </p:nvSpPr>
          <p:spPr bwMode="auto">
            <a:xfrm>
              <a:off x="8218436" y="4533100"/>
              <a:ext cx="2019294" cy="44027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3" name="Text Box 26"/>
            <p:cNvSpPr txBox="1">
              <a:spLocks noChangeArrowheads="1"/>
            </p:cNvSpPr>
            <p:nvPr/>
          </p:nvSpPr>
          <p:spPr bwMode="auto">
            <a:xfrm>
              <a:off x="8218436" y="4088345"/>
              <a:ext cx="2019294" cy="44027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4" name="Text Box 26"/>
            <p:cNvSpPr txBox="1">
              <a:spLocks noChangeArrowheads="1"/>
            </p:cNvSpPr>
            <p:nvPr/>
          </p:nvSpPr>
          <p:spPr bwMode="auto">
            <a:xfrm>
              <a:off x="8218436" y="3646079"/>
              <a:ext cx="2019294" cy="73744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network (IP)</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5" name="Line 27"/>
            <p:cNvSpPr>
              <a:spLocks noChangeShapeType="1"/>
            </p:cNvSpPr>
            <p:nvPr/>
          </p:nvSpPr>
          <p:spPr bwMode="auto">
            <a:xfrm>
              <a:off x="8116255" y="4074895"/>
              <a:ext cx="2233388"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6" name="Line 27"/>
            <p:cNvSpPr>
              <a:spLocks noChangeShapeType="1"/>
            </p:cNvSpPr>
            <p:nvPr/>
          </p:nvSpPr>
          <p:spPr bwMode="auto">
            <a:xfrm>
              <a:off x="8111389" y="4528049"/>
              <a:ext cx="2233388"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7" name="Text Box 26"/>
            <p:cNvSpPr txBox="1">
              <a:spLocks noChangeArrowheads="1"/>
            </p:cNvSpPr>
            <p:nvPr/>
          </p:nvSpPr>
          <p:spPr bwMode="auto">
            <a:xfrm>
              <a:off x="8179440" y="2284368"/>
              <a:ext cx="2019294" cy="39889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93" name="Group 92"/>
          <p:cNvGrpSpPr/>
          <p:nvPr/>
        </p:nvGrpSpPr>
        <p:grpSpPr>
          <a:xfrm>
            <a:off x="500734" y="4943580"/>
            <a:ext cx="1026523" cy="597153"/>
            <a:chOff x="7493876" y="2774731"/>
            <a:chExt cx="1481958" cy="894622"/>
          </a:xfrm>
        </p:grpSpPr>
        <p:sp>
          <p:nvSpPr>
            <p:cNvPr id="107" name="Freeform 106"/>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8" name="Oval 107"/>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9" name="Group 108"/>
            <p:cNvGrpSpPr/>
            <p:nvPr/>
          </p:nvGrpSpPr>
          <p:grpSpPr>
            <a:xfrm>
              <a:off x="7713663" y="2848339"/>
              <a:ext cx="1042107" cy="425543"/>
              <a:chOff x="7786941" y="2884917"/>
              <a:chExt cx="897649" cy="353919"/>
            </a:xfrm>
          </p:grpSpPr>
          <p:sp>
            <p:nvSpPr>
              <p:cNvPr id="110" name="Freeform 10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11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11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Freeform 11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4" name="Title 1"/>
          <p:cNvSpPr>
            <a:spLocks noGrp="1"/>
          </p:cNvSpPr>
          <p:nvPr>
            <p:ph type="title"/>
          </p:nvPr>
        </p:nvSpPr>
        <p:spPr>
          <a:xfrm>
            <a:off x="798690" y="289325"/>
            <a:ext cx="11100625" cy="894622"/>
          </a:xfrm>
        </p:spPr>
        <p:txBody>
          <a:bodyPr>
            <a:normAutofit/>
          </a:bodyPr>
          <a:lstStyle/>
          <a:p>
            <a:r>
              <a:rPr lang="en-US" sz="4400" dirty="0"/>
              <a:t>UDP: Transport Layer Actions</a:t>
            </a:r>
            <a:endParaRPr lang="en-US" sz="4400" dirty="0"/>
          </a:p>
        </p:txBody>
      </p:sp>
      <p:grpSp>
        <p:nvGrpSpPr>
          <p:cNvPr id="115" name="Group 149"/>
          <p:cNvGrpSpPr/>
          <p:nvPr/>
        </p:nvGrpSpPr>
        <p:grpSpPr bwMode="auto">
          <a:xfrm>
            <a:off x="2462207" y="2756023"/>
            <a:ext cx="412750" cy="158750"/>
            <a:chOff x="1287" y="2524"/>
            <a:chExt cx="260" cy="100"/>
          </a:xfrm>
        </p:grpSpPr>
        <p:sp>
          <p:nvSpPr>
            <p:cNvPr id="116" name="Rectangle 73"/>
            <p:cNvSpPr>
              <a:spLocks noChangeArrowheads="1"/>
            </p:cNvSpPr>
            <p:nvPr/>
          </p:nvSpPr>
          <p:spPr bwMode="auto">
            <a:xfrm>
              <a:off x="1287" y="2524"/>
              <a:ext cx="260" cy="10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7" name="Rectangle 74"/>
            <p:cNvSpPr>
              <a:spLocks noChangeArrowheads="1"/>
            </p:cNvSpPr>
            <p:nvPr/>
          </p:nvSpPr>
          <p:spPr bwMode="auto">
            <a:xfrm>
              <a:off x="1338" y="2537"/>
              <a:ext cx="155" cy="76"/>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8" name="Rectangle 75"/>
            <p:cNvSpPr>
              <a:spLocks noChangeArrowheads="1"/>
            </p:cNvSpPr>
            <p:nvPr/>
          </p:nvSpPr>
          <p:spPr bwMode="auto">
            <a:xfrm>
              <a:off x="1503" y="2582"/>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9" name="Rectangle 129"/>
            <p:cNvSpPr>
              <a:spLocks noChangeArrowheads="1"/>
            </p:cNvSpPr>
            <p:nvPr/>
          </p:nvSpPr>
          <p:spPr bwMode="auto">
            <a:xfrm>
              <a:off x="1298" y="2583"/>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20" name="Group 149"/>
          <p:cNvGrpSpPr/>
          <p:nvPr/>
        </p:nvGrpSpPr>
        <p:grpSpPr bwMode="auto">
          <a:xfrm>
            <a:off x="9681144" y="2673610"/>
            <a:ext cx="412750" cy="158750"/>
            <a:chOff x="1287" y="2524"/>
            <a:chExt cx="260" cy="100"/>
          </a:xfrm>
        </p:grpSpPr>
        <p:sp>
          <p:nvSpPr>
            <p:cNvPr id="121" name="Rectangle 73"/>
            <p:cNvSpPr>
              <a:spLocks noChangeArrowheads="1"/>
            </p:cNvSpPr>
            <p:nvPr/>
          </p:nvSpPr>
          <p:spPr bwMode="auto">
            <a:xfrm>
              <a:off x="1287" y="2524"/>
              <a:ext cx="260" cy="10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2" name="Rectangle 74"/>
            <p:cNvSpPr>
              <a:spLocks noChangeArrowheads="1"/>
            </p:cNvSpPr>
            <p:nvPr/>
          </p:nvSpPr>
          <p:spPr bwMode="auto">
            <a:xfrm>
              <a:off x="1338" y="2537"/>
              <a:ext cx="155" cy="76"/>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3" name="Rectangle 75"/>
            <p:cNvSpPr>
              <a:spLocks noChangeArrowheads="1"/>
            </p:cNvSpPr>
            <p:nvPr/>
          </p:nvSpPr>
          <p:spPr bwMode="auto">
            <a:xfrm>
              <a:off x="1503" y="2582"/>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4" name="Rectangle 129"/>
            <p:cNvSpPr>
              <a:spLocks noChangeArrowheads="1"/>
            </p:cNvSpPr>
            <p:nvPr/>
          </p:nvSpPr>
          <p:spPr bwMode="auto">
            <a:xfrm>
              <a:off x="1298" y="2583"/>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 name="TextBox 1"/>
          <p:cNvSpPr txBox="1"/>
          <p:nvPr/>
        </p:nvSpPr>
        <p:spPr>
          <a:xfrm>
            <a:off x="4212477" y="1830701"/>
            <a:ext cx="38983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UDP sender actions: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anose="05000000000000000000" pitchFamily="2" charset="2"/>
              <a:buChar char="§"/>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 name="Rectangle 101"/>
          <p:cNvSpPr/>
          <p:nvPr/>
        </p:nvSpPr>
        <p:spPr>
          <a:xfrm>
            <a:off x="8502120" y="2078245"/>
            <a:ext cx="1986815" cy="293836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8" name="Group 87"/>
          <p:cNvGrpSpPr/>
          <p:nvPr/>
        </p:nvGrpSpPr>
        <p:grpSpPr>
          <a:xfrm>
            <a:off x="9130164" y="2303106"/>
            <a:ext cx="1259074" cy="369332"/>
            <a:chOff x="8934916" y="2775692"/>
            <a:chExt cx="1259074" cy="369332"/>
          </a:xfrm>
        </p:grpSpPr>
        <p:sp>
          <p:nvSpPr>
            <p:cNvPr id="89" name="Rectangle 88"/>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TextBox 89"/>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SNMP msg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91" name="TextBox 90"/>
          <p:cNvSpPr txBox="1"/>
          <p:nvPr/>
        </p:nvSpPr>
        <p:spPr>
          <a:xfrm>
            <a:off x="4391544" y="2325099"/>
            <a:ext cx="3825456" cy="1036887"/>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is passed an application-layer message</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 name="TextBox 93"/>
          <p:cNvSpPr txBox="1"/>
          <p:nvPr/>
        </p:nvSpPr>
        <p:spPr>
          <a:xfrm>
            <a:off x="4388186" y="2990916"/>
            <a:ext cx="3825456" cy="1036887"/>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determines UDP segment header fields values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TextBox 94"/>
          <p:cNvSpPr txBox="1"/>
          <p:nvPr/>
        </p:nvSpPr>
        <p:spPr>
          <a:xfrm>
            <a:off x="4376692" y="3592863"/>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creates UDP segment</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TextBox 96"/>
          <p:cNvSpPr txBox="1"/>
          <p:nvPr/>
        </p:nvSpPr>
        <p:spPr>
          <a:xfrm>
            <a:off x="4381369" y="4025163"/>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passes segment to IP</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Rectangle 97"/>
          <p:cNvSpPr/>
          <p:nvPr/>
        </p:nvSpPr>
        <p:spPr>
          <a:xfrm>
            <a:off x="169333" y="1343378"/>
            <a:ext cx="3723445" cy="4402666"/>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6" name="Group 105"/>
          <p:cNvGrpSpPr/>
          <p:nvPr/>
        </p:nvGrpSpPr>
        <p:grpSpPr>
          <a:xfrm>
            <a:off x="8473556" y="2992506"/>
            <a:ext cx="1259074" cy="338554"/>
            <a:chOff x="8964789" y="2639236"/>
            <a:chExt cx="1259074" cy="338554"/>
          </a:xfrm>
        </p:grpSpPr>
        <p:sp>
          <p:nvSpPr>
            <p:cNvPr id="125" name="Rectangle 124"/>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TextBox 125"/>
            <p:cNvSpPr txBox="1"/>
            <p:nvPr/>
          </p:nvSpPr>
          <p:spPr>
            <a:xfrm>
              <a:off x="8964789" y="2639236"/>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UDP</a:t>
              </a:r>
              <a:r>
                <a:rPr kumimoji="0" lang="en-US" sz="1600" b="0" i="0" u="none" strike="noStrike" kern="1200" cap="none" spc="0" normalizeH="0" baseline="-25000" noProof="0" dirty="0" err="1">
                  <a:ln>
                    <a:noFill/>
                  </a:ln>
                  <a:solidFill>
                    <a:prstClr val="black"/>
                  </a:solidFill>
                  <a:effectLst/>
                  <a:uLnTx/>
                  <a:uFillTx/>
                  <a:latin typeface="Calibri" panose="020F0502020204030204"/>
                  <a:ea typeface="+mn-ea"/>
                  <a:cs typeface="+mn-cs"/>
                </a:rPr>
                <a:t>h</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grpSp>
        <p:nvGrpSpPr>
          <p:cNvPr id="5" name="Group 4"/>
          <p:cNvGrpSpPr/>
          <p:nvPr/>
        </p:nvGrpSpPr>
        <p:grpSpPr>
          <a:xfrm>
            <a:off x="8545052" y="3003638"/>
            <a:ext cx="1818022" cy="369332"/>
            <a:chOff x="7863122" y="5632673"/>
            <a:chExt cx="1818022" cy="369332"/>
          </a:xfrm>
        </p:grpSpPr>
        <p:grpSp>
          <p:nvGrpSpPr>
            <p:cNvPr id="99" name="Group 98"/>
            <p:cNvGrpSpPr/>
            <p:nvPr/>
          </p:nvGrpSpPr>
          <p:grpSpPr>
            <a:xfrm>
              <a:off x="7863122" y="5638955"/>
              <a:ext cx="1259074" cy="338554"/>
              <a:chOff x="8964789" y="2648929"/>
              <a:chExt cx="1259074" cy="338554"/>
            </a:xfrm>
          </p:grpSpPr>
          <p:sp>
            <p:nvSpPr>
              <p:cNvPr id="100" name="Rectangle 99"/>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UDP</a:t>
                </a:r>
                <a:r>
                  <a:rPr kumimoji="0" lang="en-US" sz="1600" b="0" i="0" u="none" strike="noStrike" kern="1200" cap="none" spc="0" normalizeH="0" baseline="-25000" noProof="0" dirty="0" err="1">
                    <a:ln>
                      <a:noFill/>
                    </a:ln>
                    <a:solidFill>
                      <a:prstClr val="black"/>
                    </a:solidFill>
                    <a:effectLst/>
                    <a:uLnTx/>
                    <a:uFillTx/>
                    <a:latin typeface="Calibri" panose="020F0502020204030204"/>
                    <a:ea typeface="+mn-ea"/>
                    <a:cs typeface="+mn-cs"/>
                  </a:rPr>
                  <a:t>h</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grpSp>
          <p:nvGrpSpPr>
            <p:cNvPr id="103" name="Group 102"/>
            <p:cNvGrpSpPr/>
            <p:nvPr/>
          </p:nvGrpSpPr>
          <p:grpSpPr>
            <a:xfrm>
              <a:off x="8422070" y="5632673"/>
              <a:ext cx="1259074" cy="369332"/>
              <a:chOff x="8934916" y="2778923"/>
              <a:chExt cx="1259074" cy="369332"/>
            </a:xfrm>
          </p:grpSpPr>
          <p:sp>
            <p:nvSpPr>
              <p:cNvPr id="104" name="Rectangle 103"/>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TextBox 104"/>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SNMP msg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129" name="Slide Number Placeholder 2"/>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dissolve">
                                      <p:cBhvr>
                                        <p:cTn id="7" dur="500"/>
                                        <p:tgtEl>
                                          <p:spTgt spid="88"/>
                                        </p:tgtEl>
                                      </p:cBhvr>
                                    </p:animEffect>
                                  </p:childTnLst>
                                </p:cTn>
                              </p:par>
                              <p:par>
                                <p:cTn id="8" presetID="0" presetClass="path" presetSubtype="0" accel="50000" decel="50000" fill="hold" nodeType="withEffect">
                                  <p:stCondLst>
                                    <p:cond delay="0"/>
                                  </p:stCondLst>
                                  <p:childTnLst>
                                    <p:animMotion origin="layout" path="M -6.25E-7 -1.48148E-6 L 0.00065 0.10139 " pathEditMode="relative" rAng="0" ptsTypes="AA">
                                      <p:cBhvr>
                                        <p:cTn id="9" dur="2000" fill="hold"/>
                                        <p:tgtEl>
                                          <p:spTgt spid="88"/>
                                        </p:tgtEl>
                                        <p:attrNameLst>
                                          <p:attrName>ppt_x</p:attrName>
                                          <p:attrName>ppt_y</p:attrName>
                                        </p:attrNameLst>
                                      </p:cBhvr>
                                      <p:rCtr x="26" y="5069"/>
                                    </p:animMotion>
                                  </p:childTnLst>
                                </p:cTn>
                              </p:par>
                              <p:par>
                                <p:cTn id="10" presetID="9" presetClass="entr" presetSubtype="0" fill="hold" grpId="0" nodeType="with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dissolve">
                                      <p:cBhvr>
                                        <p:cTn id="12" dur="50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dissolve">
                                      <p:cBhvr>
                                        <p:cTn id="17" dur="500"/>
                                        <p:tgtEl>
                                          <p:spTgt spid="10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dissolve">
                                      <p:cBhvr>
                                        <p:cTn id="20" dur="500"/>
                                        <p:tgtEl>
                                          <p:spTgt spid="9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xit" presetSubtype="0" fill="hold" nodeType="clickEffect">
                                  <p:stCondLst>
                                    <p:cond delay="0"/>
                                  </p:stCondLst>
                                  <p:childTnLst>
                                    <p:animEffect transition="out" filter="dissolve">
                                      <p:cBhvr>
                                        <p:cTn id="24" dur="500"/>
                                        <p:tgtEl>
                                          <p:spTgt spid="106"/>
                                        </p:tgtEl>
                                      </p:cBhvr>
                                    </p:animEffect>
                                    <p:set>
                                      <p:cBhvr>
                                        <p:cTn id="25" dur="1" fill="hold">
                                          <p:stCondLst>
                                            <p:cond delay="499"/>
                                          </p:stCondLst>
                                        </p:cTn>
                                        <p:tgtEl>
                                          <p:spTgt spid="106"/>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88"/>
                                        </p:tgtEl>
                                      </p:cBhvr>
                                    </p:animEffect>
                                    <p:set>
                                      <p:cBhvr>
                                        <p:cTn id="28" dur="1" fill="hold">
                                          <p:stCondLst>
                                            <p:cond delay="499"/>
                                          </p:stCondLst>
                                        </p:cTn>
                                        <p:tgtEl>
                                          <p:spTgt spid="88"/>
                                        </p:tgtEl>
                                        <p:attrNameLst>
                                          <p:attrName>style.visibility</p:attrName>
                                        </p:attrNameLst>
                                      </p:cBhvr>
                                      <p:to>
                                        <p:strVal val="hidden"/>
                                      </p:to>
                                    </p:set>
                                  </p:childTnLst>
                                </p:cTn>
                              </p:par>
                            </p:childTnLst>
                          </p:cTn>
                        </p:par>
                        <p:par>
                          <p:cTn id="29" fill="hold">
                            <p:stCondLst>
                              <p:cond delay="500"/>
                            </p:stCondLst>
                            <p:childTnLst>
                              <p:par>
                                <p:cTn id="30" presetID="9"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dissolve">
                                      <p:cBhvr>
                                        <p:cTn id="32" dur="500"/>
                                        <p:tgtEl>
                                          <p:spTgt spid="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dissolve">
                                      <p:cBhvr>
                                        <p:cTn id="35" dur="500"/>
                                        <p:tgtEl>
                                          <p:spTgt spid="95"/>
                                        </p:tgtEl>
                                      </p:cBhvr>
                                    </p:animEffec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nodeType="clickEffect">
                                  <p:stCondLst>
                                    <p:cond delay="0"/>
                                  </p:stCondLst>
                                  <p:childTnLst>
                                    <p:animMotion origin="layout" path="M -6.25E-7 -4.81481E-6 L 0.00052 0.09306 " pathEditMode="relative" rAng="0" ptsTypes="AA">
                                      <p:cBhvr>
                                        <p:cTn id="39" dur="2000" fill="hold"/>
                                        <p:tgtEl>
                                          <p:spTgt spid="5"/>
                                        </p:tgtEl>
                                        <p:attrNameLst>
                                          <p:attrName>ppt_x</p:attrName>
                                          <p:attrName>ppt_y</p:attrName>
                                        </p:attrNameLst>
                                      </p:cBhvr>
                                      <p:rCtr x="26" y="4653"/>
                                    </p:animMotion>
                                  </p:childTnLst>
                                </p:cTn>
                              </p:par>
                              <p:par>
                                <p:cTn id="40" presetID="9" presetClass="entr" presetSubtype="0" fill="hold" grpId="0" nodeType="with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dissolve">
                                      <p:cBhvr>
                                        <p:cTn id="42" dur="500"/>
                                        <p:tgtEl>
                                          <p:spTgt spid="97"/>
                                        </p:tgtEl>
                                      </p:cBhvr>
                                    </p:animEffect>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nodeType="clickEffect">
                                  <p:stCondLst>
                                    <p:cond delay="0"/>
                                  </p:stCondLst>
                                  <p:childTnLst>
                                    <p:animMotion origin="layout" path="M -6.25E-7 0.09098 L -0.00221 0.25996 L -0.11419 0.32385 L -0.4332 0.31806 L -0.55885 0.275 L -0.55885 0.275 " pathEditMode="relative" ptsTypes="AAAAAA">
                                      <p:cBhvr>
                                        <p:cTn id="4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4" grpId="0"/>
      <p:bldP spid="95" grpId="0"/>
      <p:bldP spid="9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Freeform 103"/>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3" name="Freeform 70"/>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22" name="Group 185"/>
          <p:cNvGrpSpPr/>
          <p:nvPr/>
        </p:nvGrpSpPr>
        <p:grpSpPr bwMode="auto">
          <a:xfrm>
            <a:off x="10955688" y="4246759"/>
            <a:ext cx="549832" cy="1070215"/>
            <a:chOff x="4140" y="429"/>
            <a:chExt cx="1425" cy="2396"/>
          </a:xfrm>
        </p:grpSpPr>
        <p:sp>
          <p:nvSpPr>
            <p:cNvPr id="223" name="Freeform 186"/>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4" name="Rectangle 187"/>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5" name="Freeform 188"/>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6" name="Freeform 189"/>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7" name="Rectangle 190"/>
            <p:cNvSpPr>
              <a:spLocks noChangeArrowheads="1"/>
            </p:cNvSpPr>
            <p:nvPr/>
          </p:nvSpPr>
          <p:spPr bwMode="auto">
            <a:xfrm>
              <a:off x="4209" y="693"/>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28" name="Group 191"/>
            <p:cNvGrpSpPr/>
            <p:nvPr/>
          </p:nvGrpSpPr>
          <p:grpSpPr bwMode="auto">
            <a:xfrm>
              <a:off x="4749" y="668"/>
              <a:ext cx="581" cy="145"/>
              <a:chOff x="614" y="2568"/>
              <a:chExt cx="725" cy="139"/>
            </a:xfrm>
          </p:grpSpPr>
          <p:sp>
            <p:nvSpPr>
              <p:cNvPr id="253" name="AutoShape 192"/>
              <p:cNvSpPr>
                <a:spLocks noChangeArrowheads="1"/>
              </p:cNvSpPr>
              <p:nvPr/>
            </p:nvSpPr>
            <p:spPr bwMode="auto">
              <a:xfrm>
                <a:off x="617" y="2567"/>
                <a:ext cx="724"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4" name="AutoShape 193"/>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29" name="Rectangle 194"/>
            <p:cNvSpPr>
              <a:spLocks noChangeArrowheads="1"/>
            </p:cNvSpPr>
            <p:nvPr/>
          </p:nvSpPr>
          <p:spPr bwMode="auto">
            <a:xfrm>
              <a:off x="4222" y="101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0" name="Group 195"/>
            <p:cNvGrpSpPr/>
            <p:nvPr/>
          </p:nvGrpSpPr>
          <p:grpSpPr bwMode="auto">
            <a:xfrm>
              <a:off x="4747" y="994"/>
              <a:ext cx="581" cy="134"/>
              <a:chOff x="614" y="2568"/>
              <a:chExt cx="725" cy="139"/>
            </a:xfrm>
          </p:grpSpPr>
          <p:sp>
            <p:nvSpPr>
              <p:cNvPr id="251" name="AutoShape 196"/>
              <p:cNvSpPr>
                <a:spLocks noChangeArrowheads="1"/>
              </p:cNvSpPr>
              <p:nvPr/>
            </p:nvSpPr>
            <p:spPr bwMode="auto">
              <a:xfrm>
                <a:off x="612" y="2570"/>
                <a:ext cx="724" cy="16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2" name="AutoShape 197"/>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1" name="Rectangle 198"/>
            <p:cNvSpPr>
              <a:spLocks noChangeArrowheads="1"/>
            </p:cNvSpPr>
            <p:nvPr/>
          </p:nvSpPr>
          <p:spPr bwMode="auto">
            <a:xfrm>
              <a:off x="4216" y="135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2" name="Rectangle 199"/>
            <p:cNvSpPr>
              <a:spLocks noChangeArrowheads="1"/>
            </p:cNvSpPr>
            <p:nvPr/>
          </p:nvSpPr>
          <p:spPr bwMode="auto">
            <a:xfrm>
              <a:off x="4228" y="1654"/>
              <a:ext cx="593"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3" name="Group 200"/>
            <p:cNvGrpSpPr/>
            <p:nvPr/>
          </p:nvGrpSpPr>
          <p:grpSpPr bwMode="auto">
            <a:xfrm>
              <a:off x="4735" y="1627"/>
              <a:ext cx="582" cy="151"/>
              <a:chOff x="614" y="2568"/>
              <a:chExt cx="725" cy="139"/>
            </a:xfrm>
          </p:grpSpPr>
          <p:sp>
            <p:nvSpPr>
              <p:cNvPr id="249" name="AutoShape 201"/>
              <p:cNvSpPr>
                <a:spLocks noChangeArrowheads="1"/>
              </p:cNvSpPr>
              <p:nvPr/>
            </p:nvSpPr>
            <p:spPr bwMode="auto">
              <a:xfrm>
                <a:off x="611" y="2568"/>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0" name="AutoShape 202"/>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4" name="Freeform 203"/>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5" name="Group 204"/>
            <p:cNvGrpSpPr/>
            <p:nvPr/>
          </p:nvGrpSpPr>
          <p:grpSpPr bwMode="auto">
            <a:xfrm>
              <a:off x="4739" y="1327"/>
              <a:ext cx="582" cy="139"/>
              <a:chOff x="614" y="2568"/>
              <a:chExt cx="725" cy="139"/>
            </a:xfrm>
          </p:grpSpPr>
          <p:sp>
            <p:nvSpPr>
              <p:cNvPr id="247" name="AutoShape 205"/>
              <p:cNvSpPr>
                <a:spLocks noChangeArrowheads="1"/>
              </p:cNvSpPr>
              <p:nvPr/>
            </p:nvSpPr>
            <p:spPr bwMode="auto">
              <a:xfrm>
                <a:off x="614" y="2566"/>
                <a:ext cx="723"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8" name="AutoShape 206"/>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6" name="Rectangle 207"/>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7" name="Freeform 208"/>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8" name="Freeform 209"/>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9" name="Oval 210"/>
            <p:cNvSpPr>
              <a:spLocks noChangeArrowheads="1"/>
            </p:cNvSpPr>
            <p:nvPr/>
          </p:nvSpPr>
          <p:spPr bwMode="auto">
            <a:xfrm>
              <a:off x="5515" y="2609"/>
              <a:ext cx="50"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0" name="Freeform 211"/>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1" name="AutoShape 212"/>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2" name="AutoShape 213"/>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3" name="Oval 214"/>
            <p:cNvSpPr>
              <a:spLocks noChangeArrowheads="1"/>
            </p:cNvSpPr>
            <p:nvPr/>
          </p:nvSpPr>
          <p:spPr bwMode="auto">
            <a:xfrm>
              <a:off x="4310" y="2382"/>
              <a:ext cx="158"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4" name="Oval 215"/>
            <p:cNvSpPr>
              <a:spLocks noChangeArrowheads="1"/>
            </p:cNvSpPr>
            <p:nvPr/>
          </p:nvSpPr>
          <p:spPr bwMode="auto">
            <a:xfrm>
              <a:off x="4487" y="2382"/>
              <a:ext cx="158" cy="146"/>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45" name="Oval 216"/>
            <p:cNvSpPr>
              <a:spLocks noChangeArrowheads="1"/>
            </p:cNvSpPr>
            <p:nvPr/>
          </p:nvSpPr>
          <p:spPr bwMode="auto">
            <a:xfrm>
              <a:off x="4663" y="2382"/>
              <a:ext cx="158" cy="140"/>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6" name="Rectangle 217"/>
            <p:cNvSpPr>
              <a:spLocks noChangeArrowheads="1"/>
            </p:cNvSpPr>
            <p:nvPr/>
          </p:nvSpPr>
          <p:spPr bwMode="auto">
            <a:xfrm>
              <a:off x="5061" y="1837"/>
              <a:ext cx="88" cy="761"/>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8" name="TextBox 7"/>
          <p:cNvSpPr txBox="1"/>
          <p:nvPr/>
        </p:nvSpPr>
        <p:spPr>
          <a:xfrm>
            <a:off x="8481037" y="1538123"/>
            <a:ext cx="20664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SNMP server</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 name="TextBox 262"/>
          <p:cNvSpPr txBox="1"/>
          <p:nvPr/>
        </p:nvSpPr>
        <p:spPr>
          <a:xfrm>
            <a:off x="1935319" y="1662731"/>
            <a:ext cx="19574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SNMP client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 name="Group 2"/>
          <p:cNvGrpSpPr/>
          <p:nvPr/>
        </p:nvGrpSpPr>
        <p:grpSpPr>
          <a:xfrm>
            <a:off x="8510352" y="2078288"/>
            <a:ext cx="1946338" cy="2912558"/>
            <a:chOff x="8091785" y="2078288"/>
            <a:chExt cx="2364905" cy="2912558"/>
          </a:xfrm>
        </p:grpSpPr>
        <p:sp>
          <p:nvSpPr>
            <p:cNvPr id="145" name="Rectangle 23"/>
            <p:cNvSpPr>
              <a:spLocks noChangeArrowheads="1"/>
            </p:cNvSpPr>
            <p:nvPr/>
          </p:nvSpPr>
          <p:spPr bwMode="auto">
            <a:xfrm>
              <a:off x="8179440" y="2078288"/>
              <a:ext cx="2277250" cy="2799267"/>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6" name="Rectangle 24"/>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7" name="Line 25"/>
            <p:cNvSpPr>
              <a:spLocks noChangeShapeType="1"/>
            </p:cNvSpPr>
            <p:nvPr/>
          </p:nvSpPr>
          <p:spPr bwMode="auto">
            <a:xfrm>
              <a:off x="8108956" y="2749010"/>
              <a:ext cx="2238254" cy="4821"/>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8" name="Text Box 26"/>
            <p:cNvSpPr txBox="1">
              <a:spLocks noChangeArrowheads="1"/>
            </p:cNvSpPr>
            <p:nvPr/>
          </p:nvSpPr>
          <p:spPr bwMode="auto">
            <a:xfrm>
              <a:off x="8376445" y="2832513"/>
              <a:ext cx="1703276" cy="737446"/>
            </a:xfrm>
            <a:prstGeom prst="rect">
              <a:avLst/>
            </a:prstGeom>
            <a:noFill/>
            <a:ln>
              <a:noFill/>
            </a:ln>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(UDP)</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9" name="Line 27"/>
            <p:cNvSpPr>
              <a:spLocks noChangeShapeType="1"/>
            </p:cNvSpPr>
            <p:nvPr/>
          </p:nvSpPr>
          <p:spPr bwMode="auto">
            <a:xfrm>
              <a:off x="8108201" y="3602458"/>
              <a:ext cx="2233387"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1" name="Text Box 26"/>
            <p:cNvSpPr txBox="1">
              <a:spLocks noChangeArrowheads="1"/>
            </p:cNvSpPr>
            <p:nvPr/>
          </p:nvSpPr>
          <p:spPr bwMode="auto">
            <a:xfrm>
              <a:off x="8218436" y="4533100"/>
              <a:ext cx="2019294" cy="44027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2" name="Text Box 26"/>
            <p:cNvSpPr txBox="1">
              <a:spLocks noChangeArrowheads="1"/>
            </p:cNvSpPr>
            <p:nvPr/>
          </p:nvSpPr>
          <p:spPr bwMode="auto">
            <a:xfrm>
              <a:off x="8218436" y="4088345"/>
              <a:ext cx="2019294" cy="44027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3" name="Text Box 26"/>
            <p:cNvSpPr txBox="1">
              <a:spLocks noChangeArrowheads="1"/>
            </p:cNvSpPr>
            <p:nvPr/>
          </p:nvSpPr>
          <p:spPr bwMode="auto">
            <a:xfrm>
              <a:off x="8218436" y="3646079"/>
              <a:ext cx="2019294" cy="39889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network (IP)</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5" name="Line 27"/>
            <p:cNvSpPr>
              <a:spLocks noChangeShapeType="1"/>
            </p:cNvSpPr>
            <p:nvPr/>
          </p:nvSpPr>
          <p:spPr bwMode="auto">
            <a:xfrm>
              <a:off x="8116255" y="4074895"/>
              <a:ext cx="2233388"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6" name="Line 27"/>
            <p:cNvSpPr>
              <a:spLocks noChangeShapeType="1"/>
            </p:cNvSpPr>
            <p:nvPr/>
          </p:nvSpPr>
          <p:spPr bwMode="auto">
            <a:xfrm>
              <a:off x="8111389" y="4528049"/>
              <a:ext cx="2233388"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4" name="Text Box 26"/>
            <p:cNvSpPr txBox="1">
              <a:spLocks noChangeArrowheads="1"/>
            </p:cNvSpPr>
            <p:nvPr/>
          </p:nvSpPr>
          <p:spPr bwMode="auto">
            <a:xfrm>
              <a:off x="8179440" y="2284368"/>
              <a:ext cx="2019294" cy="39889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76" name="Group 75"/>
          <p:cNvGrpSpPr/>
          <p:nvPr/>
        </p:nvGrpSpPr>
        <p:grpSpPr>
          <a:xfrm>
            <a:off x="1687770" y="2167472"/>
            <a:ext cx="2131701" cy="2912558"/>
            <a:chOff x="8091785" y="2078288"/>
            <a:chExt cx="2364905" cy="2912558"/>
          </a:xfrm>
        </p:grpSpPr>
        <p:sp>
          <p:nvSpPr>
            <p:cNvPr id="77" name="Rectangle 23"/>
            <p:cNvSpPr>
              <a:spLocks noChangeArrowheads="1"/>
            </p:cNvSpPr>
            <p:nvPr/>
          </p:nvSpPr>
          <p:spPr bwMode="auto">
            <a:xfrm>
              <a:off x="8179440" y="2078288"/>
              <a:ext cx="2277250" cy="2799267"/>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8" name="Rectangle 24"/>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9" name="Line 25"/>
            <p:cNvSpPr>
              <a:spLocks noChangeShapeType="1"/>
            </p:cNvSpPr>
            <p:nvPr/>
          </p:nvSpPr>
          <p:spPr bwMode="auto">
            <a:xfrm>
              <a:off x="8108956" y="2749010"/>
              <a:ext cx="2238254" cy="4821"/>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0" name="Text Box 26"/>
            <p:cNvSpPr txBox="1">
              <a:spLocks noChangeArrowheads="1"/>
            </p:cNvSpPr>
            <p:nvPr/>
          </p:nvSpPr>
          <p:spPr bwMode="auto">
            <a:xfrm>
              <a:off x="8376445" y="2832513"/>
              <a:ext cx="1703276" cy="737446"/>
            </a:xfrm>
            <a:prstGeom prst="rect">
              <a:avLst/>
            </a:prstGeom>
            <a:noFill/>
            <a:ln>
              <a:noFill/>
            </a:ln>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(UDP)</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1" name="Line 27"/>
            <p:cNvSpPr>
              <a:spLocks noChangeShapeType="1"/>
            </p:cNvSpPr>
            <p:nvPr/>
          </p:nvSpPr>
          <p:spPr bwMode="auto">
            <a:xfrm>
              <a:off x="8121121" y="3602458"/>
              <a:ext cx="2233388"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2" name="Text Box 26"/>
            <p:cNvSpPr txBox="1">
              <a:spLocks noChangeArrowheads="1"/>
            </p:cNvSpPr>
            <p:nvPr/>
          </p:nvSpPr>
          <p:spPr bwMode="auto">
            <a:xfrm>
              <a:off x="8218436" y="4533100"/>
              <a:ext cx="2019294" cy="44027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3" name="Text Box 26"/>
            <p:cNvSpPr txBox="1">
              <a:spLocks noChangeArrowheads="1"/>
            </p:cNvSpPr>
            <p:nvPr/>
          </p:nvSpPr>
          <p:spPr bwMode="auto">
            <a:xfrm>
              <a:off x="8218436" y="4088345"/>
              <a:ext cx="2019294" cy="44027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4" name="Text Box 26"/>
            <p:cNvSpPr txBox="1">
              <a:spLocks noChangeArrowheads="1"/>
            </p:cNvSpPr>
            <p:nvPr/>
          </p:nvSpPr>
          <p:spPr bwMode="auto">
            <a:xfrm>
              <a:off x="8218436" y="3646079"/>
              <a:ext cx="2019294" cy="73744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network (IP)</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5" name="Line 27"/>
            <p:cNvSpPr>
              <a:spLocks noChangeShapeType="1"/>
            </p:cNvSpPr>
            <p:nvPr/>
          </p:nvSpPr>
          <p:spPr bwMode="auto">
            <a:xfrm>
              <a:off x="8116255" y="4074895"/>
              <a:ext cx="2233388"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6" name="Line 27"/>
            <p:cNvSpPr>
              <a:spLocks noChangeShapeType="1"/>
            </p:cNvSpPr>
            <p:nvPr/>
          </p:nvSpPr>
          <p:spPr bwMode="auto">
            <a:xfrm>
              <a:off x="8111389" y="4528049"/>
              <a:ext cx="2233388"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7" name="Text Box 26"/>
            <p:cNvSpPr txBox="1">
              <a:spLocks noChangeArrowheads="1"/>
            </p:cNvSpPr>
            <p:nvPr/>
          </p:nvSpPr>
          <p:spPr bwMode="auto">
            <a:xfrm>
              <a:off x="8179440" y="2284368"/>
              <a:ext cx="2019294" cy="39889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93" name="Group 92"/>
          <p:cNvGrpSpPr/>
          <p:nvPr/>
        </p:nvGrpSpPr>
        <p:grpSpPr>
          <a:xfrm>
            <a:off x="500734" y="4943580"/>
            <a:ext cx="1026523" cy="597153"/>
            <a:chOff x="7493876" y="2774731"/>
            <a:chExt cx="1481958" cy="894622"/>
          </a:xfrm>
        </p:grpSpPr>
        <p:sp>
          <p:nvSpPr>
            <p:cNvPr id="107" name="Freeform 106"/>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8" name="Oval 107"/>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9" name="Group 108"/>
            <p:cNvGrpSpPr/>
            <p:nvPr/>
          </p:nvGrpSpPr>
          <p:grpSpPr>
            <a:xfrm>
              <a:off x="7713663" y="2848339"/>
              <a:ext cx="1042107" cy="425543"/>
              <a:chOff x="7786941" y="2884917"/>
              <a:chExt cx="897649" cy="353919"/>
            </a:xfrm>
          </p:grpSpPr>
          <p:sp>
            <p:nvSpPr>
              <p:cNvPr id="110" name="Freeform 10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11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11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Freeform 11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4" name="Title 1"/>
          <p:cNvSpPr>
            <a:spLocks noGrp="1"/>
          </p:cNvSpPr>
          <p:nvPr>
            <p:ph type="title"/>
          </p:nvPr>
        </p:nvSpPr>
        <p:spPr>
          <a:xfrm>
            <a:off x="798690" y="289325"/>
            <a:ext cx="11100625" cy="894622"/>
          </a:xfrm>
        </p:spPr>
        <p:txBody>
          <a:bodyPr>
            <a:normAutofit/>
          </a:bodyPr>
          <a:lstStyle/>
          <a:p>
            <a:r>
              <a:rPr lang="en-US" sz="4400" dirty="0"/>
              <a:t>UDP: Transport Layer Actions</a:t>
            </a:r>
            <a:endParaRPr lang="en-US" sz="4400" dirty="0"/>
          </a:p>
        </p:txBody>
      </p:sp>
      <p:grpSp>
        <p:nvGrpSpPr>
          <p:cNvPr id="115" name="Group 149"/>
          <p:cNvGrpSpPr/>
          <p:nvPr/>
        </p:nvGrpSpPr>
        <p:grpSpPr bwMode="auto">
          <a:xfrm>
            <a:off x="2462207" y="2756023"/>
            <a:ext cx="412750" cy="158750"/>
            <a:chOff x="1287" y="2524"/>
            <a:chExt cx="260" cy="100"/>
          </a:xfrm>
        </p:grpSpPr>
        <p:sp>
          <p:nvSpPr>
            <p:cNvPr id="116" name="Rectangle 73"/>
            <p:cNvSpPr>
              <a:spLocks noChangeArrowheads="1"/>
            </p:cNvSpPr>
            <p:nvPr/>
          </p:nvSpPr>
          <p:spPr bwMode="auto">
            <a:xfrm>
              <a:off x="1287" y="2524"/>
              <a:ext cx="260" cy="10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7" name="Rectangle 74"/>
            <p:cNvSpPr>
              <a:spLocks noChangeArrowheads="1"/>
            </p:cNvSpPr>
            <p:nvPr/>
          </p:nvSpPr>
          <p:spPr bwMode="auto">
            <a:xfrm>
              <a:off x="1338" y="2537"/>
              <a:ext cx="155" cy="76"/>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8" name="Rectangle 75"/>
            <p:cNvSpPr>
              <a:spLocks noChangeArrowheads="1"/>
            </p:cNvSpPr>
            <p:nvPr/>
          </p:nvSpPr>
          <p:spPr bwMode="auto">
            <a:xfrm>
              <a:off x="1503" y="2582"/>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9" name="Rectangle 129"/>
            <p:cNvSpPr>
              <a:spLocks noChangeArrowheads="1"/>
            </p:cNvSpPr>
            <p:nvPr/>
          </p:nvSpPr>
          <p:spPr bwMode="auto">
            <a:xfrm>
              <a:off x="1298" y="2583"/>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20" name="Group 149"/>
          <p:cNvGrpSpPr/>
          <p:nvPr/>
        </p:nvGrpSpPr>
        <p:grpSpPr bwMode="auto">
          <a:xfrm>
            <a:off x="9681144" y="2673610"/>
            <a:ext cx="412750" cy="158750"/>
            <a:chOff x="1287" y="2524"/>
            <a:chExt cx="260" cy="100"/>
          </a:xfrm>
        </p:grpSpPr>
        <p:sp>
          <p:nvSpPr>
            <p:cNvPr id="121" name="Rectangle 73"/>
            <p:cNvSpPr>
              <a:spLocks noChangeArrowheads="1"/>
            </p:cNvSpPr>
            <p:nvPr/>
          </p:nvSpPr>
          <p:spPr bwMode="auto">
            <a:xfrm>
              <a:off x="1287" y="2524"/>
              <a:ext cx="260" cy="10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2" name="Rectangle 74"/>
            <p:cNvSpPr>
              <a:spLocks noChangeArrowheads="1"/>
            </p:cNvSpPr>
            <p:nvPr/>
          </p:nvSpPr>
          <p:spPr bwMode="auto">
            <a:xfrm>
              <a:off x="1338" y="2537"/>
              <a:ext cx="155" cy="76"/>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3" name="Rectangle 75"/>
            <p:cNvSpPr>
              <a:spLocks noChangeArrowheads="1"/>
            </p:cNvSpPr>
            <p:nvPr/>
          </p:nvSpPr>
          <p:spPr bwMode="auto">
            <a:xfrm>
              <a:off x="1503" y="2582"/>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4" name="Rectangle 129"/>
            <p:cNvSpPr>
              <a:spLocks noChangeArrowheads="1"/>
            </p:cNvSpPr>
            <p:nvPr/>
          </p:nvSpPr>
          <p:spPr bwMode="auto">
            <a:xfrm>
              <a:off x="1298" y="2583"/>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 name="TextBox 1"/>
          <p:cNvSpPr txBox="1"/>
          <p:nvPr/>
        </p:nvSpPr>
        <p:spPr>
          <a:xfrm>
            <a:off x="4212477" y="1830701"/>
            <a:ext cx="38983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UDP receiver actions: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anose="05000000000000000000" pitchFamily="2" charset="2"/>
              <a:buChar char="§"/>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 name="Rectangle 101"/>
          <p:cNvSpPr/>
          <p:nvPr/>
        </p:nvSpPr>
        <p:spPr>
          <a:xfrm>
            <a:off x="1655121" y="2160335"/>
            <a:ext cx="2199790" cy="293836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8" name="Group 87"/>
          <p:cNvGrpSpPr/>
          <p:nvPr/>
        </p:nvGrpSpPr>
        <p:grpSpPr>
          <a:xfrm>
            <a:off x="2355694" y="3088859"/>
            <a:ext cx="1259074" cy="369332"/>
            <a:chOff x="8934916" y="2775692"/>
            <a:chExt cx="1259074" cy="369332"/>
          </a:xfrm>
        </p:grpSpPr>
        <p:sp>
          <p:nvSpPr>
            <p:cNvPr id="89" name="Rectangle 88"/>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TextBox 89"/>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SNMP msg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91" name="TextBox 90"/>
          <p:cNvSpPr txBox="1"/>
          <p:nvPr/>
        </p:nvSpPr>
        <p:spPr>
          <a:xfrm>
            <a:off x="4380155" y="3324883"/>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extracts application-layer message</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 name="TextBox 93"/>
          <p:cNvSpPr txBox="1"/>
          <p:nvPr/>
        </p:nvSpPr>
        <p:spPr>
          <a:xfrm>
            <a:off x="4378217" y="2693557"/>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checks UDP checksum header value</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TextBox 96"/>
          <p:cNvSpPr txBox="1"/>
          <p:nvPr/>
        </p:nvSpPr>
        <p:spPr>
          <a:xfrm>
            <a:off x="4388103" y="2278130"/>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receives segment from IP</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 name="Group 4"/>
          <p:cNvGrpSpPr/>
          <p:nvPr/>
        </p:nvGrpSpPr>
        <p:grpSpPr>
          <a:xfrm>
            <a:off x="1795827" y="3762839"/>
            <a:ext cx="1818022" cy="369332"/>
            <a:chOff x="7863122" y="5632673"/>
            <a:chExt cx="1818022" cy="369332"/>
          </a:xfrm>
        </p:grpSpPr>
        <p:grpSp>
          <p:nvGrpSpPr>
            <p:cNvPr id="99" name="Group 98"/>
            <p:cNvGrpSpPr/>
            <p:nvPr/>
          </p:nvGrpSpPr>
          <p:grpSpPr>
            <a:xfrm>
              <a:off x="7863122" y="5638955"/>
              <a:ext cx="1259074" cy="338554"/>
              <a:chOff x="8964789" y="2648929"/>
              <a:chExt cx="1259074" cy="338554"/>
            </a:xfrm>
          </p:grpSpPr>
          <p:sp>
            <p:nvSpPr>
              <p:cNvPr id="100" name="Rectangle 99"/>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UDP</a:t>
                </a:r>
                <a:r>
                  <a:rPr kumimoji="0" lang="en-US" sz="1600" b="0" i="0" u="none" strike="noStrike" kern="1200" cap="none" spc="0" normalizeH="0" baseline="-25000" noProof="0" dirty="0" err="1">
                    <a:ln>
                      <a:noFill/>
                    </a:ln>
                    <a:solidFill>
                      <a:prstClr val="black"/>
                    </a:solidFill>
                    <a:effectLst/>
                    <a:uLnTx/>
                    <a:uFillTx/>
                    <a:latin typeface="Calibri" panose="020F0502020204030204"/>
                    <a:ea typeface="+mn-ea"/>
                    <a:cs typeface="+mn-cs"/>
                  </a:rPr>
                  <a:t>h</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grpSp>
          <p:nvGrpSpPr>
            <p:cNvPr id="103" name="Group 102"/>
            <p:cNvGrpSpPr/>
            <p:nvPr/>
          </p:nvGrpSpPr>
          <p:grpSpPr>
            <a:xfrm>
              <a:off x="8422070" y="5632673"/>
              <a:ext cx="1259074" cy="369332"/>
              <a:chOff x="8934916" y="2778923"/>
              <a:chExt cx="1259074" cy="369332"/>
            </a:xfrm>
          </p:grpSpPr>
          <p:sp>
            <p:nvSpPr>
              <p:cNvPr id="104" name="Rectangle 103"/>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TextBox 104"/>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SNMP msg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127" name="TextBox 126"/>
          <p:cNvSpPr txBox="1"/>
          <p:nvPr/>
        </p:nvSpPr>
        <p:spPr>
          <a:xfrm>
            <a:off x="4379533" y="3932414"/>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demultiplexes message up to application via socket</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Rectangle 127"/>
          <p:cNvSpPr/>
          <p:nvPr/>
        </p:nvSpPr>
        <p:spPr>
          <a:xfrm>
            <a:off x="8348341" y="2027305"/>
            <a:ext cx="3416536" cy="330284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Oval 3"/>
          <p:cNvSpPr/>
          <p:nvPr/>
        </p:nvSpPr>
        <p:spPr>
          <a:xfrm>
            <a:off x="1741367" y="2989161"/>
            <a:ext cx="763166" cy="541031"/>
          </a:xfrm>
          <a:prstGeom prst="ellipse">
            <a:avLst/>
          </a:prstGeom>
          <a:noFill/>
          <a:ln w="2540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9" name="Straight Connector 128"/>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sz="2800" b="0" i="0" u="none" strike="noStrike" kern="1200" cap="none" spc="0" normalizeH="0" baseline="0" noProof="0">
              <a:ln>
                <a:noFill/>
              </a:ln>
              <a:solidFill>
                <a:srgbClr val="000000"/>
              </a:solidFill>
              <a:effectLst/>
              <a:uLnTx/>
              <a:uFillTx/>
              <a:latin typeface="Calibri" panose="020F0502020204030204"/>
              <a:ea typeface="MS PGothic" panose="020B0600070205080204" pitchFamily="34" charset="-128"/>
              <a:cs typeface="Arial" panose="020B0604020202020204"/>
            </a:endParaRPr>
          </a:p>
        </p:txBody>
      </p:sp>
      <p:sp>
        <p:nvSpPr>
          <p:cNvPr id="106" name="Slide Number Placeholder 2"/>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0.00014 -0.00208 L 0.00014 -0.09676 " pathEditMode="relative" rAng="0" ptsTypes="AA">
                                      <p:cBhvr>
                                        <p:cTn id="11" dur="2000" fill="hold"/>
                                        <p:tgtEl>
                                          <p:spTgt spid="5"/>
                                        </p:tgtEl>
                                        <p:attrNameLst>
                                          <p:attrName>ppt_x</p:attrName>
                                          <p:attrName>ppt_y</p:attrName>
                                        </p:attrNameLst>
                                      </p:cBhvr>
                                      <p:rCtr x="0" y="-4745"/>
                                    </p:animMotion>
                                  </p:childTnLst>
                                </p:cTn>
                              </p:par>
                              <p:par>
                                <p:cTn id="12" presetID="9" presetClass="entr" presetSubtype="0" fill="hold" grpId="0" nodeType="with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dissolve">
                                      <p:cBhvr>
                                        <p:cTn id="14" dur="500"/>
                                        <p:tgtEl>
                                          <p:spTgt spid="97"/>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dissolve">
                                      <p:cBhvr>
                                        <p:cTn id="22" dur="500"/>
                                        <p:tgtEl>
                                          <p:spTgt spid="9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nodeType="clickEffect">
                                  <p:stCondLst>
                                    <p:cond delay="0"/>
                                  </p:stCondLst>
                                  <p:childTnLst>
                                    <p:animEffect transition="out" filter="dissolv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9" presetClass="exit" presetSubtype="0" fill="hold" grpId="1" nodeType="withEffect">
                                  <p:stCondLst>
                                    <p:cond delay="0"/>
                                  </p:stCondLst>
                                  <p:childTnLst>
                                    <p:animEffect transition="out" filter="dissolv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88"/>
                                        </p:tgtEl>
                                        <p:attrNameLst>
                                          <p:attrName>style.visibility</p:attrName>
                                        </p:attrNameLst>
                                      </p:cBhvr>
                                      <p:to>
                                        <p:strVal val="visible"/>
                                      </p:to>
                                    </p:set>
                                    <p:animEffect transition="in" filter="dissolve">
                                      <p:cBhvr>
                                        <p:cTn id="33" dur="500"/>
                                        <p:tgtEl>
                                          <p:spTgt spid="8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91"/>
                                        </p:tgtEl>
                                        <p:attrNameLst>
                                          <p:attrName>style.visibility</p:attrName>
                                        </p:attrNameLst>
                                      </p:cBhvr>
                                      <p:to>
                                        <p:strVal val="visible"/>
                                      </p:to>
                                    </p:set>
                                    <p:animEffect transition="in" filter="dissolve">
                                      <p:cBhvr>
                                        <p:cTn id="36" dur="500"/>
                                        <p:tgtEl>
                                          <p:spTgt spid="91"/>
                                        </p:tgtEl>
                                      </p:cBhvr>
                                    </p:animEffec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nodeType="clickEffect">
                                  <p:stCondLst>
                                    <p:cond delay="0"/>
                                  </p:stCondLst>
                                  <p:childTnLst>
                                    <p:animMotion origin="layout" path="M -1.66667E-6 -4.81481E-6 L 0.00013 -0.10763 " pathEditMode="relative" rAng="0" ptsTypes="AA">
                                      <p:cBhvr>
                                        <p:cTn id="40" dur="2000" fill="hold"/>
                                        <p:tgtEl>
                                          <p:spTgt spid="88"/>
                                        </p:tgtEl>
                                        <p:attrNameLst>
                                          <p:attrName>ppt_x</p:attrName>
                                          <p:attrName>ppt_y</p:attrName>
                                        </p:attrNameLst>
                                      </p:cBhvr>
                                      <p:rCtr x="0" y="-5394"/>
                                    </p:animMotion>
                                  </p:childTnLst>
                                </p:cTn>
                              </p:par>
                              <p:par>
                                <p:cTn id="41" presetID="9" presetClass="entr" presetSubtype="0" fill="hold" grpId="0" nodeType="withEffect">
                                  <p:stCondLst>
                                    <p:cond delay="0"/>
                                  </p:stCondLst>
                                  <p:childTnLst>
                                    <p:set>
                                      <p:cBhvr>
                                        <p:cTn id="42" dur="1" fill="hold">
                                          <p:stCondLst>
                                            <p:cond delay="0"/>
                                          </p:stCondLst>
                                        </p:cTn>
                                        <p:tgtEl>
                                          <p:spTgt spid="127"/>
                                        </p:tgtEl>
                                        <p:attrNameLst>
                                          <p:attrName>style.visibility</p:attrName>
                                        </p:attrNameLst>
                                      </p:cBhvr>
                                      <p:to>
                                        <p:strVal val="visible"/>
                                      </p:to>
                                    </p:set>
                                    <p:animEffect transition="in" filter="dissolve">
                                      <p:cBhvr>
                                        <p:cTn id="4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4" grpId="0"/>
      <p:bldP spid="97" grpId="0"/>
      <p:bldP spid="127" grpId="0"/>
      <p:bldP spid="4" grpId="0" animBg="1"/>
      <p:bldP spid="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Transport layer: roadmap</a:t>
            </a:r>
            <a:endParaRPr lang="en-US" sz="4400" dirty="0"/>
          </a:p>
        </p:txBody>
      </p:sp>
      <p:sp>
        <p:nvSpPr>
          <p:cNvPr id="9" name="Rectangle 4"/>
          <p:cNvSpPr>
            <a:spLocks noGrp="1" noChangeArrowheads="1"/>
          </p:cNvSpPr>
          <p:nvPr>
            <p:ph sz="half" idx="2"/>
          </p:nvPr>
        </p:nvSpPr>
        <p:spPr>
          <a:xfrm>
            <a:off x="798690" y="1414011"/>
            <a:ext cx="6618109" cy="5029078"/>
          </a:xfrm>
        </p:spPr>
        <p:txBody>
          <a:bodyPr>
            <a:normAutofit/>
          </a:bodyPr>
          <a:lstStyle/>
          <a:p>
            <a:pPr marL="403225" indent="-285750">
              <a:spcBef>
                <a:spcPts val="800"/>
              </a:spcBef>
            </a:pPr>
            <a:r>
              <a:rPr lang="en-US" altLang="en-US" sz="3200" dirty="0">
                <a:cs typeface="Calibri" panose="020F0502020204030204" pitchFamily="34" charset="0"/>
              </a:rPr>
              <a:t>Transport-layer services</a:t>
            </a:r>
            <a:endParaRPr lang="en-US" altLang="en-US" sz="3200" dirty="0">
              <a:cs typeface="Calibri" panose="020F0502020204030204" pitchFamily="34" charset="0"/>
            </a:endParaRPr>
          </a:p>
          <a:p>
            <a:pPr marL="403225" indent="-285750">
              <a:spcBef>
                <a:spcPts val="800"/>
              </a:spcBef>
            </a:pPr>
            <a:r>
              <a:rPr lang="en-US" altLang="en-US" sz="3200" dirty="0">
                <a:cs typeface="Calibri" panose="020F0502020204030204" pitchFamily="34" charset="0"/>
              </a:rPr>
              <a:t>Multiplexing and demultiplexing</a:t>
            </a:r>
            <a:endParaRPr lang="en-US" altLang="en-US" sz="3200" dirty="0">
              <a:cs typeface="Calibri" panose="020F0502020204030204" pitchFamily="34" charset="0"/>
            </a:endParaRPr>
          </a:p>
          <a:p>
            <a:pPr marL="403225" indent="-285750">
              <a:spcBef>
                <a:spcPts val="800"/>
              </a:spcBef>
            </a:pPr>
            <a:r>
              <a:rPr lang="en-US" altLang="en-US" sz="3200" dirty="0">
                <a:cs typeface="Calibri" panose="020F0502020204030204" pitchFamily="34" charset="0"/>
              </a:rPr>
              <a:t>Connectionless transport: UDP</a:t>
            </a:r>
            <a:endParaRPr lang="en-US" altLang="en-US" sz="3200" dirty="0">
              <a:cs typeface="Calibri" panose="020F0502020204030204" pitchFamily="34" charset="0"/>
            </a:endParaRPr>
          </a:p>
          <a:p>
            <a:pPr marL="403225" indent="-285750">
              <a:spcBef>
                <a:spcPts val="800"/>
              </a:spcBef>
            </a:pPr>
            <a:r>
              <a:rPr lang="en-US" altLang="en-US" sz="3200" dirty="0">
                <a:cs typeface="Calibri" panose="020F0502020204030204" pitchFamily="34" charset="0"/>
              </a:rPr>
              <a:t>Principles of reliable data transfer </a:t>
            </a:r>
            <a:endParaRPr lang="en-US" altLang="en-US" sz="3200" dirty="0">
              <a:cs typeface="Calibri" panose="020F0502020204030204" pitchFamily="34" charset="0"/>
            </a:endParaRPr>
          </a:p>
          <a:p>
            <a:pPr marL="403225" indent="-285750">
              <a:spcBef>
                <a:spcPts val="800"/>
              </a:spcBef>
            </a:pPr>
            <a:r>
              <a:rPr lang="en-US" sz="3200" dirty="0"/>
              <a:t>Connection-oriented transport: TCP</a:t>
            </a:r>
            <a:endParaRPr lang="en-US" sz="3200" dirty="0"/>
          </a:p>
          <a:p>
            <a:pPr marL="403225" indent="-285750">
              <a:spcBef>
                <a:spcPts val="800"/>
              </a:spcBef>
            </a:pPr>
            <a:r>
              <a:rPr lang="en-US" sz="3200" dirty="0"/>
              <a:t>Principles of congestion control</a:t>
            </a:r>
            <a:endParaRPr lang="en-US" sz="3200" dirty="0"/>
          </a:p>
          <a:p>
            <a:pPr marL="403225" indent="-285750">
              <a:spcBef>
                <a:spcPts val="800"/>
              </a:spcBef>
            </a:pPr>
            <a:r>
              <a:rPr lang="en-US" sz="3200" dirty="0"/>
              <a:t>TCP congestion control</a:t>
            </a:r>
            <a:endParaRPr lang="en-US" sz="3200" dirty="0"/>
          </a:p>
          <a:p>
            <a:pPr marL="403225" indent="-285750">
              <a:spcBef>
                <a:spcPts val="800"/>
              </a:spcBef>
            </a:pPr>
            <a:r>
              <a:rPr lang="en-US" sz="3200" dirty="0"/>
              <a:t>Evolution of transport-layer functionality</a:t>
            </a:r>
            <a:endParaRPr lang="en-US" sz="3200" dirty="0"/>
          </a:p>
          <a:p>
            <a:pPr eaLnBrk="1" hangingPunct="1">
              <a:buFont typeface="Wingdings" panose="05000000000000000000" pitchFamily="2" charset="2"/>
              <a:buNone/>
            </a:pPr>
            <a:endParaRPr lang="en-US" altLang="en-US" sz="2400" dirty="0"/>
          </a:p>
        </p:txBody>
      </p:sp>
      <p:sp>
        <p:nvSpPr>
          <p:cNvPr id="3" name="Slide Number Placeholder 2"/>
          <p:cNvSpPr>
            <a:spLocks noGrp="1"/>
          </p:cNvSpPr>
          <p:nvPr>
            <p:ph type="sldNum" sz="quarter" idx="4"/>
          </p:nvPr>
        </p:nvSpPr>
        <p:spPr/>
        <p:txBody>
          <a:bodyPr/>
          <a:lstStyle/>
          <a:p>
            <a:r>
              <a:rPr lang="en-US"/>
              <a:t>Transport Layer: 3-</a:t>
            </a:r>
            <a:fld id="{C4204591-24BD-A542-B9D5-F8D8A88D2FEE}" type="slidenum">
              <a:rPr lang="en-US" smtClean="0"/>
            </a:fld>
            <a:endParaRPr lang="en-US" dirty="0"/>
          </a:p>
        </p:txBody>
      </p:sp>
      <p:pic>
        <p:nvPicPr>
          <p:cNvPr id="6" name="Picture 5" descr="A train crossing a bridge over a body of water&#10;&#10;Description automatically generated"/>
          <p:cNvPicPr>
            <a:picLocks noChangeAspect="1"/>
          </p:cNvPicPr>
          <p:nvPr/>
        </p:nvPicPr>
        <p:blipFill>
          <a:blip r:embed="rId1"/>
          <a:stretch>
            <a:fillRect/>
          </a:stretch>
        </p:blipFill>
        <p:spPr>
          <a:xfrm>
            <a:off x="7774329" y="1293471"/>
            <a:ext cx="3657600" cy="27432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400" dirty="0"/>
              <a:t>UDP segment </a:t>
            </a:r>
            <a:r>
              <a:rPr lang="en-US" dirty="0"/>
              <a:t>h</a:t>
            </a:r>
            <a:r>
              <a:rPr lang="en-US" sz="4400" dirty="0"/>
              <a:t>eader</a:t>
            </a:r>
            <a:endParaRPr lang="en-US" sz="4400" dirty="0"/>
          </a:p>
        </p:txBody>
      </p:sp>
      <p:sp>
        <p:nvSpPr>
          <p:cNvPr id="29" name="Rectangle 8"/>
          <p:cNvSpPr>
            <a:spLocks noChangeArrowheads="1"/>
          </p:cNvSpPr>
          <p:nvPr/>
        </p:nvSpPr>
        <p:spPr bwMode="auto">
          <a:xfrm>
            <a:off x="3902299" y="2017713"/>
            <a:ext cx="3324225" cy="3200400"/>
          </a:xfrm>
          <a:prstGeom prst="rect">
            <a:avLst/>
          </a:prstGeom>
          <a:solidFill>
            <a:srgbClr val="FFFFFF"/>
          </a:solidFill>
          <a:ln w="349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0" name="Text Box 9"/>
          <p:cNvSpPr txBox="1">
            <a:spLocks noChangeArrowheads="1"/>
          </p:cNvSpPr>
          <p:nvPr/>
        </p:nvSpPr>
        <p:spPr bwMode="auto">
          <a:xfrm>
            <a:off x="3941987" y="2030413"/>
            <a:ext cx="1563687"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source port #</a:t>
            </a: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1" name="Text Box 10"/>
          <p:cNvSpPr txBox="1">
            <a:spLocks noChangeArrowheads="1"/>
          </p:cNvSpPr>
          <p:nvPr/>
        </p:nvSpPr>
        <p:spPr bwMode="auto">
          <a:xfrm>
            <a:off x="5727924" y="2030413"/>
            <a:ext cx="1328738"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dest port #</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2" name="Line 11"/>
          <p:cNvSpPr>
            <a:spLocks noChangeShapeType="1"/>
          </p:cNvSpPr>
          <p:nvPr/>
        </p:nvSpPr>
        <p:spPr bwMode="auto">
          <a:xfrm flipV="1">
            <a:off x="3892774" y="2417763"/>
            <a:ext cx="3328988" cy="0"/>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 name="Line 12"/>
          <p:cNvSpPr>
            <a:spLocks noChangeShapeType="1"/>
          </p:cNvSpPr>
          <p:nvPr/>
        </p:nvSpPr>
        <p:spPr bwMode="auto">
          <a:xfrm flipV="1">
            <a:off x="3883249" y="2817813"/>
            <a:ext cx="3324225" cy="0"/>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 name="Line 13"/>
          <p:cNvSpPr>
            <a:spLocks noChangeShapeType="1"/>
          </p:cNvSpPr>
          <p:nvPr/>
        </p:nvSpPr>
        <p:spPr bwMode="auto">
          <a:xfrm flipV="1">
            <a:off x="5540599" y="2017713"/>
            <a:ext cx="0" cy="395287"/>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 name="Text Box 14"/>
          <p:cNvSpPr txBox="1">
            <a:spLocks noChangeArrowheads="1"/>
          </p:cNvSpPr>
          <p:nvPr/>
        </p:nvSpPr>
        <p:spPr bwMode="auto">
          <a:xfrm>
            <a:off x="5048474" y="1552575"/>
            <a:ext cx="936625"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32 bits</a:t>
            </a:r>
            <a:endParaRPr kumimoji="0" 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 name="Line 15"/>
          <p:cNvSpPr>
            <a:spLocks noChangeShapeType="1"/>
          </p:cNvSpPr>
          <p:nvPr/>
        </p:nvSpPr>
        <p:spPr bwMode="auto">
          <a:xfrm>
            <a:off x="5997799" y="1784350"/>
            <a:ext cx="1200150" cy="4763"/>
          </a:xfrm>
          <a:prstGeom prst="line">
            <a:avLst/>
          </a:prstGeom>
          <a:noFill/>
          <a:ln w="19050">
            <a:solidFill>
              <a:srgbClr val="000000"/>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7" name="Line 16"/>
          <p:cNvSpPr>
            <a:spLocks noChangeShapeType="1"/>
          </p:cNvSpPr>
          <p:nvPr/>
        </p:nvSpPr>
        <p:spPr bwMode="auto">
          <a:xfrm rot="10800000">
            <a:off x="3888012" y="1793875"/>
            <a:ext cx="1128712" cy="0"/>
          </a:xfrm>
          <a:prstGeom prst="line">
            <a:avLst/>
          </a:prstGeom>
          <a:noFill/>
          <a:ln w="19050">
            <a:solidFill>
              <a:srgbClr val="000000"/>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 name="Text Box 17"/>
          <p:cNvSpPr txBox="1">
            <a:spLocks noChangeArrowheads="1"/>
          </p:cNvSpPr>
          <p:nvPr/>
        </p:nvSpPr>
        <p:spPr bwMode="auto">
          <a:xfrm>
            <a:off x="4745262" y="3376613"/>
            <a:ext cx="1389062" cy="10064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data </a:t>
            </a:r>
            <a:endParaRPr kumimoji="0" 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(payload)</a:t>
            </a: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 name="Text Box 19"/>
          <p:cNvSpPr txBox="1">
            <a:spLocks noChangeArrowheads="1"/>
          </p:cNvSpPr>
          <p:nvPr/>
        </p:nvSpPr>
        <p:spPr bwMode="auto">
          <a:xfrm>
            <a:off x="4338862" y="5292725"/>
            <a:ext cx="2524125"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UDP segment format</a:t>
            </a: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0" name="Line 20"/>
          <p:cNvSpPr>
            <a:spLocks noChangeShapeType="1"/>
          </p:cNvSpPr>
          <p:nvPr/>
        </p:nvSpPr>
        <p:spPr bwMode="auto">
          <a:xfrm flipV="1">
            <a:off x="5540599" y="2427288"/>
            <a:ext cx="0" cy="395287"/>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1" name="Text Box 22"/>
          <p:cNvSpPr txBox="1">
            <a:spLocks noChangeArrowheads="1"/>
          </p:cNvSpPr>
          <p:nvPr/>
        </p:nvSpPr>
        <p:spPr bwMode="auto">
          <a:xfrm>
            <a:off x="4284887" y="2420938"/>
            <a:ext cx="814387"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length</a:t>
            </a: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 name="Text Box 23"/>
          <p:cNvSpPr txBox="1">
            <a:spLocks noChangeArrowheads="1"/>
          </p:cNvSpPr>
          <p:nvPr/>
        </p:nvSpPr>
        <p:spPr bwMode="auto">
          <a:xfrm>
            <a:off x="5831112" y="2411413"/>
            <a:ext cx="1176337"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checksum</a:t>
            </a:r>
            <a:endParaRPr kumimoji="0" lang="en-US" sz="2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3" name="Text Box 24"/>
          <p:cNvSpPr txBox="1">
            <a:spLocks noChangeArrowheads="1"/>
          </p:cNvSpPr>
          <p:nvPr/>
        </p:nvSpPr>
        <p:spPr bwMode="auto">
          <a:xfrm>
            <a:off x="7623398" y="3421856"/>
            <a:ext cx="2406650" cy="915987"/>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length, in bytes of UDP segment, including header</a:t>
            </a:r>
            <a:endParaRPr kumimoji="0" lang="en-US" sz="2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4" name="Line 25"/>
          <p:cNvSpPr>
            <a:spLocks noChangeShapeType="1"/>
          </p:cNvSpPr>
          <p:nvPr/>
        </p:nvSpPr>
        <p:spPr bwMode="auto">
          <a:xfrm flipH="1" flipV="1">
            <a:off x="5142136" y="2597149"/>
            <a:ext cx="3113157" cy="1285397"/>
          </a:xfrm>
          <a:prstGeom prst="line">
            <a:avLst/>
          </a:prstGeom>
          <a:noFill/>
          <a:ln w="19050">
            <a:solidFill>
              <a:srgbClr val="000000"/>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 name="Oval 4"/>
          <p:cNvSpPr/>
          <p:nvPr/>
        </p:nvSpPr>
        <p:spPr>
          <a:xfrm>
            <a:off x="3695142" y="1957213"/>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p:cNvSpPr/>
          <p:nvPr/>
        </p:nvSpPr>
        <p:spPr>
          <a:xfrm>
            <a:off x="5331049" y="1955208"/>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val 26"/>
          <p:cNvSpPr/>
          <p:nvPr/>
        </p:nvSpPr>
        <p:spPr>
          <a:xfrm>
            <a:off x="3657042" y="2362801"/>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p:cNvSpPr/>
          <p:nvPr/>
        </p:nvSpPr>
        <p:spPr>
          <a:xfrm>
            <a:off x="5290176" y="2341229"/>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p:cNvSpPr/>
          <p:nvPr/>
        </p:nvSpPr>
        <p:spPr>
          <a:xfrm>
            <a:off x="4386800" y="3148706"/>
            <a:ext cx="2097870" cy="1560711"/>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Line 25"/>
          <p:cNvSpPr>
            <a:spLocks noChangeShapeType="1"/>
          </p:cNvSpPr>
          <p:nvPr/>
        </p:nvSpPr>
        <p:spPr bwMode="auto">
          <a:xfrm flipH="1" flipV="1">
            <a:off x="5915202" y="3972404"/>
            <a:ext cx="3113157" cy="1285397"/>
          </a:xfrm>
          <a:prstGeom prst="line">
            <a:avLst/>
          </a:prstGeom>
          <a:noFill/>
          <a:ln w="19050">
            <a:solidFill>
              <a:srgbClr val="000000"/>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1" name="Text Box 24"/>
          <p:cNvSpPr txBox="1">
            <a:spLocks noChangeArrowheads="1"/>
          </p:cNvSpPr>
          <p:nvPr/>
        </p:nvSpPr>
        <p:spPr bwMode="auto">
          <a:xfrm>
            <a:off x="8032927" y="4969559"/>
            <a:ext cx="2406650" cy="646331"/>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data to/from application layer</a:t>
            </a:r>
            <a:endParaRPr kumimoji="0" lang="en-US" sz="2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 name="Slide Number Placeholder 2"/>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dissolve">
                                      <p:cBhvr>
                                        <p:cTn id="15" dur="500"/>
                                        <p:tgtEl>
                                          <p:spTgt spid="2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dissolve">
                                      <p:cBhvr>
                                        <p:cTn id="18" dur="500"/>
                                        <p:tgtEl>
                                          <p:spTgt spid="4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dissolv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dissolve">
                                      <p:cBhvr>
                                        <p:cTn id="26" dur="500"/>
                                        <p:tgtEl>
                                          <p:spTgt spid="4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dissolve">
                                      <p:cBhvr>
                                        <p:cTn id="29" dur="500"/>
                                        <p:tgtEl>
                                          <p:spTgt spid="5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dissolve">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dissolve">
                                      <p:cBhvr>
                                        <p:cTn id="3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P spid="5" grpId="0" animBg="1"/>
      <p:bldP spid="26" grpId="0" animBg="1"/>
      <p:bldP spid="27" grpId="0" animBg="1"/>
      <p:bldP spid="48" grpId="0" animBg="1"/>
      <p:bldP spid="49" grpId="0" animBg="1"/>
      <p:bldP spid="50" grpId="0" animBg="1"/>
      <p:bldP spid="5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400" dirty="0"/>
              <a:t>UDP checksum</a:t>
            </a:r>
            <a:endParaRPr lang="en-US" sz="4400" dirty="0"/>
          </a:p>
        </p:txBody>
      </p:sp>
      <p:sp>
        <p:nvSpPr>
          <p:cNvPr id="48" name="Rectangle 4"/>
          <p:cNvSpPr txBox="1">
            <a:spLocks noChangeArrowheads="1"/>
          </p:cNvSpPr>
          <p:nvPr/>
        </p:nvSpPr>
        <p:spPr>
          <a:xfrm>
            <a:off x="1270863" y="2652793"/>
            <a:ext cx="10241312" cy="5734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Transmitted:            5               6                11</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49" name="Rectangle 5"/>
          <p:cNvSpPr>
            <a:spLocks noChangeArrowheads="1"/>
          </p:cNvSpPr>
          <p:nvPr/>
        </p:nvSpPr>
        <p:spPr bwMode="auto">
          <a:xfrm>
            <a:off x="798690" y="1371219"/>
            <a:ext cx="11100624" cy="847725"/>
          </a:xfrm>
          <a:prstGeom prst="rect">
            <a:avLst/>
          </a:prstGeom>
          <a:noFill/>
          <a:ln>
            <a:noFill/>
          </a:ln>
          <a:effectLst/>
        </p:spPr>
        <p:txBody>
          <a:bodyPr/>
          <a:lstStyle>
            <a:lvl1pPr marL="342900" indent="-342900">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anose="05000000000000000000" pitchFamily="2" charset="2"/>
              <a:buNone/>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Goal:</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detect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errors (</a:t>
            </a:r>
            <a:r>
              <a:rPr kumimoji="0" lang="en-US" altLang="ja-JP" sz="32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i.e.,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flipped bits) in transmitted segment</a:t>
            </a:r>
            <a:endParaRPr kumimoji="0" lang="en-US" altLang="ja-JP"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anose="05000000000000000000" pitchFamily="2" charset="2"/>
              <a:buChar char="v"/>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MS PGothic" panose="020B0600070205080204" pitchFamily="34" charset="-128"/>
              <a:cs typeface="+mn-cs"/>
            </a:endParaRPr>
          </a:p>
        </p:txBody>
      </p:sp>
      <p:sp>
        <p:nvSpPr>
          <p:cNvPr id="6" name="Rectangle 4"/>
          <p:cNvSpPr txBox="1">
            <a:spLocks noChangeArrowheads="1"/>
          </p:cNvSpPr>
          <p:nvPr/>
        </p:nvSpPr>
        <p:spPr>
          <a:xfrm>
            <a:off x="1717730" y="4429929"/>
            <a:ext cx="10241312" cy="5734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Received:            4               6                11</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18" name="Group 17"/>
          <p:cNvGrpSpPr/>
          <p:nvPr/>
        </p:nvGrpSpPr>
        <p:grpSpPr>
          <a:xfrm>
            <a:off x="3781587" y="2118101"/>
            <a:ext cx="3789990" cy="374499"/>
            <a:chOff x="3781587" y="2118101"/>
            <a:chExt cx="3789990" cy="374499"/>
          </a:xfrm>
        </p:grpSpPr>
        <p:sp>
          <p:nvSpPr>
            <p:cNvPr id="3" name="TextBox 2"/>
            <p:cNvSpPr txBox="1"/>
            <p:nvPr/>
          </p:nvSpPr>
          <p:spPr>
            <a:xfrm>
              <a:off x="3781587" y="2123268"/>
              <a:ext cx="12104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st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number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p:cNvSpPr txBox="1"/>
            <p:nvPr/>
          </p:nvSpPr>
          <p:spPr>
            <a:xfrm>
              <a:off x="5173851" y="2120685"/>
              <a:ext cx="12602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US" sz="1800" b="0" i="0" u="none" strike="noStrike" kern="1200" cap="none" spc="0" normalizeH="0" baseline="30000" noProof="0" dirty="0">
                  <a:ln>
                    <a:noFill/>
                  </a:ln>
                  <a:solidFill>
                    <a:prstClr val="black"/>
                  </a:solidFill>
                  <a:effectLst/>
                  <a:uLnTx/>
                  <a:uFillTx/>
                  <a:latin typeface="Calibri" panose="020F0502020204030204"/>
                  <a:ea typeface="+mn-ea"/>
                  <a:cs typeface="+mn-cs"/>
                </a:rPr>
                <a:t>nd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number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p:cNvSpPr txBox="1"/>
            <p:nvPr/>
          </p:nvSpPr>
          <p:spPr>
            <a:xfrm>
              <a:off x="6938070" y="2118101"/>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sum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 name="Down Arrow 4"/>
          <p:cNvSpPr/>
          <p:nvPr/>
        </p:nvSpPr>
        <p:spPr>
          <a:xfrm>
            <a:off x="5269424" y="3316637"/>
            <a:ext cx="1131376" cy="978408"/>
          </a:xfrm>
          <a:prstGeom prst="downArrow">
            <a:avLst/>
          </a:prstGeom>
          <a:gradFill>
            <a:gsLst>
              <a:gs pos="0">
                <a:schemeClr val="accent1">
                  <a:lumMod val="5000"/>
                  <a:lumOff val="95000"/>
                </a:schemeClr>
              </a:gs>
              <a:gs pos="55000">
                <a:srgbClr val="E47E9F"/>
              </a:gs>
              <a:gs pos="83000">
                <a:srgbClr val="CD0004"/>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p:cNvGrpSpPr/>
          <p:nvPr/>
        </p:nvGrpSpPr>
        <p:grpSpPr>
          <a:xfrm>
            <a:off x="4005390" y="4866468"/>
            <a:ext cx="2218236" cy="1079841"/>
            <a:chOff x="4005390" y="4866468"/>
            <a:chExt cx="2218236" cy="1079841"/>
          </a:xfrm>
        </p:grpSpPr>
        <p:sp>
          <p:nvSpPr>
            <p:cNvPr id="4" name="TextBox 3"/>
            <p:cNvSpPr txBox="1"/>
            <p:nvPr/>
          </p:nvSpPr>
          <p:spPr>
            <a:xfrm>
              <a:off x="4005390" y="5238423"/>
              <a:ext cx="2218236" cy="707886"/>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receiver-computed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checksum</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ight Brace 6"/>
            <p:cNvSpPr/>
            <p:nvPr/>
          </p:nvSpPr>
          <p:spPr>
            <a:xfrm rot="5400000">
              <a:off x="5005953" y="4107051"/>
              <a:ext cx="302449" cy="182128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 name="Group 12"/>
          <p:cNvGrpSpPr/>
          <p:nvPr/>
        </p:nvGrpSpPr>
        <p:grpSpPr>
          <a:xfrm>
            <a:off x="6880470" y="4879385"/>
            <a:ext cx="2604945" cy="1064342"/>
            <a:chOff x="6880470" y="4879385"/>
            <a:chExt cx="2604945" cy="1064342"/>
          </a:xfrm>
        </p:grpSpPr>
        <p:sp>
          <p:nvSpPr>
            <p:cNvPr id="12" name="TextBox 11"/>
            <p:cNvSpPr txBox="1"/>
            <p:nvPr/>
          </p:nvSpPr>
          <p:spPr>
            <a:xfrm>
              <a:off x="6880470" y="5235841"/>
              <a:ext cx="260494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sender-computed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checksum (as received)</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Right Brace 14"/>
            <p:cNvSpPr/>
            <p:nvPr/>
          </p:nvSpPr>
          <p:spPr>
            <a:xfrm rot="5400000">
              <a:off x="7219627" y="4631412"/>
              <a:ext cx="266054" cy="761999"/>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 name="Group 16"/>
          <p:cNvGrpSpPr/>
          <p:nvPr/>
        </p:nvGrpSpPr>
        <p:grpSpPr>
          <a:xfrm>
            <a:off x="6121831" y="5201334"/>
            <a:ext cx="821411" cy="1346699"/>
            <a:chOff x="6121831" y="5201334"/>
            <a:chExt cx="821411" cy="1346699"/>
          </a:xfrm>
        </p:grpSpPr>
        <p:pic>
          <p:nvPicPr>
            <p:cNvPr id="1026" name="Picture 2" descr="Image result for erro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1831" y="5782776"/>
              <a:ext cx="821411" cy="7652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307811" y="5201334"/>
              <a:ext cx="41389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600" b="1" i="0" u="none" strike="noStrike" kern="1200" cap="none" spc="0" normalizeH="0" baseline="0" noProof="0" dirty="0">
                  <a:ln>
                    <a:noFill/>
                  </a:ln>
                  <a:solidFill>
                    <a:srgbClr val="CD0004"/>
                  </a:solidFill>
                  <a:effectLst/>
                  <a:uLnTx/>
                  <a:uFillTx/>
                  <a:latin typeface="Calibri" panose="020F0502020204030204"/>
                  <a:ea typeface="+mn-ea"/>
                  <a:cs typeface="+mn-cs"/>
                </a:rPr>
                <a:t>=</a:t>
              </a:r>
              <a:endParaRPr kumimoji="0" lang="en-US" sz="3600" b="1" i="0" u="none" strike="noStrike" kern="1200" cap="none" spc="0" normalizeH="0" baseline="0" noProof="0" dirty="0">
                <a:ln>
                  <a:noFill/>
                </a:ln>
                <a:solidFill>
                  <a:srgbClr val="CD0004"/>
                </a:solidFill>
                <a:effectLst/>
                <a:uLnTx/>
                <a:uFillTx/>
                <a:latin typeface="Calibri" panose="020F0502020204030204"/>
                <a:ea typeface="+mn-ea"/>
                <a:cs typeface="+mn-cs"/>
              </a:endParaRPr>
            </a:p>
          </p:txBody>
        </p:sp>
        <p:cxnSp>
          <p:nvCxnSpPr>
            <p:cNvPr id="16" name="Straight Connector 15"/>
            <p:cNvCxnSpPr/>
            <p:nvPr/>
          </p:nvCxnSpPr>
          <p:spPr>
            <a:xfrm flipH="1">
              <a:off x="6460174" y="5418195"/>
              <a:ext cx="108488" cy="247973"/>
            </a:xfrm>
            <a:prstGeom prst="line">
              <a:avLst/>
            </a:prstGeom>
            <a:ln w="31750">
              <a:solidFill>
                <a:srgbClr val="CD0004"/>
              </a:solidFill>
            </a:ln>
          </p:spPr>
          <p:style>
            <a:lnRef idx="1">
              <a:schemeClr val="accent1"/>
            </a:lnRef>
            <a:fillRef idx="0">
              <a:schemeClr val="accent1"/>
            </a:fillRef>
            <a:effectRef idx="0">
              <a:schemeClr val="accent1"/>
            </a:effectRef>
            <a:fontRef idx="minor">
              <a:schemeClr val="tx1"/>
            </a:fontRef>
          </p:style>
        </p:cxnSp>
      </p:grpSp>
      <p:sp>
        <p:nvSpPr>
          <p:cNvPr id="21" name="Slide Number Placeholder 2"/>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dissolv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1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10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 grpId="0"/>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400" dirty="0"/>
              <a:t>UDP checksum</a:t>
            </a:r>
            <a:endParaRPr lang="en-US" sz="4400" dirty="0"/>
          </a:p>
        </p:txBody>
      </p:sp>
      <p:sp>
        <p:nvSpPr>
          <p:cNvPr id="27" name="Rectangle 3"/>
          <p:cNvSpPr txBox="1">
            <a:spLocks noChangeArrowheads="1"/>
          </p:cNvSpPr>
          <p:nvPr/>
        </p:nvSpPr>
        <p:spPr>
          <a:xfrm>
            <a:off x="990599" y="2218943"/>
            <a:ext cx="4662055" cy="447806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70000"/>
              </a:lnSpc>
              <a:spcBef>
                <a:spcPts val="1000"/>
              </a:spcBef>
              <a:spcAft>
                <a:spcPts val="0"/>
              </a:spcAft>
              <a:buClr>
                <a:srgbClr val="0000A3"/>
              </a:buClr>
              <a:buSzTx/>
              <a:buFont typeface="Wingdings" panose="05000000000000000000" pitchFamily="2" charset="2"/>
              <a:buNone/>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sender:</a:t>
            </a:r>
            <a:endParaRPr kumimoji="0" lang="en-US" altLang="en-US" sz="32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treat contents of UDP segment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(including UDP header fields and IP addresses)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as sequence of 16-bit integers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checksum: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addition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(one’</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 complement sum)</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of segment content</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checksum value put into UDP checksum field</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anose="05000000000000000000" pitchFamily="2" charset="2"/>
              <a:buNone/>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anose="05000000000000000000" pitchFamily="2" charset="2"/>
              <a:buChar char="§"/>
              <a:defRPr/>
            </a:pP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48" name="Rectangle 4"/>
          <p:cNvSpPr txBox="1">
            <a:spLocks noChangeArrowheads="1"/>
          </p:cNvSpPr>
          <p:nvPr/>
        </p:nvSpPr>
        <p:spPr>
          <a:xfrm>
            <a:off x="5767820" y="2132890"/>
            <a:ext cx="5728855" cy="408247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receiver</a:t>
            </a:r>
            <a:r>
              <a:rPr kumimoji="0" lang="en-US" altLang="en-US" sz="35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a:t>
            </a:r>
            <a:endParaRPr kumimoji="0" lang="en-US" altLang="en-US" sz="35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compute checksum of received segment</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check if computed checksum equals checksum field value:</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Not equal - error detected</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Equal - no error detected. </a:t>
            </a:r>
            <a:r>
              <a:rPr kumimoji="0" lang="en-US" altLang="en-US" sz="24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But maybe errors nonetheless?</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More later ….</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49" name="Rectangle 5"/>
          <p:cNvSpPr>
            <a:spLocks noChangeArrowheads="1"/>
          </p:cNvSpPr>
          <p:nvPr/>
        </p:nvSpPr>
        <p:spPr bwMode="auto">
          <a:xfrm>
            <a:off x="798690" y="1371219"/>
            <a:ext cx="11100624" cy="847725"/>
          </a:xfrm>
          <a:prstGeom prst="rect">
            <a:avLst/>
          </a:prstGeom>
          <a:noFill/>
          <a:ln>
            <a:noFill/>
          </a:ln>
          <a:effectLst/>
        </p:spPr>
        <p:txBody>
          <a:bodyPr/>
          <a:lstStyle>
            <a:lvl1pPr marL="342900" indent="-342900">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anose="05000000000000000000" pitchFamily="2" charset="2"/>
              <a:buNone/>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Goal:</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detect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errors (</a:t>
            </a:r>
            <a:r>
              <a:rPr kumimoji="0" lang="en-US" altLang="ja-JP" sz="32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i.e.,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flipped bits) in transmitted segment</a:t>
            </a:r>
            <a:endParaRPr kumimoji="0" lang="en-US" altLang="ja-JP"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anose="05000000000000000000" pitchFamily="2" charset="2"/>
              <a:buChar char="v"/>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MS PGothic" panose="020B0600070205080204" pitchFamily="34" charset="-128"/>
              <a:cs typeface="+mn-cs"/>
            </a:endParaRPr>
          </a:p>
        </p:txBody>
      </p:sp>
      <p:sp>
        <p:nvSpPr>
          <p:cNvPr id="6" name="Slide Number Placeholder 2"/>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400" dirty="0"/>
              <a:t>Internet checksum: an example</a:t>
            </a:r>
            <a:endParaRPr lang="en-US" sz="4400" dirty="0"/>
          </a:p>
        </p:txBody>
      </p:sp>
      <p:sp>
        <p:nvSpPr>
          <p:cNvPr id="7" name="Rectangle 3"/>
          <p:cNvSpPr txBox="1">
            <a:spLocks noChangeArrowheads="1"/>
          </p:cNvSpPr>
          <p:nvPr/>
        </p:nvSpPr>
        <p:spPr>
          <a:xfrm>
            <a:off x="1215441" y="1452111"/>
            <a:ext cx="7772400" cy="2743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680" marR="0" lvl="0" indent="-233680" algn="l" defTabSz="914400" rtl="0" eaLnBrk="1" fontAlgn="auto" latinLnBrk="0" hangingPunct="1">
              <a:lnSpc>
                <a:spcPct val="130000"/>
              </a:lnSpc>
              <a:spcBef>
                <a:spcPts val="1000"/>
              </a:spcBef>
              <a:spcAft>
                <a:spcPts val="0"/>
              </a:spcAft>
              <a:buClr>
                <a:srgbClr val="0000A3"/>
              </a:buClr>
              <a:buSzTx/>
              <a:buFont typeface="Wingdings" panose="05000000000000000000" charset="0"/>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example: add two 16-bit integers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Line 5"/>
          <p:cNvSpPr>
            <a:spLocks noChangeShapeType="1"/>
          </p:cNvSpPr>
          <p:nvPr/>
        </p:nvSpPr>
        <p:spPr bwMode="auto">
          <a:xfrm flipH="1">
            <a:off x="2466391" y="3069774"/>
            <a:ext cx="6477000" cy="0"/>
          </a:xfrm>
          <a:prstGeom prst="line">
            <a:avLst/>
          </a:prstGeom>
          <a:noFill/>
          <a:ln w="12700">
            <a:solidFill>
              <a:schemeClr val="tx1"/>
            </a:solidFill>
            <a:round/>
            <a:headEnd type="none" w="sm" len="me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2" name="Text Box 8"/>
          <p:cNvSpPr txBox="1">
            <a:spLocks noChangeArrowheads="1"/>
          </p:cNvSpPr>
          <p:nvPr/>
        </p:nvSpPr>
        <p:spPr bwMode="auto">
          <a:xfrm>
            <a:off x="1777296" y="3862762"/>
            <a:ext cx="636587"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sum</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3" name="Text Box 9"/>
          <p:cNvSpPr txBox="1">
            <a:spLocks noChangeArrowheads="1"/>
          </p:cNvSpPr>
          <p:nvPr/>
        </p:nvSpPr>
        <p:spPr bwMode="auto">
          <a:xfrm>
            <a:off x="1192843" y="4300504"/>
            <a:ext cx="1221040" cy="40011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checksum</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6" name="Text Box 15"/>
          <p:cNvSpPr txBox="1">
            <a:spLocks noChangeArrowheads="1"/>
          </p:cNvSpPr>
          <p:nvPr/>
        </p:nvSpPr>
        <p:spPr bwMode="auto">
          <a:xfrm>
            <a:off x="798690" y="5071610"/>
            <a:ext cx="10367961" cy="1079500"/>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85000"/>
              </a:lnSpc>
              <a:spcBef>
                <a:spcPct val="20000"/>
              </a:spcBef>
              <a:spcAft>
                <a:spcPts val="0"/>
              </a:spcAft>
              <a:buClr>
                <a:srgbClr val="000099"/>
              </a:buClr>
              <a:buSzPct val="65000"/>
              <a:buFont typeface="Wingdings" panose="05000000000000000000" charset="0"/>
              <a:buNone/>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Note:</a:t>
            </a:r>
            <a:r>
              <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when adding numbers, a carryout from the most significant bit needs to be added to the result</a:t>
            </a:r>
            <a:endPar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7" name="TextBox 1"/>
          <p:cNvSpPr txBox="1">
            <a:spLocks noChangeArrowheads="1"/>
          </p:cNvSpPr>
          <p:nvPr/>
        </p:nvSpPr>
        <p:spPr bwMode="auto">
          <a:xfrm>
            <a:off x="850466" y="6260898"/>
            <a:ext cx="98572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ttp://</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gaia.cs.umass.edu</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kurose_ross</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/interactive/</a:t>
            </a: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4" name="TextBox 3"/>
          <p:cNvSpPr txBox="1"/>
          <p:nvPr/>
        </p:nvSpPr>
        <p:spPr>
          <a:xfrm>
            <a:off x="2863959" y="2205031"/>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1 1 1 0 0 1 1 0 0 1 1 0 0 1 1 0</a:t>
            </a:r>
            <a:endPar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endParaRPr>
          </a:p>
        </p:txBody>
      </p:sp>
      <p:sp>
        <p:nvSpPr>
          <p:cNvPr id="19" name="TextBox 18"/>
          <p:cNvSpPr txBox="1"/>
          <p:nvPr/>
        </p:nvSpPr>
        <p:spPr>
          <a:xfrm>
            <a:off x="2868710" y="2580910"/>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1 1 0 1 0 1 0 1 0 1 0 1 0 1 0 1</a:t>
            </a:r>
            <a:endPar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endParaRPr>
          </a:p>
        </p:txBody>
      </p:sp>
      <p:sp>
        <p:nvSpPr>
          <p:cNvPr id="20" name="TextBox 19"/>
          <p:cNvSpPr txBox="1"/>
          <p:nvPr/>
        </p:nvSpPr>
        <p:spPr>
          <a:xfrm>
            <a:off x="2501968" y="3194702"/>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1 1 0 1 1 1 0 1 1 1 0 1 1 1 0 1 1</a:t>
            </a:r>
            <a:endPar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endParaRPr>
          </a:p>
        </p:txBody>
      </p:sp>
      <p:sp>
        <p:nvSpPr>
          <p:cNvPr id="10" name="Oval 6"/>
          <p:cNvSpPr>
            <a:spLocks noChangeArrowheads="1"/>
          </p:cNvSpPr>
          <p:nvPr/>
        </p:nvSpPr>
        <p:spPr bwMode="auto">
          <a:xfrm>
            <a:off x="2516833" y="3264149"/>
            <a:ext cx="304800" cy="304800"/>
          </a:xfrm>
          <a:prstGeom prst="ellipse">
            <a:avLst/>
          </a:prstGeom>
          <a:noFill/>
          <a:ln w="9525">
            <a:solidFill>
              <a:srgbClr val="FF0000"/>
            </a:solidFill>
            <a:round/>
            <a:headEnd type="none" w="sm" len="me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1" name="Text Box 7"/>
          <p:cNvSpPr txBox="1">
            <a:spLocks noChangeArrowheads="1"/>
          </p:cNvSpPr>
          <p:nvPr/>
        </p:nvSpPr>
        <p:spPr bwMode="auto">
          <a:xfrm>
            <a:off x="916633" y="3201536"/>
            <a:ext cx="1457707" cy="40011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wraparound</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4" name="Line 10"/>
          <p:cNvSpPr>
            <a:spLocks noChangeShapeType="1"/>
          </p:cNvSpPr>
          <p:nvPr/>
        </p:nvSpPr>
        <p:spPr bwMode="auto">
          <a:xfrm flipH="1">
            <a:off x="2440633" y="3788911"/>
            <a:ext cx="6477000" cy="0"/>
          </a:xfrm>
          <a:prstGeom prst="line">
            <a:avLst/>
          </a:prstGeom>
          <a:noFill/>
          <a:ln w="12700">
            <a:solidFill>
              <a:schemeClr val="tx1"/>
            </a:solidFill>
            <a:round/>
            <a:headEnd type="none" w="sm" len="me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5" name="Freeform 11"/>
          <p:cNvSpPr/>
          <p:nvPr/>
        </p:nvSpPr>
        <p:spPr bwMode="auto">
          <a:xfrm>
            <a:off x="2669233" y="3576532"/>
            <a:ext cx="5795540" cy="95077"/>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Box 20"/>
          <p:cNvSpPr txBox="1"/>
          <p:nvPr/>
        </p:nvSpPr>
        <p:spPr>
          <a:xfrm>
            <a:off x="2475478" y="3863610"/>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1 0 1 1 1 0 1 1 1 0 1 1 1 1 0 0</a:t>
            </a:r>
            <a:endPar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endParaRPr>
          </a:p>
        </p:txBody>
      </p:sp>
      <p:sp>
        <p:nvSpPr>
          <p:cNvPr id="22" name="TextBox 21"/>
          <p:cNvSpPr txBox="1"/>
          <p:nvPr/>
        </p:nvSpPr>
        <p:spPr>
          <a:xfrm>
            <a:off x="2505831" y="4287924"/>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0 1 0 0 0 1 0 0 0 1 0 0 0 0 1 1</a:t>
            </a:r>
            <a:endPar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endParaRPr>
          </a:p>
        </p:txBody>
      </p:sp>
      <p:sp>
        <p:nvSpPr>
          <p:cNvPr id="18" name="Slide Number Placeholder 2"/>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500"/>
                            </p:stCondLst>
                            <p:childTnLst>
                              <p:par>
                                <p:cTn id="17" presetID="22" presetClass="entr" presetSubtype="8" fill="hold" grpId="0" nodeType="afterEffect">
                                  <p:stCondLst>
                                    <p:cond delay="50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1500"/>
                            </p:stCondLst>
                            <p:childTnLst>
                              <p:par>
                                <p:cTn id="21" presetID="9" presetClass="entr" presetSubtype="0" fill="hold" grpId="0" nodeType="after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dissolve">
                                      <p:cBhvr>
                                        <p:cTn id="39" dur="500"/>
                                        <p:tgtEl>
                                          <p:spTgt spid="2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20" grpId="0"/>
      <p:bldP spid="10" grpId="0" animBg="1"/>
      <p:bldP spid="11" grpId="0"/>
      <p:bldP spid="14" grpId="0" animBg="1"/>
      <p:bldP spid="15" grpId="0" animBg="1"/>
      <p:bldP spid="21"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400" dirty="0"/>
              <a:t>Internet checksum: weak protection!</a:t>
            </a:r>
            <a:endParaRPr lang="en-US" sz="4400" dirty="0"/>
          </a:p>
        </p:txBody>
      </p:sp>
      <p:sp>
        <p:nvSpPr>
          <p:cNvPr id="7" name="Rectangle 3"/>
          <p:cNvSpPr txBox="1">
            <a:spLocks noChangeArrowheads="1"/>
          </p:cNvSpPr>
          <p:nvPr/>
        </p:nvSpPr>
        <p:spPr>
          <a:xfrm>
            <a:off x="1215441" y="1452111"/>
            <a:ext cx="7772400" cy="2743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680" marR="0" lvl="0" indent="-233680" algn="l" defTabSz="914400" rtl="0" eaLnBrk="1" fontAlgn="auto" latinLnBrk="0" hangingPunct="1">
              <a:lnSpc>
                <a:spcPct val="130000"/>
              </a:lnSpc>
              <a:spcBef>
                <a:spcPts val="1000"/>
              </a:spcBef>
              <a:spcAft>
                <a:spcPts val="0"/>
              </a:spcAft>
              <a:buClr>
                <a:srgbClr val="0000A3"/>
              </a:buClr>
              <a:buSzTx/>
              <a:buFont typeface="Wingdings" panose="05000000000000000000" charset="0"/>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example: add two 16-bit integers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Line 5"/>
          <p:cNvSpPr>
            <a:spLocks noChangeShapeType="1"/>
          </p:cNvSpPr>
          <p:nvPr/>
        </p:nvSpPr>
        <p:spPr bwMode="auto">
          <a:xfrm flipH="1">
            <a:off x="2466391" y="3069774"/>
            <a:ext cx="6477000" cy="0"/>
          </a:xfrm>
          <a:prstGeom prst="line">
            <a:avLst/>
          </a:prstGeom>
          <a:noFill/>
          <a:ln w="12700">
            <a:solidFill>
              <a:schemeClr val="tx1"/>
            </a:solidFill>
            <a:round/>
            <a:headEnd type="none" w="sm" len="me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2" name="Text Box 8"/>
          <p:cNvSpPr txBox="1">
            <a:spLocks noChangeArrowheads="1"/>
          </p:cNvSpPr>
          <p:nvPr/>
        </p:nvSpPr>
        <p:spPr bwMode="auto">
          <a:xfrm>
            <a:off x="1777296" y="3862762"/>
            <a:ext cx="636587"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sum</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3" name="Text Box 9"/>
          <p:cNvSpPr txBox="1">
            <a:spLocks noChangeArrowheads="1"/>
          </p:cNvSpPr>
          <p:nvPr/>
        </p:nvSpPr>
        <p:spPr bwMode="auto">
          <a:xfrm>
            <a:off x="1192843" y="4300504"/>
            <a:ext cx="1221040" cy="40011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checksum</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4" name="TextBox 3"/>
          <p:cNvSpPr txBox="1"/>
          <p:nvPr/>
        </p:nvSpPr>
        <p:spPr>
          <a:xfrm>
            <a:off x="2863959" y="2205031"/>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1 1 1 0 0 1 1 0 0 1 1 0 0 1 1 0</a:t>
            </a:r>
            <a:endPar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endParaRPr>
          </a:p>
        </p:txBody>
      </p:sp>
      <p:sp>
        <p:nvSpPr>
          <p:cNvPr id="19" name="TextBox 18"/>
          <p:cNvSpPr txBox="1"/>
          <p:nvPr/>
        </p:nvSpPr>
        <p:spPr>
          <a:xfrm>
            <a:off x="2868710" y="2580910"/>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1 1 0 1 0 1 0 1 0 1 0 1 0 1 0 1</a:t>
            </a:r>
            <a:endPar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endParaRPr>
          </a:p>
        </p:txBody>
      </p:sp>
      <p:sp>
        <p:nvSpPr>
          <p:cNvPr id="20" name="TextBox 19"/>
          <p:cNvSpPr txBox="1"/>
          <p:nvPr/>
        </p:nvSpPr>
        <p:spPr>
          <a:xfrm>
            <a:off x="2501968" y="3194702"/>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1 1 0 1 1 1 0 1 1 1 0 1 1 1 0 1 1</a:t>
            </a:r>
            <a:endPar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endParaRPr>
          </a:p>
        </p:txBody>
      </p:sp>
      <p:grpSp>
        <p:nvGrpSpPr>
          <p:cNvPr id="5" name="Group 4"/>
          <p:cNvGrpSpPr/>
          <p:nvPr/>
        </p:nvGrpSpPr>
        <p:grpSpPr>
          <a:xfrm>
            <a:off x="942391" y="3201536"/>
            <a:ext cx="8001000" cy="1123739"/>
            <a:chOff x="942391" y="3201536"/>
            <a:chExt cx="8001000" cy="1123739"/>
          </a:xfrm>
        </p:grpSpPr>
        <p:sp>
          <p:nvSpPr>
            <p:cNvPr id="10" name="Oval 6"/>
            <p:cNvSpPr>
              <a:spLocks noChangeArrowheads="1"/>
            </p:cNvSpPr>
            <p:nvPr/>
          </p:nvSpPr>
          <p:spPr bwMode="auto">
            <a:xfrm>
              <a:off x="2542591" y="3264149"/>
              <a:ext cx="304800" cy="304800"/>
            </a:xfrm>
            <a:prstGeom prst="ellipse">
              <a:avLst/>
            </a:prstGeom>
            <a:noFill/>
            <a:ln w="9525">
              <a:solidFill>
                <a:srgbClr val="FF0000"/>
              </a:solidFill>
              <a:round/>
              <a:headEnd type="none" w="sm" len="me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1" name="Text Box 7"/>
            <p:cNvSpPr txBox="1">
              <a:spLocks noChangeArrowheads="1"/>
            </p:cNvSpPr>
            <p:nvPr/>
          </p:nvSpPr>
          <p:spPr bwMode="auto">
            <a:xfrm>
              <a:off x="942391" y="3201536"/>
              <a:ext cx="1457707" cy="40011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wraparound</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4" name="Line 10"/>
            <p:cNvSpPr>
              <a:spLocks noChangeShapeType="1"/>
            </p:cNvSpPr>
            <p:nvPr/>
          </p:nvSpPr>
          <p:spPr bwMode="auto">
            <a:xfrm flipH="1">
              <a:off x="2466391" y="3788911"/>
              <a:ext cx="6477000" cy="0"/>
            </a:xfrm>
            <a:prstGeom prst="line">
              <a:avLst/>
            </a:prstGeom>
            <a:noFill/>
            <a:ln w="12700">
              <a:solidFill>
                <a:schemeClr val="tx1"/>
              </a:solidFill>
              <a:round/>
              <a:headEnd type="none" w="sm" len="me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5" name="Freeform 11"/>
            <p:cNvSpPr/>
            <p:nvPr/>
          </p:nvSpPr>
          <p:spPr bwMode="auto">
            <a:xfrm>
              <a:off x="2694991" y="3576532"/>
              <a:ext cx="5795540" cy="95077"/>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Box 20"/>
            <p:cNvSpPr txBox="1"/>
            <p:nvPr/>
          </p:nvSpPr>
          <p:spPr>
            <a:xfrm>
              <a:off x="2501236" y="3863610"/>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1 0 1 1 1 0 1 1 1 0 1 1 1 1 0 0</a:t>
              </a:r>
              <a:endPar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endParaRPr>
            </a:p>
          </p:txBody>
        </p:sp>
      </p:grpSp>
      <p:sp>
        <p:nvSpPr>
          <p:cNvPr id="22" name="TextBox 21"/>
          <p:cNvSpPr txBox="1"/>
          <p:nvPr/>
        </p:nvSpPr>
        <p:spPr>
          <a:xfrm>
            <a:off x="2505831" y="4287924"/>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0 1 0 0 0 1 0 0 0 1 0 0 0 0 1 1</a:t>
            </a:r>
            <a:endPar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endParaRPr>
          </a:p>
        </p:txBody>
      </p:sp>
      <p:grpSp>
        <p:nvGrpSpPr>
          <p:cNvPr id="25" name="Group 24"/>
          <p:cNvGrpSpPr/>
          <p:nvPr/>
        </p:nvGrpSpPr>
        <p:grpSpPr>
          <a:xfrm>
            <a:off x="7895417" y="1927511"/>
            <a:ext cx="2249559" cy="712515"/>
            <a:chOff x="9436187" y="4862446"/>
            <a:chExt cx="2249559" cy="712515"/>
          </a:xfrm>
        </p:grpSpPr>
        <p:sp>
          <p:nvSpPr>
            <p:cNvPr id="6" name="Oval 5"/>
            <p:cNvSpPr/>
            <p:nvPr/>
          </p:nvSpPr>
          <p:spPr>
            <a:xfrm>
              <a:off x="9436187" y="5113295"/>
              <a:ext cx="802095" cy="4616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Arrow Connector 17"/>
            <p:cNvCxnSpPr/>
            <p:nvPr/>
          </p:nvCxnSpPr>
          <p:spPr>
            <a:xfrm flipV="1">
              <a:off x="10238282" y="5111429"/>
              <a:ext cx="546739" cy="212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0395008" y="4862446"/>
              <a:ext cx="12907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0 1 </a:t>
              </a:r>
              <a:endPar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endParaRPr>
            </a:p>
          </p:txBody>
        </p:sp>
      </p:grpSp>
      <p:grpSp>
        <p:nvGrpSpPr>
          <p:cNvPr id="26" name="Group 25"/>
          <p:cNvGrpSpPr/>
          <p:nvPr/>
        </p:nvGrpSpPr>
        <p:grpSpPr>
          <a:xfrm>
            <a:off x="7910407" y="2289202"/>
            <a:ext cx="2249559" cy="712515"/>
            <a:chOff x="9436187" y="4862446"/>
            <a:chExt cx="2249559" cy="712515"/>
          </a:xfrm>
        </p:grpSpPr>
        <p:sp>
          <p:nvSpPr>
            <p:cNvPr id="27" name="Oval 26"/>
            <p:cNvSpPr/>
            <p:nvPr/>
          </p:nvSpPr>
          <p:spPr>
            <a:xfrm>
              <a:off x="9436187" y="5113295"/>
              <a:ext cx="802095" cy="4616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 name="Straight Arrow Connector 27"/>
            <p:cNvCxnSpPr/>
            <p:nvPr/>
          </p:nvCxnSpPr>
          <p:spPr>
            <a:xfrm flipV="1">
              <a:off x="10238282" y="5111429"/>
              <a:ext cx="546739" cy="212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395008" y="4862446"/>
              <a:ext cx="12907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1 0 </a:t>
              </a:r>
              <a:endPar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endParaRPr>
            </a:p>
          </p:txBody>
        </p:sp>
      </p:grpSp>
      <p:grpSp>
        <p:nvGrpSpPr>
          <p:cNvPr id="33" name="Group 32"/>
          <p:cNvGrpSpPr/>
          <p:nvPr/>
        </p:nvGrpSpPr>
        <p:grpSpPr>
          <a:xfrm>
            <a:off x="8933167" y="3121843"/>
            <a:ext cx="2729496" cy="1754326"/>
            <a:chOff x="8933167" y="3121843"/>
            <a:chExt cx="2729496" cy="1754326"/>
          </a:xfrm>
        </p:grpSpPr>
        <p:sp>
          <p:nvSpPr>
            <p:cNvPr id="31" name="Right Brace 30"/>
            <p:cNvSpPr/>
            <p:nvPr/>
          </p:nvSpPr>
          <p:spPr>
            <a:xfrm>
              <a:off x="8933167" y="3244723"/>
              <a:ext cx="247697" cy="1504855"/>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TextBox 31"/>
            <p:cNvSpPr txBox="1"/>
            <p:nvPr/>
          </p:nvSpPr>
          <p:spPr>
            <a:xfrm>
              <a:off x="9259241" y="3121843"/>
              <a:ext cx="2403422" cy="1754326"/>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Even though numbers have changed (bit flips),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no</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change in checksum!</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0" name="Slide Number Placeholder 2"/>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184" y="196879"/>
            <a:ext cx="11100625" cy="1206442"/>
          </a:xfrm>
        </p:spPr>
        <p:txBody>
          <a:bodyPr>
            <a:normAutofit/>
          </a:bodyPr>
          <a:lstStyle/>
          <a:p>
            <a:r>
              <a:rPr lang="en-US" sz="5400" b="0" dirty="0"/>
              <a:t>Summary</a:t>
            </a:r>
            <a:r>
              <a:rPr lang="en-US" sz="4800" b="0" dirty="0"/>
              <a:t>: UDP</a:t>
            </a:r>
            <a:endParaRPr lang="en-US" sz="4800" b="0" dirty="0"/>
          </a:p>
        </p:txBody>
      </p:sp>
      <p:sp>
        <p:nvSpPr>
          <p:cNvPr id="128" name="Rectangle 3"/>
          <p:cNvSpPr txBox="1">
            <a:spLocks noChangeArrowheads="1"/>
          </p:cNvSpPr>
          <p:nvPr/>
        </p:nvSpPr>
        <p:spPr>
          <a:xfrm>
            <a:off x="525681" y="1403321"/>
            <a:ext cx="11373633" cy="5247933"/>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3550" marR="0" lvl="0" indent="-33972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“no frills” protocol: </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8355" marR="0" lvl="1" indent="-34163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segments may be lost, delivered out of order</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8355" marR="0" lvl="1" indent="-34163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best effort service: “send and hope for the best”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UDP has its plusses:</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8355" marR="0" lvl="1" indent="-34163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 setup/handshaking needed (no RTT incurred)</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8355" marR="0" lvl="1" indent="-34163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can function when network service is compromised</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8355" marR="0" lvl="1" indent="-34163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helps with reliability (checksum)</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build additional functionality on top of UDP in application layer (e.g., HTTP/3)</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transition="in" filter="dissolve">
                                      <p:cBhvr>
                                        <p:cTn id="7" dur="500"/>
                                        <p:tgtEl>
                                          <p:spTgt spid="128">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28">
                                            <p:txEl>
                                              <p:pRg st="1" end="1"/>
                                            </p:txEl>
                                          </p:spTgt>
                                        </p:tgtEl>
                                        <p:attrNameLst>
                                          <p:attrName>style.visibility</p:attrName>
                                        </p:attrNameLst>
                                      </p:cBhvr>
                                      <p:to>
                                        <p:strVal val="visible"/>
                                      </p:to>
                                    </p:set>
                                    <p:animEffect transition="in" filter="dissolve">
                                      <p:cBhvr>
                                        <p:cTn id="10" dur="500"/>
                                        <p:tgtEl>
                                          <p:spTgt spid="128">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28">
                                            <p:txEl>
                                              <p:pRg st="2" end="2"/>
                                            </p:txEl>
                                          </p:spTgt>
                                        </p:tgtEl>
                                        <p:attrNameLst>
                                          <p:attrName>style.visibility</p:attrName>
                                        </p:attrNameLst>
                                      </p:cBhvr>
                                      <p:to>
                                        <p:strVal val="visible"/>
                                      </p:to>
                                    </p:set>
                                    <p:animEffect transition="in" filter="dissolve">
                                      <p:cBhvr>
                                        <p:cTn id="13" dur="500"/>
                                        <p:tgtEl>
                                          <p:spTgt spid="12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28">
                                            <p:txEl>
                                              <p:pRg st="3" end="3"/>
                                            </p:txEl>
                                          </p:spTgt>
                                        </p:tgtEl>
                                        <p:attrNameLst>
                                          <p:attrName>style.visibility</p:attrName>
                                        </p:attrNameLst>
                                      </p:cBhvr>
                                      <p:to>
                                        <p:strVal val="visible"/>
                                      </p:to>
                                    </p:set>
                                    <p:animEffect transition="in" filter="dissolve">
                                      <p:cBhvr>
                                        <p:cTn id="18" dur="500"/>
                                        <p:tgtEl>
                                          <p:spTgt spid="128">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28">
                                            <p:txEl>
                                              <p:pRg st="4" end="4"/>
                                            </p:txEl>
                                          </p:spTgt>
                                        </p:tgtEl>
                                        <p:attrNameLst>
                                          <p:attrName>style.visibility</p:attrName>
                                        </p:attrNameLst>
                                      </p:cBhvr>
                                      <p:to>
                                        <p:strVal val="visible"/>
                                      </p:to>
                                    </p:set>
                                    <p:animEffect transition="in" filter="dissolve">
                                      <p:cBhvr>
                                        <p:cTn id="21" dur="500"/>
                                        <p:tgtEl>
                                          <p:spTgt spid="128">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28">
                                            <p:txEl>
                                              <p:pRg st="5" end="5"/>
                                            </p:txEl>
                                          </p:spTgt>
                                        </p:tgtEl>
                                        <p:attrNameLst>
                                          <p:attrName>style.visibility</p:attrName>
                                        </p:attrNameLst>
                                      </p:cBhvr>
                                      <p:to>
                                        <p:strVal val="visible"/>
                                      </p:to>
                                    </p:set>
                                    <p:animEffect transition="in" filter="dissolve">
                                      <p:cBhvr>
                                        <p:cTn id="24" dur="500"/>
                                        <p:tgtEl>
                                          <p:spTgt spid="128">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128">
                                            <p:txEl>
                                              <p:pRg st="6" end="6"/>
                                            </p:txEl>
                                          </p:spTgt>
                                        </p:tgtEl>
                                        <p:attrNameLst>
                                          <p:attrName>style.visibility</p:attrName>
                                        </p:attrNameLst>
                                      </p:cBhvr>
                                      <p:to>
                                        <p:strVal val="visible"/>
                                      </p:to>
                                    </p:set>
                                    <p:animEffect transition="in" filter="dissolve">
                                      <p:cBhvr>
                                        <p:cTn id="27" dur="500"/>
                                        <p:tgtEl>
                                          <p:spTgt spid="12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8">
                                            <p:txEl>
                                              <p:pRg st="7" end="7"/>
                                            </p:txEl>
                                          </p:spTgt>
                                        </p:tgtEl>
                                        <p:attrNameLst>
                                          <p:attrName>style.visibility</p:attrName>
                                        </p:attrNameLst>
                                      </p:cBhvr>
                                      <p:to>
                                        <p:strVal val="visible"/>
                                      </p:to>
                                    </p:set>
                                    <p:animEffect transition="in" filter="dissolve">
                                      <p:cBhvr>
                                        <p:cTn id="32" dur="500"/>
                                        <p:tgtEl>
                                          <p:spTgt spid="12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endParaRPr lang="en-US" altLang="en-US" sz="3200" dirty="0">
              <a:solidFill>
                <a:schemeClr val="bg1">
                  <a:lumMod val="75000"/>
                </a:schemeClr>
              </a:solidFill>
              <a:cs typeface="Calibri" panose="020F0502020204030204" pitchFamily="34" charset="0"/>
            </a:endParaRP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endParaRPr lang="en-US" altLang="en-US" sz="3200" dirty="0">
              <a:solidFill>
                <a:schemeClr val="bg1">
                  <a:lumMod val="75000"/>
                </a:schemeClr>
              </a:solidFill>
              <a:cs typeface="Calibri" panose="020F0502020204030204" pitchFamily="34" charset="0"/>
            </a:endParaRP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endParaRPr lang="en-US" altLang="en-US" sz="3200" dirty="0">
              <a:solidFill>
                <a:schemeClr val="bg1">
                  <a:lumMod val="75000"/>
                </a:schemeClr>
              </a:solidFill>
              <a:cs typeface="Calibri" panose="020F0502020204030204" pitchFamily="34" charset="0"/>
            </a:endParaRPr>
          </a:p>
          <a:p>
            <a:pPr marL="403225" indent="-285750">
              <a:spcBef>
                <a:spcPts val="800"/>
              </a:spcBef>
              <a:buClr>
                <a:srgbClr val="010086"/>
              </a:buClr>
            </a:pPr>
            <a:r>
              <a:rPr lang="en-US" altLang="en-US" sz="3200" dirty="0">
                <a:cs typeface="Calibri" panose="020F0502020204030204" pitchFamily="34" charset="0"/>
              </a:rPr>
              <a:t>Principles of reliable data transfer </a:t>
            </a:r>
            <a:endParaRPr lang="en-US" altLang="en-US" sz="3200" dirty="0">
              <a:cs typeface="Calibri" panose="020F0502020204030204" pitchFamily="34" charset="0"/>
            </a:endParaRPr>
          </a:p>
          <a:p>
            <a:pPr marL="403225" indent="-285750">
              <a:spcBef>
                <a:spcPts val="800"/>
              </a:spcBef>
              <a:buClr>
                <a:schemeClr val="bg1">
                  <a:lumMod val="75000"/>
                </a:schemeClr>
              </a:buClr>
            </a:pPr>
            <a:r>
              <a:rPr lang="en-US" sz="3200" dirty="0">
                <a:solidFill>
                  <a:schemeClr val="bg1">
                    <a:lumMod val="75000"/>
                  </a:schemeClr>
                </a:solidFill>
              </a:rPr>
              <a:t>Connection-oriented transport: TCP</a:t>
            </a:r>
            <a:endParaRPr lang="en-US" sz="3200" dirty="0">
              <a:solidFill>
                <a:schemeClr val="bg1">
                  <a:lumMod val="75000"/>
                </a:schemeClr>
              </a:solidFill>
            </a:endParaRPr>
          </a:p>
          <a:p>
            <a:pPr marL="403225" indent="-285750">
              <a:spcBef>
                <a:spcPts val="800"/>
              </a:spcBef>
              <a:buClr>
                <a:schemeClr val="bg1">
                  <a:lumMod val="75000"/>
                </a:schemeClr>
              </a:buClr>
            </a:pPr>
            <a:r>
              <a:rPr lang="en-US" sz="3200" dirty="0">
                <a:solidFill>
                  <a:schemeClr val="bg1">
                    <a:lumMod val="75000"/>
                  </a:schemeClr>
                </a:solidFill>
              </a:rPr>
              <a:t>Principles of congestion control</a:t>
            </a:r>
            <a:endParaRPr lang="en-US" sz="3200" dirty="0">
              <a:solidFill>
                <a:schemeClr val="bg1">
                  <a:lumMod val="75000"/>
                </a:schemeClr>
              </a:solidFill>
            </a:endParaRPr>
          </a:p>
          <a:p>
            <a:pPr marL="403225" indent="-285750">
              <a:spcBef>
                <a:spcPts val="800"/>
              </a:spcBef>
              <a:buClr>
                <a:schemeClr val="bg1">
                  <a:lumMod val="75000"/>
                </a:schemeClr>
              </a:buClr>
            </a:pPr>
            <a:r>
              <a:rPr lang="en-US" sz="3200" dirty="0">
                <a:solidFill>
                  <a:schemeClr val="bg1">
                    <a:lumMod val="75000"/>
                  </a:schemeClr>
                </a:solidFill>
              </a:rPr>
              <a:t>TCP congestion control</a:t>
            </a:r>
            <a:endParaRPr lang="en-US" sz="3200" dirty="0">
              <a:solidFill>
                <a:schemeClr val="bg1">
                  <a:lumMod val="75000"/>
                </a:schemeClr>
              </a:solidFill>
            </a:endParaRP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endParaRPr lang="en-US" sz="3200" dirty="0">
              <a:solidFill>
                <a:schemeClr val="bg1">
                  <a:lumMod val="75000"/>
                </a:schemeClr>
              </a:solidFill>
            </a:endParaRPr>
          </a:p>
          <a:p>
            <a:pPr eaLnBrk="1" hangingPunct="1">
              <a:buFont typeface="Wingdings" panose="05000000000000000000" pitchFamily="2" charset="2"/>
              <a:buNone/>
            </a:pPr>
            <a:endParaRPr lang="en-US" altLang="en-US" sz="2400" dirty="0"/>
          </a:p>
        </p:txBody>
      </p:sp>
      <p:sp>
        <p:nvSpPr>
          <p:cNvPr id="3" name="Slide Number Placeholder 2"/>
          <p:cNvSpPr>
            <a:spLocks noGrp="1"/>
          </p:cNvSpPr>
          <p:nvPr>
            <p:ph type="sldNum" sz="quarter" idx="4"/>
          </p:nvPr>
        </p:nvSpPr>
        <p:spPr/>
        <p:txBody>
          <a:bodyPr/>
          <a:lstStyle/>
          <a:p>
            <a:r>
              <a:rPr lang="en-US" dirty="0"/>
              <a:t>Transport Layer: 3-</a:t>
            </a:r>
            <a:fld id="{C4204591-24BD-A542-B9D5-F8D8A88D2FEE}" type="slidenum">
              <a:rPr lang="en-US" dirty="0" smtClean="0"/>
            </a:fld>
            <a:endParaRPr lang="en-US" dirty="0"/>
          </a:p>
        </p:txBody>
      </p:sp>
      <p:pic>
        <p:nvPicPr>
          <p:cNvPr id="6" name="Picture 5"/>
          <p:cNvPicPr>
            <a:picLocks noChangeAspect="1"/>
          </p:cNvPicPr>
          <p:nvPr/>
        </p:nvPicPr>
        <p:blipFill>
          <a:blip r:embed="rId1"/>
          <a:stretch>
            <a:fillRect/>
          </a:stretch>
        </p:blipFill>
        <p:spPr>
          <a:xfrm>
            <a:off x="7774329" y="1293471"/>
            <a:ext cx="3657600" cy="27432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endParaRPr lang="en-US" sz="4400" dirty="0"/>
          </a:p>
        </p:txBody>
      </p:sp>
      <p:grpSp>
        <p:nvGrpSpPr>
          <p:cNvPr id="160" name="Group 159"/>
          <p:cNvGrpSpPr/>
          <p:nvPr/>
        </p:nvGrpSpPr>
        <p:grpSpPr>
          <a:xfrm>
            <a:off x="238849" y="1911780"/>
            <a:ext cx="5147343" cy="2073847"/>
            <a:chOff x="737513" y="2398718"/>
            <a:chExt cx="5595549" cy="2073847"/>
          </a:xfrm>
        </p:grpSpPr>
        <p:sp>
          <p:nvSpPr>
            <p:cNvPr id="161" name="Bent-Up Arrow 160"/>
            <p:cNvSpPr/>
            <p:nvPr/>
          </p:nvSpPr>
          <p:spPr>
            <a:xfrm>
              <a:off x="4575391" y="3206649"/>
              <a:ext cx="929535" cy="419742"/>
            </a:xfrm>
            <a:prstGeom prst="bentUpArrow">
              <a:avLst>
                <a:gd name="adj1" fmla="val 7688"/>
                <a:gd name="adj2" fmla="val 18199"/>
                <a:gd name="adj3" fmla="val 2019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2" name="Group 161"/>
            <p:cNvGrpSpPr/>
            <p:nvPr/>
          </p:nvGrpSpPr>
          <p:grpSpPr>
            <a:xfrm>
              <a:off x="1442223" y="2551892"/>
              <a:ext cx="1245036" cy="593992"/>
              <a:chOff x="9852456" y="608434"/>
              <a:chExt cx="1245036" cy="593992"/>
            </a:xfrm>
          </p:grpSpPr>
          <p:sp>
            <p:nvSpPr>
              <p:cNvPr id="221" name="Oval 19"/>
              <p:cNvSpPr>
                <a:spLocks noChangeArrowheads="1"/>
              </p:cNvSpPr>
              <p:nvPr/>
            </p:nvSpPr>
            <p:spPr bwMode="auto">
              <a:xfrm>
                <a:off x="9852456" y="608434"/>
                <a:ext cx="1245036" cy="593992"/>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222" name="TextBox 221"/>
              <p:cNvSpPr txBox="1"/>
              <p:nvPr/>
            </p:nvSpPr>
            <p:spPr>
              <a:xfrm>
                <a:off x="9935581"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63" name="Group 162"/>
            <p:cNvGrpSpPr/>
            <p:nvPr/>
          </p:nvGrpSpPr>
          <p:grpSpPr>
            <a:xfrm>
              <a:off x="2038693" y="3003923"/>
              <a:ext cx="577241" cy="307777"/>
              <a:chOff x="9950444" y="999755"/>
              <a:chExt cx="577241" cy="307777"/>
            </a:xfrm>
          </p:grpSpPr>
          <p:sp>
            <p:nvSpPr>
              <p:cNvPr id="219" name="Rectangle 218"/>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TextBox 219"/>
              <p:cNvSpPr txBox="1"/>
              <p:nvPr/>
            </p:nvSpPr>
            <p:spPr>
              <a:xfrm>
                <a:off x="9950444" y="999755"/>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4" name="Group 194"/>
            <p:cNvGrpSpPr/>
            <p:nvPr/>
          </p:nvGrpSpPr>
          <p:grpSpPr bwMode="auto">
            <a:xfrm>
              <a:off x="1175476" y="2432423"/>
              <a:ext cx="545509" cy="512284"/>
              <a:chOff x="-44" y="1473"/>
              <a:chExt cx="981" cy="1105"/>
            </a:xfrm>
          </p:grpSpPr>
          <p:pic>
            <p:nvPicPr>
              <p:cNvPr id="217" name="Picture 19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19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65" name="Group 164"/>
            <p:cNvGrpSpPr/>
            <p:nvPr/>
          </p:nvGrpSpPr>
          <p:grpSpPr>
            <a:xfrm>
              <a:off x="4756576" y="2530702"/>
              <a:ext cx="1245036" cy="593992"/>
              <a:chOff x="9852456" y="608434"/>
              <a:chExt cx="1245036" cy="593992"/>
            </a:xfrm>
          </p:grpSpPr>
          <p:sp>
            <p:nvSpPr>
              <p:cNvPr id="215" name="Oval 19"/>
              <p:cNvSpPr>
                <a:spLocks noChangeArrowheads="1"/>
              </p:cNvSpPr>
              <p:nvPr/>
            </p:nvSpPr>
            <p:spPr bwMode="auto">
              <a:xfrm>
                <a:off x="9852456" y="608434"/>
                <a:ext cx="1245036" cy="593992"/>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216" name="TextBox 215"/>
              <p:cNvSpPr txBox="1"/>
              <p:nvPr/>
            </p:nvSpPr>
            <p:spPr>
              <a:xfrm>
                <a:off x="9921965"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66" name="Group 165"/>
            <p:cNvGrpSpPr/>
            <p:nvPr/>
          </p:nvGrpSpPr>
          <p:grpSpPr>
            <a:xfrm>
              <a:off x="4815705" y="3003923"/>
              <a:ext cx="577241" cy="307777"/>
              <a:chOff x="9678159" y="981583"/>
              <a:chExt cx="577241" cy="307777"/>
            </a:xfrm>
          </p:grpSpPr>
          <p:sp>
            <p:nvSpPr>
              <p:cNvPr id="213" name="Rectangle 212"/>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TextBox 213"/>
              <p:cNvSpPr txBox="1"/>
              <p:nvPr/>
            </p:nvSpPr>
            <p:spPr>
              <a:xfrm>
                <a:off x="9678159" y="981583"/>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1"/>
            <p:cNvGrpSpPr/>
            <p:nvPr/>
          </p:nvGrpSpPr>
          <p:grpSpPr bwMode="auto">
            <a:xfrm>
              <a:off x="5854223" y="2398718"/>
              <a:ext cx="230514" cy="466725"/>
              <a:chOff x="4140" y="429"/>
              <a:chExt cx="1425" cy="2396"/>
            </a:xfrm>
          </p:grpSpPr>
          <p:sp>
            <p:nvSpPr>
              <p:cNvPr id="181" name="Freeform 162"/>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2" name="Rectangle 163"/>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3" name="Freeform 164"/>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4" name="Freeform 165"/>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5" name="Rectangle 166"/>
              <p:cNvSpPr>
                <a:spLocks noChangeArrowheads="1"/>
              </p:cNvSpPr>
              <p:nvPr/>
            </p:nvSpPr>
            <p:spPr bwMode="auto">
              <a:xfrm>
                <a:off x="4209" y="693"/>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86" name="Group 167"/>
              <p:cNvGrpSpPr/>
              <p:nvPr/>
            </p:nvGrpSpPr>
            <p:grpSpPr bwMode="auto">
              <a:xfrm>
                <a:off x="4749" y="668"/>
                <a:ext cx="581" cy="145"/>
                <a:chOff x="614" y="2568"/>
                <a:chExt cx="725" cy="139"/>
              </a:xfrm>
            </p:grpSpPr>
            <p:sp>
              <p:nvSpPr>
                <p:cNvPr id="211" name="AutoShape 168"/>
                <p:cNvSpPr>
                  <a:spLocks noChangeArrowheads="1"/>
                </p:cNvSpPr>
                <p:nvPr/>
              </p:nvSpPr>
              <p:spPr bwMode="auto">
                <a:xfrm>
                  <a:off x="617" y="2567"/>
                  <a:ext cx="724"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2" name="AutoShape 169"/>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87" name="Rectangle 170"/>
              <p:cNvSpPr>
                <a:spLocks noChangeArrowheads="1"/>
              </p:cNvSpPr>
              <p:nvPr/>
            </p:nvSpPr>
            <p:spPr bwMode="auto">
              <a:xfrm>
                <a:off x="4222" y="101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88" name="Group 171"/>
              <p:cNvGrpSpPr/>
              <p:nvPr/>
            </p:nvGrpSpPr>
            <p:grpSpPr bwMode="auto">
              <a:xfrm>
                <a:off x="4747" y="994"/>
                <a:ext cx="581" cy="134"/>
                <a:chOff x="614" y="2568"/>
                <a:chExt cx="725" cy="139"/>
              </a:xfrm>
            </p:grpSpPr>
            <p:sp>
              <p:nvSpPr>
                <p:cNvPr id="209" name="AutoShape 172"/>
                <p:cNvSpPr>
                  <a:spLocks noChangeArrowheads="1"/>
                </p:cNvSpPr>
                <p:nvPr/>
              </p:nvSpPr>
              <p:spPr bwMode="auto">
                <a:xfrm>
                  <a:off x="612" y="2570"/>
                  <a:ext cx="724" cy="16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0" name="AutoShape 173"/>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89" name="Rectangle 174"/>
              <p:cNvSpPr>
                <a:spLocks noChangeArrowheads="1"/>
              </p:cNvSpPr>
              <p:nvPr/>
            </p:nvSpPr>
            <p:spPr bwMode="auto">
              <a:xfrm>
                <a:off x="4216" y="135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0" name="Rectangle 175"/>
              <p:cNvSpPr>
                <a:spLocks noChangeArrowheads="1"/>
              </p:cNvSpPr>
              <p:nvPr/>
            </p:nvSpPr>
            <p:spPr bwMode="auto">
              <a:xfrm>
                <a:off x="4228" y="1654"/>
                <a:ext cx="593"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91" name="Group 176"/>
              <p:cNvGrpSpPr/>
              <p:nvPr/>
            </p:nvGrpSpPr>
            <p:grpSpPr bwMode="auto">
              <a:xfrm>
                <a:off x="4735" y="1627"/>
                <a:ext cx="582" cy="151"/>
                <a:chOff x="614" y="2568"/>
                <a:chExt cx="725" cy="139"/>
              </a:xfrm>
            </p:grpSpPr>
            <p:sp>
              <p:nvSpPr>
                <p:cNvPr id="207" name="AutoShape 177"/>
                <p:cNvSpPr>
                  <a:spLocks noChangeArrowheads="1"/>
                </p:cNvSpPr>
                <p:nvPr/>
              </p:nvSpPr>
              <p:spPr bwMode="auto">
                <a:xfrm>
                  <a:off x="611" y="2568"/>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8" name="AutoShape 178"/>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92" name="Freeform 179"/>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93" name="Group 180"/>
              <p:cNvGrpSpPr/>
              <p:nvPr/>
            </p:nvGrpSpPr>
            <p:grpSpPr bwMode="auto">
              <a:xfrm>
                <a:off x="4739" y="1327"/>
                <a:ext cx="582" cy="139"/>
                <a:chOff x="614" y="2568"/>
                <a:chExt cx="725" cy="139"/>
              </a:xfrm>
            </p:grpSpPr>
            <p:sp>
              <p:nvSpPr>
                <p:cNvPr id="205" name="AutoShape 181"/>
                <p:cNvSpPr>
                  <a:spLocks noChangeArrowheads="1"/>
                </p:cNvSpPr>
                <p:nvPr/>
              </p:nvSpPr>
              <p:spPr bwMode="auto">
                <a:xfrm>
                  <a:off x="614" y="2566"/>
                  <a:ext cx="723"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6" name="AutoShape 182"/>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94" name="Rectangle 183"/>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5" name="Freeform 184"/>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6" name="Freeform 185"/>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7" name="Oval 186"/>
              <p:cNvSpPr>
                <a:spLocks noChangeArrowheads="1"/>
              </p:cNvSpPr>
              <p:nvPr/>
            </p:nvSpPr>
            <p:spPr bwMode="auto">
              <a:xfrm>
                <a:off x="5515" y="2609"/>
                <a:ext cx="50"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8" name="Freeform 187"/>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9" name="AutoShape 188"/>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0" name="AutoShape 189"/>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1" name="Oval 190"/>
              <p:cNvSpPr>
                <a:spLocks noChangeArrowheads="1"/>
              </p:cNvSpPr>
              <p:nvPr/>
            </p:nvSpPr>
            <p:spPr bwMode="auto">
              <a:xfrm>
                <a:off x="4310" y="2382"/>
                <a:ext cx="158"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2" name="Oval 191"/>
              <p:cNvSpPr>
                <a:spLocks noChangeArrowheads="1"/>
              </p:cNvSpPr>
              <p:nvPr/>
            </p:nvSpPr>
            <p:spPr bwMode="auto">
              <a:xfrm>
                <a:off x="4487" y="2382"/>
                <a:ext cx="158" cy="146"/>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3" name="Oval 192"/>
              <p:cNvSpPr>
                <a:spLocks noChangeArrowheads="1"/>
              </p:cNvSpPr>
              <p:nvPr/>
            </p:nvSpPr>
            <p:spPr bwMode="auto">
              <a:xfrm>
                <a:off x="4663" y="2382"/>
                <a:ext cx="158" cy="140"/>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4" name="Rectangle 193"/>
              <p:cNvSpPr>
                <a:spLocks noChangeArrowheads="1"/>
              </p:cNvSpPr>
              <p:nvPr/>
            </p:nvSpPr>
            <p:spPr bwMode="auto">
              <a:xfrm>
                <a:off x="5061" y="1837"/>
                <a:ext cx="88" cy="761"/>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68" name="Group 167"/>
            <p:cNvGrpSpPr/>
            <p:nvPr/>
          </p:nvGrpSpPr>
          <p:grpSpPr>
            <a:xfrm>
              <a:off x="2669417" y="3423937"/>
              <a:ext cx="2003932" cy="369332"/>
              <a:chOff x="7504363" y="3141846"/>
              <a:chExt cx="2003932" cy="369332"/>
            </a:xfrm>
          </p:grpSpPr>
          <p:grpSp>
            <p:nvGrpSpPr>
              <p:cNvPr id="175" name="Group 174"/>
              <p:cNvGrpSpPr/>
              <p:nvPr/>
            </p:nvGrpSpPr>
            <p:grpSpPr>
              <a:xfrm>
                <a:off x="7504363" y="3183676"/>
                <a:ext cx="2003932" cy="306163"/>
                <a:chOff x="1616358" y="2551230"/>
                <a:chExt cx="2141698" cy="218510"/>
              </a:xfrm>
            </p:grpSpPr>
            <p:sp>
              <p:nvSpPr>
                <p:cNvPr id="177" name="Rectangle 176"/>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Oval 177"/>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Oval 178"/>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6" name="TextBox 175"/>
              <p:cNvSpPr txBox="1"/>
              <p:nvPr/>
            </p:nvSpPr>
            <p:spPr>
              <a:xfrm>
                <a:off x="7695752" y="3141846"/>
                <a:ext cx="16788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reliable channel</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169" name="Straight Connector 168"/>
            <p:cNvCxnSpPr/>
            <p:nvPr/>
          </p:nvCxnSpPr>
          <p:spPr>
            <a:xfrm>
              <a:off x="1082232"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0" name="Bent-Up Arrow 169"/>
            <p:cNvSpPr/>
            <p:nvPr/>
          </p:nvSpPr>
          <p:spPr>
            <a:xfrm rot="5400000">
              <a:off x="2152182" y="3067004"/>
              <a:ext cx="462111" cy="773811"/>
            </a:xfrm>
            <a:prstGeom prst="bentUpArrow">
              <a:avLst>
                <a:gd name="adj1" fmla="val 7999"/>
                <a:gd name="adj2" fmla="val 16334"/>
                <a:gd name="adj3" fmla="val 213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1" name="Straight Connector 170"/>
            <p:cNvCxnSpPr/>
            <p:nvPr/>
          </p:nvCxnSpPr>
          <p:spPr>
            <a:xfrm>
              <a:off x="4645151"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737513" y="3044385"/>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TextBox 172"/>
            <p:cNvSpPr txBox="1"/>
            <p:nvPr/>
          </p:nvSpPr>
          <p:spPr>
            <a:xfrm>
              <a:off x="828116" y="3272133"/>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TextBox 173"/>
            <p:cNvSpPr txBox="1"/>
            <p:nvPr/>
          </p:nvSpPr>
          <p:spPr>
            <a:xfrm flipH="1">
              <a:off x="1817207" y="4010900"/>
              <a:ext cx="40256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abstraction</a:t>
              </a:r>
              <a:endPar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endParaRPr>
            </a:p>
          </p:txBody>
        </p:sp>
      </p:grpSp>
      <p:sp>
        <p:nvSpPr>
          <p:cNvPr id="66"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endParaRPr lang="en-US" sz="4400" dirty="0"/>
          </a:p>
        </p:txBody>
      </p:sp>
      <p:grpSp>
        <p:nvGrpSpPr>
          <p:cNvPr id="9" name="Group 8"/>
          <p:cNvGrpSpPr/>
          <p:nvPr/>
        </p:nvGrpSpPr>
        <p:grpSpPr>
          <a:xfrm>
            <a:off x="6226081" y="1900904"/>
            <a:ext cx="5598584" cy="4095684"/>
            <a:chOff x="6226081" y="2364366"/>
            <a:chExt cx="5598584" cy="4095684"/>
          </a:xfrm>
        </p:grpSpPr>
        <p:grpSp>
          <p:nvGrpSpPr>
            <p:cNvPr id="98" name="Group 97"/>
            <p:cNvGrpSpPr/>
            <p:nvPr/>
          </p:nvGrpSpPr>
          <p:grpSpPr>
            <a:xfrm>
              <a:off x="6944646" y="2545250"/>
              <a:ext cx="1245036" cy="593992"/>
              <a:chOff x="9852456" y="608434"/>
              <a:chExt cx="1245036" cy="593992"/>
            </a:xfrm>
          </p:grpSpPr>
          <p:sp>
            <p:nvSpPr>
              <p:cNvPr id="157" name="Oval 19"/>
              <p:cNvSpPr>
                <a:spLocks noChangeArrowheads="1"/>
              </p:cNvSpPr>
              <p:nvPr/>
            </p:nvSpPr>
            <p:spPr bwMode="auto">
              <a:xfrm>
                <a:off x="9852456" y="608434"/>
                <a:ext cx="1245036" cy="593992"/>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58" name="TextBox 157"/>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9" name="Group 98"/>
            <p:cNvGrpSpPr/>
            <p:nvPr/>
          </p:nvGrpSpPr>
          <p:grpSpPr>
            <a:xfrm>
              <a:off x="7541116" y="2997281"/>
              <a:ext cx="577241" cy="338554"/>
              <a:chOff x="9950444" y="999755"/>
              <a:chExt cx="577241" cy="338554"/>
            </a:xfrm>
          </p:grpSpPr>
          <p:sp>
            <p:nvSpPr>
              <p:cNvPr id="155" name="Rectangle 154"/>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p:cNvGrpSpPr/>
            <p:nvPr/>
          </p:nvGrpSpPr>
          <p:grpSpPr bwMode="auto">
            <a:xfrm>
              <a:off x="6677899" y="2425781"/>
              <a:ext cx="545509" cy="512284"/>
              <a:chOff x="-44" y="1473"/>
              <a:chExt cx="981" cy="1105"/>
            </a:xfrm>
          </p:grpSpPr>
          <p:pic>
            <p:nvPicPr>
              <p:cNvPr id="153" name="Picture 19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01" name="Group 100"/>
            <p:cNvGrpSpPr/>
            <p:nvPr/>
          </p:nvGrpSpPr>
          <p:grpSpPr>
            <a:xfrm>
              <a:off x="10189724" y="2496350"/>
              <a:ext cx="1245036" cy="593992"/>
              <a:chOff x="9852456" y="608434"/>
              <a:chExt cx="1245036" cy="593992"/>
            </a:xfrm>
          </p:grpSpPr>
          <p:sp>
            <p:nvSpPr>
              <p:cNvPr id="151" name="Oval 19"/>
              <p:cNvSpPr>
                <a:spLocks noChangeArrowheads="1"/>
              </p:cNvSpPr>
              <p:nvPr/>
            </p:nvSpPr>
            <p:spPr bwMode="auto">
              <a:xfrm>
                <a:off x="9852456" y="608434"/>
                <a:ext cx="1245036" cy="593992"/>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52" name="TextBox 151"/>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2" name="Group 101"/>
            <p:cNvGrpSpPr/>
            <p:nvPr/>
          </p:nvGrpSpPr>
          <p:grpSpPr>
            <a:xfrm>
              <a:off x="10248853" y="2969571"/>
              <a:ext cx="577241" cy="338554"/>
              <a:chOff x="9678159" y="981583"/>
              <a:chExt cx="577241" cy="338554"/>
            </a:xfrm>
          </p:grpSpPr>
          <p:sp>
            <p:nvSpPr>
              <p:cNvPr id="149" name="Rectangle 148"/>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p:cNvGrpSpPr/>
            <p:nvPr/>
          </p:nvGrpSpPr>
          <p:grpSpPr bwMode="auto">
            <a:xfrm>
              <a:off x="11287371" y="2364366"/>
              <a:ext cx="230514" cy="466725"/>
              <a:chOff x="4140" y="429"/>
              <a:chExt cx="1425" cy="2396"/>
            </a:xfrm>
          </p:grpSpPr>
          <p:sp>
            <p:nvSpPr>
              <p:cNvPr id="117" name="Freeform 162"/>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8" name="Rectangle 163"/>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9" name="Freeform 164"/>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0" name="Freeform 165"/>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1" name="Rectangle 166"/>
              <p:cNvSpPr>
                <a:spLocks noChangeArrowheads="1"/>
              </p:cNvSpPr>
              <p:nvPr/>
            </p:nvSpPr>
            <p:spPr bwMode="auto">
              <a:xfrm>
                <a:off x="4209" y="693"/>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22" name="Group 167"/>
              <p:cNvGrpSpPr/>
              <p:nvPr/>
            </p:nvGrpSpPr>
            <p:grpSpPr bwMode="auto">
              <a:xfrm>
                <a:off x="4749" y="668"/>
                <a:ext cx="581" cy="145"/>
                <a:chOff x="614" y="2568"/>
                <a:chExt cx="725" cy="139"/>
              </a:xfrm>
            </p:grpSpPr>
            <p:sp>
              <p:nvSpPr>
                <p:cNvPr id="147" name="AutoShape 168"/>
                <p:cNvSpPr>
                  <a:spLocks noChangeArrowheads="1"/>
                </p:cNvSpPr>
                <p:nvPr/>
              </p:nvSpPr>
              <p:spPr bwMode="auto">
                <a:xfrm>
                  <a:off x="617" y="2567"/>
                  <a:ext cx="724"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8" name="AutoShape 169"/>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23" name="Rectangle 170"/>
              <p:cNvSpPr>
                <a:spLocks noChangeArrowheads="1"/>
              </p:cNvSpPr>
              <p:nvPr/>
            </p:nvSpPr>
            <p:spPr bwMode="auto">
              <a:xfrm>
                <a:off x="4222" y="101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24" name="Group 171"/>
              <p:cNvGrpSpPr/>
              <p:nvPr/>
            </p:nvGrpSpPr>
            <p:grpSpPr bwMode="auto">
              <a:xfrm>
                <a:off x="4747" y="994"/>
                <a:ext cx="581" cy="134"/>
                <a:chOff x="614" y="2568"/>
                <a:chExt cx="725" cy="139"/>
              </a:xfrm>
            </p:grpSpPr>
            <p:sp>
              <p:nvSpPr>
                <p:cNvPr id="145" name="AutoShape 172"/>
                <p:cNvSpPr>
                  <a:spLocks noChangeArrowheads="1"/>
                </p:cNvSpPr>
                <p:nvPr/>
              </p:nvSpPr>
              <p:spPr bwMode="auto">
                <a:xfrm>
                  <a:off x="612" y="2570"/>
                  <a:ext cx="724" cy="16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6" name="AutoShape 173"/>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25" name="Rectangle 174"/>
              <p:cNvSpPr>
                <a:spLocks noChangeArrowheads="1"/>
              </p:cNvSpPr>
              <p:nvPr/>
            </p:nvSpPr>
            <p:spPr bwMode="auto">
              <a:xfrm>
                <a:off x="4216" y="135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6" name="Rectangle 175"/>
              <p:cNvSpPr>
                <a:spLocks noChangeArrowheads="1"/>
              </p:cNvSpPr>
              <p:nvPr/>
            </p:nvSpPr>
            <p:spPr bwMode="auto">
              <a:xfrm>
                <a:off x="4228" y="1654"/>
                <a:ext cx="593"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27" name="Group 176"/>
              <p:cNvGrpSpPr/>
              <p:nvPr/>
            </p:nvGrpSpPr>
            <p:grpSpPr bwMode="auto">
              <a:xfrm>
                <a:off x="4735" y="1627"/>
                <a:ext cx="582" cy="151"/>
                <a:chOff x="614" y="2568"/>
                <a:chExt cx="725" cy="139"/>
              </a:xfrm>
            </p:grpSpPr>
            <p:sp>
              <p:nvSpPr>
                <p:cNvPr id="143" name="AutoShape 177"/>
                <p:cNvSpPr>
                  <a:spLocks noChangeArrowheads="1"/>
                </p:cNvSpPr>
                <p:nvPr/>
              </p:nvSpPr>
              <p:spPr bwMode="auto">
                <a:xfrm>
                  <a:off x="611" y="2568"/>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4" name="AutoShape 178"/>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28" name="Freeform 179"/>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29" name="Group 180"/>
              <p:cNvGrpSpPr/>
              <p:nvPr/>
            </p:nvGrpSpPr>
            <p:grpSpPr bwMode="auto">
              <a:xfrm>
                <a:off x="4739" y="1327"/>
                <a:ext cx="582" cy="139"/>
                <a:chOff x="614" y="2568"/>
                <a:chExt cx="725" cy="139"/>
              </a:xfrm>
            </p:grpSpPr>
            <p:sp>
              <p:nvSpPr>
                <p:cNvPr id="141" name="AutoShape 181"/>
                <p:cNvSpPr>
                  <a:spLocks noChangeArrowheads="1"/>
                </p:cNvSpPr>
                <p:nvPr/>
              </p:nvSpPr>
              <p:spPr bwMode="auto">
                <a:xfrm>
                  <a:off x="614" y="2566"/>
                  <a:ext cx="723"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2" name="AutoShape 182"/>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30" name="Rectangle 183"/>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1" name="Freeform 184"/>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2" name="Freeform 185"/>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3" name="Oval 186"/>
              <p:cNvSpPr>
                <a:spLocks noChangeArrowheads="1"/>
              </p:cNvSpPr>
              <p:nvPr/>
            </p:nvSpPr>
            <p:spPr bwMode="auto">
              <a:xfrm>
                <a:off x="5515" y="2609"/>
                <a:ext cx="50"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4" name="Freeform 187"/>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5" name="AutoShape 188"/>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6" name="AutoShape 189"/>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7" name="Oval 190"/>
              <p:cNvSpPr>
                <a:spLocks noChangeArrowheads="1"/>
              </p:cNvSpPr>
              <p:nvPr/>
            </p:nvSpPr>
            <p:spPr bwMode="auto">
              <a:xfrm>
                <a:off x="4310" y="2382"/>
                <a:ext cx="158"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8" name="Oval 191"/>
              <p:cNvSpPr>
                <a:spLocks noChangeArrowheads="1"/>
              </p:cNvSpPr>
              <p:nvPr/>
            </p:nvSpPr>
            <p:spPr bwMode="auto">
              <a:xfrm>
                <a:off x="4487" y="2382"/>
                <a:ext cx="158" cy="146"/>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39" name="Oval 192"/>
              <p:cNvSpPr>
                <a:spLocks noChangeArrowheads="1"/>
              </p:cNvSpPr>
              <p:nvPr/>
            </p:nvSpPr>
            <p:spPr bwMode="auto">
              <a:xfrm>
                <a:off x="4663" y="2382"/>
                <a:ext cx="158" cy="140"/>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0" name="Rectangle 193"/>
              <p:cNvSpPr>
                <a:spLocks noChangeArrowheads="1"/>
              </p:cNvSpPr>
              <p:nvPr/>
            </p:nvSpPr>
            <p:spPr bwMode="auto">
              <a:xfrm>
                <a:off x="5061" y="1837"/>
                <a:ext cx="88" cy="761"/>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cxnSp>
          <p:nvCxnSpPr>
            <p:cNvPr id="105" name="Straight Connector 104"/>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p:cNvSpPr txBox="1"/>
            <p:nvPr/>
          </p:nvSpPr>
          <p:spPr>
            <a:xfrm flipH="1">
              <a:off x="7109034" y="5998385"/>
              <a:ext cx="4657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endPar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endParaRPr>
            </a:p>
          </p:txBody>
        </p:sp>
        <p:grpSp>
          <p:nvGrpSpPr>
            <p:cNvPr id="233" name="Group 232"/>
            <p:cNvGrpSpPr/>
            <p:nvPr/>
          </p:nvGrpSpPr>
          <p:grpSpPr>
            <a:xfrm>
              <a:off x="6573835" y="5301907"/>
              <a:ext cx="5250830" cy="481581"/>
              <a:chOff x="6737055" y="3471301"/>
              <a:chExt cx="5250830" cy="481581"/>
            </a:xfrm>
          </p:grpSpPr>
          <p:grpSp>
            <p:nvGrpSpPr>
              <p:cNvPr id="223" name="Group 222"/>
              <p:cNvGrpSpPr/>
              <p:nvPr/>
            </p:nvGrpSpPr>
            <p:grpSpPr>
              <a:xfrm>
                <a:off x="8324240" y="3583550"/>
                <a:ext cx="2044628" cy="369332"/>
                <a:chOff x="7504363" y="3155701"/>
                <a:chExt cx="2044628" cy="369332"/>
              </a:xfrm>
            </p:grpSpPr>
            <p:grpSp>
              <p:nvGrpSpPr>
                <p:cNvPr id="224" name="Group 223"/>
                <p:cNvGrpSpPr/>
                <p:nvPr/>
              </p:nvGrpSpPr>
              <p:grpSpPr>
                <a:xfrm>
                  <a:off x="7504363" y="3183676"/>
                  <a:ext cx="2003932" cy="306163"/>
                  <a:chOff x="1616358" y="2551230"/>
                  <a:chExt cx="2141698" cy="218510"/>
                </a:xfrm>
              </p:grpSpPr>
              <p:sp>
                <p:nvSpPr>
                  <p:cNvPr id="226" name="Rectangle 225"/>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230" name="Straight Connector 229"/>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 name="TextBox 243"/>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50" name="Group 249"/>
            <p:cNvGrpSpPr/>
            <p:nvPr/>
          </p:nvGrpSpPr>
          <p:grpSpPr>
            <a:xfrm>
              <a:off x="7535360" y="5023850"/>
              <a:ext cx="632009" cy="632009"/>
              <a:chOff x="7408198" y="4955748"/>
              <a:chExt cx="632009" cy="632009"/>
            </a:xfrm>
          </p:grpSpPr>
          <p:cxnSp>
            <p:nvCxnSpPr>
              <p:cNvPr id="247" name="Straight Connector 246"/>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p:nvGrpSpPr>
          <p:grpSpPr>
            <a:xfrm rot="16200000">
              <a:off x="10248530" y="5019009"/>
              <a:ext cx="632009" cy="632009"/>
              <a:chOff x="7408198" y="4948974"/>
              <a:chExt cx="632009" cy="632009"/>
            </a:xfrm>
          </p:grpSpPr>
          <p:cxnSp>
            <p:nvCxnSpPr>
              <p:cNvPr id="252" name="Straight Connector 251"/>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160" name="Group 159"/>
          <p:cNvGrpSpPr/>
          <p:nvPr/>
        </p:nvGrpSpPr>
        <p:grpSpPr>
          <a:xfrm>
            <a:off x="238849" y="1911780"/>
            <a:ext cx="5147343" cy="2073847"/>
            <a:chOff x="737513" y="2398718"/>
            <a:chExt cx="5595549" cy="2073847"/>
          </a:xfrm>
        </p:grpSpPr>
        <p:sp>
          <p:nvSpPr>
            <p:cNvPr id="161" name="Bent-Up Arrow 160"/>
            <p:cNvSpPr/>
            <p:nvPr/>
          </p:nvSpPr>
          <p:spPr>
            <a:xfrm>
              <a:off x="4575391" y="3206649"/>
              <a:ext cx="929535" cy="419742"/>
            </a:xfrm>
            <a:prstGeom prst="bentUpArrow">
              <a:avLst>
                <a:gd name="adj1" fmla="val 7688"/>
                <a:gd name="adj2" fmla="val 18199"/>
                <a:gd name="adj3" fmla="val 2019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62" name="Group 161"/>
            <p:cNvGrpSpPr/>
            <p:nvPr/>
          </p:nvGrpSpPr>
          <p:grpSpPr>
            <a:xfrm>
              <a:off x="1442223" y="2551892"/>
              <a:ext cx="1245036" cy="593992"/>
              <a:chOff x="9852456" y="608434"/>
              <a:chExt cx="1245036" cy="593992"/>
            </a:xfrm>
          </p:grpSpPr>
          <p:sp>
            <p:nvSpPr>
              <p:cNvPr id="221" name="Oval 19"/>
              <p:cNvSpPr>
                <a:spLocks noChangeArrowheads="1"/>
              </p:cNvSpPr>
              <p:nvPr/>
            </p:nvSpPr>
            <p:spPr bwMode="auto">
              <a:xfrm>
                <a:off x="9852456" y="608434"/>
                <a:ext cx="1245036" cy="593992"/>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222" name="TextBox 221"/>
              <p:cNvSpPr txBox="1"/>
              <p:nvPr/>
            </p:nvSpPr>
            <p:spPr>
              <a:xfrm>
                <a:off x="9935581"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63" name="Group 162"/>
            <p:cNvGrpSpPr/>
            <p:nvPr/>
          </p:nvGrpSpPr>
          <p:grpSpPr>
            <a:xfrm>
              <a:off x="2038693" y="3003923"/>
              <a:ext cx="577241" cy="307777"/>
              <a:chOff x="9950444" y="999755"/>
              <a:chExt cx="577241" cy="307777"/>
            </a:xfrm>
          </p:grpSpPr>
          <p:sp>
            <p:nvSpPr>
              <p:cNvPr id="219" name="Rectangle 218"/>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TextBox 219"/>
              <p:cNvSpPr txBox="1"/>
              <p:nvPr/>
            </p:nvSpPr>
            <p:spPr>
              <a:xfrm>
                <a:off x="9950444" y="999755"/>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4" name="Group 194"/>
            <p:cNvGrpSpPr/>
            <p:nvPr/>
          </p:nvGrpSpPr>
          <p:grpSpPr bwMode="auto">
            <a:xfrm>
              <a:off x="1175476" y="2432423"/>
              <a:ext cx="545509" cy="512284"/>
              <a:chOff x="-44" y="1473"/>
              <a:chExt cx="981" cy="1105"/>
            </a:xfrm>
          </p:grpSpPr>
          <p:pic>
            <p:nvPicPr>
              <p:cNvPr id="217" name="Picture 19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19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65" name="Group 164"/>
            <p:cNvGrpSpPr/>
            <p:nvPr/>
          </p:nvGrpSpPr>
          <p:grpSpPr>
            <a:xfrm>
              <a:off x="4756576" y="2530702"/>
              <a:ext cx="1245036" cy="593992"/>
              <a:chOff x="9852456" y="608434"/>
              <a:chExt cx="1245036" cy="593992"/>
            </a:xfrm>
          </p:grpSpPr>
          <p:sp>
            <p:nvSpPr>
              <p:cNvPr id="215" name="Oval 19"/>
              <p:cNvSpPr>
                <a:spLocks noChangeArrowheads="1"/>
              </p:cNvSpPr>
              <p:nvPr/>
            </p:nvSpPr>
            <p:spPr bwMode="auto">
              <a:xfrm>
                <a:off x="9852456" y="608434"/>
                <a:ext cx="1245036" cy="593992"/>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216" name="TextBox 215"/>
              <p:cNvSpPr txBox="1"/>
              <p:nvPr/>
            </p:nvSpPr>
            <p:spPr>
              <a:xfrm>
                <a:off x="9921965" y="670265"/>
                <a:ext cx="1106492" cy="491225"/>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66" name="Group 165"/>
            <p:cNvGrpSpPr/>
            <p:nvPr/>
          </p:nvGrpSpPr>
          <p:grpSpPr>
            <a:xfrm>
              <a:off x="4815705" y="3003923"/>
              <a:ext cx="577241" cy="307777"/>
              <a:chOff x="9678159" y="981583"/>
              <a:chExt cx="577241" cy="307777"/>
            </a:xfrm>
          </p:grpSpPr>
          <p:sp>
            <p:nvSpPr>
              <p:cNvPr id="213" name="Rectangle 212"/>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TextBox 213"/>
              <p:cNvSpPr txBox="1"/>
              <p:nvPr/>
            </p:nvSpPr>
            <p:spPr>
              <a:xfrm>
                <a:off x="9678159" y="981583"/>
                <a:ext cx="5772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1"/>
            <p:cNvGrpSpPr/>
            <p:nvPr/>
          </p:nvGrpSpPr>
          <p:grpSpPr bwMode="auto">
            <a:xfrm>
              <a:off x="5854223" y="2398718"/>
              <a:ext cx="230514" cy="466725"/>
              <a:chOff x="4140" y="429"/>
              <a:chExt cx="1425" cy="2396"/>
            </a:xfrm>
          </p:grpSpPr>
          <p:sp>
            <p:nvSpPr>
              <p:cNvPr id="181" name="Freeform 162"/>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2" name="Rectangle 163"/>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3" name="Freeform 164"/>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4" name="Freeform 165"/>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5" name="Rectangle 166"/>
              <p:cNvSpPr>
                <a:spLocks noChangeArrowheads="1"/>
              </p:cNvSpPr>
              <p:nvPr/>
            </p:nvSpPr>
            <p:spPr bwMode="auto">
              <a:xfrm>
                <a:off x="4209" y="693"/>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86" name="Group 167"/>
              <p:cNvGrpSpPr/>
              <p:nvPr/>
            </p:nvGrpSpPr>
            <p:grpSpPr bwMode="auto">
              <a:xfrm>
                <a:off x="4749" y="668"/>
                <a:ext cx="581" cy="145"/>
                <a:chOff x="614" y="2568"/>
                <a:chExt cx="725" cy="139"/>
              </a:xfrm>
            </p:grpSpPr>
            <p:sp>
              <p:nvSpPr>
                <p:cNvPr id="211" name="AutoShape 168"/>
                <p:cNvSpPr>
                  <a:spLocks noChangeArrowheads="1"/>
                </p:cNvSpPr>
                <p:nvPr/>
              </p:nvSpPr>
              <p:spPr bwMode="auto">
                <a:xfrm>
                  <a:off x="617" y="2567"/>
                  <a:ext cx="724"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2" name="AutoShape 169"/>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87" name="Rectangle 170"/>
              <p:cNvSpPr>
                <a:spLocks noChangeArrowheads="1"/>
              </p:cNvSpPr>
              <p:nvPr/>
            </p:nvSpPr>
            <p:spPr bwMode="auto">
              <a:xfrm>
                <a:off x="4222" y="101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88" name="Group 171"/>
              <p:cNvGrpSpPr/>
              <p:nvPr/>
            </p:nvGrpSpPr>
            <p:grpSpPr bwMode="auto">
              <a:xfrm>
                <a:off x="4747" y="994"/>
                <a:ext cx="581" cy="134"/>
                <a:chOff x="614" y="2568"/>
                <a:chExt cx="725" cy="139"/>
              </a:xfrm>
            </p:grpSpPr>
            <p:sp>
              <p:nvSpPr>
                <p:cNvPr id="209" name="AutoShape 172"/>
                <p:cNvSpPr>
                  <a:spLocks noChangeArrowheads="1"/>
                </p:cNvSpPr>
                <p:nvPr/>
              </p:nvSpPr>
              <p:spPr bwMode="auto">
                <a:xfrm>
                  <a:off x="612" y="2570"/>
                  <a:ext cx="724" cy="16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0" name="AutoShape 173"/>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89" name="Rectangle 174"/>
              <p:cNvSpPr>
                <a:spLocks noChangeArrowheads="1"/>
              </p:cNvSpPr>
              <p:nvPr/>
            </p:nvSpPr>
            <p:spPr bwMode="auto">
              <a:xfrm>
                <a:off x="4216" y="135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0" name="Rectangle 175"/>
              <p:cNvSpPr>
                <a:spLocks noChangeArrowheads="1"/>
              </p:cNvSpPr>
              <p:nvPr/>
            </p:nvSpPr>
            <p:spPr bwMode="auto">
              <a:xfrm>
                <a:off x="4228" y="1654"/>
                <a:ext cx="593"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91" name="Group 176"/>
              <p:cNvGrpSpPr/>
              <p:nvPr/>
            </p:nvGrpSpPr>
            <p:grpSpPr bwMode="auto">
              <a:xfrm>
                <a:off x="4735" y="1627"/>
                <a:ext cx="582" cy="151"/>
                <a:chOff x="614" y="2568"/>
                <a:chExt cx="725" cy="139"/>
              </a:xfrm>
            </p:grpSpPr>
            <p:sp>
              <p:nvSpPr>
                <p:cNvPr id="207" name="AutoShape 177"/>
                <p:cNvSpPr>
                  <a:spLocks noChangeArrowheads="1"/>
                </p:cNvSpPr>
                <p:nvPr/>
              </p:nvSpPr>
              <p:spPr bwMode="auto">
                <a:xfrm>
                  <a:off x="611" y="2568"/>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8" name="AutoShape 178"/>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92" name="Freeform 179"/>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93" name="Group 180"/>
              <p:cNvGrpSpPr/>
              <p:nvPr/>
            </p:nvGrpSpPr>
            <p:grpSpPr bwMode="auto">
              <a:xfrm>
                <a:off x="4739" y="1327"/>
                <a:ext cx="582" cy="139"/>
                <a:chOff x="614" y="2568"/>
                <a:chExt cx="725" cy="139"/>
              </a:xfrm>
            </p:grpSpPr>
            <p:sp>
              <p:nvSpPr>
                <p:cNvPr id="205" name="AutoShape 181"/>
                <p:cNvSpPr>
                  <a:spLocks noChangeArrowheads="1"/>
                </p:cNvSpPr>
                <p:nvPr/>
              </p:nvSpPr>
              <p:spPr bwMode="auto">
                <a:xfrm>
                  <a:off x="614" y="2566"/>
                  <a:ext cx="723"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6" name="AutoShape 182"/>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94" name="Rectangle 183"/>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5" name="Freeform 184"/>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6" name="Freeform 185"/>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7" name="Oval 186"/>
              <p:cNvSpPr>
                <a:spLocks noChangeArrowheads="1"/>
              </p:cNvSpPr>
              <p:nvPr/>
            </p:nvSpPr>
            <p:spPr bwMode="auto">
              <a:xfrm>
                <a:off x="5515" y="2609"/>
                <a:ext cx="50"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8" name="Freeform 187"/>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9" name="AutoShape 188"/>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0" name="AutoShape 189"/>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1" name="Oval 190"/>
              <p:cNvSpPr>
                <a:spLocks noChangeArrowheads="1"/>
              </p:cNvSpPr>
              <p:nvPr/>
            </p:nvSpPr>
            <p:spPr bwMode="auto">
              <a:xfrm>
                <a:off x="4310" y="2382"/>
                <a:ext cx="158"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2" name="Oval 191"/>
              <p:cNvSpPr>
                <a:spLocks noChangeArrowheads="1"/>
              </p:cNvSpPr>
              <p:nvPr/>
            </p:nvSpPr>
            <p:spPr bwMode="auto">
              <a:xfrm>
                <a:off x="4487" y="2382"/>
                <a:ext cx="158" cy="146"/>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3" name="Oval 192"/>
              <p:cNvSpPr>
                <a:spLocks noChangeArrowheads="1"/>
              </p:cNvSpPr>
              <p:nvPr/>
            </p:nvSpPr>
            <p:spPr bwMode="auto">
              <a:xfrm>
                <a:off x="4663" y="2382"/>
                <a:ext cx="158" cy="140"/>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4" name="Rectangle 193"/>
              <p:cNvSpPr>
                <a:spLocks noChangeArrowheads="1"/>
              </p:cNvSpPr>
              <p:nvPr/>
            </p:nvSpPr>
            <p:spPr bwMode="auto">
              <a:xfrm>
                <a:off x="5061" y="1837"/>
                <a:ext cx="88" cy="761"/>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68" name="Group 167"/>
            <p:cNvGrpSpPr/>
            <p:nvPr/>
          </p:nvGrpSpPr>
          <p:grpSpPr>
            <a:xfrm>
              <a:off x="2669417" y="3423937"/>
              <a:ext cx="2003932" cy="369332"/>
              <a:chOff x="7504363" y="3141846"/>
              <a:chExt cx="2003932" cy="369332"/>
            </a:xfrm>
          </p:grpSpPr>
          <p:grpSp>
            <p:nvGrpSpPr>
              <p:cNvPr id="175" name="Group 174"/>
              <p:cNvGrpSpPr/>
              <p:nvPr/>
            </p:nvGrpSpPr>
            <p:grpSpPr>
              <a:xfrm>
                <a:off x="7504363" y="3183676"/>
                <a:ext cx="2003932" cy="306163"/>
                <a:chOff x="1616358" y="2551230"/>
                <a:chExt cx="2141698" cy="218510"/>
              </a:xfrm>
            </p:grpSpPr>
            <p:sp>
              <p:nvSpPr>
                <p:cNvPr id="177" name="Rectangle 176"/>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Oval 177"/>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Oval 178"/>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79"/>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76" name="TextBox 175"/>
              <p:cNvSpPr txBox="1"/>
              <p:nvPr/>
            </p:nvSpPr>
            <p:spPr>
              <a:xfrm>
                <a:off x="7695752" y="3141846"/>
                <a:ext cx="16788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reliable channel</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169" name="Straight Connector 168"/>
            <p:cNvCxnSpPr/>
            <p:nvPr/>
          </p:nvCxnSpPr>
          <p:spPr>
            <a:xfrm>
              <a:off x="1082232"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0" name="Bent-Up Arrow 169"/>
            <p:cNvSpPr/>
            <p:nvPr/>
          </p:nvSpPr>
          <p:spPr>
            <a:xfrm rot="5400000">
              <a:off x="2152182" y="3067004"/>
              <a:ext cx="462111" cy="773811"/>
            </a:xfrm>
            <a:prstGeom prst="bentUpArrow">
              <a:avLst>
                <a:gd name="adj1" fmla="val 7999"/>
                <a:gd name="adj2" fmla="val 16334"/>
                <a:gd name="adj3" fmla="val 2138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71" name="Straight Connector 170"/>
            <p:cNvCxnSpPr/>
            <p:nvPr/>
          </p:nvCxnSpPr>
          <p:spPr>
            <a:xfrm>
              <a:off x="4645151" y="3325543"/>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72" name="TextBox 171"/>
            <p:cNvSpPr txBox="1"/>
            <p:nvPr/>
          </p:nvSpPr>
          <p:spPr>
            <a:xfrm>
              <a:off x="737513" y="3044385"/>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TextBox 172"/>
            <p:cNvSpPr txBox="1"/>
            <p:nvPr/>
          </p:nvSpPr>
          <p:spPr>
            <a:xfrm>
              <a:off x="828116" y="3272133"/>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TextBox 173"/>
            <p:cNvSpPr txBox="1"/>
            <p:nvPr/>
          </p:nvSpPr>
          <p:spPr>
            <a:xfrm flipH="1">
              <a:off x="1817207" y="4010900"/>
              <a:ext cx="40256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abstraction</a:t>
              </a:r>
              <a:endPar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8" name="Rectangle 7"/>
          <p:cNvSpPr/>
          <p:nvPr/>
        </p:nvSpPr>
        <p:spPr>
          <a:xfrm>
            <a:off x="295893" y="1816276"/>
            <a:ext cx="5265664" cy="239460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ight Arrow 13"/>
          <p:cNvSpPr/>
          <p:nvPr/>
        </p:nvSpPr>
        <p:spPr>
          <a:xfrm>
            <a:off x="5448822" y="3106456"/>
            <a:ext cx="638827" cy="1014608"/>
          </a:xfrm>
          <a:prstGeom prst="rightArrow">
            <a:avLst/>
          </a:prstGeom>
          <a:gradFill>
            <a:gsLst>
              <a:gs pos="0">
                <a:schemeClr val="accent1">
                  <a:lumMod val="5000"/>
                  <a:lumOff val="95000"/>
                </a:schemeClr>
              </a:gs>
              <a:gs pos="56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val 2"/>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Oval 230"/>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1000"/>
                                        <p:tgtEl>
                                          <p:spTgt spid="9"/>
                                        </p:tgtEl>
                                      </p:cBhvr>
                                    </p:animEffect>
                                  </p:childTnLst>
                                </p:cTn>
                              </p:par>
                            </p:childTnLst>
                          </p:cTn>
                        </p:par>
                        <p:par>
                          <p:cTn id="12" fill="hold">
                            <p:stCondLst>
                              <p:cond delay="1500"/>
                            </p:stCondLst>
                            <p:childTnLst>
                              <p:par>
                                <p:cTn id="13" presetID="9" presetClass="exit" presetSubtype="0" fill="hold" grpId="1" nodeType="afterEffect">
                                  <p:stCondLst>
                                    <p:cond delay="0"/>
                                  </p:stCondLst>
                                  <p:childTnLst>
                                    <p:animEffect transition="out" filter="dissolv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par>
                          <p:cTn id="21" fill="hold">
                            <p:stCondLst>
                              <p:cond delay="500"/>
                            </p:stCondLst>
                            <p:childTnLst>
                              <p:par>
                                <p:cTn id="22" presetID="9" presetClass="entr" presetSubtype="0" fill="hold" grpId="0" nodeType="afterEffect">
                                  <p:stCondLst>
                                    <p:cond delay="1000"/>
                                  </p:stCondLst>
                                  <p:childTnLst>
                                    <p:set>
                                      <p:cBhvr>
                                        <p:cTn id="23" dur="1" fill="hold">
                                          <p:stCondLst>
                                            <p:cond delay="0"/>
                                          </p:stCondLst>
                                        </p:cTn>
                                        <p:tgtEl>
                                          <p:spTgt spid="231"/>
                                        </p:tgtEl>
                                        <p:attrNameLst>
                                          <p:attrName>style.visibility</p:attrName>
                                        </p:attrNameLst>
                                      </p:cBhvr>
                                      <p:to>
                                        <p:strVal val="visible"/>
                                      </p:to>
                                    </p:set>
                                    <p:animEffect transition="in" filter="dissolve">
                                      <p:cBhvr>
                                        <p:cTn id="2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3" grpId="0" animBg="1"/>
      <p:bldP spid="23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endParaRPr lang="en-US" sz="4400" dirty="0"/>
          </a:p>
        </p:txBody>
      </p:sp>
      <p:grpSp>
        <p:nvGrpSpPr>
          <p:cNvPr id="9" name="Group 8"/>
          <p:cNvGrpSpPr/>
          <p:nvPr/>
        </p:nvGrpSpPr>
        <p:grpSpPr>
          <a:xfrm>
            <a:off x="6226081" y="1900904"/>
            <a:ext cx="5598584" cy="4095684"/>
            <a:chOff x="6226081" y="2364366"/>
            <a:chExt cx="5598584" cy="4095684"/>
          </a:xfrm>
        </p:grpSpPr>
        <p:grpSp>
          <p:nvGrpSpPr>
            <p:cNvPr id="98" name="Group 97"/>
            <p:cNvGrpSpPr/>
            <p:nvPr/>
          </p:nvGrpSpPr>
          <p:grpSpPr>
            <a:xfrm>
              <a:off x="6944646" y="2545250"/>
              <a:ext cx="1245036" cy="593992"/>
              <a:chOff x="9852456" y="608434"/>
              <a:chExt cx="1245036" cy="593992"/>
            </a:xfrm>
          </p:grpSpPr>
          <p:sp>
            <p:nvSpPr>
              <p:cNvPr id="157" name="Oval 19"/>
              <p:cNvSpPr>
                <a:spLocks noChangeArrowheads="1"/>
              </p:cNvSpPr>
              <p:nvPr/>
            </p:nvSpPr>
            <p:spPr bwMode="auto">
              <a:xfrm>
                <a:off x="9852456" y="608434"/>
                <a:ext cx="1245036" cy="593992"/>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58" name="TextBox 157"/>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9" name="Group 98"/>
            <p:cNvGrpSpPr/>
            <p:nvPr/>
          </p:nvGrpSpPr>
          <p:grpSpPr>
            <a:xfrm>
              <a:off x="7541116" y="2997281"/>
              <a:ext cx="577241" cy="338554"/>
              <a:chOff x="9950444" y="999755"/>
              <a:chExt cx="577241" cy="338554"/>
            </a:xfrm>
          </p:grpSpPr>
          <p:sp>
            <p:nvSpPr>
              <p:cNvPr id="155" name="Rectangle 154"/>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p:cNvGrpSpPr/>
            <p:nvPr/>
          </p:nvGrpSpPr>
          <p:grpSpPr bwMode="auto">
            <a:xfrm>
              <a:off x="6677899" y="2425781"/>
              <a:ext cx="545509" cy="512284"/>
              <a:chOff x="-44" y="1473"/>
              <a:chExt cx="981" cy="1105"/>
            </a:xfrm>
          </p:grpSpPr>
          <p:pic>
            <p:nvPicPr>
              <p:cNvPr id="153" name="Picture 19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01" name="Group 100"/>
            <p:cNvGrpSpPr/>
            <p:nvPr/>
          </p:nvGrpSpPr>
          <p:grpSpPr>
            <a:xfrm>
              <a:off x="10189724" y="2496350"/>
              <a:ext cx="1245036" cy="593992"/>
              <a:chOff x="9852456" y="608434"/>
              <a:chExt cx="1245036" cy="593992"/>
            </a:xfrm>
          </p:grpSpPr>
          <p:sp>
            <p:nvSpPr>
              <p:cNvPr id="151" name="Oval 19"/>
              <p:cNvSpPr>
                <a:spLocks noChangeArrowheads="1"/>
              </p:cNvSpPr>
              <p:nvPr/>
            </p:nvSpPr>
            <p:spPr bwMode="auto">
              <a:xfrm>
                <a:off x="9852456" y="608434"/>
                <a:ext cx="1245036" cy="593992"/>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52" name="TextBox 151"/>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2" name="Group 101"/>
            <p:cNvGrpSpPr/>
            <p:nvPr/>
          </p:nvGrpSpPr>
          <p:grpSpPr>
            <a:xfrm>
              <a:off x="10248853" y="2969571"/>
              <a:ext cx="577241" cy="338554"/>
              <a:chOff x="9678159" y="981583"/>
              <a:chExt cx="577241" cy="338554"/>
            </a:xfrm>
          </p:grpSpPr>
          <p:sp>
            <p:nvSpPr>
              <p:cNvPr id="149" name="Rectangle 148"/>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p:cNvGrpSpPr/>
            <p:nvPr/>
          </p:nvGrpSpPr>
          <p:grpSpPr bwMode="auto">
            <a:xfrm>
              <a:off x="11287371" y="2364366"/>
              <a:ext cx="230514" cy="466725"/>
              <a:chOff x="4140" y="429"/>
              <a:chExt cx="1425" cy="2396"/>
            </a:xfrm>
          </p:grpSpPr>
          <p:sp>
            <p:nvSpPr>
              <p:cNvPr id="117" name="Freeform 162"/>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8" name="Rectangle 163"/>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9" name="Freeform 164"/>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0" name="Freeform 165"/>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1" name="Rectangle 166"/>
              <p:cNvSpPr>
                <a:spLocks noChangeArrowheads="1"/>
              </p:cNvSpPr>
              <p:nvPr/>
            </p:nvSpPr>
            <p:spPr bwMode="auto">
              <a:xfrm>
                <a:off x="4209" y="693"/>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22" name="Group 167"/>
              <p:cNvGrpSpPr/>
              <p:nvPr/>
            </p:nvGrpSpPr>
            <p:grpSpPr bwMode="auto">
              <a:xfrm>
                <a:off x="4749" y="668"/>
                <a:ext cx="581" cy="145"/>
                <a:chOff x="614" y="2568"/>
                <a:chExt cx="725" cy="139"/>
              </a:xfrm>
            </p:grpSpPr>
            <p:sp>
              <p:nvSpPr>
                <p:cNvPr id="147" name="AutoShape 168"/>
                <p:cNvSpPr>
                  <a:spLocks noChangeArrowheads="1"/>
                </p:cNvSpPr>
                <p:nvPr/>
              </p:nvSpPr>
              <p:spPr bwMode="auto">
                <a:xfrm>
                  <a:off x="617" y="2567"/>
                  <a:ext cx="724"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8" name="AutoShape 169"/>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23" name="Rectangle 170"/>
              <p:cNvSpPr>
                <a:spLocks noChangeArrowheads="1"/>
              </p:cNvSpPr>
              <p:nvPr/>
            </p:nvSpPr>
            <p:spPr bwMode="auto">
              <a:xfrm>
                <a:off x="4222" y="101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24" name="Group 171"/>
              <p:cNvGrpSpPr/>
              <p:nvPr/>
            </p:nvGrpSpPr>
            <p:grpSpPr bwMode="auto">
              <a:xfrm>
                <a:off x="4747" y="994"/>
                <a:ext cx="581" cy="134"/>
                <a:chOff x="614" y="2568"/>
                <a:chExt cx="725" cy="139"/>
              </a:xfrm>
            </p:grpSpPr>
            <p:sp>
              <p:nvSpPr>
                <p:cNvPr id="145" name="AutoShape 172"/>
                <p:cNvSpPr>
                  <a:spLocks noChangeArrowheads="1"/>
                </p:cNvSpPr>
                <p:nvPr/>
              </p:nvSpPr>
              <p:spPr bwMode="auto">
                <a:xfrm>
                  <a:off x="612" y="2570"/>
                  <a:ext cx="724" cy="16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6" name="AutoShape 173"/>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25" name="Rectangle 174"/>
              <p:cNvSpPr>
                <a:spLocks noChangeArrowheads="1"/>
              </p:cNvSpPr>
              <p:nvPr/>
            </p:nvSpPr>
            <p:spPr bwMode="auto">
              <a:xfrm>
                <a:off x="4216" y="135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6" name="Rectangle 175"/>
              <p:cNvSpPr>
                <a:spLocks noChangeArrowheads="1"/>
              </p:cNvSpPr>
              <p:nvPr/>
            </p:nvSpPr>
            <p:spPr bwMode="auto">
              <a:xfrm>
                <a:off x="4228" y="1654"/>
                <a:ext cx="593"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27" name="Group 176"/>
              <p:cNvGrpSpPr/>
              <p:nvPr/>
            </p:nvGrpSpPr>
            <p:grpSpPr bwMode="auto">
              <a:xfrm>
                <a:off x="4735" y="1627"/>
                <a:ext cx="582" cy="151"/>
                <a:chOff x="614" y="2568"/>
                <a:chExt cx="725" cy="139"/>
              </a:xfrm>
            </p:grpSpPr>
            <p:sp>
              <p:nvSpPr>
                <p:cNvPr id="143" name="AutoShape 177"/>
                <p:cNvSpPr>
                  <a:spLocks noChangeArrowheads="1"/>
                </p:cNvSpPr>
                <p:nvPr/>
              </p:nvSpPr>
              <p:spPr bwMode="auto">
                <a:xfrm>
                  <a:off x="611" y="2568"/>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4" name="AutoShape 178"/>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28" name="Freeform 179"/>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29" name="Group 180"/>
              <p:cNvGrpSpPr/>
              <p:nvPr/>
            </p:nvGrpSpPr>
            <p:grpSpPr bwMode="auto">
              <a:xfrm>
                <a:off x="4739" y="1327"/>
                <a:ext cx="582" cy="139"/>
                <a:chOff x="614" y="2568"/>
                <a:chExt cx="725" cy="139"/>
              </a:xfrm>
            </p:grpSpPr>
            <p:sp>
              <p:nvSpPr>
                <p:cNvPr id="141" name="AutoShape 181"/>
                <p:cNvSpPr>
                  <a:spLocks noChangeArrowheads="1"/>
                </p:cNvSpPr>
                <p:nvPr/>
              </p:nvSpPr>
              <p:spPr bwMode="auto">
                <a:xfrm>
                  <a:off x="614" y="2566"/>
                  <a:ext cx="723"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2" name="AutoShape 182"/>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30" name="Rectangle 183"/>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1" name="Freeform 184"/>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2" name="Freeform 185"/>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3" name="Oval 186"/>
              <p:cNvSpPr>
                <a:spLocks noChangeArrowheads="1"/>
              </p:cNvSpPr>
              <p:nvPr/>
            </p:nvSpPr>
            <p:spPr bwMode="auto">
              <a:xfrm>
                <a:off x="5515" y="2609"/>
                <a:ext cx="50"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4" name="Freeform 187"/>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5" name="AutoShape 188"/>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6" name="AutoShape 189"/>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7" name="Oval 190"/>
              <p:cNvSpPr>
                <a:spLocks noChangeArrowheads="1"/>
              </p:cNvSpPr>
              <p:nvPr/>
            </p:nvSpPr>
            <p:spPr bwMode="auto">
              <a:xfrm>
                <a:off x="4310" y="2382"/>
                <a:ext cx="158"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8" name="Oval 191"/>
              <p:cNvSpPr>
                <a:spLocks noChangeArrowheads="1"/>
              </p:cNvSpPr>
              <p:nvPr/>
            </p:nvSpPr>
            <p:spPr bwMode="auto">
              <a:xfrm>
                <a:off x="4487" y="2382"/>
                <a:ext cx="158" cy="146"/>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39" name="Oval 192"/>
              <p:cNvSpPr>
                <a:spLocks noChangeArrowheads="1"/>
              </p:cNvSpPr>
              <p:nvPr/>
            </p:nvSpPr>
            <p:spPr bwMode="auto">
              <a:xfrm>
                <a:off x="4663" y="2382"/>
                <a:ext cx="158" cy="140"/>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0" name="Rectangle 193"/>
              <p:cNvSpPr>
                <a:spLocks noChangeArrowheads="1"/>
              </p:cNvSpPr>
              <p:nvPr/>
            </p:nvSpPr>
            <p:spPr bwMode="auto">
              <a:xfrm>
                <a:off x="5061" y="1837"/>
                <a:ext cx="88" cy="761"/>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cxnSp>
          <p:nvCxnSpPr>
            <p:cNvPr id="105" name="Straight Connector 104"/>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p:cNvSpPr txBox="1"/>
            <p:nvPr/>
          </p:nvSpPr>
          <p:spPr>
            <a:xfrm flipH="1">
              <a:off x="7109034" y="5998385"/>
              <a:ext cx="4657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endPar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endParaRPr>
            </a:p>
          </p:txBody>
        </p:sp>
        <p:grpSp>
          <p:nvGrpSpPr>
            <p:cNvPr id="233" name="Group 232"/>
            <p:cNvGrpSpPr/>
            <p:nvPr/>
          </p:nvGrpSpPr>
          <p:grpSpPr>
            <a:xfrm>
              <a:off x="6573835" y="5301907"/>
              <a:ext cx="5250830" cy="481581"/>
              <a:chOff x="6737055" y="3471301"/>
              <a:chExt cx="5250830" cy="481581"/>
            </a:xfrm>
          </p:grpSpPr>
          <p:grpSp>
            <p:nvGrpSpPr>
              <p:cNvPr id="223" name="Group 222"/>
              <p:cNvGrpSpPr/>
              <p:nvPr/>
            </p:nvGrpSpPr>
            <p:grpSpPr>
              <a:xfrm>
                <a:off x="8324240" y="3583550"/>
                <a:ext cx="2044628" cy="369332"/>
                <a:chOff x="7504363" y="3155701"/>
                <a:chExt cx="2044628" cy="369332"/>
              </a:xfrm>
            </p:grpSpPr>
            <p:grpSp>
              <p:nvGrpSpPr>
                <p:cNvPr id="224" name="Group 223"/>
                <p:cNvGrpSpPr/>
                <p:nvPr/>
              </p:nvGrpSpPr>
              <p:grpSpPr>
                <a:xfrm>
                  <a:off x="7504363" y="3183676"/>
                  <a:ext cx="2003932" cy="306163"/>
                  <a:chOff x="1616358" y="2551230"/>
                  <a:chExt cx="2141698" cy="218510"/>
                </a:xfrm>
              </p:grpSpPr>
              <p:sp>
                <p:nvSpPr>
                  <p:cNvPr id="226" name="Rectangle 225"/>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230" name="Straight Connector 229"/>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 name="TextBox 243"/>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50" name="Group 249"/>
            <p:cNvGrpSpPr/>
            <p:nvPr/>
          </p:nvGrpSpPr>
          <p:grpSpPr>
            <a:xfrm>
              <a:off x="7535360" y="5023850"/>
              <a:ext cx="632009" cy="632009"/>
              <a:chOff x="7408198" y="4955748"/>
              <a:chExt cx="632009" cy="632009"/>
            </a:xfrm>
          </p:grpSpPr>
          <p:cxnSp>
            <p:nvCxnSpPr>
              <p:cNvPr id="247" name="Straight Connector 246"/>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p:nvGrpSpPr>
          <p:grpSpPr>
            <a:xfrm rot="16200000">
              <a:off x="10248530" y="5019009"/>
              <a:ext cx="632009" cy="632009"/>
              <a:chOff x="7408198" y="4948974"/>
              <a:chExt cx="632009" cy="632009"/>
            </a:xfrm>
          </p:grpSpPr>
          <p:cxnSp>
            <p:nvCxnSpPr>
              <p:cNvPr id="252" name="Straight Connector 251"/>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16" name="Group 15"/>
          <p:cNvGrpSpPr/>
          <p:nvPr/>
        </p:nvGrpSpPr>
        <p:grpSpPr>
          <a:xfrm>
            <a:off x="995688" y="3550466"/>
            <a:ext cx="9016751" cy="2246769"/>
            <a:chOff x="995688" y="4013928"/>
            <a:chExt cx="9016751" cy="2246769"/>
          </a:xfrm>
        </p:grpSpPr>
        <p:sp>
          <p:nvSpPr>
            <p:cNvPr id="254" name="TextBox 253"/>
            <p:cNvSpPr txBox="1"/>
            <p:nvPr/>
          </p:nvSpPr>
          <p:spPr>
            <a:xfrm>
              <a:off x="995688" y="4013928"/>
              <a:ext cx="4815357" cy="224676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Complexity of reliable data transfer protocol  will depend (strongly) on characteristics of unreliable channel (lose, corrupt, reorder data?)</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p:cNvCxnSpPr/>
            <p:nvPr/>
          </p:nvCxnSpPr>
          <p:spPr>
            <a:xfrm flipH="1">
              <a:off x="5799610" y="4167212"/>
              <a:ext cx="1091351" cy="1001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H="1">
              <a:off x="5800941" y="4291381"/>
              <a:ext cx="4211498" cy="886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31" name="Oval 230"/>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Oval 235"/>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Transport services and protocols</a:t>
            </a:r>
            <a:endParaRPr lang="en-US" sz="4400" dirty="0"/>
          </a:p>
        </p:txBody>
      </p:sp>
      <p:sp>
        <p:nvSpPr>
          <p:cNvPr id="6" name="Rectangle 3"/>
          <p:cNvSpPr txBox="1">
            <a:spLocks noChangeArrowheads="1"/>
          </p:cNvSpPr>
          <p:nvPr/>
        </p:nvSpPr>
        <p:spPr>
          <a:xfrm>
            <a:off x="681218" y="1443831"/>
            <a:ext cx="5815703" cy="162194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provide</a:t>
            </a:r>
            <a:r>
              <a:rPr kumimoji="0" lang="en-US" sz="2800" b="0" i="1"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logical communication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between application processes running on different hosts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9"/>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82604 w 1558990"/>
              <a:gd name="connsiteY0-74" fmla="*/ 534641 h 1810599"/>
              <a:gd name="connsiteX1-75" fmla="*/ 22252 w 1558990"/>
              <a:gd name="connsiteY1-76" fmla="*/ 940200 h 1810599"/>
              <a:gd name="connsiteX2-77" fmla="*/ 167457 w 1558990"/>
              <a:gd name="connsiteY2-78" fmla="*/ 1672556 h 1810599"/>
              <a:gd name="connsiteX3-79" fmla="*/ 1208772 w 1558990"/>
              <a:gd name="connsiteY3-80" fmla="*/ 1775650 h 1810599"/>
              <a:gd name="connsiteX4-81" fmla="*/ 1543003 w 1558990"/>
              <a:gd name="connsiteY4-82" fmla="*/ 1257671 h 1810599"/>
              <a:gd name="connsiteX5-83" fmla="*/ 1490762 w 1558990"/>
              <a:gd name="connsiteY5-84" fmla="*/ 672856 h 1810599"/>
              <a:gd name="connsiteX6-85" fmla="*/ 1359176 w 1558990"/>
              <a:gd name="connsiteY6-86" fmla="*/ 154877 h 1810599"/>
              <a:gd name="connsiteX7-87" fmla="*/ 861336 w 1558990"/>
              <a:gd name="connsiteY7-88" fmla="*/ 21205 h 1810599"/>
              <a:gd name="connsiteX8-89" fmla="*/ 382604 w 1558990"/>
              <a:gd name="connsiteY8-90" fmla="*/ 534641 h 1810599"/>
              <a:gd name="connsiteX0-91" fmla="*/ 393458 w 1593840"/>
              <a:gd name="connsiteY0-92" fmla="*/ 534641 h 1793264"/>
              <a:gd name="connsiteX1-93" fmla="*/ 33106 w 1593840"/>
              <a:gd name="connsiteY1-94" fmla="*/ 940200 h 1793264"/>
              <a:gd name="connsiteX2-95" fmla="*/ 178311 w 1593840"/>
              <a:gd name="connsiteY2-96" fmla="*/ 1672556 h 1793264"/>
              <a:gd name="connsiteX3-97" fmla="*/ 1464139 w 1593840"/>
              <a:gd name="connsiteY3-98" fmla="*/ 1752440 h 1793264"/>
              <a:gd name="connsiteX4-99" fmla="*/ 1553857 w 1593840"/>
              <a:gd name="connsiteY4-100" fmla="*/ 1257671 h 1793264"/>
              <a:gd name="connsiteX5-101" fmla="*/ 1501616 w 1593840"/>
              <a:gd name="connsiteY5-102" fmla="*/ 672856 h 1793264"/>
              <a:gd name="connsiteX6-103" fmla="*/ 1370030 w 1593840"/>
              <a:gd name="connsiteY6-104" fmla="*/ 154877 h 1793264"/>
              <a:gd name="connsiteX7-105" fmla="*/ 872190 w 1593840"/>
              <a:gd name="connsiteY7-106" fmla="*/ 21205 h 1793264"/>
              <a:gd name="connsiteX8-107" fmla="*/ 393458 w 1593840"/>
              <a:gd name="connsiteY8-108" fmla="*/ 534641 h 1793264"/>
              <a:gd name="connsiteX0-109" fmla="*/ 393458 w 1566550"/>
              <a:gd name="connsiteY0-110" fmla="*/ 534641 h 1840341"/>
              <a:gd name="connsiteX1-111" fmla="*/ 33106 w 1566550"/>
              <a:gd name="connsiteY1-112" fmla="*/ 940200 h 1840341"/>
              <a:gd name="connsiteX2-113" fmla="*/ 178311 w 1566550"/>
              <a:gd name="connsiteY2-114" fmla="*/ 1672556 h 1840341"/>
              <a:gd name="connsiteX3-115" fmla="*/ 1464139 w 1566550"/>
              <a:gd name="connsiteY3-116" fmla="*/ 1752440 h 1840341"/>
              <a:gd name="connsiteX4-117" fmla="*/ 1553857 w 1566550"/>
              <a:gd name="connsiteY4-118" fmla="*/ 1257671 h 1840341"/>
              <a:gd name="connsiteX5-119" fmla="*/ 1501616 w 1566550"/>
              <a:gd name="connsiteY5-120" fmla="*/ 672856 h 1840341"/>
              <a:gd name="connsiteX6-121" fmla="*/ 1370030 w 1566550"/>
              <a:gd name="connsiteY6-122" fmla="*/ 154877 h 1840341"/>
              <a:gd name="connsiteX7-123" fmla="*/ 872190 w 1566550"/>
              <a:gd name="connsiteY7-124" fmla="*/ 21205 h 1840341"/>
              <a:gd name="connsiteX8-125" fmla="*/ 393458 w 1566550"/>
              <a:gd name="connsiteY8-126" fmla="*/ 534641 h 1840341"/>
              <a:gd name="connsiteX0-127" fmla="*/ 393458 w 1555557"/>
              <a:gd name="connsiteY0-128" fmla="*/ 534641 h 1787187"/>
              <a:gd name="connsiteX1-129" fmla="*/ 33106 w 1555557"/>
              <a:gd name="connsiteY1-130" fmla="*/ 940200 h 1787187"/>
              <a:gd name="connsiteX2-131" fmla="*/ 178311 w 1555557"/>
              <a:gd name="connsiteY2-132" fmla="*/ 1672556 h 1787187"/>
              <a:gd name="connsiteX3-133" fmla="*/ 1464139 w 1555557"/>
              <a:gd name="connsiteY3-134" fmla="*/ 1752440 h 1787187"/>
              <a:gd name="connsiteX4-135" fmla="*/ 1553857 w 1555557"/>
              <a:gd name="connsiteY4-136" fmla="*/ 1257671 h 1787187"/>
              <a:gd name="connsiteX5-137" fmla="*/ 1501616 w 1555557"/>
              <a:gd name="connsiteY5-138" fmla="*/ 672856 h 1787187"/>
              <a:gd name="connsiteX6-139" fmla="*/ 1370030 w 1555557"/>
              <a:gd name="connsiteY6-140" fmla="*/ 154877 h 1787187"/>
              <a:gd name="connsiteX7-141" fmla="*/ 872190 w 1555557"/>
              <a:gd name="connsiteY7-142" fmla="*/ 21205 h 1787187"/>
              <a:gd name="connsiteX8-143" fmla="*/ 393458 w 1555557"/>
              <a:gd name="connsiteY8-144" fmla="*/ 534641 h 1787187"/>
              <a:gd name="connsiteX0-145" fmla="*/ 401126 w 1664928"/>
              <a:gd name="connsiteY0-146" fmla="*/ 534641 h 1783934"/>
              <a:gd name="connsiteX1-147" fmla="*/ 40774 w 1664928"/>
              <a:gd name="connsiteY1-148" fmla="*/ 940200 h 1783934"/>
              <a:gd name="connsiteX2-149" fmla="*/ 185979 w 1664928"/>
              <a:gd name="connsiteY2-150" fmla="*/ 1672556 h 1783934"/>
              <a:gd name="connsiteX3-151" fmla="*/ 1618513 w 1664928"/>
              <a:gd name="connsiteY3-152" fmla="*/ 1747798 h 1783934"/>
              <a:gd name="connsiteX4-153" fmla="*/ 1561525 w 1664928"/>
              <a:gd name="connsiteY4-154" fmla="*/ 1257671 h 1783934"/>
              <a:gd name="connsiteX5-155" fmla="*/ 1509284 w 1664928"/>
              <a:gd name="connsiteY5-156" fmla="*/ 672856 h 1783934"/>
              <a:gd name="connsiteX6-157" fmla="*/ 1377698 w 1664928"/>
              <a:gd name="connsiteY6-158" fmla="*/ 154877 h 1783934"/>
              <a:gd name="connsiteX7-159" fmla="*/ 879858 w 1664928"/>
              <a:gd name="connsiteY7-160" fmla="*/ 21205 h 1783934"/>
              <a:gd name="connsiteX8-161" fmla="*/ 401126 w 1664928"/>
              <a:gd name="connsiteY8-162" fmla="*/ 534641 h 1783934"/>
              <a:gd name="connsiteX0-163" fmla="*/ 408119 w 1718774"/>
              <a:gd name="connsiteY0-164" fmla="*/ 534641 h 1826522"/>
              <a:gd name="connsiteX1-165" fmla="*/ 47767 w 1718774"/>
              <a:gd name="connsiteY1-166" fmla="*/ 940200 h 1826522"/>
              <a:gd name="connsiteX2-167" fmla="*/ 179001 w 1718774"/>
              <a:gd name="connsiteY2-168" fmla="*/ 1742186 h 1826522"/>
              <a:gd name="connsiteX3-169" fmla="*/ 1625506 w 1718774"/>
              <a:gd name="connsiteY3-170" fmla="*/ 1747798 h 1826522"/>
              <a:gd name="connsiteX4-171" fmla="*/ 1568518 w 1718774"/>
              <a:gd name="connsiteY4-172" fmla="*/ 1257671 h 1826522"/>
              <a:gd name="connsiteX5-173" fmla="*/ 1516277 w 1718774"/>
              <a:gd name="connsiteY5-174" fmla="*/ 672856 h 1826522"/>
              <a:gd name="connsiteX6-175" fmla="*/ 1384691 w 1718774"/>
              <a:gd name="connsiteY6-176" fmla="*/ 154877 h 1826522"/>
              <a:gd name="connsiteX7-177" fmla="*/ 886851 w 1718774"/>
              <a:gd name="connsiteY7-178" fmla="*/ 21205 h 1826522"/>
              <a:gd name="connsiteX8-179" fmla="*/ 408119 w 1718774"/>
              <a:gd name="connsiteY8-180" fmla="*/ 534641 h 1826522"/>
              <a:gd name="connsiteX0-181" fmla="*/ 477759 w 1796623"/>
              <a:gd name="connsiteY0-182" fmla="*/ 534641 h 1818043"/>
              <a:gd name="connsiteX1-183" fmla="*/ 117407 w 1796623"/>
              <a:gd name="connsiteY1-184" fmla="*/ 940200 h 1818043"/>
              <a:gd name="connsiteX2-185" fmla="*/ 136864 w 1796623"/>
              <a:gd name="connsiteY2-186" fmla="*/ 1728260 h 1818043"/>
              <a:gd name="connsiteX3-187" fmla="*/ 1695146 w 1796623"/>
              <a:gd name="connsiteY3-188" fmla="*/ 1747798 h 1818043"/>
              <a:gd name="connsiteX4-189" fmla="*/ 1638158 w 1796623"/>
              <a:gd name="connsiteY4-190" fmla="*/ 1257671 h 1818043"/>
              <a:gd name="connsiteX5-191" fmla="*/ 1585917 w 1796623"/>
              <a:gd name="connsiteY5-192" fmla="*/ 672856 h 1818043"/>
              <a:gd name="connsiteX6-193" fmla="*/ 1454331 w 1796623"/>
              <a:gd name="connsiteY6-194" fmla="*/ 154877 h 1818043"/>
              <a:gd name="connsiteX7-195" fmla="*/ 956491 w 1796623"/>
              <a:gd name="connsiteY7-196" fmla="*/ 21205 h 1818043"/>
              <a:gd name="connsiteX8-197" fmla="*/ 477759 w 1796623"/>
              <a:gd name="connsiteY8-198" fmla="*/ 534641 h 1818043"/>
              <a:gd name="connsiteX0-199" fmla="*/ 396783 w 1688820"/>
              <a:gd name="connsiteY0-200" fmla="*/ 534641 h 1815615"/>
              <a:gd name="connsiteX1-201" fmla="*/ 36431 w 1688820"/>
              <a:gd name="connsiteY1-202" fmla="*/ 940200 h 1815615"/>
              <a:gd name="connsiteX2-203" fmla="*/ 55888 w 1688820"/>
              <a:gd name="connsiteY2-204" fmla="*/ 1728260 h 1815615"/>
              <a:gd name="connsiteX3-205" fmla="*/ 421834 w 1688820"/>
              <a:gd name="connsiteY3-206" fmla="*/ 1798118 h 1815615"/>
              <a:gd name="connsiteX4-207" fmla="*/ 1614170 w 1688820"/>
              <a:gd name="connsiteY4-208" fmla="*/ 1747798 h 1815615"/>
              <a:gd name="connsiteX5-209" fmla="*/ 1557182 w 1688820"/>
              <a:gd name="connsiteY5-210" fmla="*/ 1257671 h 1815615"/>
              <a:gd name="connsiteX6-211" fmla="*/ 1504941 w 1688820"/>
              <a:gd name="connsiteY6-212" fmla="*/ 672856 h 1815615"/>
              <a:gd name="connsiteX7-213" fmla="*/ 1373355 w 1688820"/>
              <a:gd name="connsiteY7-214" fmla="*/ 154877 h 1815615"/>
              <a:gd name="connsiteX8-215" fmla="*/ 875515 w 1688820"/>
              <a:gd name="connsiteY8-216" fmla="*/ 21205 h 1815615"/>
              <a:gd name="connsiteX9" fmla="*/ 396783 w 1688820"/>
              <a:gd name="connsiteY9" fmla="*/ 534641 h 1815615"/>
              <a:gd name="connsiteX0-217" fmla="*/ 394951 w 1689541"/>
              <a:gd name="connsiteY0-218" fmla="*/ 534641 h 1877271"/>
              <a:gd name="connsiteX1-219" fmla="*/ 34599 w 1689541"/>
              <a:gd name="connsiteY1-220" fmla="*/ 940200 h 1877271"/>
              <a:gd name="connsiteX2-221" fmla="*/ 54056 w 1689541"/>
              <a:gd name="connsiteY2-222" fmla="*/ 1728260 h 1877271"/>
              <a:gd name="connsiteX3-223" fmla="*/ 385071 w 1689541"/>
              <a:gd name="connsiteY3-224" fmla="*/ 1877032 h 1877271"/>
              <a:gd name="connsiteX4-225" fmla="*/ 1612338 w 1689541"/>
              <a:gd name="connsiteY4-226" fmla="*/ 1747798 h 1877271"/>
              <a:gd name="connsiteX5-227" fmla="*/ 1555350 w 1689541"/>
              <a:gd name="connsiteY5-228" fmla="*/ 1257671 h 1877271"/>
              <a:gd name="connsiteX6-229" fmla="*/ 1503109 w 1689541"/>
              <a:gd name="connsiteY6-230" fmla="*/ 672856 h 1877271"/>
              <a:gd name="connsiteX7-231" fmla="*/ 1371523 w 1689541"/>
              <a:gd name="connsiteY7-232" fmla="*/ 154877 h 1877271"/>
              <a:gd name="connsiteX8-233" fmla="*/ 873683 w 1689541"/>
              <a:gd name="connsiteY8-234" fmla="*/ 21205 h 1877271"/>
              <a:gd name="connsiteX9-235" fmla="*/ 394951 w 1689541"/>
              <a:gd name="connsiteY9-236" fmla="*/ 534641 h 1877271"/>
              <a:gd name="connsiteX0-237" fmla="*/ 394949 w 1689541"/>
              <a:gd name="connsiteY0-238" fmla="*/ 534641 h 1877032"/>
              <a:gd name="connsiteX1-239" fmla="*/ 34597 w 1689541"/>
              <a:gd name="connsiteY1-240" fmla="*/ 940200 h 1877032"/>
              <a:gd name="connsiteX2-241" fmla="*/ 54054 w 1689541"/>
              <a:gd name="connsiteY2-242" fmla="*/ 1728260 h 1877032"/>
              <a:gd name="connsiteX3-243" fmla="*/ 385069 w 1689541"/>
              <a:gd name="connsiteY3-244" fmla="*/ 1877032 h 1877032"/>
              <a:gd name="connsiteX4-245" fmla="*/ 1612336 w 1689541"/>
              <a:gd name="connsiteY4-246" fmla="*/ 1747798 h 1877032"/>
              <a:gd name="connsiteX5-247" fmla="*/ 1555348 w 1689541"/>
              <a:gd name="connsiteY5-248" fmla="*/ 1257671 h 1877032"/>
              <a:gd name="connsiteX6-249" fmla="*/ 1503107 w 1689541"/>
              <a:gd name="connsiteY6-250" fmla="*/ 672856 h 1877032"/>
              <a:gd name="connsiteX7-251" fmla="*/ 1371521 w 1689541"/>
              <a:gd name="connsiteY7-252" fmla="*/ 154877 h 1877032"/>
              <a:gd name="connsiteX8-253" fmla="*/ 873681 w 1689541"/>
              <a:gd name="connsiteY8-254" fmla="*/ 21205 h 1877032"/>
              <a:gd name="connsiteX9-255" fmla="*/ 394949 w 1689541"/>
              <a:gd name="connsiteY9-256" fmla="*/ 534641 h 1877032"/>
              <a:gd name="connsiteX0-257" fmla="*/ 394949 w 1683795"/>
              <a:gd name="connsiteY0-258" fmla="*/ 534641 h 1877032"/>
              <a:gd name="connsiteX1-259" fmla="*/ 34597 w 1683795"/>
              <a:gd name="connsiteY1-260" fmla="*/ 940200 h 1877032"/>
              <a:gd name="connsiteX2-261" fmla="*/ 54054 w 1683795"/>
              <a:gd name="connsiteY2-262" fmla="*/ 1728260 h 1877032"/>
              <a:gd name="connsiteX3-263" fmla="*/ 385069 w 1683795"/>
              <a:gd name="connsiteY3-264" fmla="*/ 1877032 h 1877032"/>
              <a:gd name="connsiteX4-265" fmla="*/ 1605349 w 1683795"/>
              <a:gd name="connsiteY4-266" fmla="*/ 1798860 h 1877032"/>
              <a:gd name="connsiteX5-267" fmla="*/ 1555348 w 1683795"/>
              <a:gd name="connsiteY5-268" fmla="*/ 1257671 h 1877032"/>
              <a:gd name="connsiteX6-269" fmla="*/ 1503107 w 1683795"/>
              <a:gd name="connsiteY6-270" fmla="*/ 672856 h 1877032"/>
              <a:gd name="connsiteX7-271" fmla="*/ 1371521 w 1683795"/>
              <a:gd name="connsiteY7-272" fmla="*/ 154877 h 1877032"/>
              <a:gd name="connsiteX8-273" fmla="*/ 873681 w 1683795"/>
              <a:gd name="connsiteY8-274" fmla="*/ 21205 h 1877032"/>
              <a:gd name="connsiteX9-275" fmla="*/ 394949 w 1683795"/>
              <a:gd name="connsiteY9-276" fmla="*/ 534641 h 1877032"/>
              <a:gd name="connsiteX0-277" fmla="*/ 394949 w 1720794"/>
              <a:gd name="connsiteY0-278" fmla="*/ 534641 h 1877032"/>
              <a:gd name="connsiteX1-279" fmla="*/ 34597 w 1720794"/>
              <a:gd name="connsiteY1-280" fmla="*/ 940200 h 1877032"/>
              <a:gd name="connsiteX2-281" fmla="*/ 54054 w 1720794"/>
              <a:gd name="connsiteY2-282" fmla="*/ 1728260 h 1877032"/>
              <a:gd name="connsiteX3-283" fmla="*/ 385069 w 1720794"/>
              <a:gd name="connsiteY3-284" fmla="*/ 1877032 h 1877032"/>
              <a:gd name="connsiteX4-285" fmla="*/ 1605349 w 1720794"/>
              <a:gd name="connsiteY4-286" fmla="*/ 1798860 h 1877032"/>
              <a:gd name="connsiteX5-287" fmla="*/ 1555348 w 1720794"/>
              <a:gd name="connsiteY5-288" fmla="*/ 1257671 h 1877032"/>
              <a:gd name="connsiteX6-289" fmla="*/ 1503107 w 1720794"/>
              <a:gd name="connsiteY6-290" fmla="*/ 672856 h 1877032"/>
              <a:gd name="connsiteX7-291" fmla="*/ 1371521 w 1720794"/>
              <a:gd name="connsiteY7-292" fmla="*/ 154877 h 1877032"/>
              <a:gd name="connsiteX8-293" fmla="*/ 873681 w 1720794"/>
              <a:gd name="connsiteY8-294" fmla="*/ 21205 h 1877032"/>
              <a:gd name="connsiteX9-295" fmla="*/ 394949 w 1720794"/>
              <a:gd name="connsiteY9-296" fmla="*/ 534641 h 1877032"/>
              <a:gd name="connsiteX0-297" fmla="*/ 394949 w 1720794"/>
              <a:gd name="connsiteY0-298" fmla="*/ 534641 h 1877032"/>
              <a:gd name="connsiteX1-299" fmla="*/ 34597 w 1720794"/>
              <a:gd name="connsiteY1-300" fmla="*/ 940200 h 1877032"/>
              <a:gd name="connsiteX2-301" fmla="*/ 54054 w 1720794"/>
              <a:gd name="connsiteY2-302" fmla="*/ 1728260 h 1877032"/>
              <a:gd name="connsiteX3-303" fmla="*/ 385069 w 1720794"/>
              <a:gd name="connsiteY3-304" fmla="*/ 1877032 h 1877032"/>
              <a:gd name="connsiteX4-305" fmla="*/ 1605349 w 1720794"/>
              <a:gd name="connsiteY4-306" fmla="*/ 1798860 h 1877032"/>
              <a:gd name="connsiteX5-307" fmla="*/ 1555348 w 1720794"/>
              <a:gd name="connsiteY5-308" fmla="*/ 1257671 h 1877032"/>
              <a:gd name="connsiteX6-309" fmla="*/ 1503107 w 1720794"/>
              <a:gd name="connsiteY6-310" fmla="*/ 672856 h 1877032"/>
              <a:gd name="connsiteX7-311" fmla="*/ 1371521 w 1720794"/>
              <a:gd name="connsiteY7-312" fmla="*/ 154877 h 1877032"/>
              <a:gd name="connsiteX8-313" fmla="*/ 873681 w 1720794"/>
              <a:gd name="connsiteY8-314" fmla="*/ 21205 h 1877032"/>
              <a:gd name="connsiteX9-315" fmla="*/ 394949 w 1720794"/>
              <a:gd name="connsiteY9-316" fmla="*/ 534641 h 1877032"/>
              <a:gd name="connsiteX0-317" fmla="*/ 394949 w 1671512"/>
              <a:gd name="connsiteY0-318" fmla="*/ 534641 h 1877032"/>
              <a:gd name="connsiteX1-319" fmla="*/ 34597 w 1671512"/>
              <a:gd name="connsiteY1-320" fmla="*/ 940200 h 1877032"/>
              <a:gd name="connsiteX2-321" fmla="*/ 54054 w 1671512"/>
              <a:gd name="connsiteY2-322" fmla="*/ 1728260 h 1877032"/>
              <a:gd name="connsiteX3-323" fmla="*/ 385069 w 1671512"/>
              <a:gd name="connsiteY3-324" fmla="*/ 1877032 h 1877032"/>
              <a:gd name="connsiteX4-325" fmla="*/ 1605349 w 1671512"/>
              <a:gd name="connsiteY4-326" fmla="*/ 1798860 h 1877032"/>
              <a:gd name="connsiteX5-327" fmla="*/ 1555348 w 1671512"/>
              <a:gd name="connsiteY5-328" fmla="*/ 1257671 h 1877032"/>
              <a:gd name="connsiteX6-329" fmla="*/ 1503107 w 1671512"/>
              <a:gd name="connsiteY6-330" fmla="*/ 672856 h 1877032"/>
              <a:gd name="connsiteX7-331" fmla="*/ 1371521 w 1671512"/>
              <a:gd name="connsiteY7-332" fmla="*/ 154877 h 1877032"/>
              <a:gd name="connsiteX8-333" fmla="*/ 873681 w 1671512"/>
              <a:gd name="connsiteY8-334" fmla="*/ 21205 h 1877032"/>
              <a:gd name="connsiteX9-335" fmla="*/ 394949 w 1671512"/>
              <a:gd name="connsiteY9-336" fmla="*/ 534641 h 1877032"/>
              <a:gd name="connsiteX0-337" fmla="*/ 394949 w 1677296"/>
              <a:gd name="connsiteY0-338" fmla="*/ 534641 h 1877032"/>
              <a:gd name="connsiteX1-339" fmla="*/ 34597 w 1677296"/>
              <a:gd name="connsiteY1-340" fmla="*/ 940200 h 1877032"/>
              <a:gd name="connsiteX2-341" fmla="*/ 54054 w 1677296"/>
              <a:gd name="connsiteY2-342" fmla="*/ 1728260 h 1877032"/>
              <a:gd name="connsiteX3-343" fmla="*/ 385069 w 1677296"/>
              <a:gd name="connsiteY3-344" fmla="*/ 1877032 h 1877032"/>
              <a:gd name="connsiteX4-345" fmla="*/ 1612334 w 1677296"/>
              <a:gd name="connsiteY4-346" fmla="*/ 1840637 h 1877032"/>
              <a:gd name="connsiteX5-347" fmla="*/ 1555348 w 1677296"/>
              <a:gd name="connsiteY5-348" fmla="*/ 1257671 h 1877032"/>
              <a:gd name="connsiteX6-349" fmla="*/ 1503107 w 1677296"/>
              <a:gd name="connsiteY6-350" fmla="*/ 672856 h 1877032"/>
              <a:gd name="connsiteX7-351" fmla="*/ 1371521 w 1677296"/>
              <a:gd name="connsiteY7-352" fmla="*/ 154877 h 1877032"/>
              <a:gd name="connsiteX8-353" fmla="*/ 873681 w 1677296"/>
              <a:gd name="connsiteY8-354" fmla="*/ 21205 h 1877032"/>
              <a:gd name="connsiteX9-355" fmla="*/ 394949 w 1677296"/>
              <a:gd name="connsiteY9-356" fmla="*/ 534641 h 1877032"/>
              <a:gd name="connsiteX0-357" fmla="*/ 394949 w 1677298"/>
              <a:gd name="connsiteY0-358" fmla="*/ 534641 h 1877032"/>
              <a:gd name="connsiteX1-359" fmla="*/ 34597 w 1677298"/>
              <a:gd name="connsiteY1-360" fmla="*/ 940200 h 1877032"/>
              <a:gd name="connsiteX2-361" fmla="*/ 54054 w 1677298"/>
              <a:gd name="connsiteY2-362" fmla="*/ 1728260 h 1877032"/>
              <a:gd name="connsiteX3-363" fmla="*/ 385069 w 1677298"/>
              <a:gd name="connsiteY3-364" fmla="*/ 1877032 h 1877032"/>
              <a:gd name="connsiteX4-365" fmla="*/ 1612334 w 1677298"/>
              <a:gd name="connsiteY4-366" fmla="*/ 1840637 h 1877032"/>
              <a:gd name="connsiteX5-367" fmla="*/ 1555348 w 1677298"/>
              <a:gd name="connsiteY5-368" fmla="*/ 1257671 h 1877032"/>
              <a:gd name="connsiteX6-369" fmla="*/ 1503107 w 1677298"/>
              <a:gd name="connsiteY6-370" fmla="*/ 672856 h 1877032"/>
              <a:gd name="connsiteX7-371" fmla="*/ 1371521 w 1677298"/>
              <a:gd name="connsiteY7-372" fmla="*/ 154877 h 1877032"/>
              <a:gd name="connsiteX8-373" fmla="*/ 873681 w 1677298"/>
              <a:gd name="connsiteY8-374" fmla="*/ 21205 h 1877032"/>
              <a:gd name="connsiteX9-375" fmla="*/ 394949 w 1677298"/>
              <a:gd name="connsiteY9-376" fmla="*/ 534641 h 1877032"/>
              <a:gd name="connsiteX0-377" fmla="*/ 394949 w 1677296"/>
              <a:gd name="connsiteY0-378" fmla="*/ 534641 h 1904936"/>
              <a:gd name="connsiteX1-379" fmla="*/ 34597 w 1677296"/>
              <a:gd name="connsiteY1-380" fmla="*/ 940200 h 1904936"/>
              <a:gd name="connsiteX2-381" fmla="*/ 54054 w 1677296"/>
              <a:gd name="connsiteY2-382" fmla="*/ 1728260 h 1904936"/>
              <a:gd name="connsiteX3-383" fmla="*/ 385069 w 1677296"/>
              <a:gd name="connsiteY3-384" fmla="*/ 1877032 h 1904936"/>
              <a:gd name="connsiteX4-385" fmla="*/ 1612334 w 1677296"/>
              <a:gd name="connsiteY4-386" fmla="*/ 1840637 h 1904936"/>
              <a:gd name="connsiteX5-387" fmla="*/ 1555348 w 1677296"/>
              <a:gd name="connsiteY5-388" fmla="*/ 1257671 h 1904936"/>
              <a:gd name="connsiteX6-389" fmla="*/ 1503107 w 1677296"/>
              <a:gd name="connsiteY6-390" fmla="*/ 672856 h 1904936"/>
              <a:gd name="connsiteX7-391" fmla="*/ 1371521 w 1677296"/>
              <a:gd name="connsiteY7-392" fmla="*/ 154877 h 1904936"/>
              <a:gd name="connsiteX8-393" fmla="*/ 873681 w 1677296"/>
              <a:gd name="connsiteY8-394" fmla="*/ 21205 h 1904936"/>
              <a:gd name="connsiteX9-395" fmla="*/ 394949 w 1677296"/>
              <a:gd name="connsiteY9-396" fmla="*/ 534641 h 1904936"/>
              <a:gd name="connsiteX0-397" fmla="*/ 461539 w 1743887"/>
              <a:gd name="connsiteY0-398" fmla="*/ 534641 h 1904936"/>
              <a:gd name="connsiteX1-399" fmla="*/ 101187 w 1743887"/>
              <a:gd name="connsiteY1-400" fmla="*/ 940200 h 1904936"/>
              <a:gd name="connsiteX2-401" fmla="*/ 22840 w 1743887"/>
              <a:gd name="connsiteY2-402" fmla="*/ 1737812 h 1904936"/>
              <a:gd name="connsiteX3-403" fmla="*/ 451659 w 1743887"/>
              <a:gd name="connsiteY3-404" fmla="*/ 1877032 h 1904936"/>
              <a:gd name="connsiteX4-405" fmla="*/ 1678924 w 1743887"/>
              <a:gd name="connsiteY4-406" fmla="*/ 1840637 h 1904936"/>
              <a:gd name="connsiteX5-407" fmla="*/ 1621938 w 1743887"/>
              <a:gd name="connsiteY5-408" fmla="*/ 1257671 h 1904936"/>
              <a:gd name="connsiteX6-409" fmla="*/ 1569697 w 1743887"/>
              <a:gd name="connsiteY6-410" fmla="*/ 672856 h 1904936"/>
              <a:gd name="connsiteX7-411" fmla="*/ 1438111 w 1743887"/>
              <a:gd name="connsiteY7-412" fmla="*/ 154877 h 1904936"/>
              <a:gd name="connsiteX8-413" fmla="*/ 940271 w 1743887"/>
              <a:gd name="connsiteY8-414" fmla="*/ 21205 h 1904936"/>
              <a:gd name="connsiteX9-415" fmla="*/ 461539 w 1743887"/>
              <a:gd name="connsiteY9-416" fmla="*/ 534641 h 1904936"/>
              <a:gd name="connsiteX0-417" fmla="*/ 452050 w 1756359"/>
              <a:gd name="connsiteY0-418" fmla="*/ 534641 h 1891359"/>
              <a:gd name="connsiteX1-419" fmla="*/ 91698 w 1756359"/>
              <a:gd name="connsiteY1-420" fmla="*/ 940200 h 1891359"/>
              <a:gd name="connsiteX2-421" fmla="*/ 13351 w 1756359"/>
              <a:gd name="connsiteY2-422" fmla="*/ 1737812 h 1891359"/>
              <a:gd name="connsiteX3-423" fmla="*/ 309435 w 1756359"/>
              <a:gd name="connsiteY3-424" fmla="*/ 1891359 h 1891359"/>
              <a:gd name="connsiteX4-425" fmla="*/ 1669435 w 1756359"/>
              <a:gd name="connsiteY4-426" fmla="*/ 1840637 h 1891359"/>
              <a:gd name="connsiteX5-427" fmla="*/ 1612449 w 1756359"/>
              <a:gd name="connsiteY5-428" fmla="*/ 1257671 h 1891359"/>
              <a:gd name="connsiteX6-429" fmla="*/ 1560208 w 1756359"/>
              <a:gd name="connsiteY6-430" fmla="*/ 672856 h 1891359"/>
              <a:gd name="connsiteX7-431" fmla="*/ 1428622 w 1756359"/>
              <a:gd name="connsiteY7-432" fmla="*/ 154877 h 1891359"/>
              <a:gd name="connsiteX8-433" fmla="*/ 930782 w 1756359"/>
              <a:gd name="connsiteY8-434" fmla="*/ 21205 h 1891359"/>
              <a:gd name="connsiteX9-435" fmla="*/ 452050 w 1756359"/>
              <a:gd name="connsiteY9-436" fmla="*/ 534641 h 1891359"/>
              <a:gd name="connsiteX0-437" fmla="*/ 452050 w 1756257"/>
              <a:gd name="connsiteY0-438" fmla="*/ 534641 h 1891359"/>
              <a:gd name="connsiteX1-439" fmla="*/ 91698 w 1756257"/>
              <a:gd name="connsiteY1-440" fmla="*/ 940200 h 1891359"/>
              <a:gd name="connsiteX2-441" fmla="*/ 13351 w 1756257"/>
              <a:gd name="connsiteY2-442" fmla="*/ 1737812 h 1891359"/>
              <a:gd name="connsiteX3-443" fmla="*/ 309435 w 1756257"/>
              <a:gd name="connsiteY3-444" fmla="*/ 1891359 h 1891359"/>
              <a:gd name="connsiteX4-445" fmla="*/ 1669435 w 1756257"/>
              <a:gd name="connsiteY4-446" fmla="*/ 1840637 h 1891359"/>
              <a:gd name="connsiteX5-447" fmla="*/ 1612449 w 1756257"/>
              <a:gd name="connsiteY5-448" fmla="*/ 1257671 h 1891359"/>
              <a:gd name="connsiteX6-449" fmla="*/ 1563496 w 1756257"/>
              <a:gd name="connsiteY6-450" fmla="*/ 959631 h 1891359"/>
              <a:gd name="connsiteX7-451" fmla="*/ 1560208 w 1756257"/>
              <a:gd name="connsiteY7-452" fmla="*/ 672856 h 1891359"/>
              <a:gd name="connsiteX8-453" fmla="*/ 1428622 w 1756257"/>
              <a:gd name="connsiteY8-454" fmla="*/ 154877 h 1891359"/>
              <a:gd name="connsiteX9-455" fmla="*/ 930782 w 1756257"/>
              <a:gd name="connsiteY9-456" fmla="*/ 21205 h 1891359"/>
              <a:gd name="connsiteX10" fmla="*/ 452050 w 1756257"/>
              <a:gd name="connsiteY10" fmla="*/ 534641 h 1891359"/>
              <a:gd name="connsiteX0-457" fmla="*/ 452050 w 1764590"/>
              <a:gd name="connsiteY0-458" fmla="*/ 534641 h 1891359"/>
              <a:gd name="connsiteX1-459" fmla="*/ 91698 w 1764590"/>
              <a:gd name="connsiteY1-460" fmla="*/ 940200 h 1891359"/>
              <a:gd name="connsiteX2-461" fmla="*/ 13351 w 1764590"/>
              <a:gd name="connsiteY2-462" fmla="*/ 1737812 h 1891359"/>
              <a:gd name="connsiteX3-463" fmla="*/ 309435 w 1764590"/>
              <a:gd name="connsiteY3-464" fmla="*/ 1891359 h 1891359"/>
              <a:gd name="connsiteX4-465" fmla="*/ 1669435 w 1764590"/>
              <a:gd name="connsiteY4-466" fmla="*/ 1840637 h 1891359"/>
              <a:gd name="connsiteX5-467" fmla="*/ 1612449 w 1764590"/>
              <a:gd name="connsiteY5-468" fmla="*/ 1257671 h 1891359"/>
              <a:gd name="connsiteX6-469" fmla="*/ 1309780 w 1764590"/>
              <a:gd name="connsiteY6-470" fmla="*/ 1046341 h 1891359"/>
              <a:gd name="connsiteX7-471" fmla="*/ 1560208 w 1764590"/>
              <a:gd name="connsiteY7-472" fmla="*/ 672856 h 1891359"/>
              <a:gd name="connsiteX8-473" fmla="*/ 1428622 w 1764590"/>
              <a:gd name="connsiteY8-474" fmla="*/ 154877 h 1891359"/>
              <a:gd name="connsiteX9-475" fmla="*/ 930782 w 1764590"/>
              <a:gd name="connsiteY9-476" fmla="*/ 21205 h 1891359"/>
              <a:gd name="connsiteX10-477" fmla="*/ 452050 w 1764590"/>
              <a:gd name="connsiteY10-478" fmla="*/ 534641 h 1891359"/>
              <a:gd name="connsiteX0-479" fmla="*/ 452050 w 1764592"/>
              <a:gd name="connsiteY0-480" fmla="*/ 534641 h 1891359"/>
              <a:gd name="connsiteX1-481" fmla="*/ 91698 w 1764592"/>
              <a:gd name="connsiteY1-482" fmla="*/ 940200 h 1891359"/>
              <a:gd name="connsiteX2-483" fmla="*/ 13351 w 1764592"/>
              <a:gd name="connsiteY2-484" fmla="*/ 1737812 h 1891359"/>
              <a:gd name="connsiteX3-485" fmla="*/ 309435 w 1764592"/>
              <a:gd name="connsiteY3-486" fmla="*/ 1891359 h 1891359"/>
              <a:gd name="connsiteX4-487" fmla="*/ 1669435 w 1764592"/>
              <a:gd name="connsiteY4-488" fmla="*/ 1840637 h 1891359"/>
              <a:gd name="connsiteX5-489" fmla="*/ 1612449 w 1764592"/>
              <a:gd name="connsiteY5-490" fmla="*/ 1257671 h 1891359"/>
              <a:gd name="connsiteX6-491" fmla="*/ 1309780 w 1764592"/>
              <a:gd name="connsiteY6-492" fmla="*/ 1046341 h 1891359"/>
              <a:gd name="connsiteX7-493" fmla="*/ 1560208 w 1764592"/>
              <a:gd name="connsiteY7-494" fmla="*/ 672856 h 1891359"/>
              <a:gd name="connsiteX8-495" fmla="*/ 1428622 w 1764592"/>
              <a:gd name="connsiteY8-496" fmla="*/ 154877 h 1891359"/>
              <a:gd name="connsiteX9-497" fmla="*/ 930782 w 1764592"/>
              <a:gd name="connsiteY9-498" fmla="*/ 21205 h 1891359"/>
              <a:gd name="connsiteX10-499" fmla="*/ 452050 w 1764592"/>
              <a:gd name="connsiteY10-500" fmla="*/ 534641 h 1891359"/>
              <a:gd name="connsiteX0-501" fmla="*/ 452050 w 1764590"/>
              <a:gd name="connsiteY0-502" fmla="*/ 534641 h 1891359"/>
              <a:gd name="connsiteX1-503" fmla="*/ 91698 w 1764590"/>
              <a:gd name="connsiteY1-504" fmla="*/ 940200 h 1891359"/>
              <a:gd name="connsiteX2-505" fmla="*/ 13351 w 1764590"/>
              <a:gd name="connsiteY2-506" fmla="*/ 1737812 h 1891359"/>
              <a:gd name="connsiteX3-507" fmla="*/ 309435 w 1764590"/>
              <a:gd name="connsiteY3-508" fmla="*/ 1891359 h 1891359"/>
              <a:gd name="connsiteX4-509" fmla="*/ 1669435 w 1764590"/>
              <a:gd name="connsiteY4-510" fmla="*/ 1840637 h 1891359"/>
              <a:gd name="connsiteX5-511" fmla="*/ 1612449 w 1764590"/>
              <a:gd name="connsiteY5-512" fmla="*/ 1257671 h 1891359"/>
              <a:gd name="connsiteX6-513" fmla="*/ 1309780 w 1764590"/>
              <a:gd name="connsiteY6-514" fmla="*/ 1046341 h 1891359"/>
              <a:gd name="connsiteX7-515" fmla="*/ 1560208 w 1764590"/>
              <a:gd name="connsiteY7-516" fmla="*/ 672856 h 1891359"/>
              <a:gd name="connsiteX8-517" fmla="*/ 1428622 w 1764590"/>
              <a:gd name="connsiteY8-518" fmla="*/ 154877 h 1891359"/>
              <a:gd name="connsiteX9-519" fmla="*/ 930782 w 1764590"/>
              <a:gd name="connsiteY9-520" fmla="*/ 21205 h 1891359"/>
              <a:gd name="connsiteX10-521" fmla="*/ 452050 w 1764590"/>
              <a:gd name="connsiteY10-522" fmla="*/ 534641 h 1891359"/>
              <a:gd name="connsiteX0-523" fmla="*/ 452050 w 1792731"/>
              <a:gd name="connsiteY0-524" fmla="*/ 534641 h 1891359"/>
              <a:gd name="connsiteX1-525" fmla="*/ 91698 w 1792731"/>
              <a:gd name="connsiteY1-526" fmla="*/ 940200 h 1891359"/>
              <a:gd name="connsiteX2-527" fmla="*/ 13351 w 1792731"/>
              <a:gd name="connsiteY2-528" fmla="*/ 1737812 h 1891359"/>
              <a:gd name="connsiteX3-529" fmla="*/ 309435 w 1792731"/>
              <a:gd name="connsiteY3-530" fmla="*/ 1891359 h 1891359"/>
              <a:gd name="connsiteX4-531" fmla="*/ 1669435 w 1792731"/>
              <a:gd name="connsiteY4-532" fmla="*/ 1840637 h 1891359"/>
              <a:gd name="connsiteX5-533" fmla="*/ 1688563 w 1792731"/>
              <a:gd name="connsiteY5-534" fmla="*/ 1292355 h 1891359"/>
              <a:gd name="connsiteX6-535" fmla="*/ 1309780 w 1792731"/>
              <a:gd name="connsiteY6-536" fmla="*/ 1046341 h 1891359"/>
              <a:gd name="connsiteX7-537" fmla="*/ 1560208 w 1792731"/>
              <a:gd name="connsiteY7-538" fmla="*/ 672856 h 1891359"/>
              <a:gd name="connsiteX8-539" fmla="*/ 1428622 w 1792731"/>
              <a:gd name="connsiteY8-540" fmla="*/ 154877 h 1891359"/>
              <a:gd name="connsiteX9-541" fmla="*/ 930782 w 1792731"/>
              <a:gd name="connsiteY9-542" fmla="*/ 21205 h 1891359"/>
              <a:gd name="connsiteX10-543" fmla="*/ 452050 w 1792731"/>
              <a:gd name="connsiteY10-544" fmla="*/ 534641 h 1891359"/>
              <a:gd name="connsiteX0-545" fmla="*/ 452050 w 1814809"/>
              <a:gd name="connsiteY0-546" fmla="*/ 534641 h 1891359"/>
              <a:gd name="connsiteX1-547" fmla="*/ 91698 w 1814809"/>
              <a:gd name="connsiteY1-548" fmla="*/ 940200 h 1891359"/>
              <a:gd name="connsiteX2-549" fmla="*/ 13351 w 1814809"/>
              <a:gd name="connsiteY2-550" fmla="*/ 1737812 h 1891359"/>
              <a:gd name="connsiteX3-551" fmla="*/ 309435 w 1814809"/>
              <a:gd name="connsiteY3-552" fmla="*/ 1891359 h 1891359"/>
              <a:gd name="connsiteX4-553" fmla="*/ 1669435 w 1814809"/>
              <a:gd name="connsiteY4-554" fmla="*/ 1840637 h 1891359"/>
              <a:gd name="connsiteX5-555" fmla="*/ 1688563 w 1814809"/>
              <a:gd name="connsiteY5-556" fmla="*/ 1292355 h 1891359"/>
              <a:gd name="connsiteX6-557" fmla="*/ 1309780 w 1814809"/>
              <a:gd name="connsiteY6-558" fmla="*/ 1046341 h 1891359"/>
              <a:gd name="connsiteX7-559" fmla="*/ 1560208 w 1814809"/>
              <a:gd name="connsiteY7-560" fmla="*/ 672856 h 1891359"/>
              <a:gd name="connsiteX8-561" fmla="*/ 1428622 w 1814809"/>
              <a:gd name="connsiteY8-562" fmla="*/ 154877 h 1891359"/>
              <a:gd name="connsiteX9-563" fmla="*/ 930782 w 1814809"/>
              <a:gd name="connsiteY9-564" fmla="*/ 21205 h 1891359"/>
              <a:gd name="connsiteX10-565" fmla="*/ 452050 w 1814809"/>
              <a:gd name="connsiteY10-566" fmla="*/ 534641 h 1891359"/>
              <a:gd name="connsiteX0-567" fmla="*/ 452050 w 1814809"/>
              <a:gd name="connsiteY0-568" fmla="*/ 534641 h 1891359"/>
              <a:gd name="connsiteX1-569" fmla="*/ 91698 w 1814809"/>
              <a:gd name="connsiteY1-570" fmla="*/ 940200 h 1891359"/>
              <a:gd name="connsiteX2-571" fmla="*/ 13351 w 1814809"/>
              <a:gd name="connsiteY2-572" fmla="*/ 1737812 h 1891359"/>
              <a:gd name="connsiteX3-573" fmla="*/ 309435 w 1814809"/>
              <a:gd name="connsiteY3-574" fmla="*/ 1891359 h 1891359"/>
              <a:gd name="connsiteX4-575" fmla="*/ 1669435 w 1814809"/>
              <a:gd name="connsiteY4-576" fmla="*/ 1840637 h 1891359"/>
              <a:gd name="connsiteX5-577" fmla="*/ 1688563 w 1814809"/>
              <a:gd name="connsiteY5-578" fmla="*/ 1292355 h 1891359"/>
              <a:gd name="connsiteX6-579" fmla="*/ 1309780 w 1814809"/>
              <a:gd name="connsiteY6-580" fmla="*/ 1046341 h 1891359"/>
              <a:gd name="connsiteX7-581" fmla="*/ 1619996 w 1814809"/>
              <a:gd name="connsiteY7-582" fmla="*/ 526399 h 1891359"/>
              <a:gd name="connsiteX8-583" fmla="*/ 1428622 w 1814809"/>
              <a:gd name="connsiteY8-584" fmla="*/ 154877 h 1891359"/>
              <a:gd name="connsiteX9-585" fmla="*/ 930782 w 1814809"/>
              <a:gd name="connsiteY9-586" fmla="*/ 21205 h 1891359"/>
              <a:gd name="connsiteX10-587" fmla="*/ 452050 w 1814809"/>
              <a:gd name="connsiteY10-588" fmla="*/ 534641 h 1891359"/>
              <a:gd name="connsiteX0-589" fmla="*/ 452050 w 1814809"/>
              <a:gd name="connsiteY0-590" fmla="*/ 542872 h 1899590"/>
              <a:gd name="connsiteX1-591" fmla="*/ 91698 w 1814809"/>
              <a:gd name="connsiteY1-592" fmla="*/ 948431 h 1899590"/>
              <a:gd name="connsiteX2-593" fmla="*/ 13351 w 1814809"/>
              <a:gd name="connsiteY2-594" fmla="*/ 1746043 h 1899590"/>
              <a:gd name="connsiteX3-595" fmla="*/ 309435 w 1814809"/>
              <a:gd name="connsiteY3-596" fmla="*/ 1899590 h 1899590"/>
              <a:gd name="connsiteX4-597" fmla="*/ 1669435 w 1814809"/>
              <a:gd name="connsiteY4-598" fmla="*/ 1848868 h 1899590"/>
              <a:gd name="connsiteX5-599" fmla="*/ 1688563 w 1814809"/>
              <a:gd name="connsiteY5-600" fmla="*/ 1300586 h 1899590"/>
              <a:gd name="connsiteX6-601" fmla="*/ 1309780 w 1814809"/>
              <a:gd name="connsiteY6-602" fmla="*/ 1054572 h 1899590"/>
              <a:gd name="connsiteX7-603" fmla="*/ 1619996 w 1814809"/>
              <a:gd name="connsiteY7-604" fmla="*/ 534630 h 1899590"/>
              <a:gd name="connsiteX8-605" fmla="*/ 1488411 w 1814809"/>
              <a:gd name="connsiteY8-606" fmla="*/ 129049 h 1899590"/>
              <a:gd name="connsiteX9-607" fmla="*/ 930782 w 1814809"/>
              <a:gd name="connsiteY9-608" fmla="*/ 29436 h 1899590"/>
              <a:gd name="connsiteX10-609" fmla="*/ 452050 w 1814809"/>
              <a:gd name="connsiteY10-610" fmla="*/ 542872 h 1899590"/>
              <a:gd name="connsiteX0-611" fmla="*/ 452050 w 1814809"/>
              <a:gd name="connsiteY0-612" fmla="*/ 540513 h 1897231"/>
              <a:gd name="connsiteX1-613" fmla="*/ 91698 w 1814809"/>
              <a:gd name="connsiteY1-614" fmla="*/ 946072 h 1897231"/>
              <a:gd name="connsiteX2-615" fmla="*/ 13351 w 1814809"/>
              <a:gd name="connsiteY2-616" fmla="*/ 1743684 h 1897231"/>
              <a:gd name="connsiteX3-617" fmla="*/ 309435 w 1814809"/>
              <a:gd name="connsiteY3-618" fmla="*/ 1897231 h 1897231"/>
              <a:gd name="connsiteX4-619" fmla="*/ 1669435 w 1814809"/>
              <a:gd name="connsiteY4-620" fmla="*/ 1846509 h 1897231"/>
              <a:gd name="connsiteX5-621" fmla="*/ 1688563 w 1814809"/>
              <a:gd name="connsiteY5-622" fmla="*/ 1298227 h 1897231"/>
              <a:gd name="connsiteX6-623" fmla="*/ 1309780 w 1814809"/>
              <a:gd name="connsiteY6-624" fmla="*/ 1052213 h 1897231"/>
              <a:gd name="connsiteX7-625" fmla="*/ 1619996 w 1814809"/>
              <a:gd name="connsiteY7-626" fmla="*/ 532271 h 1897231"/>
              <a:gd name="connsiteX8-627" fmla="*/ 1488411 w 1814809"/>
              <a:gd name="connsiteY8-628" fmla="*/ 126690 h 1897231"/>
              <a:gd name="connsiteX9-629" fmla="*/ 930782 w 1814809"/>
              <a:gd name="connsiteY9-630" fmla="*/ 27077 h 1897231"/>
              <a:gd name="connsiteX10-631" fmla="*/ 452050 w 1814809"/>
              <a:gd name="connsiteY10-632" fmla="*/ 540513 h 1897231"/>
              <a:gd name="connsiteX0-633" fmla="*/ 452050 w 1814809"/>
              <a:gd name="connsiteY0-634" fmla="*/ 540513 h 1897231"/>
              <a:gd name="connsiteX1-635" fmla="*/ 91698 w 1814809"/>
              <a:gd name="connsiteY1-636" fmla="*/ 946072 h 1897231"/>
              <a:gd name="connsiteX2-637" fmla="*/ 13351 w 1814809"/>
              <a:gd name="connsiteY2-638" fmla="*/ 1743684 h 1897231"/>
              <a:gd name="connsiteX3-639" fmla="*/ 309435 w 1814809"/>
              <a:gd name="connsiteY3-640" fmla="*/ 1897231 h 1897231"/>
              <a:gd name="connsiteX4-641" fmla="*/ 1669435 w 1814809"/>
              <a:gd name="connsiteY4-642" fmla="*/ 1846509 h 1897231"/>
              <a:gd name="connsiteX5-643" fmla="*/ 1688563 w 1814809"/>
              <a:gd name="connsiteY5-644" fmla="*/ 1298227 h 1897231"/>
              <a:gd name="connsiteX6-645" fmla="*/ 1309780 w 1814809"/>
              <a:gd name="connsiteY6-646" fmla="*/ 1052213 h 1897231"/>
              <a:gd name="connsiteX7-647" fmla="*/ 1619996 w 1814809"/>
              <a:gd name="connsiteY7-648" fmla="*/ 532271 h 1897231"/>
              <a:gd name="connsiteX8-649" fmla="*/ 1488411 w 1814809"/>
              <a:gd name="connsiteY8-650" fmla="*/ 126690 h 1897231"/>
              <a:gd name="connsiteX9-651" fmla="*/ 930782 w 1814809"/>
              <a:gd name="connsiteY9-652" fmla="*/ 27077 h 1897231"/>
              <a:gd name="connsiteX10-653" fmla="*/ 452050 w 1814809"/>
              <a:gd name="connsiteY10-654" fmla="*/ 540513 h 1897231"/>
              <a:gd name="connsiteX0-655" fmla="*/ 288567 w 1811701"/>
              <a:gd name="connsiteY0-656" fmla="*/ 555674 h 1898251"/>
              <a:gd name="connsiteX1-657" fmla="*/ 88590 w 1811701"/>
              <a:gd name="connsiteY1-658" fmla="*/ 947092 h 1898251"/>
              <a:gd name="connsiteX2-659" fmla="*/ 10243 w 1811701"/>
              <a:gd name="connsiteY2-660" fmla="*/ 1744704 h 1898251"/>
              <a:gd name="connsiteX3-661" fmla="*/ 306327 w 1811701"/>
              <a:gd name="connsiteY3-662" fmla="*/ 1898251 h 1898251"/>
              <a:gd name="connsiteX4-663" fmla="*/ 1666327 w 1811701"/>
              <a:gd name="connsiteY4-664" fmla="*/ 1847529 h 1898251"/>
              <a:gd name="connsiteX5-665" fmla="*/ 1685455 w 1811701"/>
              <a:gd name="connsiteY5-666" fmla="*/ 1299247 h 1898251"/>
              <a:gd name="connsiteX6-667" fmla="*/ 1306672 w 1811701"/>
              <a:gd name="connsiteY6-668" fmla="*/ 1053233 h 1898251"/>
              <a:gd name="connsiteX7-669" fmla="*/ 1616888 w 1811701"/>
              <a:gd name="connsiteY7-670" fmla="*/ 533291 h 1898251"/>
              <a:gd name="connsiteX8-671" fmla="*/ 1485303 w 1811701"/>
              <a:gd name="connsiteY8-672" fmla="*/ 127710 h 1898251"/>
              <a:gd name="connsiteX9-673" fmla="*/ 927674 w 1811701"/>
              <a:gd name="connsiteY9-674" fmla="*/ 28097 h 1898251"/>
              <a:gd name="connsiteX10-675" fmla="*/ 288567 w 1811701"/>
              <a:gd name="connsiteY10-676" fmla="*/ 555674 h 1898251"/>
              <a:gd name="connsiteX0-677" fmla="*/ 288567 w 1811701"/>
              <a:gd name="connsiteY0-678" fmla="*/ 479828 h 1822405"/>
              <a:gd name="connsiteX1-679" fmla="*/ 88590 w 1811701"/>
              <a:gd name="connsiteY1-680" fmla="*/ 871246 h 1822405"/>
              <a:gd name="connsiteX2-681" fmla="*/ 10243 w 1811701"/>
              <a:gd name="connsiteY2-682" fmla="*/ 1668858 h 1822405"/>
              <a:gd name="connsiteX3-683" fmla="*/ 306327 w 1811701"/>
              <a:gd name="connsiteY3-684" fmla="*/ 1822405 h 1822405"/>
              <a:gd name="connsiteX4-685" fmla="*/ 1666327 w 1811701"/>
              <a:gd name="connsiteY4-686" fmla="*/ 1771683 h 1822405"/>
              <a:gd name="connsiteX5-687" fmla="*/ 1685455 w 1811701"/>
              <a:gd name="connsiteY5-688" fmla="*/ 1223401 h 1822405"/>
              <a:gd name="connsiteX6-689" fmla="*/ 1306672 w 1811701"/>
              <a:gd name="connsiteY6-690" fmla="*/ 977387 h 1822405"/>
              <a:gd name="connsiteX7-691" fmla="*/ 1616888 w 1811701"/>
              <a:gd name="connsiteY7-692" fmla="*/ 457445 h 1822405"/>
              <a:gd name="connsiteX8-693" fmla="*/ 1485303 w 1811701"/>
              <a:gd name="connsiteY8-694" fmla="*/ 51864 h 1822405"/>
              <a:gd name="connsiteX9-695" fmla="*/ 895599 w 1811701"/>
              <a:gd name="connsiteY9-696" fmla="*/ 79530 h 1822405"/>
              <a:gd name="connsiteX10-697" fmla="*/ 288567 w 1811701"/>
              <a:gd name="connsiteY10-698" fmla="*/ 479828 h 1822405"/>
              <a:gd name="connsiteX0-699" fmla="*/ 288567 w 1811701"/>
              <a:gd name="connsiteY0-700" fmla="*/ 419258 h 1761835"/>
              <a:gd name="connsiteX1-701" fmla="*/ 88590 w 1811701"/>
              <a:gd name="connsiteY1-702" fmla="*/ 810676 h 1761835"/>
              <a:gd name="connsiteX2-703" fmla="*/ 10243 w 1811701"/>
              <a:gd name="connsiteY2-704" fmla="*/ 1608288 h 1761835"/>
              <a:gd name="connsiteX3-705" fmla="*/ 306327 w 1811701"/>
              <a:gd name="connsiteY3-706" fmla="*/ 1761835 h 1761835"/>
              <a:gd name="connsiteX4-707" fmla="*/ 1666327 w 1811701"/>
              <a:gd name="connsiteY4-708" fmla="*/ 1711113 h 1761835"/>
              <a:gd name="connsiteX5-709" fmla="*/ 1685455 w 1811701"/>
              <a:gd name="connsiteY5-710" fmla="*/ 1162831 h 1761835"/>
              <a:gd name="connsiteX6-711" fmla="*/ 1306672 w 1811701"/>
              <a:gd name="connsiteY6-712" fmla="*/ 916817 h 1761835"/>
              <a:gd name="connsiteX7-713" fmla="*/ 1616888 w 1811701"/>
              <a:gd name="connsiteY7-714" fmla="*/ 396875 h 1761835"/>
              <a:gd name="connsiteX8-715" fmla="*/ 1373040 w 1811701"/>
              <a:gd name="connsiteY8-716" fmla="*/ 118574 h 1761835"/>
              <a:gd name="connsiteX9-717" fmla="*/ 895599 w 1811701"/>
              <a:gd name="connsiteY9-718" fmla="*/ 18960 h 1761835"/>
              <a:gd name="connsiteX10-719" fmla="*/ 288567 w 1811701"/>
              <a:gd name="connsiteY10-720" fmla="*/ 419258 h 1761835"/>
              <a:gd name="connsiteX0-721" fmla="*/ 288567 w 1811701"/>
              <a:gd name="connsiteY0-722" fmla="*/ 419258 h 1761835"/>
              <a:gd name="connsiteX1-723" fmla="*/ 88590 w 1811701"/>
              <a:gd name="connsiteY1-724" fmla="*/ 810676 h 1761835"/>
              <a:gd name="connsiteX2-725" fmla="*/ 10243 w 1811701"/>
              <a:gd name="connsiteY2-726" fmla="*/ 1608288 h 1761835"/>
              <a:gd name="connsiteX3-727" fmla="*/ 306327 w 1811701"/>
              <a:gd name="connsiteY3-728" fmla="*/ 1761835 h 1761835"/>
              <a:gd name="connsiteX4-729" fmla="*/ 1666327 w 1811701"/>
              <a:gd name="connsiteY4-730" fmla="*/ 1711113 h 1761835"/>
              <a:gd name="connsiteX5-731" fmla="*/ 1685455 w 1811701"/>
              <a:gd name="connsiteY5-732" fmla="*/ 1162831 h 1761835"/>
              <a:gd name="connsiteX6-733" fmla="*/ 1306672 w 1811701"/>
              <a:gd name="connsiteY6-734" fmla="*/ 916817 h 1761835"/>
              <a:gd name="connsiteX7-735" fmla="*/ 1584814 w 1811701"/>
              <a:gd name="connsiteY7-736" fmla="*/ 510012 h 1761835"/>
              <a:gd name="connsiteX8-737" fmla="*/ 1373040 w 1811701"/>
              <a:gd name="connsiteY8-738" fmla="*/ 118574 h 1761835"/>
              <a:gd name="connsiteX9-739" fmla="*/ 895599 w 1811701"/>
              <a:gd name="connsiteY9-740" fmla="*/ 18960 h 1761835"/>
              <a:gd name="connsiteX10-741" fmla="*/ 288567 w 1811701"/>
              <a:gd name="connsiteY10-742" fmla="*/ 419258 h 1761835"/>
              <a:gd name="connsiteX0-743" fmla="*/ 288567 w 1770444"/>
              <a:gd name="connsiteY0-744" fmla="*/ 419258 h 1761835"/>
              <a:gd name="connsiteX1-745" fmla="*/ 88590 w 1770444"/>
              <a:gd name="connsiteY1-746" fmla="*/ 810676 h 1761835"/>
              <a:gd name="connsiteX2-747" fmla="*/ 10243 w 1770444"/>
              <a:gd name="connsiteY2-748" fmla="*/ 1608288 h 1761835"/>
              <a:gd name="connsiteX3-749" fmla="*/ 306327 w 1770444"/>
              <a:gd name="connsiteY3-750" fmla="*/ 1761835 h 1761835"/>
              <a:gd name="connsiteX4-751" fmla="*/ 1666327 w 1770444"/>
              <a:gd name="connsiteY4-752" fmla="*/ 1711113 h 1761835"/>
              <a:gd name="connsiteX5-753" fmla="*/ 1589229 w 1770444"/>
              <a:gd name="connsiteY5-754" fmla="*/ 1176973 h 1761835"/>
              <a:gd name="connsiteX6-755" fmla="*/ 1306672 w 1770444"/>
              <a:gd name="connsiteY6-756" fmla="*/ 916817 h 1761835"/>
              <a:gd name="connsiteX7-757" fmla="*/ 1584814 w 1770444"/>
              <a:gd name="connsiteY7-758" fmla="*/ 510012 h 1761835"/>
              <a:gd name="connsiteX8-759" fmla="*/ 1373040 w 1770444"/>
              <a:gd name="connsiteY8-760" fmla="*/ 118574 h 1761835"/>
              <a:gd name="connsiteX9-761" fmla="*/ 895599 w 1770444"/>
              <a:gd name="connsiteY9-762" fmla="*/ 18960 h 1761835"/>
              <a:gd name="connsiteX10-763" fmla="*/ 288567 w 1770444"/>
              <a:gd name="connsiteY10-764" fmla="*/ 419258 h 1761835"/>
              <a:gd name="connsiteX0-765" fmla="*/ 288567 w 1592514"/>
              <a:gd name="connsiteY0-766" fmla="*/ 419258 h 1863058"/>
              <a:gd name="connsiteX1-767" fmla="*/ 88590 w 1592514"/>
              <a:gd name="connsiteY1-768" fmla="*/ 810676 h 1863058"/>
              <a:gd name="connsiteX2-769" fmla="*/ 10243 w 1592514"/>
              <a:gd name="connsiteY2-770" fmla="*/ 1608288 h 1863058"/>
              <a:gd name="connsiteX3-771" fmla="*/ 306327 w 1592514"/>
              <a:gd name="connsiteY3-772" fmla="*/ 1761835 h 1863058"/>
              <a:gd name="connsiteX4-773" fmla="*/ 1377650 w 1592514"/>
              <a:gd name="connsiteY4-774" fmla="*/ 1838393 h 1863058"/>
              <a:gd name="connsiteX5-775" fmla="*/ 1589229 w 1592514"/>
              <a:gd name="connsiteY5-776" fmla="*/ 1176973 h 1863058"/>
              <a:gd name="connsiteX6-777" fmla="*/ 1306672 w 1592514"/>
              <a:gd name="connsiteY6-778" fmla="*/ 916817 h 1863058"/>
              <a:gd name="connsiteX7-779" fmla="*/ 1584814 w 1592514"/>
              <a:gd name="connsiteY7-780" fmla="*/ 510012 h 1863058"/>
              <a:gd name="connsiteX8-781" fmla="*/ 1373040 w 1592514"/>
              <a:gd name="connsiteY8-782" fmla="*/ 118574 h 1863058"/>
              <a:gd name="connsiteX9-783" fmla="*/ 895599 w 1592514"/>
              <a:gd name="connsiteY9-784" fmla="*/ 18960 h 1863058"/>
              <a:gd name="connsiteX10-785" fmla="*/ 288567 w 1592514"/>
              <a:gd name="connsiteY10-786" fmla="*/ 419258 h 1863058"/>
              <a:gd name="connsiteX0-787" fmla="*/ 421322 w 1594935"/>
              <a:gd name="connsiteY0-788" fmla="*/ 616342 h 1876292"/>
              <a:gd name="connsiteX1-789" fmla="*/ 91011 w 1594935"/>
              <a:gd name="connsiteY1-790" fmla="*/ 823910 h 1876292"/>
              <a:gd name="connsiteX2-791" fmla="*/ 12664 w 1594935"/>
              <a:gd name="connsiteY2-792" fmla="*/ 1621522 h 1876292"/>
              <a:gd name="connsiteX3-793" fmla="*/ 308748 w 1594935"/>
              <a:gd name="connsiteY3-794" fmla="*/ 1775069 h 1876292"/>
              <a:gd name="connsiteX4-795" fmla="*/ 1380071 w 1594935"/>
              <a:gd name="connsiteY4-796" fmla="*/ 1851627 h 1876292"/>
              <a:gd name="connsiteX5-797" fmla="*/ 1591650 w 1594935"/>
              <a:gd name="connsiteY5-798" fmla="*/ 1190207 h 1876292"/>
              <a:gd name="connsiteX6-799" fmla="*/ 1309093 w 1594935"/>
              <a:gd name="connsiteY6-800" fmla="*/ 930051 h 1876292"/>
              <a:gd name="connsiteX7-801" fmla="*/ 1587235 w 1594935"/>
              <a:gd name="connsiteY7-802" fmla="*/ 523246 h 1876292"/>
              <a:gd name="connsiteX8-803" fmla="*/ 1375461 w 1594935"/>
              <a:gd name="connsiteY8-804" fmla="*/ 131808 h 1876292"/>
              <a:gd name="connsiteX9-805" fmla="*/ 898020 w 1594935"/>
              <a:gd name="connsiteY9-806" fmla="*/ 32194 h 1876292"/>
              <a:gd name="connsiteX10-807" fmla="*/ 421322 w 1594935"/>
              <a:gd name="connsiteY10-808" fmla="*/ 616342 h 1876292"/>
              <a:gd name="connsiteX0-809" fmla="*/ 413257 w 1586870"/>
              <a:gd name="connsiteY0-810" fmla="*/ 616342 h 1876292"/>
              <a:gd name="connsiteX1-811" fmla="*/ 140873 w 1586870"/>
              <a:gd name="connsiteY1-812" fmla="*/ 993617 h 1876292"/>
              <a:gd name="connsiteX2-813" fmla="*/ 4599 w 1586870"/>
              <a:gd name="connsiteY2-814" fmla="*/ 1621522 h 1876292"/>
              <a:gd name="connsiteX3-815" fmla="*/ 300683 w 1586870"/>
              <a:gd name="connsiteY3-816" fmla="*/ 1775069 h 1876292"/>
              <a:gd name="connsiteX4-817" fmla="*/ 1372006 w 1586870"/>
              <a:gd name="connsiteY4-818" fmla="*/ 1851627 h 1876292"/>
              <a:gd name="connsiteX5-819" fmla="*/ 1583585 w 1586870"/>
              <a:gd name="connsiteY5-820" fmla="*/ 1190207 h 1876292"/>
              <a:gd name="connsiteX6-821" fmla="*/ 1301028 w 1586870"/>
              <a:gd name="connsiteY6-822" fmla="*/ 930051 h 1876292"/>
              <a:gd name="connsiteX7-823" fmla="*/ 1579170 w 1586870"/>
              <a:gd name="connsiteY7-824" fmla="*/ 523246 h 1876292"/>
              <a:gd name="connsiteX8-825" fmla="*/ 1367396 w 1586870"/>
              <a:gd name="connsiteY8-826" fmla="*/ 131808 h 1876292"/>
              <a:gd name="connsiteX9-827" fmla="*/ 889955 w 1586870"/>
              <a:gd name="connsiteY9-828" fmla="*/ 32194 h 1876292"/>
              <a:gd name="connsiteX10-829" fmla="*/ 413257 w 1586870"/>
              <a:gd name="connsiteY10-830" fmla="*/ 616342 h 1876292"/>
              <a:gd name="connsiteX0-831" fmla="*/ 284962 w 1458575"/>
              <a:gd name="connsiteY0-832" fmla="*/ 616342 h 1908017"/>
              <a:gd name="connsiteX1-833" fmla="*/ 12578 w 1458575"/>
              <a:gd name="connsiteY1-834" fmla="*/ 993617 h 1908017"/>
              <a:gd name="connsiteX2-835" fmla="*/ 172388 w 1458575"/>
              <a:gd name="connsiteY2-836" fmla="*/ 1775069 h 1908017"/>
              <a:gd name="connsiteX3-837" fmla="*/ 1243711 w 1458575"/>
              <a:gd name="connsiteY3-838" fmla="*/ 1851627 h 1908017"/>
              <a:gd name="connsiteX4-839" fmla="*/ 1455290 w 1458575"/>
              <a:gd name="connsiteY4-840" fmla="*/ 1190207 h 1908017"/>
              <a:gd name="connsiteX5-841" fmla="*/ 1172733 w 1458575"/>
              <a:gd name="connsiteY5-842" fmla="*/ 930051 h 1908017"/>
              <a:gd name="connsiteX6-843" fmla="*/ 1450875 w 1458575"/>
              <a:gd name="connsiteY6-844" fmla="*/ 523246 h 1908017"/>
              <a:gd name="connsiteX7-845" fmla="*/ 1239101 w 1458575"/>
              <a:gd name="connsiteY7-846" fmla="*/ 131808 h 1908017"/>
              <a:gd name="connsiteX8-847" fmla="*/ 761660 w 1458575"/>
              <a:gd name="connsiteY8-848" fmla="*/ 32194 h 1908017"/>
              <a:gd name="connsiteX9-849" fmla="*/ 284962 w 1458575"/>
              <a:gd name="connsiteY9-850" fmla="*/ 616342 h 1908017"/>
              <a:gd name="connsiteX0-851" fmla="*/ 343858 w 1519131"/>
              <a:gd name="connsiteY0-852" fmla="*/ 616342 h 1885036"/>
              <a:gd name="connsiteX1-853" fmla="*/ 71474 w 1519131"/>
              <a:gd name="connsiteY1-854" fmla="*/ 993617 h 1885036"/>
              <a:gd name="connsiteX2-855" fmla="*/ 115432 w 1519131"/>
              <a:gd name="connsiteY2-856" fmla="*/ 1704358 h 1885036"/>
              <a:gd name="connsiteX3-857" fmla="*/ 1302607 w 1519131"/>
              <a:gd name="connsiteY3-858" fmla="*/ 1851627 h 1885036"/>
              <a:gd name="connsiteX4-859" fmla="*/ 1514186 w 1519131"/>
              <a:gd name="connsiteY4-860" fmla="*/ 1190207 h 1885036"/>
              <a:gd name="connsiteX5-861" fmla="*/ 1231629 w 1519131"/>
              <a:gd name="connsiteY5-862" fmla="*/ 930051 h 1885036"/>
              <a:gd name="connsiteX6-863" fmla="*/ 1509771 w 1519131"/>
              <a:gd name="connsiteY6-864" fmla="*/ 523246 h 1885036"/>
              <a:gd name="connsiteX7-865" fmla="*/ 1297997 w 1519131"/>
              <a:gd name="connsiteY7-866" fmla="*/ 131808 h 1885036"/>
              <a:gd name="connsiteX8-867" fmla="*/ 820556 w 1519131"/>
              <a:gd name="connsiteY8-868" fmla="*/ 32194 h 1885036"/>
              <a:gd name="connsiteX9-869" fmla="*/ 343858 w 1519131"/>
              <a:gd name="connsiteY9-870" fmla="*/ 616342 h 1885036"/>
              <a:gd name="connsiteX0-871" fmla="*/ 343858 w 1549812"/>
              <a:gd name="connsiteY0-872" fmla="*/ 616342 h 1800235"/>
              <a:gd name="connsiteX1-873" fmla="*/ 71474 w 1549812"/>
              <a:gd name="connsiteY1-874" fmla="*/ 993617 h 1800235"/>
              <a:gd name="connsiteX2-875" fmla="*/ 115432 w 1549812"/>
              <a:gd name="connsiteY2-876" fmla="*/ 1704358 h 1800235"/>
              <a:gd name="connsiteX3-877" fmla="*/ 1389496 w 1549812"/>
              <a:gd name="connsiteY3-878" fmla="*/ 1724347 h 1800235"/>
              <a:gd name="connsiteX4-879" fmla="*/ 1514186 w 1549812"/>
              <a:gd name="connsiteY4-880" fmla="*/ 1190207 h 1800235"/>
              <a:gd name="connsiteX5-881" fmla="*/ 1231629 w 1549812"/>
              <a:gd name="connsiteY5-882" fmla="*/ 930051 h 1800235"/>
              <a:gd name="connsiteX6-883" fmla="*/ 1509771 w 1549812"/>
              <a:gd name="connsiteY6-884" fmla="*/ 523246 h 1800235"/>
              <a:gd name="connsiteX7-885" fmla="*/ 1297997 w 1549812"/>
              <a:gd name="connsiteY7-886" fmla="*/ 131808 h 1800235"/>
              <a:gd name="connsiteX8-887" fmla="*/ 820556 w 1549812"/>
              <a:gd name="connsiteY8-888" fmla="*/ 32194 h 1800235"/>
              <a:gd name="connsiteX9-889" fmla="*/ 343858 w 1549812"/>
              <a:gd name="connsiteY9-890" fmla="*/ 616342 h 18002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235" y="connsiteY9-236"/>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417"/>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418"/>
          <p:cNvGrpSpPr/>
          <p:nvPr/>
        </p:nvGrpSpPr>
        <p:grpSpPr bwMode="auto">
          <a:xfrm>
            <a:off x="7205350" y="3289251"/>
            <a:ext cx="1458912" cy="933450"/>
            <a:chOff x="2889" y="1631"/>
            <a:chExt cx="980" cy="743"/>
          </a:xfrm>
        </p:grpSpPr>
        <p:sp>
          <p:nvSpPr>
            <p:cNvPr id="13" name="Rectangle 419"/>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 name="AutoShape 420"/>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 name="Freeform 427"/>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Box 580"/>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endPar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endParaRPr>
          </a:p>
        </p:txBody>
      </p:sp>
      <p:sp>
        <p:nvSpPr>
          <p:cNvPr id="17" name="Text Box 580"/>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endPar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endParaRPr>
          </a:p>
        </p:txBody>
      </p:sp>
      <p:sp>
        <p:nvSpPr>
          <p:cNvPr id="19" name="Text Box 580"/>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endPar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endParaRPr>
          </a:p>
          <a:p>
            <a:pPr marL="0" marR="0" lvl="0" indent="0" algn="l" defTabSz="914400" rtl="0" eaLnBrk="1" fontAlgn="auto" latinLnBrk="0" hangingPunct="1">
              <a:lnSpc>
                <a:spcPct val="80000"/>
              </a:lnSpc>
              <a:spcBef>
                <a:spcPct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endPar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endParaRPr>
          </a:p>
        </p:txBody>
      </p:sp>
      <p:sp>
        <p:nvSpPr>
          <p:cNvPr id="20" name="Freeform 19"/>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534770"/>
              <a:gd name="connsiteY0-74" fmla="*/ 553225 h 1800672"/>
              <a:gd name="connsiteX1-75" fmla="*/ 3 w 1534770"/>
              <a:gd name="connsiteY1-76" fmla="*/ 958784 h 1800672"/>
              <a:gd name="connsiteX2-77" fmla="*/ 367657 w 1534770"/>
              <a:gd name="connsiteY2-78" fmla="*/ 1526890 h 1800672"/>
              <a:gd name="connsiteX3-79" fmla="*/ 1186523 w 1534770"/>
              <a:gd name="connsiteY3-80" fmla="*/ 1794234 h 1800672"/>
              <a:gd name="connsiteX4-81" fmla="*/ 1520754 w 1534770"/>
              <a:gd name="connsiteY4-82" fmla="*/ 1276255 h 1800672"/>
              <a:gd name="connsiteX5-83" fmla="*/ 1468513 w 1534770"/>
              <a:gd name="connsiteY5-84" fmla="*/ 691440 h 1800672"/>
              <a:gd name="connsiteX6-85" fmla="*/ 1435794 w 1534770"/>
              <a:gd name="connsiteY6-86" fmla="*/ 107761 h 1800672"/>
              <a:gd name="connsiteX7-87" fmla="*/ 839087 w 1534770"/>
              <a:gd name="connsiteY7-88" fmla="*/ 39789 h 1800672"/>
              <a:gd name="connsiteX8-89" fmla="*/ 360355 w 1534770"/>
              <a:gd name="connsiteY8-90" fmla="*/ 553225 h 1800672"/>
              <a:gd name="connsiteX0-91" fmla="*/ 360355 w 1580585"/>
              <a:gd name="connsiteY0-92" fmla="*/ 553225 h 1880420"/>
              <a:gd name="connsiteX1-93" fmla="*/ 3 w 1580585"/>
              <a:gd name="connsiteY1-94" fmla="*/ 958784 h 1880420"/>
              <a:gd name="connsiteX2-95" fmla="*/ 367657 w 1580585"/>
              <a:gd name="connsiteY2-96" fmla="*/ 1526890 h 1880420"/>
              <a:gd name="connsiteX3-97" fmla="*/ 1186523 w 1580585"/>
              <a:gd name="connsiteY3-98" fmla="*/ 1794234 h 1880420"/>
              <a:gd name="connsiteX4-99" fmla="*/ 1570188 w 1580585"/>
              <a:gd name="connsiteY4-100" fmla="*/ 1785433 h 1880420"/>
              <a:gd name="connsiteX5-101" fmla="*/ 1468513 w 1580585"/>
              <a:gd name="connsiteY5-102" fmla="*/ 691440 h 1880420"/>
              <a:gd name="connsiteX6-103" fmla="*/ 1435794 w 1580585"/>
              <a:gd name="connsiteY6-104" fmla="*/ 107761 h 1880420"/>
              <a:gd name="connsiteX7-105" fmla="*/ 839087 w 1580585"/>
              <a:gd name="connsiteY7-106" fmla="*/ 39789 h 1880420"/>
              <a:gd name="connsiteX8-107" fmla="*/ 360355 w 1580585"/>
              <a:gd name="connsiteY8-108" fmla="*/ 553225 h 1880420"/>
              <a:gd name="connsiteX0-109" fmla="*/ 316588 w 1580732"/>
              <a:gd name="connsiteY0-110" fmla="*/ 359285 h 1867156"/>
              <a:gd name="connsiteX1-111" fmla="*/ 150 w 1580732"/>
              <a:gd name="connsiteY1-112" fmla="*/ 945520 h 1867156"/>
              <a:gd name="connsiteX2-113" fmla="*/ 367804 w 1580732"/>
              <a:gd name="connsiteY2-114" fmla="*/ 1513626 h 1867156"/>
              <a:gd name="connsiteX3-115" fmla="*/ 1186670 w 1580732"/>
              <a:gd name="connsiteY3-116" fmla="*/ 1780970 h 1867156"/>
              <a:gd name="connsiteX4-117" fmla="*/ 1570335 w 1580732"/>
              <a:gd name="connsiteY4-118" fmla="*/ 1772169 h 1867156"/>
              <a:gd name="connsiteX5-119" fmla="*/ 1468660 w 1580732"/>
              <a:gd name="connsiteY5-120" fmla="*/ 678176 h 1867156"/>
              <a:gd name="connsiteX6-121" fmla="*/ 1435941 w 1580732"/>
              <a:gd name="connsiteY6-122" fmla="*/ 94497 h 1867156"/>
              <a:gd name="connsiteX7-123" fmla="*/ 839234 w 1580732"/>
              <a:gd name="connsiteY7-124" fmla="*/ 26525 h 1867156"/>
              <a:gd name="connsiteX8-125" fmla="*/ 316588 w 1580732"/>
              <a:gd name="connsiteY8-126" fmla="*/ 359285 h 1867156"/>
              <a:gd name="connsiteX0-127" fmla="*/ 163575 w 1427719"/>
              <a:gd name="connsiteY0-128" fmla="*/ 359285 h 1867156"/>
              <a:gd name="connsiteX1-129" fmla="*/ 836 w 1427719"/>
              <a:gd name="connsiteY1-130" fmla="*/ 1076921 h 1867156"/>
              <a:gd name="connsiteX2-131" fmla="*/ 214791 w 1427719"/>
              <a:gd name="connsiteY2-132" fmla="*/ 1513626 h 1867156"/>
              <a:gd name="connsiteX3-133" fmla="*/ 1033657 w 1427719"/>
              <a:gd name="connsiteY3-134" fmla="*/ 1780970 h 1867156"/>
              <a:gd name="connsiteX4-135" fmla="*/ 1417322 w 1427719"/>
              <a:gd name="connsiteY4-136" fmla="*/ 1772169 h 1867156"/>
              <a:gd name="connsiteX5-137" fmla="*/ 1315647 w 1427719"/>
              <a:gd name="connsiteY5-138" fmla="*/ 678176 h 1867156"/>
              <a:gd name="connsiteX6-139" fmla="*/ 1282928 w 1427719"/>
              <a:gd name="connsiteY6-140" fmla="*/ 94497 h 1867156"/>
              <a:gd name="connsiteX7-141" fmla="*/ 686221 w 1427719"/>
              <a:gd name="connsiteY7-142" fmla="*/ 26525 h 1867156"/>
              <a:gd name="connsiteX8-143" fmla="*/ 163575 w 1427719"/>
              <a:gd name="connsiteY8-144" fmla="*/ 359285 h 1867156"/>
              <a:gd name="connsiteX0-145" fmla="*/ 163575 w 1426632"/>
              <a:gd name="connsiteY0-146" fmla="*/ 394322 h 1902193"/>
              <a:gd name="connsiteX1-147" fmla="*/ 836 w 1426632"/>
              <a:gd name="connsiteY1-148" fmla="*/ 1111958 h 1902193"/>
              <a:gd name="connsiteX2-149" fmla="*/ 214791 w 1426632"/>
              <a:gd name="connsiteY2-150" fmla="*/ 1548663 h 1902193"/>
              <a:gd name="connsiteX3-151" fmla="*/ 1033657 w 1426632"/>
              <a:gd name="connsiteY3-152" fmla="*/ 1816007 h 1902193"/>
              <a:gd name="connsiteX4-153" fmla="*/ 1417322 w 1426632"/>
              <a:gd name="connsiteY4-154" fmla="*/ 1807206 h 1902193"/>
              <a:gd name="connsiteX5-155" fmla="*/ 1315647 w 1426632"/>
              <a:gd name="connsiteY5-156" fmla="*/ 713213 h 1902193"/>
              <a:gd name="connsiteX6-157" fmla="*/ 1401843 w 1426632"/>
              <a:gd name="connsiteY6-158" fmla="*/ 63834 h 1902193"/>
              <a:gd name="connsiteX7-159" fmla="*/ 686221 w 1426632"/>
              <a:gd name="connsiteY7-160" fmla="*/ 61562 h 1902193"/>
              <a:gd name="connsiteX8-161" fmla="*/ 163575 w 1426632"/>
              <a:gd name="connsiteY8-162" fmla="*/ 394322 h 1902193"/>
              <a:gd name="connsiteX0-163" fmla="*/ 163575 w 1435249"/>
              <a:gd name="connsiteY0-164" fmla="*/ 394322 h 1885560"/>
              <a:gd name="connsiteX1-165" fmla="*/ 836 w 1435249"/>
              <a:gd name="connsiteY1-166" fmla="*/ 1111958 h 1885560"/>
              <a:gd name="connsiteX2-167" fmla="*/ 214791 w 1435249"/>
              <a:gd name="connsiteY2-168" fmla="*/ 1548663 h 1885560"/>
              <a:gd name="connsiteX3-169" fmla="*/ 1033657 w 1435249"/>
              <a:gd name="connsiteY3-170" fmla="*/ 1816007 h 1885560"/>
              <a:gd name="connsiteX4-171" fmla="*/ 1417322 w 1435249"/>
              <a:gd name="connsiteY4-172" fmla="*/ 1807206 h 1885560"/>
              <a:gd name="connsiteX5-173" fmla="*/ 1375103 w 1435249"/>
              <a:gd name="connsiteY5-174" fmla="*/ 943164 h 1885560"/>
              <a:gd name="connsiteX6-175" fmla="*/ 1401843 w 1435249"/>
              <a:gd name="connsiteY6-176" fmla="*/ 63834 h 1885560"/>
              <a:gd name="connsiteX7-177" fmla="*/ 686221 w 1435249"/>
              <a:gd name="connsiteY7-178" fmla="*/ 61562 h 1885560"/>
              <a:gd name="connsiteX8-179" fmla="*/ 163575 w 1435249"/>
              <a:gd name="connsiteY8-180" fmla="*/ 394322 h 1885560"/>
              <a:gd name="connsiteX0-181" fmla="*/ 128947 w 1438213"/>
              <a:gd name="connsiteY0-182" fmla="*/ 345176 h 1883146"/>
              <a:gd name="connsiteX1-183" fmla="*/ 3802 w 1438213"/>
              <a:gd name="connsiteY1-184" fmla="*/ 1109544 h 1883146"/>
              <a:gd name="connsiteX2-185" fmla="*/ 217757 w 1438213"/>
              <a:gd name="connsiteY2-186" fmla="*/ 1546249 h 1883146"/>
              <a:gd name="connsiteX3-187" fmla="*/ 1036623 w 1438213"/>
              <a:gd name="connsiteY3-188" fmla="*/ 1813593 h 1883146"/>
              <a:gd name="connsiteX4-189" fmla="*/ 1420288 w 1438213"/>
              <a:gd name="connsiteY4-190" fmla="*/ 1804792 h 1883146"/>
              <a:gd name="connsiteX5-191" fmla="*/ 1378069 w 1438213"/>
              <a:gd name="connsiteY5-192" fmla="*/ 940750 h 1883146"/>
              <a:gd name="connsiteX6-193" fmla="*/ 1404809 w 1438213"/>
              <a:gd name="connsiteY6-194" fmla="*/ 61420 h 1883146"/>
              <a:gd name="connsiteX7-195" fmla="*/ 689187 w 1438213"/>
              <a:gd name="connsiteY7-196" fmla="*/ 59148 h 1883146"/>
              <a:gd name="connsiteX8-197" fmla="*/ 128947 w 1438213"/>
              <a:gd name="connsiteY8-198" fmla="*/ 345176 h 1883146"/>
              <a:gd name="connsiteX0-199" fmla="*/ 126587 w 1435854"/>
              <a:gd name="connsiteY0-200" fmla="*/ 353278 h 1891248"/>
              <a:gd name="connsiteX1-201" fmla="*/ 1442 w 1435854"/>
              <a:gd name="connsiteY1-202" fmla="*/ 1117646 h 1891248"/>
              <a:gd name="connsiteX2-203" fmla="*/ 215397 w 1435854"/>
              <a:gd name="connsiteY2-204" fmla="*/ 1554351 h 1891248"/>
              <a:gd name="connsiteX3-205" fmla="*/ 1034263 w 1435854"/>
              <a:gd name="connsiteY3-206" fmla="*/ 1821695 h 1891248"/>
              <a:gd name="connsiteX4-207" fmla="*/ 1417928 w 1435854"/>
              <a:gd name="connsiteY4-208" fmla="*/ 1812894 h 1891248"/>
              <a:gd name="connsiteX5-209" fmla="*/ 1375709 w 1435854"/>
              <a:gd name="connsiteY5-210" fmla="*/ 948852 h 1891248"/>
              <a:gd name="connsiteX6-211" fmla="*/ 1402449 w 1435854"/>
              <a:gd name="connsiteY6-212" fmla="*/ 69522 h 1891248"/>
              <a:gd name="connsiteX7-213" fmla="*/ 221605 w 1435854"/>
              <a:gd name="connsiteY7-214" fmla="*/ 47778 h 1891248"/>
              <a:gd name="connsiteX8-215" fmla="*/ 126587 w 1435854"/>
              <a:gd name="connsiteY8-216" fmla="*/ 353278 h 1891248"/>
              <a:gd name="connsiteX0-217" fmla="*/ 35803 w 1453152"/>
              <a:gd name="connsiteY0-218" fmla="*/ 439993 h 1896181"/>
              <a:gd name="connsiteX1-219" fmla="*/ 18740 w 1453152"/>
              <a:gd name="connsiteY1-220" fmla="*/ 1122579 h 1896181"/>
              <a:gd name="connsiteX2-221" fmla="*/ 232695 w 1453152"/>
              <a:gd name="connsiteY2-222" fmla="*/ 1559284 h 1896181"/>
              <a:gd name="connsiteX3-223" fmla="*/ 1051561 w 1453152"/>
              <a:gd name="connsiteY3-224" fmla="*/ 1826628 h 1896181"/>
              <a:gd name="connsiteX4-225" fmla="*/ 1435226 w 1453152"/>
              <a:gd name="connsiteY4-226" fmla="*/ 1817827 h 1896181"/>
              <a:gd name="connsiteX5-227" fmla="*/ 1393007 w 1453152"/>
              <a:gd name="connsiteY5-228" fmla="*/ 953785 h 1896181"/>
              <a:gd name="connsiteX6-229" fmla="*/ 1419747 w 1453152"/>
              <a:gd name="connsiteY6-230" fmla="*/ 74455 h 1896181"/>
              <a:gd name="connsiteX7-231" fmla="*/ 238903 w 1453152"/>
              <a:gd name="connsiteY7-232" fmla="*/ 52711 h 1896181"/>
              <a:gd name="connsiteX8-233" fmla="*/ 35803 w 1453152"/>
              <a:gd name="connsiteY8-234" fmla="*/ 439993 h 1896181"/>
              <a:gd name="connsiteX0-235" fmla="*/ 35803 w 1447873"/>
              <a:gd name="connsiteY0-236" fmla="*/ 439993 h 1952840"/>
              <a:gd name="connsiteX1-237" fmla="*/ 18740 w 1447873"/>
              <a:gd name="connsiteY1-238" fmla="*/ 1122579 h 1952840"/>
              <a:gd name="connsiteX2-239" fmla="*/ 232695 w 1447873"/>
              <a:gd name="connsiteY2-240" fmla="*/ 1559284 h 1952840"/>
              <a:gd name="connsiteX3-241" fmla="*/ 1130848 w 1447873"/>
              <a:gd name="connsiteY3-242" fmla="*/ 1925181 h 1952840"/>
              <a:gd name="connsiteX4-243" fmla="*/ 1435226 w 1447873"/>
              <a:gd name="connsiteY4-244" fmla="*/ 1817827 h 1952840"/>
              <a:gd name="connsiteX5-245" fmla="*/ 1393007 w 1447873"/>
              <a:gd name="connsiteY5-246" fmla="*/ 953785 h 1952840"/>
              <a:gd name="connsiteX6-247" fmla="*/ 1419747 w 1447873"/>
              <a:gd name="connsiteY6-248" fmla="*/ 74455 h 1952840"/>
              <a:gd name="connsiteX7-249" fmla="*/ 238903 w 1447873"/>
              <a:gd name="connsiteY7-250" fmla="*/ 52711 h 1952840"/>
              <a:gd name="connsiteX8-251" fmla="*/ 35803 w 1447873"/>
              <a:gd name="connsiteY8-252" fmla="*/ 439993 h 19528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 name="Group 20"/>
          <p:cNvGrpSpPr/>
          <p:nvPr/>
        </p:nvGrpSpPr>
        <p:grpSpPr>
          <a:xfrm>
            <a:off x="10837700" y="3928050"/>
            <a:ext cx="687393" cy="721548"/>
            <a:chOff x="5203089" y="1751190"/>
            <a:chExt cx="858331" cy="662414"/>
          </a:xfrm>
        </p:grpSpPr>
        <p:sp>
          <p:nvSpPr>
            <p:cNvPr id="22" name="Freeform 21"/>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22"/>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Connector 23"/>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10771171" y="3194171"/>
            <a:ext cx="594613" cy="648336"/>
            <a:chOff x="5203089" y="1751190"/>
            <a:chExt cx="858331" cy="662414"/>
          </a:xfrm>
        </p:grpSpPr>
        <p:sp>
          <p:nvSpPr>
            <p:cNvPr id="31" name="Freeform 30"/>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31"/>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 name="Freeform 38"/>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494463"/>
              <a:gd name="connsiteY0-74" fmla="*/ 534641 h 1775651"/>
              <a:gd name="connsiteX1-75" fmla="*/ 3 w 1494463"/>
              <a:gd name="connsiteY1-76" fmla="*/ 940200 h 1775651"/>
              <a:gd name="connsiteX2-77" fmla="*/ 367657 w 1494463"/>
              <a:gd name="connsiteY2-78" fmla="*/ 1508306 h 1775651"/>
              <a:gd name="connsiteX3-79" fmla="*/ 1186523 w 1494463"/>
              <a:gd name="connsiteY3-80" fmla="*/ 1775650 h 1775651"/>
              <a:gd name="connsiteX4-81" fmla="*/ 1467465 w 1494463"/>
              <a:gd name="connsiteY4-82" fmla="*/ 1510813 h 1775651"/>
              <a:gd name="connsiteX5-83" fmla="*/ 1468513 w 1494463"/>
              <a:gd name="connsiteY5-84" fmla="*/ 672856 h 1775651"/>
              <a:gd name="connsiteX6-85" fmla="*/ 1336927 w 1494463"/>
              <a:gd name="connsiteY6-86" fmla="*/ 154877 h 1775651"/>
              <a:gd name="connsiteX7-87" fmla="*/ 839087 w 1494463"/>
              <a:gd name="connsiteY7-88" fmla="*/ 21205 h 1775651"/>
              <a:gd name="connsiteX8-89" fmla="*/ 360355 w 1494463"/>
              <a:gd name="connsiteY8-90" fmla="*/ 534641 h 1775651"/>
              <a:gd name="connsiteX0-91" fmla="*/ 360355 w 1491064"/>
              <a:gd name="connsiteY0-92" fmla="*/ 552327 h 1793337"/>
              <a:gd name="connsiteX1-93" fmla="*/ 3 w 1491064"/>
              <a:gd name="connsiteY1-94" fmla="*/ 957886 h 1793337"/>
              <a:gd name="connsiteX2-95" fmla="*/ 367657 w 1491064"/>
              <a:gd name="connsiteY2-96" fmla="*/ 1525992 h 1793337"/>
              <a:gd name="connsiteX3-97" fmla="*/ 1186523 w 1491064"/>
              <a:gd name="connsiteY3-98" fmla="*/ 1793336 h 1793337"/>
              <a:gd name="connsiteX4-99" fmla="*/ 1467465 w 1491064"/>
              <a:gd name="connsiteY4-100" fmla="*/ 1528499 h 1793337"/>
              <a:gd name="connsiteX5-101" fmla="*/ 1468513 w 1491064"/>
              <a:gd name="connsiteY5-102" fmla="*/ 690542 h 1793337"/>
              <a:gd name="connsiteX6-103" fmla="*/ 1407977 w 1491064"/>
              <a:gd name="connsiteY6-104" fmla="*/ 109278 h 1793337"/>
              <a:gd name="connsiteX7-105" fmla="*/ 839087 w 1491064"/>
              <a:gd name="connsiteY7-106" fmla="*/ 38891 h 1793337"/>
              <a:gd name="connsiteX8-107" fmla="*/ 360355 w 1491064"/>
              <a:gd name="connsiteY8-108" fmla="*/ 552327 h 1793337"/>
              <a:gd name="connsiteX0-109" fmla="*/ 360355 w 1502818"/>
              <a:gd name="connsiteY0-110" fmla="*/ 552327 h 1612281"/>
              <a:gd name="connsiteX1-111" fmla="*/ 3 w 1502818"/>
              <a:gd name="connsiteY1-112" fmla="*/ 957886 h 1612281"/>
              <a:gd name="connsiteX2-113" fmla="*/ 367657 w 1502818"/>
              <a:gd name="connsiteY2-114" fmla="*/ 1525992 h 1612281"/>
              <a:gd name="connsiteX3-115" fmla="*/ 1026659 w 1502818"/>
              <a:gd name="connsiteY3-116" fmla="*/ 1582385 h 1612281"/>
              <a:gd name="connsiteX4-117" fmla="*/ 1467465 w 1502818"/>
              <a:gd name="connsiteY4-118" fmla="*/ 1528499 h 1612281"/>
              <a:gd name="connsiteX5-119" fmla="*/ 1468513 w 1502818"/>
              <a:gd name="connsiteY5-120" fmla="*/ 690542 h 1612281"/>
              <a:gd name="connsiteX6-121" fmla="*/ 1407977 w 1502818"/>
              <a:gd name="connsiteY6-122" fmla="*/ 109278 h 1612281"/>
              <a:gd name="connsiteX7-123" fmla="*/ 839087 w 1502818"/>
              <a:gd name="connsiteY7-124" fmla="*/ 38891 h 1612281"/>
              <a:gd name="connsiteX8-125" fmla="*/ 360355 w 1502818"/>
              <a:gd name="connsiteY8-126" fmla="*/ 552327 h 1612281"/>
              <a:gd name="connsiteX0-127" fmla="*/ 360384 w 1502847"/>
              <a:gd name="connsiteY0-128" fmla="*/ 552327 h 1803602"/>
              <a:gd name="connsiteX1-129" fmla="*/ 32 w 1502847"/>
              <a:gd name="connsiteY1-130" fmla="*/ 957886 h 1803602"/>
              <a:gd name="connsiteX2-131" fmla="*/ 385448 w 1502847"/>
              <a:gd name="connsiteY2-132" fmla="*/ 1779134 h 1803602"/>
              <a:gd name="connsiteX3-133" fmla="*/ 1026688 w 1502847"/>
              <a:gd name="connsiteY3-134" fmla="*/ 1582385 h 1803602"/>
              <a:gd name="connsiteX4-135" fmla="*/ 1467494 w 1502847"/>
              <a:gd name="connsiteY4-136" fmla="*/ 1528499 h 1803602"/>
              <a:gd name="connsiteX5-137" fmla="*/ 1468542 w 1502847"/>
              <a:gd name="connsiteY5-138" fmla="*/ 690542 h 1803602"/>
              <a:gd name="connsiteX6-139" fmla="*/ 1408006 w 1502847"/>
              <a:gd name="connsiteY6-140" fmla="*/ 109278 h 1803602"/>
              <a:gd name="connsiteX7-141" fmla="*/ 839116 w 1502847"/>
              <a:gd name="connsiteY7-142" fmla="*/ 38891 h 1803602"/>
              <a:gd name="connsiteX8-143" fmla="*/ 360384 w 1502847"/>
              <a:gd name="connsiteY8-144" fmla="*/ 552327 h 1803602"/>
              <a:gd name="connsiteX0-145" fmla="*/ 360384 w 1502847"/>
              <a:gd name="connsiteY0-146" fmla="*/ 552327 h 1826319"/>
              <a:gd name="connsiteX1-147" fmla="*/ 32 w 1502847"/>
              <a:gd name="connsiteY1-148" fmla="*/ 957886 h 1826319"/>
              <a:gd name="connsiteX2-149" fmla="*/ 385448 w 1502847"/>
              <a:gd name="connsiteY2-150" fmla="*/ 1779134 h 1826319"/>
              <a:gd name="connsiteX3-151" fmla="*/ 1026688 w 1502847"/>
              <a:gd name="connsiteY3-152" fmla="*/ 1582385 h 1826319"/>
              <a:gd name="connsiteX4-153" fmla="*/ 1467494 w 1502847"/>
              <a:gd name="connsiteY4-154" fmla="*/ 1528499 h 1826319"/>
              <a:gd name="connsiteX5-155" fmla="*/ 1468542 w 1502847"/>
              <a:gd name="connsiteY5-156" fmla="*/ 690542 h 1826319"/>
              <a:gd name="connsiteX6-157" fmla="*/ 1408006 w 1502847"/>
              <a:gd name="connsiteY6-158" fmla="*/ 109278 h 1826319"/>
              <a:gd name="connsiteX7-159" fmla="*/ 839116 w 1502847"/>
              <a:gd name="connsiteY7-160" fmla="*/ 38891 h 1826319"/>
              <a:gd name="connsiteX8-161" fmla="*/ 360384 w 1502847"/>
              <a:gd name="connsiteY8-162" fmla="*/ 552327 h 1826319"/>
              <a:gd name="connsiteX0-163" fmla="*/ 289852 w 1503366"/>
              <a:gd name="connsiteY0-164" fmla="*/ 461730 h 1820101"/>
              <a:gd name="connsiteX1-165" fmla="*/ 551 w 1503366"/>
              <a:gd name="connsiteY1-166" fmla="*/ 951668 h 1820101"/>
              <a:gd name="connsiteX2-167" fmla="*/ 385967 w 1503366"/>
              <a:gd name="connsiteY2-168" fmla="*/ 1772916 h 1820101"/>
              <a:gd name="connsiteX3-169" fmla="*/ 1027207 w 1503366"/>
              <a:gd name="connsiteY3-170" fmla="*/ 1576167 h 1820101"/>
              <a:gd name="connsiteX4-171" fmla="*/ 1468013 w 1503366"/>
              <a:gd name="connsiteY4-172" fmla="*/ 1522281 h 1820101"/>
              <a:gd name="connsiteX5-173" fmla="*/ 1469061 w 1503366"/>
              <a:gd name="connsiteY5-174" fmla="*/ 684324 h 1820101"/>
              <a:gd name="connsiteX6-175" fmla="*/ 1408525 w 1503366"/>
              <a:gd name="connsiteY6-176" fmla="*/ 103060 h 1820101"/>
              <a:gd name="connsiteX7-177" fmla="*/ 839635 w 1503366"/>
              <a:gd name="connsiteY7-178" fmla="*/ 32673 h 1820101"/>
              <a:gd name="connsiteX8-179" fmla="*/ 289852 w 1503366"/>
              <a:gd name="connsiteY8-180" fmla="*/ 461730 h 1820101"/>
              <a:gd name="connsiteX0-181" fmla="*/ 293376 w 1506890"/>
              <a:gd name="connsiteY0-182" fmla="*/ 461730 h 1820101"/>
              <a:gd name="connsiteX1-183" fmla="*/ 4075 w 1506890"/>
              <a:gd name="connsiteY1-184" fmla="*/ 951668 h 1820101"/>
              <a:gd name="connsiteX2-185" fmla="*/ 389491 w 1506890"/>
              <a:gd name="connsiteY2-186" fmla="*/ 1772916 h 1820101"/>
              <a:gd name="connsiteX3-187" fmla="*/ 1030731 w 1506890"/>
              <a:gd name="connsiteY3-188" fmla="*/ 1576167 h 1820101"/>
              <a:gd name="connsiteX4-189" fmla="*/ 1471537 w 1506890"/>
              <a:gd name="connsiteY4-190" fmla="*/ 1522281 h 1820101"/>
              <a:gd name="connsiteX5-191" fmla="*/ 1472585 w 1506890"/>
              <a:gd name="connsiteY5-192" fmla="*/ 684324 h 1820101"/>
              <a:gd name="connsiteX6-193" fmla="*/ 1412049 w 1506890"/>
              <a:gd name="connsiteY6-194" fmla="*/ 103060 h 1820101"/>
              <a:gd name="connsiteX7-195" fmla="*/ 843159 w 1506890"/>
              <a:gd name="connsiteY7-196" fmla="*/ 32673 h 1820101"/>
              <a:gd name="connsiteX8-197" fmla="*/ 293376 w 1506890"/>
              <a:gd name="connsiteY8-198" fmla="*/ 461730 h 1820101"/>
              <a:gd name="connsiteX0-199" fmla="*/ 203955 w 1545103"/>
              <a:gd name="connsiteY0-200" fmla="*/ 206126 h 1802639"/>
              <a:gd name="connsiteX1-201" fmla="*/ 42288 w 1545103"/>
              <a:gd name="connsiteY1-202" fmla="*/ 934206 h 1802639"/>
              <a:gd name="connsiteX2-203" fmla="*/ 427704 w 1545103"/>
              <a:gd name="connsiteY2-204" fmla="*/ 1755454 h 1802639"/>
              <a:gd name="connsiteX3-205" fmla="*/ 1068944 w 1545103"/>
              <a:gd name="connsiteY3-206" fmla="*/ 1558705 h 1802639"/>
              <a:gd name="connsiteX4-207" fmla="*/ 1509750 w 1545103"/>
              <a:gd name="connsiteY4-208" fmla="*/ 1504819 h 1802639"/>
              <a:gd name="connsiteX5-209" fmla="*/ 1510798 w 1545103"/>
              <a:gd name="connsiteY5-210" fmla="*/ 666862 h 1802639"/>
              <a:gd name="connsiteX6-211" fmla="*/ 1450262 w 1545103"/>
              <a:gd name="connsiteY6-212" fmla="*/ 85598 h 1802639"/>
              <a:gd name="connsiteX7-213" fmla="*/ 881372 w 1545103"/>
              <a:gd name="connsiteY7-214" fmla="*/ 15211 h 1802639"/>
              <a:gd name="connsiteX8-215" fmla="*/ 203955 w 1545103"/>
              <a:gd name="connsiteY8-216" fmla="*/ 206126 h 1802639"/>
              <a:gd name="connsiteX0-217" fmla="*/ 147252 w 1634267"/>
              <a:gd name="connsiteY0-218" fmla="*/ 113266 h 1796376"/>
              <a:gd name="connsiteX1-219" fmla="*/ 131452 w 1634267"/>
              <a:gd name="connsiteY1-220" fmla="*/ 927943 h 1796376"/>
              <a:gd name="connsiteX2-221" fmla="*/ 516868 w 1634267"/>
              <a:gd name="connsiteY2-222" fmla="*/ 1749191 h 1796376"/>
              <a:gd name="connsiteX3-223" fmla="*/ 1158108 w 1634267"/>
              <a:gd name="connsiteY3-224" fmla="*/ 1552442 h 1796376"/>
              <a:gd name="connsiteX4-225" fmla="*/ 1598914 w 1634267"/>
              <a:gd name="connsiteY4-226" fmla="*/ 1498556 h 1796376"/>
              <a:gd name="connsiteX5-227" fmla="*/ 1599962 w 1634267"/>
              <a:gd name="connsiteY5-228" fmla="*/ 660599 h 1796376"/>
              <a:gd name="connsiteX6-229" fmla="*/ 1539426 w 1634267"/>
              <a:gd name="connsiteY6-230" fmla="*/ 79335 h 1796376"/>
              <a:gd name="connsiteX7-231" fmla="*/ 970536 w 1634267"/>
              <a:gd name="connsiteY7-232" fmla="*/ 8948 h 1796376"/>
              <a:gd name="connsiteX8-233" fmla="*/ 147252 w 1634267"/>
              <a:gd name="connsiteY8-234" fmla="*/ 113266 h 17963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40"/>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Box 42"/>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TextBox 43"/>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5" name="Straight Connector 44"/>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7562238" y="2127325"/>
            <a:ext cx="3578867" cy="3640283"/>
            <a:chOff x="7562238" y="2127325"/>
            <a:chExt cx="3578867" cy="3640283"/>
          </a:xfrm>
        </p:grpSpPr>
        <p:grpSp>
          <p:nvGrpSpPr>
            <p:cNvPr id="57" name="Group 56"/>
            <p:cNvGrpSpPr/>
            <p:nvPr/>
          </p:nvGrpSpPr>
          <p:grpSpPr>
            <a:xfrm>
              <a:off x="7857253" y="2127325"/>
              <a:ext cx="3283852" cy="3640283"/>
              <a:chOff x="7881336" y="2104198"/>
              <a:chExt cx="3283852" cy="3640283"/>
            </a:xfrm>
          </p:grpSpPr>
          <p:sp>
            <p:nvSpPr>
              <p:cNvPr id="62" name="Line 428"/>
              <p:cNvSpPr>
                <a:spLocks noChangeShapeType="1"/>
              </p:cNvSpPr>
              <p:nvPr/>
            </p:nvSpPr>
            <p:spPr bwMode="auto">
              <a:xfrm rot="16200000" flipV="1">
                <a:off x="9813692" y="5228612"/>
                <a:ext cx="388062" cy="75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Line 430"/>
              <p:cNvSpPr>
                <a:spLocks noChangeShapeType="1"/>
              </p:cNvSpPr>
              <p:nvPr/>
            </p:nvSpPr>
            <p:spPr bwMode="auto">
              <a:xfrm rot="16200000">
                <a:off x="10234009" y="5382159"/>
                <a:ext cx="0" cy="1143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Line 431"/>
              <p:cNvSpPr>
                <a:spLocks noChangeShapeType="1"/>
              </p:cNvSpPr>
              <p:nvPr/>
            </p:nvSpPr>
            <p:spPr bwMode="auto">
              <a:xfrm>
                <a:off x="9457042" y="4815390"/>
                <a:ext cx="524483" cy="2615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Line 432"/>
              <p:cNvSpPr>
                <a:spLocks noChangeShapeType="1"/>
              </p:cNvSpPr>
              <p:nvPr/>
            </p:nvSpPr>
            <p:spPr bwMode="auto">
              <a:xfrm flipV="1">
                <a:off x="8874149" y="4815390"/>
                <a:ext cx="569255" cy="24626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433"/>
              <p:cNvSpPr>
                <a:spLocks noChangeShapeType="1"/>
              </p:cNvSpPr>
              <p:nvPr/>
            </p:nvSpPr>
            <p:spPr bwMode="auto">
              <a:xfrm flipV="1">
                <a:off x="8845827" y="5085749"/>
                <a:ext cx="103050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Line 435"/>
              <p:cNvSpPr>
                <a:spLocks noChangeShapeType="1"/>
              </p:cNvSpPr>
              <p:nvPr/>
            </p:nvSpPr>
            <p:spPr bwMode="auto">
              <a:xfrm>
                <a:off x="8234290" y="5094207"/>
                <a:ext cx="22680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Line 436"/>
              <p:cNvSpPr>
                <a:spLocks noChangeShapeType="1"/>
              </p:cNvSpPr>
              <p:nvPr/>
            </p:nvSpPr>
            <p:spPr bwMode="auto">
              <a:xfrm flipV="1">
                <a:off x="7972450" y="5267343"/>
                <a:ext cx="41275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Line 439"/>
              <p:cNvSpPr>
                <a:spLocks noChangeShapeType="1"/>
              </p:cNvSpPr>
              <p:nvPr/>
            </p:nvSpPr>
            <p:spPr bwMode="auto">
              <a:xfrm flipH="1">
                <a:off x="8397900" y="5259125"/>
                <a:ext cx="68080" cy="2939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Line 440"/>
              <p:cNvSpPr>
                <a:spLocks noChangeShapeType="1"/>
              </p:cNvSpPr>
              <p:nvPr/>
            </p:nvSpPr>
            <p:spPr bwMode="auto">
              <a:xfrm flipH="1" flipV="1">
                <a:off x="8512814" y="5284804"/>
                <a:ext cx="280374" cy="269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441"/>
              <p:cNvSpPr>
                <a:spLocks noChangeShapeType="1"/>
              </p:cNvSpPr>
              <p:nvPr/>
            </p:nvSpPr>
            <p:spPr bwMode="auto">
              <a:xfrm>
                <a:off x="8512814" y="5234921"/>
                <a:ext cx="914184" cy="4686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Line 443"/>
              <p:cNvSpPr>
                <a:spLocks noChangeShapeType="1"/>
              </p:cNvSpPr>
              <p:nvPr/>
            </p:nvSpPr>
            <p:spPr bwMode="auto">
              <a:xfrm>
                <a:off x="8271861" y="3806843"/>
                <a:ext cx="0" cy="1317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Line 449"/>
              <p:cNvSpPr>
                <a:spLocks noChangeShapeType="1"/>
              </p:cNvSpPr>
              <p:nvPr/>
            </p:nvSpPr>
            <p:spPr bwMode="auto">
              <a:xfrm flipV="1">
                <a:off x="7881336" y="4017980"/>
                <a:ext cx="168275"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Line 428"/>
              <p:cNvSpPr>
                <a:spLocks noChangeShapeType="1"/>
              </p:cNvSpPr>
              <p:nvPr/>
            </p:nvSpPr>
            <p:spPr bwMode="auto">
              <a:xfrm rot="16200000" flipV="1">
                <a:off x="9909628" y="5560344"/>
                <a:ext cx="366793" cy="148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440"/>
              <p:cNvSpPr>
                <a:spLocks noChangeShapeType="1"/>
              </p:cNvSpPr>
              <p:nvPr/>
            </p:nvSpPr>
            <p:spPr bwMode="auto">
              <a:xfrm flipV="1">
                <a:off x="8483508" y="5013435"/>
                <a:ext cx="404236" cy="2077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6" name="Straight Connector 75"/>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Line 541"/>
              <p:cNvSpPr>
                <a:spLocks noChangeShapeType="1"/>
              </p:cNvSpPr>
              <p:nvPr/>
            </p:nvSpPr>
            <p:spPr bwMode="auto">
              <a:xfrm flipV="1">
                <a:off x="9402788" y="4090252"/>
                <a:ext cx="429324" cy="70560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424"/>
              <p:cNvSpPr>
                <a:spLocks noChangeShapeType="1"/>
              </p:cNvSpPr>
              <p:nvPr/>
            </p:nvSpPr>
            <p:spPr bwMode="auto">
              <a:xfrm flipV="1">
                <a:off x="8268637" y="4024329"/>
                <a:ext cx="969051"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8" name="Picture 778" descr="antenna_radiation_stylized"/>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1" descr="antenna_radiation_styliz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9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00"/>
            <p:cNvSpPr>
              <a:spLocks noChangeArrowheads="1"/>
            </p:cNvSpPr>
            <p:nvPr/>
          </p:nvSpPr>
          <p:spPr bwMode="auto">
            <a:xfrm>
              <a:off x="8174541" y="2292995"/>
              <a:ext cx="52388" cy="49485"/>
            </a:xfrm>
            <a:prstGeom prst="ellipse">
              <a:avLst/>
            </a:prstGeom>
            <a:solidFill>
              <a:schemeClr val="tx2"/>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6" name="Line 426"/>
          <p:cNvSpPr>
            <a:spLocks noChangeShapeType="1"/>
          </p:cNvSpPr>
          <p:nvPr/>
        </p:nvSpPr>
        <p:spPr bwMode="auto">
          <a:xfrm>
            <a:off x="8207860" y="2700359"/>
            <a:ext cx="227964" cy="1743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roup 783"/>
          <p:cNvGrpSpPr/>
          <p:nvPr/>
        </p:nvGrpSpPr>
        <p:grpSpPr bwMode="auto">
          <a:xfrm>
            <a:off x="8050698" y="2309376"/>
            <a:ext cx="298450" cy="464008"/>
            <a:chOff x="3130" y="3288"/>
            <a:chExt cx="410" cy="742"/>
          </a:xfrm>
        </p:grpSpPr>
        <p:sp>
          <p:nvSpPr>
            <p:cNvPr id="88" name="Line 270"/>
            <p:cNvSpPr>
              <a:spLocks noChangeShapeType="1"/>
            </p:cNvSpPr>
            <p:nvPr/>
          </p:nvSpPr>
          <p:spPr bwMode="auto">
            <a:xfrm flipH="1">
              <a:off x="3130" y="3288"/>
              <a:ext cx="205" cy="6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271"/>
            <p:cNvSpPr>
              <a:spLocks noChangeShapeType="1"/>
            </p:cNvSpPr>
            <p:nvPr/>
          </p:nvSpPr>
          <p:spPr bwMode="auto">
            <a:xfrm>
              <a:off x="3335" y="3288"/>
              <a:ext cx="205" cy="6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Line 272"/>
            <p:cNvSpPr>
              <a:spLocks noChangeShapeType="1"/>
            </p:cNvSpPr>
            <p:nvPr/>
          </p:nvSpPr>
          <p:spPr bwMode="auto">
            <a:xfrm>
              <a:off x="3130"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273"/>
            <p:cNvSpPr>
              <a:spLocks noChangeShapeType="1"/>
            </p:cNvSpPr>
            <p:nvPr/>
          </p:nvSpPr>
          <p:spPr bwMode="auto">
            <a:xfrm flipH="1">
              <a:off x="3335"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Line 274"/>
            <p:cNvSpPr>
              <a:spLocks noChangeShapeType="1"/>
            </p:cNvSpPr>
            <p:nvPr/>
          </p:nvSpPr>
          <p:spPr bwMode="auto">
            <a:xfrm>
              <a:off x="3335" y="3303"/>
              <a:ext cx="0" cy="7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Line 275"/>
            <p:cNvSpPr>
              <a:spLocks noChangeShapeType="1"/>
            </p:cNvSpPr>
            <p:nvPr/>
          </p:nvSpPr>
          <p:spPr bwMode="auto">
            <a:xfrm flipV="1">
              <a:off x="3130" y="3888"/>
              <a:ext cx="205" cy="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Line 276"/>
            <p:cNvSpPr>
              <a:spLocks noChangeShapeType="1"/>
            </p:cNvSpPr>
            <p:nvPr/>
          </p:nvSpPr>
          <p:spPr bwMode="auto">
            <a:xfrm flipH="1" flipV="1">
              <a:off x="3335" y="3888"/>
              <a:ext cx="205" cy="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Line 277"/>
            <p:cNvSpPr>
              <a:spLocks noChangeShapeType="1"/>
            </p:cNvSpPr>
            <p:nvPr/>
          </p:nvSpPr>
          <p:spPr bwMode="auto">
            <a:xfrm>
              <a:off x="3217" y="3668"/>
              <a:ext cx="118"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Line 278"/>
            <p:cNvSpPr>
              <a:spLocks noChangeShapeType="1"/>
            </p:cNvSpPr>
            <p:nvPr/>
          </p:nvSpPr>
          <p:spPr bwMode="auto">
            <a:xfrm flipV="1">
              <a:off x="3335" y="3668"/>
              <a:ext cx="124"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Line 279"/>
            <p:cNvSpPr>
              <a:spLocks noChangeShapeType="1"/>
            </p:cNvSpPr>
            <p:nvPr/>
          </p:nvSpPr>
          <p:spPr bwMode="auto">
            <a:xfrm>
              <a:off x="3178" y="3766"/>
              <a:ext cx="152" cy="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Line 280"/>
            <p:cNvSpPr>
              <a:spLocks noChangeShapeType="1"/>
            </p:cNvSpPr>
            <p:nvPr/>
          </p:nvSpPr>
          <p:spPr bwMode="auto">
            <a:xfrm flipV="1">
              <a:off x="3335" y="3781"/>
              <a:ext cx="153" cy="6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Line 281"/>
            <p:cNvSpPr>
              <a:spLocks noChangeShapeType="1"/>
            </p:cNvSpPr>
            <p:nvPr/>
          </p:nvSpPr>
          <p:spPr bwMode="auto">
            <a:xfrm flipV="1">
              <a:off x="3335" y="3567"/>
              <a:ext cx="78"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Line 282"/>
            <p:cNvSpPr>
              <a:spLocks noChangeShapeType="1"/>
            </p:cNvSpPr>
            <p:nvPr/>
          </p:nvSpPr>
          <p:spPr bwMode="auto">
            <a:xfrm flipV="1">
              <a:off x="3335" y="3428"/>
              <a:ext cx="49"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Line 283"/>
            <p:cNvSpPr>
              <a:spLocks noChangeShapeType="1"/>
            </p:cNvSpPr>
            <p:nvPr/>
          </p:nvSpPr>
          <p:spPr bwMode="auto">
            <a:xfrm>
              <a:off x="3247" y="3558"/>
              <a:ext cx="9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Line 284"/>
            <p:cNvSpPr>
              <a:spLocks noChangeShapeType="1"/>
            </p:cNvSpPr>
            <p:nvPr/>
          </p:nvSpPr>
          <p:spPr bwMode="auto">
            <a:xfrm>
              <a:off x="3289" y="3422"/>
              <a:ext cx="5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03" name="Picture 77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8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 name="Group 104"/>
          <p:cNvGrpSpPr/>
          <p:nvPr/>
        </p:nvGrpSpPr>
        <p:grpSpPr>
          <a:xfrm>
            <a:off x="9783558" y="4989983"/>
            <a:ext cx="393760" cy="218578"/>
            <a:chOff x="7493876" y="2774731"/>
            <a:chExt cx="1481958" cy="894622"/>
          </a:xfrm>
        </p:grpSpPr>
        <p:sp>
          <p:nvSpPr>
            <p:cNvPr id="106" name="Freeform 10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7" name="Oval 10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8" name="Group 107"/>
            <p:cNvGrpSpPr/>
            <p:nvPr/>
          </p:nvGrpSpPr>
          <p:grpSpPr>
            <a:xfrm>
              <a:off x="7713663" y="2848339"/>
              <a:ext cx="1042107" cy="425543"/>
              <a:chOff x="7786941" y="2884917"/>
              <a:chExt cx="897649" cy="353919"/>
            </a:xfrm>
          </p:grpSpPr>
          <p:sp>
            <p:nvSpPr>
              <p:cNvPr id="109" name="Freeform 10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10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11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11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3" name="Group 112"/>
          <p:cNvGrpSpPr/>
          <p:nvPr/>
        </p:nvGrpSpPr>
        <p:grpSpPr>
          <a:xfrm>
            <a:off x="9849365" y="5339037"/>
            <a:ext cx="309740" cy="190838"/>
            <a:chOff x="3668110" y="2448910"/>
            <a:chExt cx="3794234" cy="2165130"/>
          </a:xfrm>
        </p:grpSpPr>
        <p:sp>
          <p:nvSpPr>
            <p:cNvPr id="114" name="Rectangle 113"/>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Freeform 114"/>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p:cNvGrpSpPr/>
            <p:nvPr/>
          </p:nvGrpSpPr>
          <p:grpSpPr>
            <a:xfrm>
              <a:off x="3941378" y="2603243"/>
              <a:ext cx="3202061" cy="1066110"/>
              <a:chOff x="7939341" y="3037317"/>
              <a:chExt cx="897649" cy="353919"/>
            </a:xfrm>
          </p:grpSpPr>
          <p:sp>
            <p:nvSpPr>
              <p:cNvPr id="117" name="Freeform 116"/>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Freeform 117"/>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Freeform 118"/>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Freeform 119"/>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1" name="Group 120"/>
          <p:cNvGrpSpPr/>
          <p:nvPr/>
        </p:nvGrpSpPr>
        <p:grpSpPr>
          <a:xfrm>
            <a:off x="8676619" y="4967420"/>
            <a:ext cx="393760" cy="218578"/>
            <a:chOff x="7493876" y="2774731"/>
            <a:chExt cx="1481958" cy="894622"/>
          </a:xfrm>
        </p:grpSpPr>
        <p:sp>
          <p:nvSpPr>
            <p:cNvPr id="122" name="Freeform 12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3" name="Oval 12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4" name="Group 123"/>
            <p:cNvGrpSpPr/>
            <p:nvPr/>
          </p:nvGrpSpPr>
          <p:grpSpPr>
            <a:xfrm>
              <a:off x="7713663" y="2848339"/>
              <a:ext cx="1042107" cy="425543"/>
              <a:chOff x="7786941" y="2884917"/>
              <a:chExt cx="897649" cy="353919"/>
            </a:xfrm>
          </p:grpSpPr>
          <p:sp>
            <p:nvSpPr>
              <p:cNvPr id="125" name="Freeform 12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reeform 12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Freeform 12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9" name="Group 128"/>
          <p:cNvGrpSpPr/>
          <p:nvPr/>
        </p:nvGrpSpPr>
        <p:grpSpPr>
          <a:xfrm>
            <a:off x="8311520" y="5194433"/>
            <a:ext cx="309740" cy="190838"/>
            <a:chOff x="3668110" y="2448910"/>
            <a:chExt cx="3794234" cy="2165130"/>
          </a:xfrm>
        </p:grpSpPr>
        <p:sp>
          <p:nvSpPr>
            <p:cNvPr id="130" name="Rectangle 129"/>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Freeform 130"/>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2" name="Group 131"/>
            <p:cNvGrpSpPr/>
            <p:nvPr/>
          </p:nvGrpSpPr>
          <p:grpSpPr>
            <a:xfrm>
              <a:off x="3941378" y="2603243"/>
              <a:ext cx="3202061" cy="1066110"/>
              <a:chOff x="7939341" y="3037317"/>
              <a:chExt cx="897649" cy="353919"/>
            </a:xfrm>
          </p:grpSpPr>
          <p:sp>
            <p:nvSpPr>
              <p:cNvPr id="133" name="Freeform 132"/>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133"/>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Freeform 134"/>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Freeform 135"/>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7" name="Group 136"/>
          <p:cNvGrpSpPr/>
          <p:nvPr/>
        </p:nvGrpSpPr>
        <p:grpSpPr>
          <a:xfrm>
            <a:off x="8439827" y="2812309"/>
            <a:ext cx="353678" cy="168275"/>
            <a:chOff x="7493876" y="2774731"/>
            <a:chExt cx="1481958" cy="894622"/>
          </a:xfrm>
        </p:grpSpPr>
        <p:sp>
          <p:nvSpPr>
            <p:cNvPr id="138" name="Freeform 13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9" name="Oval 138"/>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40" name="Group 139"/>
            <p:cNvGrpSpPr/>
            <p:nvPr/>
          </p:nvGrpSpPr>
          <p:grpSpPr>
            <a:xfrm>
              <a:off x="7713663" y="2848339"/>
              <a:ext cx="1042107" cy="425543"/>
              <a:chOff x="7786941" y="2884917"/>
              <a:chExt cx="897649" cy="353919"/>
            </a:xfrm>
          </p:grpSpPr>
          <p:sp>
            <p:nvSpPr>
              <p:cNvPr id="141" name="Freeform 14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Freeform 14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14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14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45" name="Group 144"/>
          <p:cNvGrpSpPr/>
          <p:nvPr/>
        </p:nvGrpSpPr>
        <p:grpSpPr>
          <a:xfrm>
            <a:off x="8050070" y="3965994"/>
            <a:ext cx="354986" cy="175668"/>
            <a:chOff x="7493876" y="2774731"/>
            <a:chExt cx="1481958" cy="894622"/>
          </a:xfrm>
        </p:grpSpPr>
        <p:sp>
          <p:nvSpPr>
            <p:cNvPr id="146" name="Freeform 14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7" name="Oval 14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48" name="Group 147"/>
            <p:cNvGrpSpPr/>
            <p:nvPr/>
          </p:nvGrpSpPr>
          <p:grpSpPr>
            <a:xfrm>
              <a:off x="7713663" y="2848339"/>
              <a:ext cx="1042107" cy="425543"/>
              <a:chOff x="7786941" y="2884917"/>
              <a:chExt cx="897649" cy="353919"/>
            </a:xfrm>
          </p:grpSpPr>
          <p:sp>
            <p:nvSpPr>
              <p:cNvPr id="149" name="Freeform 14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3" name="Group 152"/>
          <p:cNvGrpSpPr/>
          <p:nvPr/>
        </p:nvGrpSpPr>
        <p:grpSpPr>
          <a:xfrm>
            <a:off x="10884085" y="3601365"/>
            <a:ext cx="170989" cy="97052"/>
            <a:chOff x="7493876" y="2774731"/>
            <a:chExt cx="1481958" cy="894622"/>
          </a:xfrm>
        </p:grpSpPr>
        <p:sp>
          <p:nvSpPr>
            <p:cNvPr id="154" name="Freeform 15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5" name="Oval 154"/>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6" name="Group 155"/>
            <p:cNvGrpSpPr/>
            <p:nvPr/>
          </p:nvGrpSpPr>
          <p:grpSpPr>
            <a:xfrm>
              <a:off x="7713663" y="2848339"/>
              <a:ext cx="1042107" cy="425543"/>
              <a:chOff x="7786941" y="2884917"/>
              <a:chExt cx="897649" cy="353919"/>
            </a:xfrm>
          </p:grpSpPr>
          <p:sp>
            <p:nvSpPr>
              <p:cNvPr id="157" name="Freeform 15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Freeform 15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15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1" name="Group 160"/>
          <p:cNvGrpSpPr/>
          <p:nvPr/>
        </p:nvGrpSpPr>
        <p:grpSpPr>
          <a:xfrm>
            <a:off x="10410609" y="3496138"/>
            <a:ext cx="353678" cy="198344"/>
            <a:chOff x="7493876" y="2774731"/>
            <a:chExt cx="1481958" cy="894622"/>
          </a:xfrm>
        </p:grpSpPr>
        <p:sp>
          <p:nvSpPr>
            <p:cNvPr id="162" name="Freeform 16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Oval 16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64" name="Group 163"/>
            <p:cNvGrpSpPr/>
            <p:nvPr/>
          </p:nvGrpSpPr>
          <p:grpSpPr>
            <a:xfrm>
              <a:off x="7713663" y="2848339"/>
              <a:ext cx="1042107" cy="425543"/>
              <a:chOff x="7786941" y="2884917"/>
              <a:chExt cx="897649" cy="353919"/>
            </a:xfrm>
          </p:grpSpPr>
          <p:sp>
            <p:nvSpPr>
              <p:cNvPr id="165" name="Freeform 16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Freeform 16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reeform 16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reeform 16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9" name="Group 168"/>
          <p:cNvGrpSpPr/>
          <p:nvPr/>
        </p:nvGrpSpPr>
        <p:grpSpPr>
          <a:xfrm>
            <a:off x="9948724" y="2202292"/>
            <a:ext cx="353678" cy="198344"/>
            <a:chOff x="7493876" y="2774731"/>
            <a:chExt cx="1481958" cy="894622"/>
          </a:xfrm>
        </p:grpSpPr>
        <p:sp>
          <p:nvSpPr>
            <p:cNvPr id="170" name="Freeform 169"/>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1" name="Oval 170"/>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72" name="Group 171"/>
            <p:cNvGrpSpPr/>
            <p:nvPr/>
          </p:nvGrpSpPr>
          <p:grpSpPr>
            <a:xfrm>
              <a:off x="7713663" y="2848339"/>
              <a:ext cx="1042107" cy="425543"/>
              <a:chOff x="7786941" y="2884917"/>
              <a:chExt cx="897649" cy="353919"/>
            </a:xfrm>
          </p:grpSpPr>
          <p:sp>
            <p:nvSpPr>
              <p:cNvPr id="173" name="Freeform 172"/>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Freeform 173"/>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174"/>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75"/>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7" name="Group 176"/>
          <p:cNvGrpSpPr/>
          <p:nvPr/>
        </p:nvGrpSpPr>
        <p:grpSpPr>
          <a:xfrm>
            <a:off x="10527214" y="2613367"/>
            <a:ext cx="353678" cy="198344"/>
            <a:chOff x="7493876" y="2774731"/>
            <a:chExt cx="1481958" cy="894622"/>
          </a:xfrm>
        </p:grpSpPr>
        <p:sp>
          <p:nvSpPr>
            <p:cNvPr id="178" name="Freeform 17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9" name="Oval 178"/>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80" name="Group 179"/>
            <p:cNvGrpSpPr/>
            <p:nvPr/>
          </p:nvGrpSpPr>
          <p:grpSpPr>
            <a:xfrm>
              <a:off x="7713663" y="2848339"/>
              <a:ext cx="1042107" cy="425543"/>
              <a:chOff x="7786941" y="2884917"/>
              <a:chExt cx="897649" cy="353919"/>
            </a:xfrm>
          </p:grpSpPr>
          <p:sp>
            <p:nvSpPr>
              <p:cNvPr id="181" name="Freeform 18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Freeform 18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Freeform 18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Freeform 18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5" name="Group 184"/>
          <p:cNvGrpSpPr/>
          <p:nvPr/>
        </p:nvGrpSpPr>
        <p:grpSpPr>
          <a:xfrm>
            <a:off x="10643825" y="2107963"/>
            <a:ext cx="353678" cy="198344"/>
            <a:chOff x="7493876" y="2774731"/>
            <a:chExt cx="1481958" cy="894622"/>
          </a:xfrm>
        </p:grpSpPr>
        <p:sp>
          <p:nvSpPr>
            <p:cNvPr id="186" name="Freeform 18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7" name="Oval 18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88" name="Group 187"/>
            <p:cNvGrpSpPr/>
            <p:nvPr/>
          </p:nvGrpSpPr>
          <p:grpSpPr>
            <a:xfrm>
              <a:off x="7713663" y="2848339"/>
              <a:ext cx="1042107" cy="425543"/>
              <a:chOff x="7786941" y="2884917"/>
              <a:chExt cx="897649" cy="353919"/>
            </a:xfrm>
          </p:grpSpPr>
          <p:sp>
            <p:nvSpPr>
              <p:cNvPr id="189" name="Freeform 18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Freeform 18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Freeform 19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Freeform 19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93" name="Group 192"/>
          <p:cNvGrpSpPr/>
          <p:nvPr/>
        </p:nvGrpSpPr>
        <p:grpSpPr>
          <a:xfrm>
            <a:off x="9098788" y="3956624"/>
            <a:ext cx="367224" cy="240304"/>
            <a:chOff x="7493876" y="2774731"/>
            <a:chExt cx="1481958" cy="894622"/>
          </a:xfrm>
        </p:grpSpPr>
        <p:sp>
          <p:nvSpPr>
            <p:cNvPr id="194" name="Freeform 19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5" name="Oval 194"/>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96" name="Group 195"/>
            <p:cNvGrpSpPr/>
            <p:nvPr/>
          </p:nvGrpSpPr>
          <p:grpSpPr>
            <a:xfrm>
              <a:off x="7713663" y="2848339"/>
              <a:ext cx="1042107" cy="425543"/>
              <a:chOff x="7786941" y="2884917"/>
              <a:chExt cx="897649" cy="353919"/>
            </a:xfrm>
          </p:grpSpPr>
          <p:sp>
            <p:nvSpPr>
              <p:cNvPr id="197" name="Freeform 19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Freeform 19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Freeform 19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Freeform 19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1" name="Group 200"/>
          <p:cNvGrpSpPr/>
          <p:nvPr/>
        </p:nvGrpSpPr>
        <p:grpSpPr>
          <a:xfrm>
            <a:off x="9980126" y="2661565"/>
            <a:ext cx="353678" cy="198344"/>
            <a:chOff x="7493876" y="2774731"/>
            <a:chExt cx="1481958" cy="894622"/>
          </a:xfrm>
        </p:grpSpPr>
        <p:sp>
          <p:nvSpPr>
            <p:cNvPr id="202" name="Freeform 20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3" name="Oval 20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04" name="Group 203"/>
            <p:cNvGrpSpPr/>
            <p:nvPr/>
          </p:nvGrpSpPr>
          <p:grpSpPr>
            <a:xfrm>
              <a:off x="7713663" y="2848339"/>
              <a:ext cx="1042107" cy="425543"/>
              <a:chOff x="7786941" y="2884917"/>
              <a:chExt cx="897649" cy="353919"/>
            </a:xfrm>
          </p:grpSpPr>
          <p:sp>
            <p:nvSpPr>
              <p:cNvPr id="205" name="Freeform 20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Freeform 20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Freeform 20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Freeform 20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9" name="Group 208"/>
          <p:cNvGrpSpPr/>
          <p:nvPr/>
        </p:nvGrpSpPr>
        <p:grpSpPr>
          <a:xfrm>
            <a:off x="9497138" y="3394032"/>
            <a:ext cx="367224" cy="240304"/>
            <a:chOff x="7493876" y="2774731"/>
            <a:chExt cx="1481958" cy="894622"/>
          </a:xfrm>
        </p:grpSpPr>
        <p:sp>
          <p:nvSpPr>
            <p:cNvPr id="210" name="Freeform 209"/>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1" name="Oval 210"/>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12" name="Group 211"/>
            <p:cNvGrpSpPr/>
            <p:nvPr/>
          </p:nvGrpSpPr>
          <p:grpSpPr>
            <a:xfrm>
              <a:off x="7713663" y="2848339"/>
              <a:ext cx="1042107" cy="425543"/>
              <a:chOff x="7786941" y="2884917"/>
              <a:chExt cx="897649" cy="353919"/>
            </a:xfrm>
          </p:grpSpPr>
          <p:sp>
            <p:nvSpPr>
              <p:cNvPr id="213" name="Freeform 212"/>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Freeform 213"/>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Freeform 214"/>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Freeform 215"/>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7" name="Group 216"/>
          <p:cNvGrpSpPr/>
          <p:nvPr/>
        </p:nvGrpSpPr>
        <p:grpSpPr>
          <a:xfrm>
            <a:off x="9601554" y="3999763"/>
            <a:ext cx="367224" cy="240304"/>
            <a:chOff x="7493876" y="2774731"/>
            <a:chExt cx="1481958" cy="894622"/>
          </a:xfrm>
        </p:grpSpPr>
        <p:sp>
          <p:nvSpPr>
            <p:cNvPr id="218" name="Freeform 21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9" name="Oval 218"/>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20" name="Group 219"/>
            <p:cNvGrpSpPr/>
            <p:nvPr/>
          </p:nvGrpSpPr>
          <p:grpSpPr>
            <a:xfrm>
              <a:off x="7713663" y="2848339"/>
              <a:ext cx="1042107" cy="425543"/>
              <a:chOff x="7786941" y="2884917"/>
              <a:chExt cx="897649" cy="353919"/>
            </a:xfrm>
          </p:grpSpPr>
          <p:sp>
            <p:nvSpPr>
              <p:cNvPr id="221" name="Freeform 22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Freeform 22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Freeform 22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Freeform 22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25" name="Group 224"/>
          <p:cNvGrpSpPr/>
          <p:nvPr/>
        </p:nvGrpSpPr>
        <p:grpSpPr>
          <a:xfrm>
            <a:off x="10375259" y="3992325"/>
            <a:ext cx="353678" cy="198344"/>
            <a:chOff x="7493876" y="2774731"/>
            <a:chExt cx="1481958" cy="894622"/>
          </a:xfrm>
        </p:grpSpPr>
        <p:sp>
          <p:nvSpPr>
            <p:cNvPr id="226" name="Freeform 22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7" name="Oval 22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28" name="Group 227"/>
            <p:cNvGrpSpPr/>
            <p:nvPr/>
          </p:nvGrpSpPr>
          <p:grpSpPr>
            <a:xfrm>
              <a:off x="7713663" y="2848339"/>
              <a:ext cx="1042107" cy="425543"/>
              <a:chOff x="7786941" y="2884917"/>
              <a:chExt cx="897649" cy="353919"/>
            </a:xfrm>
          </p:grpSpPr>
          <p:sp>
            <p:nvSpPr>
              <p:cNvPr id="229" name="Freeform 22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Freeform 22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Freeform 23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Freeform 23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3" name="Group 232"/>
          <p:cNvGrpSpPr/>
          <p:nvPr/>
        </p:nvGrpSpPr>
        <p:grpSpPr>
          <a:xfrm>
            <a:off x="9247893" y="4775686"/>
            <a:ext cx="393760" cy="218578"/>
            <a:chOff x="7493876" y="2774731"/>
            <a:chExt cx="1481958" cy="894622"/>
          </a:xfrm>
        </p:grpSpPr>
        <p:sp>
          <p:nvSpPr>
            <p:cNvPr id="234" name="Freeform 23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5" name="Oval 234"/>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36" name="Group 235"/>
            <p:cNvGrpSpPr/>
            <p:nvPr/>
          </p:nvGrpSpPr>
          <p:grpSpPr>
            <a:xfrm>
              <a:off x="7713663" y="2848339"/>
              <a:ext cx="1042107" cy="425543"/>
              <a:chOff x="7786941" y="2884917"/>
              <a:chExt cx="897649" cy="353919"/>
            </a:xfrm>
          </p:grpSpPr>
          <p:sp>
            <p:nvSpPr>
              <p:cNvPr id="237" name="Freeform 23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Freeform 23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Freeform 23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Freeform 23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1" name="Group 240"/>
          <p:cNvGrpSpPr/>
          <p:nvPr/>
        </p:nvGrpSpPr>
        <p:grpSpPr>
          <a:xfrm>
            <a:off x="10925982" y="4369125"/>
            <a:ext cx="228295" cy="120400"/>
            <a:chOff x="7493876" y="2774731"/>
            <a:chExt cx="1481958" cy="894622"/>
          </a:xfrm>
        </p:grpSpPr>
        <p:sp>
          <p:nvSpPr>
            <p:cNvPr id="242" name="Freeform 24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3" name="Oval 242"/>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44" name="Group 243"/>
            <p:cNvGrpSpPr/>
            <p:nvPr/>
          </p:nvGrpSpPr>
          <p:grpSpPr>
            <a:xfrm>
              <a:off x="7713663" y="2848339"/>
              <a:ext cx="1042107" cy="425543"/>
              <a:chOff x="7786941" y="2884917"/>
              <a:chExt cx="897649" cy="353919"/>
            </a:xfrm>
          </p:grpSpPr>
          <p:sp>
            <p:nvSpPr>
              <p:cNvPr id="245" name="Freeform 24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Freeform 24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Freeform 24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Freeform 24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9" name="Group 248"/>
          <p:cNvGrpSpPr/>
          <p:nvPr/>
        </p:nvGrpSpPr>
        <p:grpSpPr>
          <a:xfrm>
            <a:off x="7439074" y="2356613"/>
            <a:ext cx="534987" cy="407988"/>
            <a:chOff x="7432700" y="2327293"/>
            <a:chExt cx="534987" cy="407988"/>
          </a:xfrm>
        </p:grpSpPr>
        <p:pic>
          <p:nvPicPr>
            <p:cNvPr id="250" name="Picture 1017" descr="antenna_styliz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018"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19"/>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53" name="Picture 1020" descr="scree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1021"/>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1022"/>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Freeform 1023"/>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1024"/>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1025"/>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1026"/>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0" name="Group 1027"/>
            <p:cNvGrpSpPr/>
            <p:nvPr/>
          </p:nvGrpSpPr>
          <p:grpSpPr bwMode="auto">
            <a:xfrm>
              <a:off x="7594735" y="2642220"/>
              <a:ext cx="98740" cy="36846"/>
              <a:chOff x="1740" y="2642"/>
              <a:chExt cx="752" cy="327"/>
            </a:xfrm>
          </p:grpSpPr>
          <p:sp>
            <p:nvSpPr>
              <p:cNvPr id="267" name="Freeform 1028"/>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1029"/>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1030"/>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103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Freeform 1032"/>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Freeform 1033"/>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61" name="Freeform 1034"/>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Freeform 1035"/>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1036"/>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Freeform 1037"/>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1038"/>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1039"/>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3" name="Group 272"/>
          <p:cNvGrpSpPr/>
          <p:nvPr/>
        </p:nvGrpSpPr>
        <p:grpSpPr>
          <a:xfrm>
            <a:off x="8637781" y="2319727"/>
            <a:ext cx="530702" cy="478009"/>
            <a:chOff x="8631407" y="2290407"/>
            <a:chExt cx="530702" cy="478009"/>
          </a:xfrm>
        </p:grpSpPr>
        <p:pic>
          <p:nvPicPr>
            <p:cNvPr id="274" name="Picture 568" descr="light2.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1017" descr="antenna_styliz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p:cNvGrpSpPr/>
          <p:nvPr/>
        </p:nvGrpSpPr>
        <p:grpSpPr>
          <a:xfrm>
            <a:off x="8499539" y="2059124"/>
            <a:ext cx="849312" cy="226109"/>
            <a:chOff x="8493165" y="2029804"/>
            <a:chExt cx="849312" cy="226109"/>
          </a:xfrm>
        </p:grpSpPr>
        <p:pic>
          <p:nvPicPr>
            <p:cNvPr id="277" name="Picture 603"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p:cNvGrpSpPr/>
          <p:nvPr/>
        </p:nvGrpSpPr>
        <p:grpSpPr>
          <a:xfrm>
            <a:off x="7493518" y="3325424"/>
            <a:ext cx="857739" cy="583764"/>
            <a:chOff x="7487144" y="3296104"/>
            <a:chExt cx="857739" cy="583764"/>
          </a:xfrm>
        </p:grpSpPr>
        <p:grpSp>
          <p:nvGrpSpPr>
            <p:cNvPr id="280" name="Group 279"/>
            <p:cNvGrpSpPr/>
            <p:nvPr/>
          </p:nvGrpSpPr>
          <p:grpSpPr>
            <a:xfrm>
              <a:off x="7487144" y="3389820"/>
              <a:ext cx="350807" cy="305517"/>
              <a:chOff x="7487144" y="3389820"/>
              <a:chExt cx="350807" cy="305517"/>
            </a:xfrm>
          </p:grpSpPr>
          <p:pic>
            <p:nvPicPr>
              <p:cNvPr id="287" name="Picture 1115"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116" descr="laptop_keyboar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117"/>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90" name="Picture 1118" descr="scre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119"/>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Freeform 1120"/>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Freeform 1121"/>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1122"/>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1123"/>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1124"/>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7" name="Group 1125"/>
              <p:cNvGrpSpPr/>
              <p:nvPr/>
            </p:nvGrpSpPr>
            <p:grpSpPr bwMode="auto">
              <a:xfrm>
                <a:off x="7593395" y="3625649"/>
                <a:ext cx="64747" cy="27592"/>
                <a:chOff x="1740" y="2642"/>
                <a:chExt cx="752" cy="327"/>
              </a:xfrm>
            </p:grpSpPr>
            <p:sp>
              <p:nvSpPr>
                <p:cNvPr id="304" name="Freeform 112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5" name="Freeform 112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112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112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113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 name="Freeform 113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8" name="Freeform 1132"/>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Freeform 1133"/>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Freeform 1134"/>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Freeform 1135"/>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Freeform 1136"/>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3" name="Freeform 1137"/>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1" name="Group 1139"/>
            <p:cNvGrpSpPr/>
            <p:nvPr/>
          </p:nvGrpSpPr>
          <p:grpSpPr bwMode="auto">
            <a:xfrm flipH="1">
              <a:off x="7985622" y="3537823"/>
              <a:ext cx="359261" cy="342045"/>
              <a:chOff x="2839" y="3501"/>
              <a:chExt cx="755" cy="803"/>
            </a:xfrm>
          </p:grpSpPr>
          <p:pic>
            <p:nvPicPr>
              <p:cNvPr id="285" name="Picture 1140" descr="desktop_computer_stylized_medium"/>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14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2" name="Group 281"/>
            <p:cNvGrpSpPr/>
            <p:nvPr/>
          </p:nvGrpSpPr>
          <p:grpSpPr>
            <a:xfrm>
              <a:off x="7797061" y="3296104"/>
              <a:ext cx="347997" cy="396620"/>
              <a:chOff x="7797061" y="3296104"/>
              <a:chExt cx="347997" cy="396620"/>
            </a:xfrm>
          </p:grpSpPr>
          <p:pic>
            <p:nvPicPr>
              <p:cNvPr id="283" name="Picture 571" descr="fridge2.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115"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0" name="Group 309"/>
          <p:cNvGrpSpPr/>
          <p:nvPr/>
        </p:nvGrpSpPr>
        <p:grpSpPr>
          <a:xfrm>
            <a:off x="11064947" y="3428485"/>
            <a:ext cx="518448" cy="1212242"/>
            <a:chOff x="11058573" y="3399165"/>
            <a:chExt cx="518448" cy="1212242"/>
          </a:xfrm>
        </p:grpSpPr>
        <p:grpSp>
          <p:nvGrpSpPr>
            <p:cNvPr id="311" name="Group 310"/>
            <p:cNvGrpSpPr/>
            <p:nvPr/>
          </p:nvGrpSpPr>
          <p:grpSpPr>
            <a:xfrm>
              <a:off x="11087182" y="4159591"/>
              <a:ext cx="489839" cy="451816"/>
              <a:chOff x="5103720" y="2693365"/>
              <a:chExt cx="611650" cy="414788"/>
            </a:xfrm>
          </p:grpSpPr>
          <p:cxnSp>
            <p:nvCxnSpPr>
              <p:cNvPr id="318" name="Straight Connector 317"/>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9" name="Group 318"/>
              <p:cNvGrpSpPr/>
              <p:nvPr/>
            </p:nvGrpSpPr>
            <p:grpSpPr>
              <a:xfrm>
                <a:off x="5275406" y="2693365"/>
                <a:ext cx="439964" cy="414788"/>
                <a:chOff x="5275406" y="2711455"/>
                <a:chExt cx="452949" cy="405518"/>
              </a:xfrm>
            </p:grpSpPr>
            <p:pic>
              <p:nvPicPr>
                <p:cNvPr id="320" name="Picture 319" descr="server_rack.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1" name="Picture 320" descr="server_rack.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2" name="Picture 321" descr="server_rack.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2" name="Group 311"/>
            <p:cNvGrpSpPr/>
            <p:nvPr/>
          </p:nvGrpSpPr>
          <p:grpSpPr>
            <a:xfrm>
              <a:off x="11058573" y="3399165"/>
              <a:ext cx="423724" cy="405973"/>
              <a:chOff x="5103720" y="2693365"/>
              <a:chExt cx="611650" cy="414788"/>
            </a:xfrm>
          </p:grpSpPr>
          <p:cxnSp>
            <p:nvCxnSpPr>
              <p:cNvPr id="313" name="Straight Connector 312"/>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4" name="Group 313"/>
              <p:cNvGrpSpPr/>
              <p:nvPr/>
            </p:nvGrpSpPr>
            <p:grpSpPr>
              <a:xfrm>
                <a:off x="5275406" y="2693365"/>
                <a:ext cx="439964" cy="414788"/>
                <a:chOff x="5275406" y="2711455"/>
                <a:chExt cx="452949" cy="405518"/>
              </a:xfrm>
            </p:grpSpPr>
            <p:pic>
              <p:nvPicPr>
                <p:cNvPr id="315" name="Picture 314" descr="server_rack.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16" name="Picture 315" descr="server_rack.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17" name="Picture 316" descr="server_rack.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56" name="Group 590"/>
          <p:cNvGrpSpPr/>
          <p:nvPr/>
        </p:nvGrpSpPr>
        <p:grpSpPr bwMode="auto">
          <a:xfrm flipH="1">
            <a:off x="7980855" y="4900161"/>
            <a:ext cx="345630" cy="320302"/>
            <a:chOff x="2839" y="3501"/>
            <a:chExt cx="755" cy="803"/>
          </a:xfrm>
        </p:grpSpPr>
        <p:pic>
          <p:nvPicPr>
            <p:cNvPr id="357" name="Picture 591" descr="desktop_computer_stylized_medium"/>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9" name="Group 1064"/>
          <p:cNvGrpSpPr/>
          <p:nvPr/>
        </p:nvGrpSpPr>
        <p:grpSpPr bwMode="auto">
          <a:xfrm>
            <a:off x="9201681" y="5852809"/>
            <a:ext cx="310186" cy="307808"/>
            <a:chOff x="877" y="1008"/>
            <a:chExt cx="2747" cy="2591"/>
          </a:xfrm>
        </p:grpSpPr>
        <p:pic>
          <p:nvPicPr>
            <p:cNvPr id="360"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7"/>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63"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9"/>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 name="Freeform 1070"/>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6" name="Freeform 1071"/>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7" name="Freeform 1072"/>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 name="Freeform 1073"/>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9" name="Freeform 1074"/>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0" name="Group 1075"/>
            <p:cNvGrpSpPr/>
            <p:nvPr/>
          </p:nvGrpSpPr>
          <p:grpSpPr bwMode="auto">
            <a:xfrm>
              <a:off x="1709" y="3008"/>
              <a:ext cx="507" cy="234"/>
              <a:chOff x="1740" y="2642"/>
              <a:chExt cx="752" cy="327"/>
            </a:xfrm>
          </p:grpSpPr>
          <p:sp>
            <p:nvSpPr>
              <p:cNvPr id="377" name="Freeform 107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 name="Freeform 107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 name="Freeform 107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0" name="Freeform 107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1" name="Freeform 108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2" name="Freeform 108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1" name="Freeform 1082"/>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2" name="Freeform 1083"/>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3" name="Freeform 1084"/>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4" name="Freeform 1085"/>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5" name="Freeform 1086"/>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6" name="Freeform 1087"/>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3" name="Group 590"/>
          <p:cNvGrpSpPr/>
          <p:nvPr/>
        </p:nvGrpSpPr>
        <p:grpSpPr bwMode="auto">
          <a:xfrm flipH="1">
            <a:off x="8153909" y="5504657"/>
            <a:ext cx="345630" cy="320302"/>
            <a:chOff x="2839" y="3501"/>
            <a:chExt cx="755" cy="803"/>
          </a:xfrm>
        </p:grpSpPr>
        <p:pic>
          <p:nvPicPr>
            <p:cNvPr id="384" name="Picture 591" descr="desktop_computer_stylized_medium"/>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6" name="Group 590"/>
          <p:cNvGrpSpPr/>
          <p:nvPr/>
        </p:nvGrpSpPr>
        <p:grpSpPr bwMode="auto">
          <a:xfrm flipH="1">
            <a:off x="8552134" y="5526130"/>
            <a:ext cx="345630" cy="320302"/>
            <a:chOff x="2839" y="3501"/>
            <a:chExt cx="755" cy="803"/>
          </a:xfrm>
        </p:grpSpPr>
        <p:pic>
          <p:nvPicPr>
            <p:cNvPr id="387" name="Picture 591" descr="desktop_computer_stylized_medium"/>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9" name="Group 1064"/>
          <p:cNvGrpSpPr/>
          <p:nvPr/>
        </p:nvGrpSpPr>
        <p:grpSpPr bwMode="auto">
          <a:xfrm>
            <a:off x="9534746" y="5795138"/>
            <a:ext cx="319264" cy="253379"/>
            <a:chOff x="877" y="1008"/>
            <a:chExt cx="2747" cy="2591"/>
          </a:xfrm>
        </p:grpSpPr>
        <p:pic>
          <p:nvPicPr>
            <p:cNvPr id="390"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Freeform 1067"/>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93"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Freeform 1069"/>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5" name="Freeform 1070"/>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6" name="Freeform 1071"/>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7" name="Freeform 1072"/>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8" name="Freeform 1073"/>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 name="Freeform 1074"/>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00" name="Group 1075"/>
            <p:cNvGrpSpPr/>
            <p:nvPr/>
          </p:nvGrpSpPr>
          <p:grpSpPr bwMode="auto">
            <a:xfrm>
              <a:off x="1709" y="3008"/>
              <a:ext cx="507" cy="234"/>
              <a:chOff x="1740" y="2642"/>
              <a:chExt cx="752" cy="327"/>
            </a:xfrm>
          </p:grpSpPr>
          <p:sp>
            <p:nvSpPr>
              <p:cNvPr id="407" name="Freeform 107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8" name="Freeform 107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9" name="Freeform 107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0" name="Freeform 107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1" name="Freeform 108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2" name="Freeform 108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01" name="Freeform 1082"/>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2" name="Freeform 1083"/>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3" name="Freeform 1084"/>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4" name="Freeform 1085"/>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5" name="Freeform 1086"/>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6" name="Freeform 1087"/>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13" name="Freeform 984"/>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4" name="Freeform 986"/>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5" name="Freeform 987"/>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6" name="Rectangle 988"/>
          <p:cNvSpPr>
            <a:spLocks noChangeArrowheads="1"/>
          </p:cNvSpPr>
          <p:nvPr/>
        </p:nvSpPr>
        <p:spPr bwMode="auto">
          <a:xfrm>
            <a:off x="10026299" y="5674399"/>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17" name="Group 989"/>
          <p:cNvGrpSpPr/>
          <p:nvPr/>
        </p:nvGrpSpPr>
        <p:grpSpPr bwMode="auto">
          <a:xfrm>
            <a:off x="10091149" y="5671195"/>
            <a:ext cx="69903" cy="21117"/>
            <a:chOff x="614" y="2568"/>
            <a:chExt cx="725" cy="139"/>
          </a:xfrm>
        </p:grpSpPr>
        <p:sp>
          <p:nvSpPr>
            <p:cNvPr id="418"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19"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0" name="Rectangle 992"/>
          <p:cNvSpPr>
            <a:spLocks noChangeArrowheads="1"/>
          </p:cNvSpPr>
          <p:nvPr/>
        </p:nvSpPr>
        <p:spPr bwMode="auto">
          <a:xfrm>
            <a:off x="10027502" y="5722750"/>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1" name="Group 993"/>
          <p:cNvGrpSpPr/>
          <p:nvPr/>
        </p:nvGrpSpPr>
        <p:grpSpPr bwMode="auto">
          <a:xfrm>
            <a:off x="10090909" y="5718672"/>
            <a:ext cx="69903" cy="19515"/>
            <a:chOff x="614" y="2568"/>
            <a:chExt cx="725" cy="139"/>
          </a:xfrm>
        </p:grpSpPr>
        <p:sp>
          <p:nvSpPr>
            <p:cNvPr id="422"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3"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4" name="Rectangle 996"/>
          <p:cNvSpPr>
            <a:spLocks noChangeArrowheads="1"/>
          </p:cNvSpPr>
          <p:nvPr/>
        </p:nvSpPr>
        <p:spPr bwMode="auto">
          <a:xfrm>
            <a:off x="10027502" y="5771101"/>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Rectangle 997"/>
          <p:cNvSpPr>
            <a:spLocks noChangeArrowheads="1"/>
          </p:cNvSpPr>
          <p:nvPr/>
        </p:nvSpPr>
        <p:spPr bwMode="auto">
          <a:xfrm>
            <a:off x="10028705" y="5814938"/>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6" name="Group 998"/>
          <p:cNvGrpSpPr/>
          <p:nvPr/>
        </p:nvGrpSpPr>
        <p:grpSpPr bwMode="auto">
          <a:xfrm>
            <a:off x="10089465" y="5810860"/>
            <a:ext cx="70024" cy="21991"/>
            <a:chOff x="614" y="2568"/>
            <a:chExt cx="725" cy="139"/>
          </a:xfrm>
        </p:grpSpPr>
        <p:sp>
          <p:nvSpPr>
            <p:cNvPr id="427"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8"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Freeform 1001"/>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30" name="Group 1002"/>
          <p:cNvGrpSpPr/>
          <p:nvPr/>
        </p:nvGrpSpPr>
        <p:grpSpPr bwMode="auto">
          <a:xfrm>
            <a:off x="10089946" y="5767169"/>
            <a:ext cx="70024" cy="20243"/>
            <a:chOff x="614" y="2568"/>
            <a:chExt cx="725" cy="139"/>
          </a:xfrm>
        </p:grpSpPr>
        <p:sp>
          <p:nvSpPr>
            <p:cNvPr id="431"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3" name="Rectangle 1005"/>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4" name="Freeform 1006"/>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5" name="Freeform 1007"/>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6" name="Oval 1008"/>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1009"/>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8" name="AutoShape 1010"/>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9" name="AutoShape 1011"/>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Oval 1012"/>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1" name="Oval 1013"/>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Oval 1014"/>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Rectangle 1015"/>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47" name="Group 590"/>
          <p:cNvGrpSpPr/>
          <p:nvPr/>
        </p:nvGrpSpPr>
        <p:grpSpPr bwMode="auto">
          <a:xfrm flipH="1">
            <a:off x="7773981" y="5281060"/>
            <a:ext cx="345630" cy="320302"/>
            <a:chOff x="2839" y="3501"/>
            <a:chExt cx="755" cy="803"/>
          </a:xfrm>
        </p:grpSpPr>
        <p:pic>
          <p:nvPicPr>
            <p:cNvPr id="451" name="Picture 591" descr="desktop_computer_stylized_medium"/>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44" name="Rectangle 443"/>
          <p:cNvSpPr/>
          <p:nvPr/>
        </p:nvSpPr>
        <p:spPr>
          <a:xfrm>
            <a:off x="6406266" y="1372497"/>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46" name="Group 652"/>
          <p:cNvGrpSpPr/>
          <p:nvPr/>
        </p:nvGrpSpPr>
        <p:grpSpPr bwMode="auto">
          <a:xfrm>
            <a:off x="7750224" y="1859725"/>
            <a:ext cx="415925" cy="385763"/>
            <a:chOff x="2751" y="1851"/>
            <a:chExt cx="462" cy="478"/>
          </a:xfrm>
        </p:grpSpPr>
        <p:pic>
          <p:nvPicPr>
            <p:cNvPr id="453" name="Picture 653" descr="iphone_stylized_small"/>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4" name="Picture 654" descr="antenna_radiation_stylize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4" name="Group 950"/>
          <p:cNvGrpSpPr/>
          <p:nvPr/>
        </p:nvGrpSpPr>
        <p:grpSpPr bwMode="auto">
          <a:xfrm>
            <a:off x="10002508" y="5616400"/>
            <a:ext cx="214974" cy="403920"/>
            <a:chOff x="4140" y="429"/>
            <a:chExt cx="1425" cy="2396"/>
          </a:xfrm>
        </p:grpSpPr>
        <p:sp>
          <p:nvSpPr>
            <p:cNvPr id="485" name="Freeform 951"/>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6"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87" name="Freeform 953"/>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8" name="Freeform 954"/>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9"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0" name="Group 956"/>
            <p:cNvGrpSpPr/>
            <p:nvPr/>
          </p:nvGrpSpPr>
          <p:grpSpPr bwMode="auto">
            <a:xfrm>
              <a:off x="4749" y="668"/>
              <a:ext cx="581" cy="145"/>
              <a:chOff x="614" y="2568"/>
              <a:chExt cx="725" cy="139"/>
            </a:xfrm>
          </p:grpSpPr>
          <p:sp>
            <p:nvSpPr>
              <p:cNvPr id="515"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6"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1"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2" name="Group 960"/>
            <p:cNvGrpSpPr/>
            <p:nvPr/>
          </p:nvGrpSpPr>
          <p:grpSpPr bwMode="auto">
            <a:xfrm>
              <a:off x="4747" y="994"/>
              <a:ext cx="581" cy="134"/>
              <a:chOff x="614" y="2568"/>
              <a:chExt cx="725" cy="139"/>
            </a:xfrm>
          </p:grpSpPr>
          <p:sp>
            <p:nvSpPr>
              <p:cNvPr id="513"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4"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3"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4"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5" name="Group 965"/>
            <p:cNvGrpSpPr/>
            <p:nvPr/>
          </p:nvGrpSpPr>
          <p:grpSpPr bwMode="auto">
            <a:xfrm>
              <a:off x="4735" y="1627"/>
              <a:ext cx="582" cy="151"/>
              <a:chOff x="614" y="2568"/>
              <a:chExt cx="725" cy="139"/>
            </a:xfrm>
          </p:grpSpPr>
          <p:sp>
            <p:nvSpPr>
              <p:cNvPr id="511"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6" name="Freeform 968"/>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97" name="Group 969"/>
            <p:cNvGrpSpPr/>
            <p:nvPr/>
          </p:nvGrpSpPr>
          <p:grpSpPr bwMode="auto">
            <a:xfrm>
              <a:off x="4739" y="1327"/>
              <a:ext cx="582" cy="139"/>
              <a:chOff x="614" y="2568"/>
              <a:chExt cx="725" cy="139"/>
            </a:xfrm>
          </p:grpSpPr>
          <p:sp>
            <p:nvSpPr>
              <p:cNvPr id="509"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0"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8"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9" name="Freeform 973"/>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0" name="Freeform 974"/>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1"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2" name="Freeform 976"/>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3"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4"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5"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6"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7"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8"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 name="Group 4"/>
          <p:cNvGrpSpPr/>
          <p:nvPr/>
        </p:nvGrpSpPr>
        <p:grpSpPr>
          <a:xfrm>
            <a:off x="7680324" y="1137866"/>
            <a:ext cx="3489213" cy="4926975"/>
            <a:chOff x="7680324" y="1137866"/>
            <a:chExt cx="3489213" cy="4926975"/>
          </a:xfrm>
        </p:grpSpPr>
        <p:sp>
          <p:nvSpPr>
            <p:cNvPr id="463" name="Freeform 917"/>
            <p:cNvSpPr/>
            <p:nvPr/>
          </p:nvSpPr>
          <p:spPr bwMode="auto">
            <a:xfrm>
              <a:off x="8005845" y="1190714"/>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2" name="Freeform 917"/>
            <p:cNvSpPr/>
            <p:nvPr/>
          </p:nvSpPr>
          <p:spPr bwMode="auto">
            <a:xfrm>
              <a:off x="10104523" y="4775289"/>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 name="Group 3"/>
            <p:cNvGrpSpPr/>
            <p:nvPr/>
          </p:nvGrpSpPr>
          <p:grpSpPr>
            <a:xfrm>
              <a:off x="7680324" y="1137866"/>
              <a:ext cx="3489213" cy="4926975"/>
              <a:chOff x="7680324" y="1137866"/>
              <a:chExt cx="3489213" cy="4926975"/>
            </a:xfrm>
          </p:grpSpPr>
          <p:sp>
            <p:nvSpPr>
              <p:cNvPr id="449" name="Oval 448"/>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0" name="Oval 449"/>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p:cNvGrpSpPr/>
              <p:nvPr/>
            </p:nvGrpSpPr>
            <p:grpSpPr>
              <a:xfrm>
                <a:off x="10288915" y="4742972"/>
                <a:ext cx="880622" cy="861812"/>
                <a:chOff x="10288915" y="4742972"/>
                <a:chExt cx="880622" cy="861812"/>
              </a:xfrm>
            </p:grpSpPr>
            <p:grpSp>
              <p:nvGrpSpPr>
                <p:cNvPr id="323" name="Group 950"/>
                <p:cNvGrpSpPr/>
                <p:nvPr/>
              </p:nvGrpSpPr>
              <p:grpSpPr bwMode="auto">
                <a:xfrm>
                  <a:off x="10288915" y="5273951"/>
                  <a:ext cx="177192" cy="330833"/>
                  <a:chOff x="4140" y="429"/>
                  <a:chExt cx="1425" cy="2396"/>
                </a:xfrm>
              </p:grpSpPr>
              <p:sp>
                <p:nvSpPr>
                  <p:cNvPr id="324" name="Freeform 951"/>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6" name="Freeform 953"/>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Freeform 954"/>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8"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29" name="Group 956"/>
                  <p:cNvGrpSpPr/>
                  <p:nvPr/>
                </p:nvGrpSpPr>
                <p:grpSpPr bwMode="auto">
                  <a:xfrm>
                    <a:off x="4749" y="668"/>
                    <a:ext cx="581" cy="145"/>
                    <a:chOff x="614" y="2568"/>
                    <a:chExt cx="725" cy="139"/>
                  </a:xfrm>
                </p:grpSpPr>
                <p:sp>
                  <p:nvSpPr>
                    <p:cNvPr id="354"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0"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1" name="Group 960"/>
                  <p:cNvGrpSpPr/>
                  <p:nvPr/>
                </p:nvGrpSpPr>
                <p:grpSpPr bwMode="auto">
                  <a:xfrm>
                    <a:off x="4747" y="994"/>
                    <a:ext cx="581" cy="134"/>
                    <a:chOff x="614" y="2568"/>
                    <a:chExt cx="725" cy="139"/>
                  </a:xfrm>
                </p:grpSpPr>
                <p:sp>
                  <p:nvSpPr>
                    <p:cNvPr id="352"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2"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3"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4" name="Group 965"/>
                  <p:cNvGrpSpPr/>
                  <p:nvPr/>
                </p:nvGrpSpPr>
                <p:grpSpPr bwMode="auto">
                  <a:xfrm>
                    <a:off x="4735" y="1627"/>
                    <a:ext cx="582" cy="151"/>
                    <a:chOff x="614" y="2568"/>
                    <a:chExt cx="725" cy="139"/>
                  </a:xfrm>
                </p:grpSpPr>
                <p:sp>
                  <p:nvSpPr>
                    <p:cNvPr id="350"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5" name="Freeform 968"/>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36" name="Group 969"/>
                  <p:cNvGrpSpPr/>
                  <p:nvPr/>
                </p:nvGrpSpPr>
                <p:grpSpPr bwMode="auto">
                  <a:xfrm>
                    <a:off x="4739" y="1327"/>
                    <a:ext cx="582" cy="139"/>
                    <a:chOff x="614" y="2568"/>
                    <a:chExt cx="725" cy="139"/>
                  </a:xfrm>
                </p:grpSpPr>
                <p:sp>
                  <p:nvSpPr>
                    <p:cNvPr id="348"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7"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Freeform 973"/>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9" name="Freeform 974"/>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0"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1" name="Freeform 976"/>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2"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3"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5"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65" name="Rectangle 227"/>
                <p:cNvSpPr>
                  <a:spLocks noChangeArrowheads="1"/>
                </p:cNvSpPr>
                <p:nvPr/>
              </p:nvSpPr>
              <p:spPr bwMode="auto">
                <a:xfrm>
                  <a:off x="10452186" y="4753064"/>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466" name="Rectangle 228"/>
                <p:cNvSpPr>
                  <a:spLocks noChangeArrowheads="1"/>
                </p:cNvSpPr>
                <p:nvPr/>
              </p:nvSpPr>
              <p:spPr bwMode="auto">
                <a:xfrm>
                  <a:off x="10418848" y="4776877"/>
                  <a:ext cx="690563" cy="800100"/>
                </a:xfrm>
                <a:prstGeom prst="rect">
                  <a:avLst/>
                </a:prstGeom>
                <a:solidFill>
                  <a:schemeClr val="bg1"/>
                </a:solidFill>
                <a:ln w="12700">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467" name="Rectangle 229"/>
                <p:cNvSpPr>
                  <a:spLocks noChangeArrowheads="1"/>
                </p:cNvSpPr>
                <p:nvPr/>
              </p:nvSpPr>
              <p:spPr bwMode="auto">
                <a:xfrm>
                  <a:off x="10425991" y="4930726"/>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468" name="Text Box 230"/>
                <p:cNvSpPr txBox="1">
                  <a:spLocks noChangeArrowheads="1"/>
                </p:cNvSpPr>
                <p:nvPr/>
              </p:nvSpPr>
              <p:spPr bwMode="auto">
                <a:xfrm>
                  <a:off x="10355149" y="4742972"/>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application</a:t>
                  </a:r>
                  <a:endPar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mn-cs"/>
                    </a:rPr>
                    <a:t>transport</a:t>
                  </a:r>
                  <a:endPar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network</a:t>
                  </a:r>
                  <a:endPar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data link</a:t>
                  </a:r>
                  <a:endPar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469" name="Line 231"/>
                <p:cNvSpPr>
                  <a:spLocks noChangeShapeType="1"/>
                </p:cNvSpPr>
                <p:nvPr/>
              </p:nvSpPr>
              <p:spPr bwMode="auto">
                <a:xfrm>
                  <a:off x="10418848" y="5119777"/>
                  <a:ext cx="690563" cy="476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0" name="Line 232"/>
                <p:cNvSpPr>
                  <a:spLocks noChangeShapeType="1"/>
                </p:cNvSpPr>
                <p:nvPr/>
              </p:nvSpPr>
              <p:spPr bwMode="auto">
                <a:xfrm>
                  <a:off x="10428373" y="5257889"/>
                  <a:ext cx="690563" cy="476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1" name="Line 233"/>
                <p:cNvSpPr>
                  <a:spLocks noChangeShapeType="1"/>
                </p:cNvSpPr>
                <p:nvPr/>
              </p:nvSpPr>
              <p:spPr bwMode="auto">
                <a:xfrm>
                  <a:off x="10428373" y="5396002"/>
                  <a:ext cx="690563" cy="476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7"/>
              <p:cNvGrpSpPr/>
              <p:nvPr/>
            </p:nvGrpSpPr>
            <p:grpSpPr>
              <a:xfrm>
                <a:off x="8252702" y="1137866"/>
                <a:ext cx="814388" cy="854075"/>
                <a:chOff x="9791027" y="656358"/>
                <a:chExt cx="814388" cy="854075"/>
              </a:xfrm>
            </p:grpSpPr>
            <p:sp>
              <p:nvSpPr>
                <p:cNvPr id="519" name="Rectangle 227"/>
                <p:cNvSpPr>
                  <a:spLocks noChangeArrowheads="1"/>
                </p:cNvSpPr>
                <p:nvPr/>
              </p:nvSpPr>
              <p:spPr bwMode="auto">
                <a:xfrm>
                  <a:off x="9888064" y="666450"/>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20" name="Rectangle 228"/>
                <p:cNvSpPr>
                  <a:spLocks noChangeArrowheads="1"/>
                </p:cNvSpPr>
                <p:nvPr/>
              </p:nvSpPr>
              <p:spPr bwMode="auto">
                <a:xfrm>
                  <a:off x="9854726" y="690263"/>
                  <a:ext cx="690563" cy="800100"/>
                </a:xfrm>
                <a:prstGeom prst="rect">
                  <a:avLst/>
                </a:prstGeom>
                <a:solidFill>
                  <a:schemeClr val="bg1"/>
                </a:solidFill>
                <a:ln w="12700">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21" name="Rectangle 229"/>
                <p:cNvSpPr>
                  <a:spLocks noChangeArrowheads="1"/>
                </p:cNvSpPr>
                <p:nvPr/>
              </p:nvSpPr>
              <p:spPr bwMode="auto">
                <a:xfrm>
                  <a:off x="9861869" y="844112"/>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22" name="Text Box 230"/>
                <p:cNvSpPr txBox="1">
                  <a:spLocks noChangeArrowheads="1"/>
                </p:cNvSpPr>
                <p:nvPr/>
              </p:nvSpPr>
              <p:spPr bwMode="auto">
                <a:xfrm>
                  <a:off x="9791027" y="656358"/>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application</a:t>
                  </a:r>
                  <a:endPar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mn-cs"/>
                    </a:rPr>
                    <a:t>transport</a:t>
                  </a:r>
                  <a:endPar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network</a:t>
                  </a:r>
                  <a:endPar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data link</a:t>
                  </a:r>
                  <a:endPar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23" name="Line 231"/>
                <p:cNvSpPr>
                  <a:spLocks noChangeShapeType="1"/>
                </p:cNvSpPr>
                <p:nvPr/>
              </p:nvSpPr>
              <p:spPr bwMode="auto">
                <a:xfrm>
                  <a:off x="9854726" y="1033163"/>
                  <a:ext cx="690563" cy="476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4" name="Line 232"/>
                <p:cNvSpPr>
                  <a:spLocks noChangeShapeType="1"/>
                </p:cNvSpPr>
                <p:nvPr/>
              </p:nvSpPr>
              <p:spPr bwMode="auto">
                <a:xfrm>
                  <a:off x="9864251" y="1171275"/>
                  <a:ext cx="690563" cy="476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5" name="Line 233"/>
                <p:cNvSpPr>
                  <a:spLocks noChangeShapeType="1"/>
                </p:cNvSpPr>
                <p:nvPr/>
              </p:nvSpPr>
              <p:spPr bwMode="auto">
                <a:xfrm>
                  <a:off x="9864251" y="1309388"/>
                  <a:ext cx="690563" cy="476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58" name="Up-Down Arrow 557"/>
              <p:cNvSpPr/>
              <p:nvPr/>
            </p:nvSpPr>
            <p:spPr>
              <a:xfrm rot="19889198">
                <a:off x="9544123" y="1270072"/>
                <a:ext cx="626354" cy="3838406"/>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9" name="TextBox 558"/>
              <p:cNvSpPr txBox="1"/>
              <p:nvPr/>
            </p:nvSpPr>
            <p:spPr>
              <a:xfrm rot="3706861">
                <a:off x="8640694" y="3103268"/>
                <a:ext cx="2550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logical end-end transport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517" name="Rectangle 3"/>
          <p:cNvSpPr txBox="1">
            <a:spLocks noChangeArrowheads="1"/>
          </p:cNvSpPr>
          <p:nvPr/>
        </p:nvSpPr>
        <p:spPr>
          <a:xfrm>
            <a:off x="684691" y="2787535"/>
            <a:ext cx="5815703" cy="232775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transport protocols actions in end systems: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breaks application messages into </a:t>
            </a:r>
            <a:r>
              <a:rPr kumimoji="0" lang="en-US" sz="2400" b="0" i="1" u="none" strike="noStrike" kern="1200" cap="none" spc="0" normalizeH="0" baseline="0" noProof="0" dirty="0">
                <a:ln>
                  <a:noFill/>
                </a:ln>
                <a:solidFill>
                  <a:srgbClr val="CC0000"/>
                </a:solidFill>
                <a:effectLst/>
                <a:uLnTx/>
                <a:uFillTx/>
                <a:latin typeface="Calibri" panose="020F0502020204030204"/>
                <a:ea typeface="+mn-ea"/>
                <a:cs typeface="+mn-cs"/>
              </a:rPr>
              <a:t>segments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passes to  network layer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reassembles segments into messages, passes to application layer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18" name="Rectangle 3"/>
          <p:cNvSpPr txBox="1">
            <a:spLocks noChangeArrowheads="1"/>
          </p:cNvSpPr>
          <p:nvPr/>
        </p:nvSpPr>
        <p:spPr>
          <a:xfrm>
            <a:off x="681217" y="5165099"/>
            <a:ext cx="5815703" cy="144854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two transport protocols available to Internet applications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TCP, UDP</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6"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44"/>
                                        </p:tgtEl>
                                        <p:attrNameLst>
                                          <p:attrName>style.visibility</p:attrName>
                                        </p:attrNameLst>
                                      </p:cBhvr>
                                      <p:to>
                                        <p:strVal val="visible"/>
                                      </p:to>
                                    </p:set>
                                    <p:animEffect transition="in" filter="dissolve">
                                      <p:cBhvr>
                                        <p:cTn id="10" dur="500"/>
                                        <p:tgtEl>
                                          <p:spTgt spid="44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17"/>
                                        </p:tgtEl>
                                        <p:attrNameLst>
                                          <p:attrName>style.visibility</p:attrName>
                                        </p:attrNameLst>
                                      </p:cBhvr>
                                      <p:to>
                                        <p:strVal val="visible"/>
                                      </p:to>
                                    </p:set>
                                    <p:animEffect transition="in" filter="dissolve">
                                      <p:cBhvr>
                                        <p:cTn id="15" dur="500"/>
                                        <p:tgtEl>
                                          <p:spTgt spid="5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18"/>
                                        </p:tgtEl>
                                        <p:attrNameLst>
                                          <p:attrName>style.visibility</p:attrName>
                                        </p:attrNameLst>
                                      </p:cBhvr>
                                      <p:to>
                                        <p:strVal val="visible"/>
                                      </p:to>
                                    </p:set>
                                    <p:animEffect transition="in" filter="dissolve">
                                      <p:cBhvr>
                                        <p:cTn id="20" dur="500"/>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 grpId="0" animBg="1"/>
      <p:bldP spid="517" grpId="0"/>
      <p:bldP spid="5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400" dirty="0"/>
              <a:t>Principles of reliable </a:t>
            </a:r>
            <a:r>
              <a:rPr lang="en-US" dirty="0"/>
              <a:t>d</a:t>
            </a:r>
            <a:r>
              <a:rPr lang="en-US" sz="4400" dirty="0"/>
              <a:t>ata </a:t>
            </a:r>
            <a:r>
              <a:rPr lang="en-US" dirty="0"/>
              <a:t>t</a:t>
            </a:r>
            <a:r>
              <a:rPr lang="en-US" sz="4400" dirty="0"/>
              <a:t>ransfer </a:t>
            </a:r>
            <a:endParaRPr lang="en-US" sz="4400" dirty="0"/>
          </a:p>
        </p:txBody>
      </p:sp>
      <p:grpSp>
        <p:nvGrpSpPr>
          <p:cNvPr id="9" name="Group 8"/>
          <p:cNvGrpSpPr/>
          <p:nvPr/>
        </p:nvGrpSpPr>
        <p:grpSpPr>
          <a:xfrm>
            <a:off x="6226081" y="1900904"/>
            <a:ext cx="5598584" cy="4095684"/>
            <a:chOff x="6226081" y="2364366"/>
            <a:chExt cx="5598584" cy="4095684"/>
          </a:xfrm>
        </p:grpSpPr>
        <p:grpSp>
          <p:nvGrpSpPr>
            <p:cNvPr id="98" name="Group 97"/>
            <p:cNvGrpSpPr/>
            <p:nvPr/>
          </p:nvGrpSpPr>
          <p:grpSpPr>
            <a:xfrm>
              <a:off x="6944646" y="2545250"/>
              <a:ext cx="1245036" cy="593992"/>
              <a:chOff x="9852456" y="608434"/>
              <a:chExt cx="1245036" cy="593992"/>
            </a:xfrm>
          </p:grpSpPr>
          <p:sp>
            <p:nvSpPr>
              <p:cNvPr id="157" name="Oval 19"/>
              <p:cNvSpPr>
                <a:spLocks noChangeArrowheads="1"/>
              </p:cNvSpPr>
              <p:nvPr/>
            </p:nvSpPr>
            <p:spPr bwMode="auto">
              <a:xfrm>
                <a:off x="9852456" y="608434"/>
                <a:ext cx="1245036" cy="593992"/>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58" name="TextBox 157"/>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9" name="Group 98"/>
            <p:cNvGrpSpPr/>
            <p:nvPr/>
          </p:nvGrpSpPr>
          <p:grpSpPr>
            <a:xfrm>
              <a:off x="7541116" y="2997281"/>
              <a:ext cx="577241" cy="338554"/>
              <a:chOff x="9950444" y="999755"/>
              <a:chExt cx="577241" cy="338554"/>
            </a:xfrm>
          </p:grpSpPr>
          <p:sp>
            <p:nvSpPr>
              <p:cNvPr id="155" name="Rectangle 154"/>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p:cNvGrpSpPr/>
            <p:nvPr/>
          </p:nvGrpSpPr>
          <p:grpSpPr bwMode="auto">
            <a:xfrm>
              <a:off x="6677899" y="2425781"/>
              <a:ext cx="545509" cy="512284"/>
              <a:chOff x="-44" y="1473"/>
              <a:chExt cx="981" cy="1105"/>
            </a:xfrm>
          </p:grpSpPr>
          <p:pic>
            <p:nvPicPr>
              <p:cNvPr id="153" name="Picture 19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01" name="Group 100"/>
            <p:cNvGrpSpPr/>
            <p:nvPr/>
          </p:nvGrpSpPr>
          <p:grpSpPr>
            <a:xfrm>
              <a:off x="10189724" y="2496350"/>
              <a:ext cx="1245036" cy="593992"/>
              <a:chOff x="9852456" y="608434"/>
              <a:chExt cx="1245036" cy="593992"/>
            </a:xfrm>
          </p:grpSpPr>
          <p:sp>
            <p:nvSpPr>
              <p:cNvPr id="151" name="Oval 19"/>
              <p:cNvSpPr>
                <a:spLocks noChangeArrowheads="1"/>
              </p:cNvSpPr>
              <p:nvPr/>
            </p:nvSpPr>
            <p:spPr bwMode="auto">
              <a:xfrm>
                <a:off x="9852456" y="608434"/>
                <a:ext cx="1245036" cy="593992"/>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52" name="TextBox 151"/>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2" name="Group 101"/>
            <p:cNvGrpSpPr/>
            <p:nvPr/>
          </p:nvGrpSpPr>
          <p:grpSpPr>
            <a:xfrm>
              <a:off x="10248853" y="2969571"/>
              <a:ext cx="577241" cy="338554"/>
              <a:chOff x="9678159" y="981583"/>
              <a:chExt cx="577241" cy="338554"/>
            </a:xfrm>
          </p:grpSpPr>
          <p:sp>
            <p:nvSpPr>
              <p:cNvPr id="149" name="Rectangle 148"/>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p:cNvGrpSpPr/>
            <p:nvPr/>
          </p:nvGrpSpPr>
          <p:grpSpPr bwMode="auto">
            <a:xfrm>
              <a:off x="11287371" y="2364366"/>
              <a:ext cx="230514" cy="466725"/>
              <a:chOff x="4140" y="429"/>
              <a:chExt cx="1425" cy="2396"/>
            </a:xfrm>
          </p:grpSpPr>
          <p:sp>
            <p:nvSpPr>
              <p:cNvPr id="117" name="Freeform 162"/>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8" name="Rectangle 163"/>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9" name="Freeform 164"/>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0" name="Freeform 165"/>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1" name="Rectangle 166"/>
              <p:cNvSpPr>
                <a:spLocks noChangeArrowheads="1"/>
              </p:cNvSpPr>
              <p:nvPr/>
            </p:nvSpPr>
            <p:spPr bwMode="auto">
              <a:xfrm>
                <a:off x="4209" y="693"/>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22" name="Group 167"/>
              <p:cNvGrpSpPr/>
              <p:nvPr/>
            </p:nvGrpSpPr>
            <p:grpSpPr bwMode="auto">
              <a:xfrm>
                <a:off x="4749" y="668"/>
                <a:ext cx="581" cy="145"/>
                <a:chOff x="614" y="2568"/>
                <a:chExt cx="725" cy="139"/>
              </a:xfrm>
            </p:grpSpPr>
            <p:sp>
              <p:nvSpPr>
                <p:cNvPr id="147" name="AutoShape 168"/>
                <p:cNvSpPr>
                  <a:spLocks noChangeArrowheads="1"/>
                </p:cNvSpPr>
                <p:nvPr/>
              </p:nvSpPr>
              <p:spPr bwMode="auto">
                <a:xfrm>
                  <a:off x="617" y="2567"/>
                  <a:ext cx="724"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8" name="AutoShape 169"/>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23" name="Rectangle 170"/>
              <p:cNvSpPr>
                <a:spLocks noChangeArrowheads="1"/>
              </p:cNvSpPr>
              <p:nvPr/>
            </p:nvSpPr>
            <p:spPr bwMode="auto">
              <a:xfrm>
                <a:off x="4222" y="101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24" name="Group 171"/>
              <p:cNvGrpSpPr/>
              <p:nvPr/>
            </p:nvGrpSpPr>
            <p:grpSpPr bwMode="auto">
              <a:xfrm>
                <a:off x="4747" y="994"/>
                <a:ext cx="581" cy="134"/>
                <a:chOff x="614" y="2568"/>
                <a:chExt cx="725" cy="139"/>
              </a:xfrm>
            </p:grpSpPr>
            <p:sp>
              <p:nvSpPr>
                <p:cNvPr id="145" name="AutoShape 172"/>
                <p:cNvSpPr>
                  <a:spLocks noChangeArrowheads="1"/>
                </p:cNvSpPr>
                <p:nvPr/>
              </p:nvSpPr>
              <p:spPr bwMode="auto">
                <a:xfrm>
                  <a:off x="612" y="2570"/>
                  <a:ext cx="724" cy="16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6" name="AutoShape 173"/>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25" name="Rectangle 174"/>
              <p:cNvSpPr>
                <a:spLocks noChangeArrowheads="1"/>
              </p:cNvSpPr>
              <p:nvPr/>
            </p:nvSpPr>
            <p:spPr bwMode="auto">
              <a:xfrm>
                <a:off x="4216" y="135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6" name="Rectangle 175"/>
              <p:cNvSpPr>
                <a:spLocks noChangeArrowheads="1"/>
              </p:cNvSpPr>
              <p:nvPr/>
            </p:nvSpPr>
            <p:spPr bwMode="auto">
              <a:xfrm>
                <a:off x="4228" y="1654"/>
                <a:ext cx="593"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27" name="Group 176"/>
              <p:cNvGrpSpPr/>
              <p:nvPr/>
            </p:nvGrpSpPr>
            <p:grpSpPr bwMode="auto">
              <a:xfrm>
                <a:off x="4735" y="1627"/>
                <a:ext cx="582" cy="151"/>
                <a:chOff x="614" y="2568"/>
                <a:chExt cx="725" cy="139"/>
              </a:xfrm>
            </p:grpSpPr>
            <p:sp>
              <p:nvSpPr>
                <p:cNvPr id="143" name="AutoShape 177"/>
                <p:cNvSpPr>
                  <a:spLocks noChangeArrowheads="1"/>
                </p:cNvSpPr>
                <p:nvPr/>
              </p:nvSpPr>
              <p:spPr bwMode="auto">
                <a:xfrm>
                  <a:off x="611" y="2568"/>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4" name="AutoShape 178"/>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28" name="Freeform 179"/>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29" name="Group 180"/>
              <p:cNvGrpSpPr/>
              <p:nvPr/>
            </p:nvGrpSpPr>
            <p:grpSpPr bwMode="auto">
              <a:xfrm>
                <a:off x="4739" y="1327"/>
                <a:ext cx="582" cy="139"/>
                <a:chOff x="614" y="2568"/>
                <a:chExt cx="725" cy="139"/>
              </a:xfrm>
            </p:grpSpPr>
            <p:sp>
              <p:nvSpPr>
                <p:cNvPr id="141" name="AutoShape 181"/>
                <p:cNvSpPr>
                  <a:spLocks noChangeArrowheads="1"/>
                </p:cNvSpPr>
                <p:nvPr/>
              </p:nvSpPr>
              <p:spPr bwMode="auto">
                <a:xfrm>
                  <a:off x="614" y="2566"/>
                  <a:ext cx="723"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2" name="AutoShape 182"/>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30" name="Rectangle 183"/>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1" name="Freeform 184"/>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2" name="Freeform 185"/>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3" name="Oval 186"/>
              <p:cNvSpPr>
                <a:spLocks noChangeArrowheads="1"/>
              </p:cNvSpPr>
              <p:nvPr/>
            </p:nvSpPr>
            <p:spPr bwMode="auto">
              <a:xfrm>
                <a:off x="5515" y="2609"/>
                <a:ext cx="50"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4" name="Freeform 187"/>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5" name="AutoShape 188"/>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6" name="AutoShape 189"/>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7" name="Oval 190"/>
              <p:cNvSpPr>
                <a:spLocks noChangeArrowheads="1"/>
              </p:cNvSpPr>
              <p:nvPr/>
            </p:nvSpPr>
            <p:spPr bwMode="auto">
              <a:xfrm>
                <a:off x="4310" y="2382"/>
                <a:ext cx="158"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8" name="Oval 191"/>
              <p:cNvSpPr>
                <a:spLocks noChangeArrowheads="1"/>
              </p:cNvSpPr>
              <p:nvPr/>
            </p:nvSpPr>
            <p:spPr bwMode="auto">
              <a:xfrm>
                <a:off x="4487" y="2382"/>
                <a:ext cx="158" cy="146"/>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39" name="Oval 192"/>
              <p:cNvSpPr>
                <a:spLocks noChangeArrowheads="1"/>
              </p:cNvSpPr>
              <p:nvPr/>
            </p:nvSpPr>
            <p:spPr bwMode="auto">
              <a:xfrm>
                <a:off x="4663" y="2382"/>
                <a:ext cx="158" cy="140"/>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0" name="Rectangle 193"/>
              <p:cNvSpPr>
                <a:spLocks noChangeArrowheads="1"/>
              </p:cNvSpPr>
              <p:nvPr/>
            </p:nvSpPr>
            <p:spPr bwMode="auto">
              <a:xfrm>
                <a:off x="5061" y="1837"/>
                <a:ext cx="88" cy="761"/>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cxnSp>
          <p:nvCxnSpPr>
            <p:cNvPr id="105" name="Straight Connector 104"/>
            <p:cNvCxnSpPr/>
            <p:nvPr/>
          </p:nvCxnSpPr>
          <p:spPr>
            <a:xfrm>
              <a:off x="6584655" y="33189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0078299" y="329119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6226081" y="3037743"/>
              <a:ext cx="99424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application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TextBox 108"/>
            <p:cNvSpPr txBox="1"/>
            <p:nvPr/>
          </p:nvSpPr>
          <p:spPr>
            <a:xfrm>
              <a:off x="6344394" y="3265491"/>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TextBox 109"/>
            <p:cNvSpPr txBox="1"/>
            <p:nvPr/>
          </p:nvSpPr>
          <p:spPr>
            <a:xfrm flipH="1">
              <a:off x="7109034" y="5998385"/>
              <a:ext cx="46571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reliable service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implementation</a:t>
              </a:r>
              <a:endPar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endParaRPr>
            </a:p>
          </p:txBody>
        </p:sp>
        <p:grpSp>
          <p:nvGrpSpPr>
            <p:cNvPr id="233" name="Group 232"/>
            <p:cNvGrpSpPr/>
            <p:nvPr/>
          </p:nvGrpSpPr>
          <p:grpSpPr>
            <a:xfrm>
              <a:off x="6573835" y="5301907"/>
              <a:ext cx="5250830" cy="481581"/>
              <a:chOff x="6737055" y="3471301"/>
              <a:chExt cx="5250830" cy="481581"/>
            </a:xfrm>
          </p:grpSpPr>
          <p:grpSp>
            <p:nvGrpSpPr>
              <p:cNvPr id="223" name="Group 222"/>
              <p:cNvGrpSpPr/>
              <p:nvPr/>
            </p:nvGrpSpPr>
            <p:grpSpPr>
              <a:xfrm>
                <a:off x="8324240" y="3583550"/>
                <a:ext cx="2044628" cy="369332"/>
                <a:chOff x="7504363" y="3155701"/>
                <a:chExt cx="2044628" cy="369332"/>
              </a:xfrm>
            </p:grpSpPr>
            <p:grpSp>
              <p:nvGrpSpPr>
                <p:cNvPr id="224" name="Group 223"/>
                <p:cNvGrpSpPr/>
                <p:nvPr/>
              </p:nvGrpSpPr>
              <p:grpSpPr>
                <a:xfrm>
                  <a:off x="7504363" y="3183676"/>
                  <a:ext cx="2003932" cy="306163"/>
                  <a:chOff x="1616358" y="2551230"/>
                  <a:chExt cx="2141698" cy="218510"/>
                </a:xfrm>
              </p:grpSpPr>
              <p:sp>
                <p:nvSpPr>
                  <p:cNvPr id="226" name="Rectangle 225"/>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230" name="Straight Connector 229"/>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4" name="TextBox 233"/>
            <p:cNvSpPr txBox="1"/>
            <p:nvPr/>
          </p:nvSpPr>
          <p:spPr>
            <a:xfrm>
              <a:off x="6413644" y="5279980"/>
              <a:ext cx="79438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5" name="TextBox 234"/>
            <p:cNvSpPr txBox="1"/>
            <p:nvPr/>
          </p:nvSpPr>
          <p:spPr>
            <a:xfrm>
              <a:off x="6358993" y="5023850"/>
              <a:ext cx="8686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transport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7" name="Straight Arrow Connector 236"/>
            <p:cNvCxnSpPr/>
            <p:nvPr/>
          </p:nvCxnSpPr>
          <p:spPr>
            <a:xfrm>
              <a:off x="7532988" y="3216212"/>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flipV="1">
              <a:off x="10867079" y="3152635"/>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p:cNvSpPr txBox="1"/>
            <p:nvPr/>
          </p:nvSpPr>
          <p:spPr>
            <a:xfrm>
              <a:off x="6584496" y="3824138"/>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 of</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 name="TextBox 243"/>
            <p:cNvSpPr txBox="1"/>
            <p:nvPr/>
          </p:nvSpPr>
          <p:spPr>
            <a:xfrm>
              <a:off x="9914975" y="3826493"/>
              <a:ext cx="1896984" cy="840230"/>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of reliable data transfer protocol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50" name="Group 249"/>
            <p:cNvGrpSpPr/>
            <p:nvPr/>
          </p:nvGrpSpPr>
          <p:grpSpPr>
            <a:xfrm>
              <a:off x="7535360" y="5023850"/>
              <a:ext cx="632009" cy="632009"/>
              <a:chOff x="7408198" y="4955748"/>
              <a:chExt cx="632009" cy="632009"/>
            </a:xfrm>
          </p:grpSpPr>
          <p:cxnSp>
            <p:nvCxnSpPr>
              <p:cNvPr id="247" name="Straight Connector 246"/>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p:nvGrpSpPr>
          <p:grpSpPr>
            <a:xfrm rot="16200000">
              <a:off x="10248530" y="5019009"/>
              <a:ext cx="632009" cy="632009"/>
              <a:chOff x="7408198" y="4948974"/>
              <a:chExt cx="632009" cy="632009"/>
            </a:xfrm>
          </p:grpSpPr>
          <p:cxnSp>
            <p:nvCxnSpPr>
              <p:cNvPr id="252" name="Straight Connector 251"/>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grpSp>
        <p:nvGrpSpPr>
          <p:cNvPr id="88" name="Group 87"/>
          <p:cNvGrpSpPr/>
          <p:nvPr/>
        </p:nvGrpSpPr>
        <p:grpSpPr>
          <a:xfrm>
            <a:off x="1042183" y="3581463"/>
            <a:ext cx="8970256" cy="2246769"/>
            <a:chOff x="1042183" y="4044925"/>
            <a:chExt cx="8970256" cy="2246769"/>
          </a:xfrm>
        </p:grpSpPr>
        <p:sp>
          <p:nvSpPr>
            <p:cNvPr id="89" name="TextBox 88"/>
            <p:cNvSpPr txBox="1"/>
            <p:nvPr/>
          </p:nvSpPr>
          <p:spPr>
            <a:xfrm>
              <a:off x="1042183" y="4044925"/>
              <a:ext cx="4815357"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receiver do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know the “state” of each other, e.g., was a message received?</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
                  <a:srgbClr val="0013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unless communicated via a message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0" name="Straight Connector 89"/>
            <p:cNvCxnSpPr/>
            <p:nvPr/>
          </p:nvCxnSpPr>
          <p:spPr>
            <a:xfrm flipH="1">
              <a:off x="5799610" y="4167212"/>
              <a:ext cx="1091351" cy="1001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5800941" y="4291381"/>
              <a:ext cx="4211498" cy="88635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3" name="Oval 92"/>
          <p:cNvSpPr/>
          <p:nvPr/>
        </p:nvSpPr>
        <p:spPr>
          <a:xfrm>
            <a:off x="6586778" y="3177152"/>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Oval 93"/>
          <p:cNvSpPr/>
          <p:nvPr/>
        </p:nvSpPr>
        <p:spPr>
          <a:xfrm>
            <a:off x="9885335" y="3174569"/>
            <a:ext cx="1952787"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hower curtain&#10;&#10;Description automatically generated"/>
          <p:cNvPicPr>
            <a:picLocks noChangeAspect="1"/>
          </p:cNvPicPr>
          <p:nvPr/>
        </p:nvPicPr>
        <p:blipFill>
          <a:blip r:embed="rId2"/>
          <a:stretch>
            <a:fillRect/>
          </a:stretch>
        </p:blipFill>
        <p:spPr>
          <a:xfrm>
            <a:off x="8292476" y="1291955"/>
            <a:ext cx="1976012" cy="4393769"/>
          </a:xfrm>
          <a:prstGeom prst="rect">
            <a:avLst/>
          </a:prstGeom>
        </p:spPr>
      </p:pic>
      <p:pic>
        <p:nvPicPr>
          <p:cNvPr id="92" name="Picture 91" descr="A shower curtain&#10;&#10;Description automatically generated"/>
          <p:cNvPicPr>
            <a:picLocks noChangeAspect="1"/>
          </p:cNvPicPr>
          <p:nvPr/>
        </p:nvPicPr>
        <p:blipFill>
          <a:blip r:embed="rId2"/>
          <a:stretch>
            <a:fillRect/>
          </a:stretch>
        </p:blipFill>
        <p:spPr>
          <a:xfrm>
            <a:off x="8219289" y="1165171"/>
            <a:ext cx="3972711" cy="4579749"/>
          </a:xfrm>
          <a:prstGeom prst="rect">
            <a:avLst/>
          </a:prstGeom>
        </p:spPr>
      </p:pic>
      <p:sp>
        <p:nvSpPr>
          <p:cNvPr id="87"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dissolve">
                                      <p:cBhvr>
                                        <p:cTn id="7" dur="10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left)">
                                      <p:cBhvr>
                                        <p:cTn id="17"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400" dirty="0"/>
              <a:t>Reliable data transfer protocol (</a:t>
            </a:r>
            <a:r>
              <a:rPr lang="en-US" sz="4400" dirty="0" err="1"/>
              <a:t>rdt</a:t>
            </a:r>
            <a:r>
              <a:rPr lang="en-US" sz="4400" dirty="0"/>
              <a:t>): interfaces</a:t>
            </a:r>
            <a:endParaRPr lang="en-US" sz="4400" dirty="0"/>
          </a:p>
        </p:txBody>
      </p:sp>
      <p:grpSp>
        <p:nvGrpSpPr>
          <p:cNvPr id="15" name="Group 14"/>
          <p:cNvGrpSpPr/>
          <p:nvPr/>
        </p:nvGrpSpPr>
        <p:grpSpPr>
          <a:xfrm>
            <a:off x="2579501" y="2165159"/>
            <a:ext cx="7088417" cy="3419122"/>
            <a:chOff x="2293693" y="1943479"/>
            <a:chExt cx="7088417" cy="3419122"/>
          </a:xfrm>
        </p:grpSpPr>
        <p:grpSp>
          <p:nvGrpSpPr>
            <p:cNvPr id="98" name="Group 97"/>
            <p:cNvGrpSpPr/>
            <p:nvPr/>
          </p:nvGrpSpPr>
          <p:grpSpPr>
            <a:xfrm>
              <a:off x="3481010" y="2124363"/>
              <a:ext cx="1245036" cy="593992"/>
              <a:chOff x="9852456" y="608434"/>
              <a:chExt cx="1245036" cy="593992"/>
            </a:xfrm>
          </p:grpSpPr>
          <p:sp>
            <p:nvSpPr>
              <p:cNvPr id="157" name="Oval 19"/>
              <p:cNvSpPr>
                <a:spLocks noChangeArrowheads="1"/>
              </p:cNvSpPr>
              <p:nvPr/>
            </p:nvSpPr>
            <p:spPr bwMode="auto">
              <a:xfrm>
                <a:off x="9852456" y="608434"/>
                <a:ext cx="1245036" cy="593992"/>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58" name="TextBox 157"/>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sending process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9" name="Group 98"/>
            <p:cNvGrpSpPr/>
            <p:nvPr/>
          </p:nvGrpSpPr>
          <p:grpSpPr>
            <a:xfrm>
              <a:off x="4077480" y="2576394"/>
              <a:ext cx="577241" cy="338554"/>
              <a:chOff x="9950444" y="999755"/>
              <a:chExt cx="577241" cy="338554"/>
            </a:xfrm>
          </p:grpSpPr>
          <p:sp>
            <p:nvSpPr>
              <p:cNvPr id="155" name="Rectangle 154"/>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0" name="Group 194"/>
            <p:cNvGrpSpPr/>
            <p:nvPr/>
          </p:nvGrpSpPr>
          <p:grpSpPr bwMode="auto">
            <a:xfrm>
              <a:off x="3214263" y="2004894"/>
              <a:ext cx="545509" cy="512284"/>
              <a:chOff x="-44" y="1473"/>
              <a:chExt cx="981" cy="1105"/>
            </a:xfrm>
          </p:grpSpPr>
          <p:pic>
            <p:nvPicPr>
              <p:cNvPr id="153" name="Picture 19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Freeform 19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01" name="Group 100"/>
            <p:cNvGrpSpPr/>
            <p:nvPr/>
          </p:nvGrpSpPr>
          <p:grpSpPr>
            <a:xfrm>
              <a:off x="6726088" y="2075463"/>
              <a:ext cx="1245036" cy="593992"/>
              <a:chOff x="9852456" y="608434"/>
              <a:chExt cx="1245036" cy="593992"/>
            </a:xfrm>
          </p:grpSpPr>
          <p:sp>
            <p:nvSpPr>
              <p:cNvPr id="151" name="Oval 19"/>
              <p:cNvSpPr>
                <a:spLocks noChangeArrowheads="1"/>
              </p:cNvSpPr>
              <p:nvPr/>
            </p:nvSpPr>
            <p:spPr bwMode="auto">
              <a:xfrm>
                <a:off x="9852456" y="608434"/>
                <a:ext cx="1245036" cy="593992"/>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52" name="TextBox 151"/>
              <p:cNvSpPr txBox="1"/>
              <p:nvPr/>
            </p:nvSpPr>
            <p:spPr>
              <a:xfrm>
                <a:off x="9935581" y="645213"/>
                <a:ext cx="1106491"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receiving process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02" name="Group 101"/>
            <p:cNvGrpSpPr/>
            <p:nvPr/>
          </p:nvGrpSpPr>
          <p:grpSpPr>
            <a:xfrm>
              <a:off x="6785217" y="2548684"/>
              <a:ext cx="577241" cy="338554"/>
              <a:chOff x="9678159" y="981583"/>
              <a:chExt cx="577241" cy="338554"/>
            </a:xfrm>
          </p:grpSpPr>
          <p:sp>
            <p:nvSpPr>
              <p:cNvPr id="149" name="Rectangle 148"/>
              <p:cNvSpPr/>
              <p:nvPr/>
            </p:nvSpPr>
            <p:spPr>
              <a:xfrm>
                <a:off x="9744032" y="1048007"/>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p:cNvSpPr txBox="1"/>
              <p:nvPr/>
            </p:nvSpPr>
            <p:spPr>
              <a:xfrm>
                <a:off x="9678159" y="981583"/>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3" name="Group 161"/>
            <p:cNvGrpSpPr/>
            <p:nvPr/>
          </p:nvGrpSpPr>
          <p:grpSpPr bwMode="auto">
            <a:xfrm>
              <a:off x="7823735" y="1943479"/>
              <a:ext cx="230514" cy="466725"/>
              <a:chOff x="4140" y="429"/>
              <a:chExt cx="1425" cy="2396"/>
            </a:xfrm>
          </p:grpSpPr>
          <p:sp>
            <p:nvSpPr>
              <p:cNvPr id="117" name="Freeform 162"/>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8" name="Rectangle 163"/>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9" name="Freeform 164"/>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0" name="Freeform 165"/>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1" name="Rectangle 166"/>
              <p:cNvSpPr>
                <a:spLocks noChangeArrowheads="1"/>
              </p:cNvSpPr>
              <p:nvPr/>
            </p:nvSpPr>
            <p:spPr bwMode="auto">
              <a:xfrm>
                <a:off x="4209" y="693"/>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22" name="Group 167"/>
              <p:cNvGrpSpPr/>
              <p:nvPr/>
            </p:nvGrpSpPr>
            <p:grpSpPr bwMode="auto">
              <a:xfrm>
                <a:off x="4749" y="668"/>
                <a:ext cx="581" cy="145"/>
                <a:chOff x="614" y="2568"/>
                <a:chExt cx="725" cy="139"/>
              </a:xfrm>
            </p:grpSpPr>
            <p:sp>
              <p:nvSpPr>
                <p:cNvPr id="147" name="AutoShape 168"/>
                <p:cNvSpPr>
                  <a:spLocks noChangeArrowheads="1"/>
                </p:cNvSpPr>
                <p:nvPr/>
              </p:nvSpPr>
              <p:spPr bwMode="auto">
                <a:xfrm>
                  <a:off x="617" y="2567"/>
                  <a:ext cx="724"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8" name="AutoShape 169"/>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23" name="Rectangle 170"/>
              <p:cNvSpPr>
                <a:spLocks noChangeArrowheads="1"/>
              </p:cNvSpPr>
              <p:nvPr/>
            </p:nvSpPr>
            <p:spPr bwMode="auto">
              <a:xfrm>
                <a:off x="4222" y="101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24" name="Group 171"/>
              <p:cNvGrpSpPr/>
              <p:nvPr/>
            </p:nvGrpSpPr>
            <p:grpSpPr bwMode="auto">
              <a:xfrm>
                <a:off x="4747" y="994"/>
                <a:ext cx="581" cy="134"/>
                <a:chOff x="614" y="2568"/>
                <a:chExt cx="725" cy="139"/>
              </a:xfrm>
            </p:grpSpPr>
            <p:sp>
              <p:nvSpPr>
                <p:cNvPr id="145" name="AutoShape 172"/>
                <p:cNvSpPr>
                  <a:spLocks noChangeArrowheads="1"/>
                </p:cNvSpPr>
                <p:nvPr/>
              </p:nvSpPr>
              <p:spPr bwMode="auto">
                <a:xfrm>
                  <a:off x="612" y="2570"/>
                  <a:ext cx="724" cy="16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6" name="AutoShape 173"/>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25" name="Rectangle 174"/>
              <p:cNvSpPr>
                <a:spLocks noChangeArrowheads="1"/>
              </p:cNvSpPr>
              <p:nvPr/>
            </p:nvSpPr>
            <p:spPr bwMode="auto">
              <a:xfrm>
                <a:off x="4216" y="135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6" name="Rectangle 175"/>
              <p:cNvSpPr>
                <a:spLocks noChangeArrowheads="1"/>
              </p:cNvSpPr>
              <p:nvPr/>
            </p:nvSpPr>
            <p:spPr bwMode="auto">
              <a:xfrm>
                <a:off x="4228" y="1654"/>
                <a:ext cx="593"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27" name="Group 176"/>
              <p:cNvGrpSpPr/>
              <p:nvPr/>
            </p:nvGrpSpPr>
            <p:grpSpPr bwMode="auto">
              <a:xfrm>
                <a:off x="4735" y="1627"/>
                <a:ext cx="582" cy="151"/>
                <a:chOff x="614" y="2568"/>
                <a:chExt cx="725" cy="139"/>
              </a:xfrm>
            </p:grpSpPr>
            <p:sp>
              <p:nvSpPr>
                <p:cNvPr id="143" name="AutoShape 177"/>
                <p:cNvSpPr>
                  <a:spLocks noChangeArrowheads="1"/>
                </p:cNvSpPr>
                <p:nvPr/>
              </p:nvSpPr>
              <p:spPr bwMode="auto">
                <a:xfrm>
                  <a:off x="611" y="2568"/>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4" name="AutoShape 178"/>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28" name="Freeform 179"/>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29" name="Group 180"/>
              <p:cNvGrpSpPr/>
              <p:nvPr/>
            </p:nvGrpSpPr>
            <p:grpSpPr bwMode="auto">
              <a:xfrm>
                <a:off x="4739" y="1327"/>
                <a:ext cx="582" cy="139"/>
                <a:chOff x="614" y="2568"/>
                <a:chExt cx="725" cy="139"/>
              </a:xfrm>
            </p:grpSpPr>
            <p:sp>
              <p:nvSpPr>
                <p:cNvPr id="141" name="AutoShape 181"/>
                <p:cNvSpPr>
                  <a:spLocks noChangeArrowheads="1"/>
                </p:cNvSpPr>
                <p:nvPr/>
              </p:nvSpPr>
              <p:spPr bwMode="auto">
                <a:xfrm>
                  <a:off x="614" y="2566"/>
                  <a:ext cx="723"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2" name="AutoShape 182"/>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30" name="Rectangle 183"/>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1" name="Freeform 184"/>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2" name="Freeform 185"/>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3" name="Oval 186"/>
              <p:cNvSpPr>
                <a:spLocks noChangeArrowheads="1"/>
              </p:cNvSpPr>
              <p:nvPr/>
            </p:nvSpPr>
            <p:spPr bwMode="auto">
              <a:xfrm>
                <a:off x="5515" y="2609"/>
                <a:ext cx="50"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4" name="Freeform 187"/>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5" name="AutoShape 188"/>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6" name="AutoShape 189"/>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7" name="Oval 190"/>
              <p:cNvSpPr>
                <a:spLocks noChangeArrowheads="1"/>
              </p:cNvSpPr>
              <p:nvPr/>
            </p:nvSpPr>
            <p:spPr bwMode="auto">
              <a:xfrm>
                <a:off x="4310" y="2382"/>
                <a:ext cx="158"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8" name="Oval 191"/>
              <p:cNvSpPr>
                <a:spLocks noChangeArrowheads="1"/>
              </p:cNvSpPr>
              <p:nvPr/>
            </p:nvSpPr>
            <p:spPr bwMode="auto">
              <a:xfrm>
                <a:off x="4487" y="2382"/>
                <a:ext cx="158" cy="146"/>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39" name="Oval 192"/>
              <p:cNvSpPr>
                <a:spLocks noChangeArrowheads="1"/>
              </p:cNvSpPr>
              <p:nvPr/>
            </p:nvSpPr>
            <p:spPr bwMode="auto">
              <a:xfrm>
                <a:off x="4663" y="2382"/>
                <a:ext cx="158" cy="140"/>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0" name="Rectangle 193"/>
              <p:cNvSpPr>
                <a:spLocks noChangeArrowheads="1"/>
              </p:cNvSpPr>
              <p:nvPr/>
            </p:nvSpPr>
            <p:spPr bwMode="auto">
              <a:xfrm>
                <a:off x="5061" y="1837"/>
                <a:ext cx="88" cy="761"/>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cxnSp>
          <p:nvCxnSpPr>
            <p:cNvPr id="105" name="Straight Connector 104"/>
            <p:cNvCxnSpPr/>
            <p:nvPr/>
          </p:nvCxnSpPr>
          <p:spPr>
            <a:xfrm>
              <a:off x="3121019" y="2898014"/>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6614663" y="2870304"/>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33" name="Group 232"/>
            <p:cNvGrpSpPr/>
            <p:nvPr/>
          </p:nvGrpSpPr>
          <p:grpSpPr>
            <a:xfrm>
              <a:off x="3110199" y="4881020"/>
              <a:ext cx="5250830" cy="481581"/>
              <a:chOff x="6737055" y="3471301"/>
              <a:chExt cx="5250830" cy="481581"/>
            </a:xfrm>
          </p:grpSpPr>
          <p:grpSp>
            <p:nvGrpSpPr>
              <p:cNvPr id="223" name="Group 222"/>
              <p:cNvGrpSpPr/>
              <p:nvPr/>
            </p:nvGrpSpPr>
            <p:grpSpPr>
              <a:xfrm>
                <a:off x="8324240" y="3583550"/>
                <a:ext cx="2044628" cy="369332"/>
                <a:chOff x="7504363" y="3155701"/>
                <a:chExt cx="2044628" cy="369332"/>
              </a:xfrm>
            </p:grpSpPr>
            <p:grpSp>
              <p:nvGrpSpPr>
                <p:cNvPr id="224" name="Group 223"/>
                <p:cNvGrpSpPr/>
                <p:nvPr/>
              </p:nvGrpSpPr>
              <p:grpSpPr>
                <a:xfrm>
                  <a:off x="7504363" y="3183676"/>
                  <a:ext cx="2003932" cy="306163"/>
                  <a:chOff x="1616358" y="2551230"/>
                  <a:chExt cx="2141698" cy="218510"/>
                </a:xfrm>
              </p:grpSpPr>
              <p:sp>
                <p:nvSpPr>
                  <p:cNvPr id="226" name="Rectangle 225"/>
                  <p:cNvSpPr/>
                  <p:nvPr/>
                </p:nvSpPr>
                <p:spPr>
                  <a:xfrm>
                    <a:off x="1673508" y="2551230"/>
                    <a:ext cx="2027398"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Oval 226"/>
                  <p:cNvSpPr/>
                  <p:nvPr/>
                </p:nvSpPr>
                <p:spPr>
                  <a:xfrm>
                    <a:off x="1616358" y="2551230"/>
                    <a:ext cx="114300" cy="218510"/>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Oval 227"/>
                  <p:cNvSpPr/>
                  <p:nvPr/>
                </p:nvSpPr>
                <p:spPr>
                  <a:xfrm>
                    <a:off x="3643756" y="2551230"/>
                    <a:ext cx="114300" cy="218510"/>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Rectangle 228"/>
                  <p:cNvSpPr/>
                  <p:nvPr/>
                </p:nvSpPr>
                <p:spPr>
                  <a:xfrm>
                    <a:off x="3491356" y="2551230"/>
                    <a:ext cx="209550" cy="218510"/>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5" name="TextBox 224"/>
                <p:cNvSpPr txBox="1"/>
                <p:nvPr/>
              </p:nvSpPr>
              <p:spPr>
                <a:xfrm>
                  <a:off x="7626477" y="3155701"/>
                  <a:ext cx="19225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unreliable channel</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cxnSp>
            <p:nvCxnSpPr>
              <p:cNvPr id="230" name="Straight Connector 229"/>
              <p:cNvCxnSpPr/>
              <p:nvPr/>
            </p:nvCxnSpPr>
            <p:spPr>
              <a:xfrm>
                <a:off x="6737055"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0299974" y="3471301"/>
                <a:ext cx="1687911"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37" name="Straight Arrow Connector 236"/>
            <p:cNvCxnSpPr/>
            <p:nvPr/>
          </p:nvCxnSpPr>
          <p:spPr>
            <a:xfrm>
              <a:off x="4069352" y="2795325"/>
              <a:ext cx="0" cy="403537"/>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p:nvPr/>
          </p:nvCxnSpPr>
          <p:spPr>
            <a:xfrm flipV="1">
              <a:off x="7403443" y="2731748"/>
              <a:ext cx="0" cy="439404"/>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243" name="TextBox 242"/>
            <p:cNvSpPr txBox="1"/>
            <p:nvPr/>
          </p:nvSpPr>
          <p:spPr>
            <a:xfrm>
              <a:off x="3042206" y="3300756"/>
              <a:ext cx="2001038"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sender-side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implementation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0" i="0" u="none" strike="noStrike" kern="1200" cap="none" spc="0" normalizeH="0" baseline="0" noProof="0" dirty="0" err="1">
                  <a:ln>
                    <a:noFill/>
                  </a:ln>
                  <a:solidFill>
                    <a:prstClr val="black"/>
                  </a:solidFill>
                  <a:effectLst/>
                  <a:uLnTx/>
                  <a:uFillTx/>
                  <a:latin typeface="Courier" pitchFamily="2" charset="0"/>
                  <a:ea typeface="+mn-ea"/>
                  <a:cs typeface="+mn-cs"/>
                </a:rPr>
                <a:t>rdt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reliable data transfer protocol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 name="TextBox 243"/>
            <p:cNvSpPr txBox="1"/>
            <p:nvPr/>
          </p:nvSpPr>
          <p:spPr>
            <a:xfrm>
              <a:off x="6413059" y="3328511"/>
              <a:ext cx="2001033" cy="108952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receiver-side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implementation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of </a:t>
              </a:r>
              <a:r>
                <a:rPr kumimoji="0" lang="en-US" sz="1800" b="0" i="0" u="none" strike="noStrike" kern="1200" cap="none" spc="0" normalizeH="0" baseline="0" noProof="0" dirty="0" err="1">
                  <a:ln>
                    <a:noFill/>
                  </a:ln>
                  <a:solidFill>
                    <a:prstClr val="black"/>
                  </a:solidFill>
                  <a:effectLst/>
                  <a:uLnTx/>
                  <a:uFillTx/>
                  <a:latin typeface="Courier" pitchFamily="2" charset="0"/>
                  <a:ea typeface="+mn-ea"/>
                  <a:cs typeface="+mn-cs"/>
                </a:rPr>
                <a:t>rdt</a:t>
              </a:r>
              <a:r>
                <a:rPr kumimoji="0" lang="en-US" sz="1800" b="0" i="0" u="none" strike="noStrike" kern="1200" cap="none" spc="0" normalizeH="0" baseline="0" noProof="0" dirty="0">
                  <a:ln>
                    <a:noFill/>
                  </a:ln>
                  <a:solidFill>
                    <a:prstClr val="black"/>
                  </a:solidFill>
                  <a:effectLst/>
                  <a:uLnTx/>
                  <a:uFillTx/>
                  <a:latin typeface="Courier" pitchFamily="2" charset="0"/>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reliable data transfer protocol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50" name="Group 249"/>
            <p:cNvGrpSpPr/>
            <p:nvPr/>
          </p:nvGrpSpPr>
          <p:grpSpPr>
            <a:xfrm>
              <a:off x="4071724" y="4602963"/>
              <a:ext cx="632009" cy="632009"/>
              <a:chOff x="7408198" y="4955748"/>
              <a:chExt cx="632009" cy="632009"/>
            </a:xfrm>
          </p:grpSpPr>
          <p:cxnSp>
            <p:nvCxnSpPr>
              <p:cNvPr id="247" name="Straight Connector 246"/>
              <p:cNvCxnSpPr/>
              <p:nvPr/>
            </p:nvCxnSpPr>
            <p:spPr>
              <a:xfrm>
                <a:off x="7417790" y="4955748"/>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p:nvGrpSpPr>
          <p:grpSpPr>
            <a:xfrm rot="16200000">
              <a:off x="6784894" y="4598122"/>
              <a:ext cx="632009" cy="632009"/>
              <a:chOff x="7408198" y="4948974"/>
              <a:chExt cx="632009" cy="632009"/>
            </a:xfrm>
          </p:grpSpPr>
          <p:cxnSp>
            <p:nvCxnSpPr>
              <p:cNvPr id="252" name="Straight Connector 251"/>
              <p:cNvCxnSpPr/>
              <p:nvPr/>
            </p:nvCxnSpPr>
            <p:spPr>
              <a:xfrm>
                <a:off x="7427960" y="4948974"/>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rot="5400000">
                <a:off x="7724203" y="5247906"/>
                <a:ext cx="0" cy="632009"/>
              </a:xfrm>
              <a:prstGeom prst="line">
                <a:avLst/>
              </a:prstGeom>
              <a:ln w="47625">
                <a:solidFill>
                  <a:srgbClr val="3C6CDF"/>
                </a:solidFill>
                <a:headEnd type="triangle"/>
              </a:ln>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2293693" y="2546898"/>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rdt_send</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endPar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endParaRPr>
            </a:p>
          </p:txBody>
        </p:sp>
        <p:sp>
          <p:nvSpPr>
            <p:cNvPr id="160" name="TextBox 159"/>
            <p:cNvSpPr txBox="1"/>
            <p:nvPr/>
          </p:nvSpPr>
          <p:spPr>
            <a:xfrm>
              <a:off x="2637055" y="4529903"/>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udt_send</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endPar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endParaRPr>
            </a:p>
          </p:txBody>
        </p:sp>
        <p:sp>
          <p:nvSpPr>
            <p:cNvPr id="161" name="TextBox 160"/>
            <p:cNvSpPr txBox="1"/>
            <p:nvPr/>
          </p:nvSpPr>
          <p:spPr>
            <a:xfrm>
              <a:off x="7460091" y="4522693"/>
              <a:ext cx="16879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rdt_rcv</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endPar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endParaRPr>
            </a:p>
          </p:txBody>
        </p:sp>
        <p:sp>
          <p:nvSpPr>
            <p:cNvPr id="162" name="TextBox 161"/>
            <p:cNvSpPr txBox="1"/>
            <p:nvPr/>
          </p:nvSpPr>
          <p:spPr>
            <a:xfrm>
              <a:off x="7446811" y="2872208"/>
              <a:ext cx="19352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err="1">
                  <a:ln>
                    <a:noFill/>
                  </a:ln>
                  <a:solidFill>
                    <a:prstClr val="black"/>
                  </a:solidFill>
                  <a:effectLst/>
                  <a:uLnTx/>
                  <a:uFillTx/>
                  <a:latin typeface="Courier" pitchFamily="2" charset="0"/>
                  <a:ea typeface="+mn-ea"/>
                  <a:cs typeface="+mn-cs"/>
                </a:rPr>
                <a:t>deliver_data</a:t>
              </a:r>
              <a:r>
                <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rPr>
                <a:t>()</a:t>
              </a:r>
              <a:endParaRPr kumimoji="0" lang="en-US" sz="1600" b="0" i="0" u="none" strike="noStrike" kern="1200" cap="none" spc="0" normalizeH="0" baseline="0" noProof="0" dirty="0">
                <a:ln>
                  <a:noFill/>
                </a:ln>
                <a:solidFill>
                  <a:prstClr val="black"/>
                </a:solidFill>
                <a:effectLst/>
                <a:uLnTx/>
                <a:uFillTx/>
                <a:latin typeface="Courier" pitchFamily="2" charset="0"/>
                <a:ea typeface="+mn-ea"/>
                <a:cs typeface="+mn-cs"/>
              </a:endParaRPr>
            </a:p>
          </p:txBody>
        </p:sp>
        <p:grpSp>
          <p:nvGrpSpPr>
            <p:cNvPr id="14" name="Group 13"/>
            <p:cNvGrpSpPr/>
            <p:nvPr/>
          </p:nvGrpSpPr>
          <p:grpSpPr>
            <a:xfrm>
              <a:off x="4198761" y="4538107"/>
              <a:ext cx="1129178" cy="338554"/>
              <a:chOff x="4492148" y="4699180"/>
              <a:chExt cx="1129178" cy="338554"/>
            </a:xfrm>
          </p:grpSpPr>
          <p:grpSp>
            <p:nvGrpSpPr>
              <p:cNvPr id="163" name="Group 162"/>
              <p:cNvGrpSpPr/>
              <p:nvPr/>
            </p:nvGrpSpPr>
            <p:grpSpPr>
              <a:xfrm>
                <a:off x="5044085" y="4699180"/>
                <a:ext cx="577241" cy="338554"/>
                <a:chOff x="9950444" y="999755"/>
                <a:chExt cx="577241" cy="338554"/>
              </a:xfrm>
            </p:grpSpPr>
            <p:sp>
              <p:nvSpPr>
                <p:cNvPr id="164" name="Rectangle 163"/>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TextBox 164"/>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67" name="Group 166"/>
              <p:cNvGrpSpPr/>
              <p:nvPr/>
            </p:nvGrpSpPr>
            <p:grpSpPr>
              <a:xfrm>
                <a:off x="4492148" y="4738794"/>
                <a:ext cx="684009" cy="276999"/>
                <a:chOff x="9965227" y="1039458"/>
                <a:chExt cx="684009" cy="276999"/>
              </a:xfrm>
            </p:grpSpPr>
            <p:sp>
              <p:nvSpPr>
                <p:cNvPr id="168" name="Rectangle 167"/>
                <p:cNvSpPr/>
                <p:nvPr/>
              </p:nvSpPr>
              <p:spPr>
                <a:xfrm>
                  <a:off x="10010632" y="1066693"/>
                  <a:ext cx="561043"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TextBox 168"/>
                <p:cNvSpPr txBox="1"/>
                <p:nvPr/>
              </p:nvSpPr>
              <p:spPr>
                <a:xfrm>
                  <a:off x="9965227" y="1039458"/>
                  <a:ext cx="6840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0" name="Group 169"/>
            <p:cNvGrpSpPr/>
            <p:nvPr/>
          </p:nvGrpSpPr>
          <p:grpSpPr>
            <a:xfrm>
              <a:off x="6194588" y="4534824"/>
              <a:ext cx="1129178" cy="338554"/>
              <a:chOff x="4492148" y="4699180"/>
              <a:chExt cx="1129178" cy="338554"/>
            </a:xfrm>
          </p:grpSpPr>
          <p:grpSp>
            <p:nvGrpSpPr>
              <p:cNvPr id="171" name="Group 170"/>
              <p:cNvGrpSpPr/>
              <p:nvPr/>
            </p:nvGrpSpPr>
            <p:grpSpPr>
              <a:xfrm>
                <a:off x="5044085" y="4699180"/>
                <a:ext cx="577241" cy="338554"/>
                <a:chOff x="9950444" y="999755"/>
                <a:chExt cx="577241" cy="338554"/>
              </a:xfrm>
            </p:grpSpPr>
            <p:sp>
              <p:nvSpPr>
                <p:cNvPr id="175" name="Rectangle 174"/>
                <p:cNvSpPr/>
                <p:nvPr/>
              </p:nvSpPr>
              <p:spPr>
                <a:xfrm>
                  <a:off x="10010633" y="1066693"/>
                  <a:ext cx="429378"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TextBox 175"/>
                <p:cNvSpPr txBox="1"/>
                <p:nvPr/>
              </p:nvSpPr>
              <p:spPr>
                <a:xfrm>
                  <a:off x="9950444" y="999755"/>
                  <a:ext cx="57724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72" name="Group 171"/>
              <p:cNvGrpSpPr/>
              <p:nvPr/>
            </p:nvGrpSpPr>
            <p:grpSpPr>
              <a:xfrm>
                <a:off x="4492148" y="4738794"/>
                <a:ext cx="684009" cy="276999"/>
                <a:chOff x="9965227" y="1039458"/>
                <a:chExt cx="684009" cy="276999"/>
              </a:xfrm>
            </p:grpSpPr>
            <p:sp>
              <p:nvSpPr>
                <p:cNvPr id="173" name="Rectangle 172"/>
                <p:cNvSpPr/>
                <p:nvPr/>
              </p:nvSpPr>
              <p:spPr>
                <a:xfrm>
                  <a:off x="10010632" y="1066693"/>
                  <a:ext cx="561043" cy="215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TextBox 173"/>
                <p:cNvSpPr txBox="1"/>
                <p:nvPr/>
              </p:nvSpPr>
              <p:spPr>
                <a:xfrm>
                  <a:off x="9965227" y="1039458"/>
                  <a:ext cx="68400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Header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197" name="Group 6"/>
          <p:cNvGrpSpPr/>
          <p:nvPr/>
        </p:nvGrpSpPr>
        <p:grpSpPr bwMode="auto">
          <a:xfrm>
            <a:off x="352441" y="1450769"/>
            <a:ext cx="3206750" cy="1430338"/>
            <a:chOff x="240" y="920"/>
            <a:chExt cx="2020" cy="901"/>
          </a:xfrm>
        </p:grpSpPr>
        <p:sp>
          <p:nvSpPr>
            <p:cNvPr id="198" name="Text Box 7"/>
            <p:cNvSpPr txBox="1">
              <a:spLocks noChangeArrowheads="1"/>
            </p:cNvSpPr>
            <p:nvPr/>
          </p:nvSpPr>
          <p:spPr bwMode="auto">
            <a:xfrm>
              <a:off x="318" y="920"/>
              <a:ext cx="1895" cy="582"/>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S PGothic" panose="020B0600070205080204" pitchFamily="34" charset="-128"/>
                  <a:cs typeface="+mn-cs"/>
                </a:rPr>
                <a:t>rdt_send</a:t>
              </a:r>
              <a:r>
                <a:rPr kumimoji="0" lang="en-US" sz="1800" b="1"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called from above, (e.g., by app.). Passed data to deliver to receiver upper layer</a:t>
              </a:r>
              <a:endPar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199" name="Group 8"/>
            <p:cNvGrpSpPr/>
            <p:nvPr/>
          </p:nvGrpSpPr>
          <p:grpSpPr bwMode="auto">
            <a:xfrm>
              <a:off x="240" y="921"/>
              <a:ext cx="2020" cy="900"/>
              <a:chOff x="240" y="933"/>
              <a:chExt cx="2020" cy="900"/>
            </a:xfrm>
          </p:grpSpPr>
          <p:sp>
            <p:nvSpPr>
              <p:cNvPr id="200" name="Line 9"/>
              <p:cNvSpPr>
                <a:spLocks noChangeShapeType="1"/>
              </p:cNvSpPr>
              <p:nvPr/>
            </p:nvSpPr>
            <p:spPr bwMode="auto">
              <a:xfrm>
                <a:off x="1787" y="1509"/>
                <a:ext cx="174" cy="324"/>
              </a:xfrm>
              <a:prstGeom prst="line">
                <a:avLst/>
              </a:prstGeom>
              <a:noFill/>
              <a:ln w="19050">
                <a:solidFill>
                  <a:srgbClr val="C00000"/>
                </a:solidFill>
                <a:round/>
                <a:tailEnd type="triangle" w="med" len="me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201" name="Rectangle 10"/>
              <p:cNvSpPr>
                <a:spLocks noChangeArrowheads="1"/>
              </p:cNvSpPr>
              <p:nvPr/>
            </p:nvSpPr>
            <p:spPr bwMode="auto">
              <a:xfrm>
                <a:off x="240" y="933"/>
                <a:ext cx="2020" cy="558"/>
              </a:xfrm>
              <a:prstGeom prst="rect">
                <a:avLst/>
              </a:prstGeom>
              <a:noFill/>
              <a:ln w="19050">
                <a:solidFill>
                  <a:srgbClr val="C00000"/>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grpSp>
      <p:grpSp>
        <p:nvGrpSpPr>
          <p:cNvPr id="202" name="Group 11"/>
          <p:cNvGrpSpPr/>
          <p:nvPr/>
        </p:nvGrpSpPr>
        <p:grpSpPr bwMode="auto">
          <a:xfrm>
            <a:off x="665618" y="5097921"/>
            <a:ext cx="3074988" cy="1393825"/>
            <a:chOff x="218" y="3055"/>
            <a:chExt cx="1937" cy="878"/>
          </a:xfrm>
        </p:grpSpPr>
        <p:sp>
          <p:nvSpPr>
            <p:cNvPr id="203" name="Text Box 12"/>
            <p:cNvSpPr txBox="1">
              <a:spLocks noChangeArrowheads="1"/>
            </p:cNvSpPr>
            <p:nvPr/>
          </p:nvSpPr>
          <p:spPr bwMode="auto">
            <a:xfrm>
              <a:off x="233" y="3356"/>
              <a:ext cx="1878" cy="577"/>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S PGothic" panose="020B0600070205080204" pitchFamily="34" charset="-128"/>
                  <a:cs typeface="+mn-cs"/>
                </a:rPr>
                <a:t>udt_send</a:t>
              </a:r>
              <a:r>
                <a:rPr kumimoji="0" lang="en-US" sz="1800" b="1"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called by </a:t>
              </a:r>
              <a:r>
                <a:rPr kumimoji="0" lang="en-US" sz="1800" b="0" i="0" u="none" strike="noStrike" kern="1200" cap="none" spc="0" normalizeH="0" baseline="0" noProof="0" dirty="0" err="1">
                  <a:ln>
                    <a:noFill/>
                  </a:ln>
                  <a:solidFill>
                    <a:prstClr val="black"/>
                  </a:solidFill>
                  <a:effectLst/>
                  <a:uLnTx/>
                  <a:uFillTx/>
                  <a:latin typeface="Courier" pitchFamily="2" charset="0"/>
                  <a:ea typeface="MS PGothic" panose="020B0600070205080204" pitchFamily="34" charset="-128"/>
                  <a:cs typeface="+mn-cs"/>
                </a:rPr>
                <a:t>rdt</a:t>
              </a:r>
              <a:endParaRPr kumimoji="0" lang="en-US" sz="1800" b="0" i="0" u="none" strike="noStrike" kern="1200" cap="none" spc="0" normalizeH="0" baseline="0" noProof="0" dirty="0">
                <a:ln>
                  <a:noFill/>
                </a:ln>
                <a:solidFill>
                  <a:prstClr val="black"/>
                </a:solidFill>
                <a:effectLst/>
                <a:uLnTx/>
                <a:uFillTx/>
                <a:latin typeface="Courier" pitchFamily="2"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to transfer packet over </a:t>
              </a:r>
              <a:endParaRPr kumimoji="0" 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unreliable channel to receiver</a:t>
              </a:r>
              <a:endPar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204" name="Group 13"/>
            <p:cNvGrpSpPr/>
            <p:nvPr/>
          </p:nvGrpSpPr>
          <p:grpSpPr bwMode="auto">
            <a:xfrm>
              <a:off x="218" y="3055"/>
              <a:ext cx="1937" cy="867"/>
              <a:chOff x="218" y="3055"/>
              <a:chExt cx="1937" cy="867"/>
            </a:xfrm>
          </p:grpSpPr>
          <p:sp>
            <p:nvSpPr>
              <p:cNvPr id="205" name="Line 14"/>
              <p:cNvSpPr>
                <a:spLocks noChangeShapeType="1"/>
              </p:cNvSpPr>
              <p:nvPr/>
            </p:nvSpPr>
            <p:spPr bwMode="auto">
              <a:xfrm flipV="1">
                <a:off x="1433" y="3055"/>
                <a:ext cx="359" cy="303"/>
              </a:xfrm>
              <a:prstGeom prst="line">
                <a:avLst/>
              </a:prstGeom>
              <a:noFill/>
              <a:ln w="19050">
                <a:solidFill>
                  <a:srgbClr val="C00000"/>
                </a:solidFill>
                <a:round/>
                <a:tailEnd type="triangle" w="med" len="me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206" name="Rectangle 15"/>
              <p:cNvSpPr>
                <a:spLocks noChangeArrowheads="1"/>
              </p:cNvSpPr>
              <p:nvPr/>
            </p:nvSpPr>
            <p:spPr bwMode="auto">
              <a:xfrm>
                <a:off x="218" y="3364"/>
                <a:ext cx="1937" cy="558"/>
              </a:xfrm>
              <a:prstGeom prst="rect">
                <a:avLst/>
              </a:prstGeom>
              <a:noFill/>
              <a:ln w="19050">
                <a:solidFill>
                  <a:srgbClr val="C00000"/>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grpSp>
      <p:grpSp>
        <p:nvGrpSpPr>
          <p:cNvPr id="207" name="Group 16"/>
          <p:cNvGrpSpPr/>
          <p:nvPr/>
        </p:nvGrpSpPr>
        <p:grpSpPr bwMode="auto">
          <a:xfrm>
            <a:off x="8446406" y="5042355"/>
            <a:ext cx="3122613" cy="1520825"/>
            <a:chOff x="3071" y="2986"/>
            <a:chExt cx="1967" cy="958"/>
          </a:xfrm>
        </p:grpSpPr>
        <p:sp>
          <p:nvSpPr>
            <p:cNvPr id="208" name="Text Box 17"/>
            <p:cNvSpPr txBox="1">
              <a:spLocks noChangeArrowheads="1"/>
            </p:cNvSpPr>
            <p:nvPr/>
          </p:nvSpPr>
          <p:spPr bwMode="auto">
            <a:xfrm>
              <a:off x="3101" y="3362"/>
              <a:ext cx="1937" cy="582"/>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S PGothic" panose="020B0600070205080204" pitchFamily="34" charset="-128"/>
                  <a:cs typeface="+mn-cs"/>
                </a:rPr>
                <a:t>rdt_rcv</a:t>
              </a:r>
              <a:r>
                <a:rPr kumimoji="0" lang="en-US" sz="1800" b="1"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called when packet arrives on receiver side of channel</a:t>
              </a:r>
              <a:endPar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209" name="Group 18"/>
            <p:cNvGrpSpPr/>
            <p:nvPr/>
          </p:nvGrpSpPr>
          <p:grpSpPr bwMode="auto">
            <a:xfrm>
              <a:off x="3071" y="2986"/>
              <a:ext cx="1937" cy="943"/>
              <a:chOff x="3071" y="2986"/>
              <a:chExt cx="1937" cy="943"/>
            </a:xfrm>
          </p:grpSpPr>
          <p:sp>
            <p:nvSpPr>
              <p:cNvPr id="210" name="Line 19"/>
              <p:cNvSpPr>
                <a:spLocks noChangeShapeType="1"/>
              </p:cNvSpPr>
              <p:nvPr/>
            </p:nvSpPr>
            <p:spPr bwMode="auto">
              <a:xfrm flipH="1" flipV="1">
                <a:off x="3312" y="2986"/>
                <a:ext cx="398" cy="371"/>
              </a:xfrm>
              <a:prstGeom prst="line">
                <a:avLst/>
              </a:prstGeom>
              <a:noFill/>
              <a:ln w="19050">
                <a:solidFill>
                  <a:srgbClr val="C00000"/>
                </a:solidFill>
                <a:round/>
                <a:tailEnd type="triangle" w="med" len="me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211" name="Rectangle 20"/>
              <p:cNvSpPr>
                <a:spLocks noChangeArrowheads="1"/>
              </p:cNvSpPr>
              <p:nvPr/>
            </p:nvSpPr>
            <p:spPr bwMode="auto">
              <a:xfrm>
                <a:off x="3071" y="3348"/>
                <a:ext cx="1937" cy="581"/>
              </a:xfrm>
              <a:prstGeom prst="rect">
                <a:avLst/>
              </a:prstGeom>
              <a:noFill/>
              <a:ln w="19050">
                <a:solidFill>
                  <a:srgbClr val="C00000"/>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grpSp>
      <p:grpSp>
        <p:nvGrpSpPr>
          <p:cNvPr id="212" name="Group 21"/>
          <p:cNvGrpSpPr/>
          <p:nvPr/>
        </p:nvGrpSpPr>
        <p:grpSpPr bwMode="auto">
          <a:xfrm>
            <a:off x="8824801" y="1555220"/>
            <a:ext cx="3063876" cy="1571625"/>
            <a:chOff x="3138" y="936"/>
            <a:chExt cx="1930" cy="990"/>
          </a:xfrm>
        </p:grpSpPr>
        <p:sp>
          <p:nvSpPr>
            <p:cNvPr id="213" name="Text Box 22"/>
            <p:cNvSpPr txBox="1">
              <a:spLocks noChangeArrowheads="1"/>
            </p:cNvSpPr>
            <p:nvPr/>
          </p:nvSpPr>
          <p:spPr bwMode="auto">
            <a:xfrm>
              <a:off x="3168" y="936"/>
              <a:ext cx="1900" cy="407"/>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1" i="0" u="none" strike="noStrike" kern="1200" cap="none" spc="0" normalizeH="0" baseline="0" noProof="0" dirty="0" err="1">
                  <a:ln>
                    <a:noFill/>
                  </a:ln>
                  <a:solidFill>
                    <a:srgbClr val="C00000"/>
                  </a:solidFill>
                  <a:effectLst/>
                  <a:uLnTx/>
                  <a:uFillTx/>
                  <a:latin typeface="Calibri" panose="020F0502020204030204"/>
                  <a:ea typeface="MS PGothic" panose="020B0600070205080204" pitchFamily="34" charset="-128"/>
                  <a:cs typeface="+mn-cs"/>
                </a:rPr>
                <a:t>deliver_data</a:t>
              </a:r>
              <a:r>
                <a:rPr kumimoji="0" lang="en-US" sz="1800" b="1"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a:t>
              </a:r>
              <a:r>
                <a:rPr kumimoji="0" lang="en-US" sz="18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called by </a:t>
              </a:r>
              <a:r>
                <a:rPr kumimoji="0" lang="en-US" sz="1800" b="0" i="0" u="none" strike="noStrike" kern="1200" cap="none" spc="0" normalizeH="0" baseline="0" noProof="0" dirty="0" err="1">
                  <a:ln>
                    <a:noFill/>
                  </a:ln>
                  <a:solidFill>
                    <a:prstClr val="black"/>
                  </a:solidFill>
                  <a:effectLst/>
                  <a:uLnTx/>
                  <a:uFillTx/>
                  <a:latin typeface="Courier" pitchFamily="2" charset="0"/>
                  <a:ea typeface="MS PGothic" panose="020B0600070205080204" pitchFamily="34" charset="-128"/>
                  <a:cs typeface="+mn-cs"/>
                </a:rPr>
                <a:t>rdt</a:t>
              </a:r>
              <a:r>
                <a:rPr kumimoji="0" lang="en-US" sz="1800" b="0" i="0" u="none" strike="noStrike" kern="1200" cap="none" spc="0" normalizeH="0" baseline="0" noProof="0" dirty="0">
                  <a:ln>
                    <a:noFill/>
                  </a:ln>
                  <a:solidFill>
                    <a:prstClr val="black"/>
                  </a:solidFill>
                  <a:effectLst/>
                  <a:uLnTx/>
                  <a:uFillTx/>
                  <a:latin typeface="Courier" pitchFamily="2" charset="0"/>
                  <a:ea typeface="MS PGothic" panose="020B0600070205080204" pitchFamily="34" charset="-128"/>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to deliver data to upper layer</a:t>
              </a:r>
              <a:endParaRPr kumimoji="0" 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214" name="Group 23"/>
            <p:cNvGrpSpPr/>
            <p:nvPr/>
          </p:nvGrpSpPr>
          <p:grpSpPr bwMode="auto">
            <a:xfrm>
              <a:off x="3138" y="942"/>
              <a:ext cx="1899" cy="984"/>
              <a:chOff x="3138" y="942"/>
              <a:chExt cx="1899" cy="984"/>
            </a:xfrm>
          </p:grpSpPr>
          <p:sp>
            <p:nvSpPr>
              <p:cNvPr id="215" name="Line 24"/>
              <p:cNvSpPr>
                <a:spLocks noChangeShapeType="1"/>
              </p:cNvSpPr>
              <p:nvPr/>
            </p:nvSpPr>
            <p:spPr bwMode="auto">
              <a:xfrm flipH="1">
                <a:off x="3328" y="1334"/>
                <a:ext cx="325" cy="592"/>
              </a:xfrm>
              <a:prstGeom prst="line">
                <a:avLst/>
              </a:prstGeom>
              <a:noFill/>
              <a:ln w="19050">
                <a:solidFill>
                  <a:srgbClr val="C00000"/>
                </a:solidFill>
                <a:round/>
                <a:tailEnd type="triangle" w="med" len="me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216" name="Rectangle 25"/>
              <p:cNvSpPr>
                <a:spLocks noChangeArrowheads="1"/>
              </p:cNvSpPr>
              <p:nvPr/>
            </p:nvSpPr>
            <p:spPr bwMode="auto">
              <a:xfrm>
                <a:off x="3138" y="942"/>
                <a:ext cx="1899" cy="396"/>
              </a:xfrm>
              <a:prstGeom prst="rect">
                <a:avLst/>
              </a:prstGeom>
              <a:noFill/>
              <a:ln w="19050">
                <a:solidFill>
                  <a:srgbClr val="C00000"/>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grpSp>
      <p:grpSp>
        <p:nvGrpSpPr>
          <p:cNvPr id="217" name="Group 216"/>
          <p:cNvGrpSpPr/>
          <p:nvPr/>
        </p:nvGrpSpPr>
        <p:grpSpPr>
          <a:xfrm>
            <a:off x="4390890" y="5513755"/>
            <a:ext cx="3819165" cy="1064365"/>
            <a:chOff x="2631911" y="5334147"/>
            <a:chExt cx="3819165" cy="1064365"/>
          </a:xfrm>
        </p:grpSpPr>
        <p:sp>
          <p:nvSpPr>
            <p:cNvPr id="218" name="TextBox 217"/>
            <p:cNvSpPr txBox="1"/>
            <p:nvPr/>
          </p:nvSpPr>
          <p:spPr>
            <a:xfrm>
              <a:off x="2631911" y="5807581"/>
              <a:ext cx="3819165" cy="5909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Bi-directional communication over unreliable channel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19" name="Straight Connector 218"/>
            <p:cNvCxnSpPr/>
            <p:nvPr/>
          </p:nvCxnSpPr>
          <p:spPr>
            <a:xfrm>
              <a:off x="2905750" y="5334147"/>
              <a:ext cx="1431271" cy="4734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H="1">
              <a:off x="4339308" y="5338301"/>
              <a:ext cx="1358761" cy="4692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1" name="Group 220"/>
          <p:cNvGrpSpPr/>
          <p:nvPr/>
        </p:nvGrpSpPr>
        <p:grpSpPr>
          <a:xfrm>
            <a:off x="4175224" y="3049446"/>
            <a:ext cx="3819165" cy="734333"/>
            <a:chOff x="2418275" y="5378074"/>
            <a:chExt cx="3819165" cy="734333"/>
          </a:xfrm>
        </p:grpSpPr>
        <p:sp>
          <p:nvSpPr>
            <p:cNvPr id="222" name="TextBox 221"/>
            <p:cNvSpPr txBox="1"/>
            <p:nvPr/>
          </p:nvSpPr>
          <p:spPr>
            <a:xfrm>
              <a:off x="2418275" y="5770775"/>
              <a:ext cx="3819165" cy="3416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1" name="Straight Connector 230"/>
            <p:cNvCxnSpPr>
              <a:stCxn id="156" idx="2"/>
            </p:cNvCxnSpPr>
            <p:nvPr/>
          </p:nvCxnSpPr>
          <p:spPr>
            <a:xfrm>
              <a:off x="2882260" y="5405784"/>
              <a:ext cx="1454761" cy="4017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150" idx="2"/>
            </p:cNvCxnSpPr>
            <p:nvPr/>
          </p:nvCxnSpPr>
          <p:spPr>
            <a:xfrm flipH="1">
              <a:off x="4339309" y="5378074"/>
              <a:ext cx="1250688" cy="4295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5125651" y="4114827"/>
            <a:ext cx="1774588" cy="687847"/>
            <a:chOff x="5125651" y="4114827"/>
            <a:chExt cx="1774588" cy="687847"/>
          </a:xfrm>
        </p:grpSpPr>
        <p:sp>
          <p:nvSpPr>
            <p:cNvPr id="241" name="TextBox 240"/>
            <p:cNvSpPr txBox="1"/>
            <p:nvPr/>
          </p:nvSpPr>
          <p:spPr>
            <a:xfrm>
              <a:off x="5532497" y="4114827"/>
              <a:ext cx="1135642" cy="3416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packet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7" name="Group 26"/>
            <p:cNvGrpSpPr/>
            <p:nvPr/>
          </p:nvGrpSpPr>
          <p:grpSpPr>
            <a:xfrm flipV="1">
              <a:off x="5125651" y="4373167"/>
              <a:ext cx="1774588" cy="429507"/>
              <a:chOff x="8970705" y="3780959"/>
              <a:chExt cx="2707737" cy="429507"/>
            </a:xfrm>
          </p:grpSpPr>
          <p:cxnSp>
            <p:nvCxnSpPr>
              <p:cNvPr id="242" name="Straight Connector 241"/>
              <p:cNvCxnSpPr/>
              <p:nvPr/>
            </p:nvCxnSpPr>
            <p:spPr>
              <a:xfrm>
                <a:off x="8970705" y="3808669"/>
                <a:ext cx="1454761" cy="4017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H="1">
                <a:off x="10427754" y="3780959"/>
                <a:ext cx="1250688" cy="42950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159" name="Oval 158"/>
          <p:cNvSpPr/>
          <p:nvPr/>
        </p:nvSpPr>
        <p:spPr>
          <a:xfrm>
            <a:off x="3233978" y="3481952"/>
            <a:ext cx="2201622"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Oval 165"/>
          <p:cNvSpPr/>
          <p:nvPr/>
        </p:nvSpPr>
        <p:spPr>
          <a:xfrm>
            <a:off x="6574078" y="3494652"/>
            <a:ext cx="2201622" cy="123986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additive="base">
                                        <p:cTn id="7" dur="500" fill="hold"/>
                                        <p:tgtEl>
                                          <p:spTgt spid="197"/>
                                        </p:tgtEl>
                                        <p:attrNameLst>
                                          <p:attrName>ppt_x</p:attrName>
                                        </p:attrNameLst>
                                      </p:cBhvr>
                                      <p:tavLst>
                                        <p:tav tm="0">
                                          <p:val>
                                            <p:strVal val="0-#ppt_w/2"/>
                                          </p:val>
                                        </p:tav>
                                        <p:tav tm="100000">
                                          <p:val>
                                            <p:strVal val="#ppt_x"/>
                                          </p:val>
                                        </p:tav>
                                      </p:tavLst>
                                    </p:anim>
                                    <p:anim calcmode="lin" valueType="num">
                                      <p:cBhvr additive="base">
                                        <p:cTn id="8" dur="500" fill="hold"/>
                                        <p:tgtEl>
                                          <p:spTgt spid="19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02"/>
                                        </p:tgtEl>
                                        <p:attrNameLst>
                                          <p:attrName>style.visibility</p:attrName>
                                        </p:attrNameLst>
                                      </p:cBhvr>
                                      <p:to>
                                        <p:strVal val="visible"/>
                                      </p:to>
                                    </p:set>
                                    <p:anim calcmode="lin" valueType="num">
                                      <p:cBhvr additive="base">
                                        <p:cTn id="13" dur="500" fill="hold"/>
                                        <p:tgtEl>
                                          <p:spTgt spid="202"/>
                                        </p:tgtEl>
                                        <p:attrNameLst>
                                          <p:attrName>ppt_x</p:attrName>
                                        </p:attrNameLst>
                                      </p:cBhvr>
                                      <p:tavLst>
                                        <p:tav tm="0">
                                          <p:val>
                                            <p:strVal val="0-#ppt_w/2"/>
                                          </p:val>
                                        </p:tav>
                                        <p:tav tm="100000">
                                          <p:val>
                                            <p:strVal val="#ppt_x"/>
                                          </p:val>
                                        </p:tav>
                                      </p:tavLst>
                                    </p:anim>
                                    <p:anim calcmode="lin" valueType="num">
                                      <p:cBhvr additive="base">
                                        <p:cTn id="14" dur="500" fill="hold"/>
                                        <p:tgtEl>
                                          <p:spTgt spid="20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207"/>
                                        </p:tgtEl>
                                        <p:attrNameLst>
                                          <p:attrName>style.visibility</p:attrName>
                                        </p:attrNameLst>
                                      </p:cBhvr>
                                      <p:to>
                                        <p:strVal val="visible"/>
                                      </p:to>
                                    </p:set>
                                    <p:anim calcmode="lin" valueType="num">
                                      <p:cBhvr additive="base">
                                        <p:cTn id="19" dur="500" fill="hold"/>
                                        <p:tgtEl>
                                          <p:spTgt spid="207"/>
                                        </p:tgtEl>
                                        <p:attrNameLst>
                                          <p:attrName>ppt_x</p:attrName>
                                        </p:attrNameLst>
                                      </p:cBhvr>
                                      <p:tavLst>
                                        <p:tav tm="0">
                                          <p:val>
                                            <p:strVal val="1+#ppt_w/2"/>
                                          </p:val>
                                        </p:tav>
                                        <p:tav tm="100000">
                                          <p:val>
                                            <p:strVal val="#ppt_x"/>
                                          </p:val>
                                        </p:tav>
                                      </p:tavLst>
                                    </p:anim>
                                    <p:anim calcmode="lin" valueType="num">
                                      <p:cBhvr additive="base">
                                        <p:cTn id="20" dur="500" fill="hold"/>
                                        <p:tgtEl>
                                          <p:spTgt spid="20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12"/>
                                        </p:tgtEl>
                                        <p:attrNameLst>
                                          <p:attrName>style.visibility</p:attrName>
                                        </p:attrNameLst>
                                      </p:cBhvr>
                                      <p:to>
                                        <p:strVal val="visible"/>
                                      </p:to>
                                    </p:set>
                                    <p:anim calcmode="lin" valueType="num">
                                      <p:cBhvr additive="base">
                                        <p:cTn id="25" dur="500" fill="hold"/>
                                        <p:tgtEl>
                                          <p:spTgt spid="212"/>
                                        </p:tgtEl>
                                        <p:attrNameLst>
                                          <p:attrName>ppt_x</p:attrName>
                                        </p:attrNameLst>
                                      </p:cBhvr>
                                      <p:tavLst>
                                        <p:tav tm="0">
                                          <p:val>
                                            <p:strVal val="1+#ppt_w/2"/>
                                          </p:val>
                                        </p:tav>
                                        <p:tav tm="100000">
                                          <p:val>
                                            <p:strVal val="#ppt_x"/>
                                          </p:val>
                                        </p:tav>
                                      </p:tavLst>
                                    </p:anim>
                                    <p:anim calcmode="lin" valueType="num">
                                      <p:cBhvr additive="base">
                                        <p:cTn id="26" dur="500" fill="hold"/>
                                        <p:tgtEl>
                                          <p:spTgt spid="2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17"/>
                                        </p:tgtEl>
                                        <p:attrNameLst>
                                          <p:attrName>style.visibility</p:attrName>
                                        </p:attrNameLst>
                                      </p:cBhvr>
                                      <p:to>
                                        <p:strVal val="visible"/>
                                      </p:to>
                                    </p:set>
                                    <p:animEffect transition="in" filter="dissolve">
                                      <p:cBhvr>
                                        <p:cTn id="31" dur="500"/>
                                        <p:tgtEl>
                                          <p:spTgt spid="21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221"/>
                                        </p:tgtEl>
                                        <p:attrNameLst>
                                          <p:attrName>style.visibility</p:attrName>
                                        </p:attrNameLst>
                                      </p:cBhvr>
                                      <p:to>
                                        <p:strVal val="visible"/>
                                      </p:to>
                                    </p:set>
                                    <p:animEffect transition="in" filter="dissolve">
                                      <p:cBhvr>
                                        <p:cTn id="36" dur="500"/>
                                        <p:tgtEl>
                                          <p:spTgt spid="22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dissolve">
                                      <p:cBhvr>
                                        <p:cTn id="4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400" dirty="0"/>
              <a:t>Reliable data transfer: getting started</a:t>
            </a:r>
            <a:endParaRPr lang="en-US" sz="4400" dirty="0"/>
          </a:p>
        </p:txBody>
      </p:sp>
      <p:sp>
        <p:nvSpPr>
          <p:cNvPr id="193" name="Rectangle 3"/>
          <p:cNvSpPr txBox="1">
            <a:spLocks noChangeArrowheads="1"/>
          </p:cNvSpPr>
          <p:nvPr/>
        </p:nvSpPr>
        <p:spPr bwMode="auto">
          <a:xfrm>
            <a:off x="906239" y="1209675"/>
            <a:ext cx="11056577" cy="3352800"/>
          </a:xfrm>
          <a:prstGeom prst="rect">
            <a:avLst/>
          </a:prstGeom>
          <a:noFill/>
          <a:ln>
            <a:noFill/>
          </a:ln>
          <a:effectLst/>
        </p:spPr>
        <p:txBody>
          <a:bodyPr vert="horz" wrap="square" lIns="91440" tIns="45720" rIns="91440" bIns="45720" numCol="1" anchor="t" anchorCtr="0" compatLnSpc="1"/>
          <a:lstStyle>
            <a:lvl1pPr marL="284480" indent="-28448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mn-lt"/>
                <a:ea typeface="MS PGothic" panose="020B0600070205080204" pitchFamily="34" charset="-128"/>
                <a:cs typeface="MS PGothic" panose="020B0600070205080204" pitchFamily="34" charset="-128"/>
              </a:defRPr>
            </a:lvl1pPr>
            <a:lvl2pPr marL="687705" indent="-23050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4pPr>
            <a:lvl5pPr marL="20574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9pPr>
          </a:lstStyle>
          <a:p>
            <a:pPr marL="284480" marR="0" lvl="0" indent="-28448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None/>
              <a:defRPr/>
            </a:pPr>
            <a:r>
              <a:rPr kumimoji="0" lang="en-US" altLang="ja-JP" sz="3200" b="0" i="0" u="none" strike="noStrike" kern="0" cap="none" spc="0" normalizeH="0" baseline="0" noProof="0" dirty="0">
                <a:ln>
                  <a:noFill/>
                </a:ln>
                <a:solidFill>
                  <a:srgbClr val="C00000"/>
                </a:solidFill>
                <a:effectLst/>
                <a:uLnTx/>
                <a:uFillTx/>
                <a:latin typeface="Calibri" panose="020F0502020204030204"/>
                <a:ea typeface="MS PGothic" panose="020B0600070205080204" pitchFamily="34" charset="-128"/>
              </a:rPr>
              <a:t>We will:</a:t>
            </a:r>
            <a:endParaRPr kumimoji="0" lang="en-US" altLang="ja-JP" sz="3200" b="0" i="0" u="none" strike="noStrike" kern="0" cap="none" spc="0" normalizeH="0" baseline="0" noProof="0" dirty="0">
              <a:ln>
                <a:noFill/>
              </a:ln>
              <a:solidFill>
                <a:srgbClr val="C00000"/>
              </a:solidFill>
              <a:effectLst/>
              <a:uLnTx/>
              <a:uFillTx/>
              <a:latin typeface="Calibri" panose="020F0502020204030204"/>
              <a:ea typeface="MS PGothic" panose="020B0600070205080204" pitchFamily="34" charset="-128"/>
            </a:endParaRPr>
          </a:p>
          <a:p>
            <a:pPr marL="284480" marR="0" lvl="0" indent="-28448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incrementally develop sender, receiver sides of </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MS PGothic" panose="020B0600070205080204" pitchFamily="34" charset="-128"/>
              </a:rPr>
              <a:t>r</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eliable </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MS PGothic" panose="020B0600070205080204" pitchFamily="34" charset="-128"/>
              </a:rPr>
              <a:t>d</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ata </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MS PGothic" panose="020B0600070205080204" pitchFamily="34" charset="-128"/>
              </a:rPr>
              <a:t>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ransfer protocol (</a:t>
            </a:r>
            <a:r>
              <a:rPr kumimoji="0" lang="en-US" altLang="en-US" sz="2800" b="0" i="0" u="none" strike="noStrike" kern="0" cap="none" spc="0" normalizeH="0" baseline="0" noProof="0" dirty="0" err="1">
                <a:ln>
                  <a:noFill/>
                </a:ln>
                <a:solidFill>
                  <a:prstClr val="black"/>
                </a:solidFill>
                <a:effectLst/>
                <a:uLnTx/>
                <a:uFillTx/>
                <a:latin typeface="Courier" pitchFamily="2" charset="0"/>
                <a:ea typeface="MS PGothic" panose="020B0600070205080204" pitchFamily="34" charset="-128"/>
              </a:rPr>
              <a:t>rdt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a:t>
            </a: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endParaRPr>
          </a:p>
          <a:p>
            <a:pPr marL="284480" marR="0" lvl="0" indent="-28448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consider only unidirectional data transfer</a:t>
            </a: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endParaRPr>
          </a:p>
          <a:p>
            <a:pPr marL="687705" marR="0" lvl="1" indent="-230505"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defRPr/>
            </a:pPr>
            <a:r>
              <a:rPr kumimoji="0" lang="en-US" altLang="en-US" sz="24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but control info will flow in both directions!</a:t>
            </a:r>
            <a:endParaRPr kumimoji="0" lang="en-US" altLang="en-US" sz="24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94" name="Oval 5"/>
          <p:cNvSpPr>
            <a:spLocks noChangeArrowheads="1"/>
          </p:cNvSpPr>
          <p:nvPr/>
        </p:nvSpPr>
        <p:spPr bwMode="auto">
          <a:xfrm>
            <a:off x="4017605" y="4873894"/>
            <a:ext cx="885825" cy="876300"/>
          </a:xfrm>
          <a:prstGeom prst="ellipse">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5" name="Oval 6"/>
          <p:cNvSpPr>
            <a:spLocks noChangeArrowheads="1"/>
          </p:cNvSpPr>
          <p:nvPr/>
        </p:nvSpPr>
        <p:spPr bwMode="auto">
          <a:xfrm>
            <a:off x="3927117" y="4899294"/>
            <a:ext cx="942975" cy="876300"/>
          </a:xfrm>
          <a:prstGeom prst="ellipse">
            <a:avLst/>
          </a:prstGeom>
          <a:solidFill>
            <a:srgbClr val="FFFFFF"/>
          </a:solid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6" name="Text Box 7"/>
          <p:cNvSpPr txBox="1">
            <a:spLocks noChangeArrowheads="1"/>
          </p:cNvSpPr>
          <p:nvPr/>
        </p:nvSpPr>
        <p:spPr bwMode="auto">
          <a:xfrm>
            <a:off x="4038243" y="5013594"/>
            <a:ext cx="735012" cy="701675"/>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state</a:t>
            </a:r>
            <a:endParaRPr kumimoji="0" 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1</a:t>
            </a:r>
            <a:endParaRPr kumimoji="0" 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4" name="Freeform 8"/>
          <p:cNvSpPr/>
          <p:nvPr/>
        </p:nvSpPr>
        <p:spPr bwMode="auto">
          <a:xfrm>
            <a:off x="4870092" y="4851669"/>
            <a:ext cx="3952875" cy="285750"/>
          </a:xfrm>
          <a:custGeom>
            <a:avLst/>
            <a:gdLst>
              <a:gd name="T0" fmla="*/ 0 w 1446"/>
              <a:gd name="T1" fmla="*/ 2147483647 h 180"/>
              <a:gd name="T2" fmla="*/ 2147483647 w 1446"/>
              <a:gd name="T3" fmla="*/ 2147483647 h 180"/>
              <a:gd name="T4" fmla="*/ 0 60000 65536"/>
              <a:gd name="T5" fmla="*/ 0 60000 65536"/>
            </a:gdLst>
            <a:ahLst/>
            <a:cxnLst>
              <a:cxn ang="T4">
                <a:pos x="T0" y="T1"/>
              </a:cxn>
              <a:cxn ang="T5">
                <a:pos x="T2" y="T3"/>
              </a:cxn>
            </a:cxnLst>
            <a:rect l="0" t="0" r="r" b="b"/>
            <a:pathLst>
              <a:path w="1446" h="180">
                <a:moveTo>
                  <a:pt x="0" y="180"/>
                </a:moveTo>
                <a:cubicBezTo>
                  <a:pt x="540" y="30"/>
                  <a:pt x="972" y="0"/>
                  <a:pt x="1446" y="168"/>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5" name="Oval 10"/>
          <p:cNvSpPr>
            <a:spLocks noChangeArrowheads="1"/>
          </p:cNvSpPr>
          <p:nvPr/>
        </p:nvSpPr>
        <p:spPr bwMode="auto">
          <a:xfrm>
            <a:off x="8802330" y="4977635"/>
            <a:ext cx="873124" cy="876300"/>
          </a:xfrm>
          <a:prstGeom prst="ellipse">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8" name="Oval 11"/>
          <p:cNvSpPr>
            <a:spLocks noChangeArrowheads="1"/>
          </p:cNvSpPr>
          <p:nvPr/>
        </p:nvSpPr>
        <p:spPr bwMode="auto">
          <a:xfrm>
            <a:off x="8737242" y="5004069"/>
            <a:ext cx="885825" cy="876300"/>
          </a:xfrm>
          <a:prstGeom prst="ellipse">
            <a:avLst/>
          </a:prstGeom>
          <a:solidFill>
            <a:srgbClr val="FFFFFF"/>
          </a:solid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9" name="Text Box 12"/>
          <p:cNvSpPr txBox="1">
            <a:spLocks noChangeArrowheads="1"/>
          </p:cNvSpPr>
          <p:nvPr/>
        </p:nvSpPr>
        <p:spPr bwMode="auto">
          <a:xfrm>
            <a:off x="8802017" y="5112019"/>
            <a:ext cx="735012" cy="7016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state</a:t>
            </a:r>
            <a:endParaRPr kumimoji="0" 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2</a:t>
            </a:r>
            <a:endParaRPr kumimoji="0" 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6" name="Text Box 13"/>
          <p:cNvSpPr txBox="1">
            <a:spLocks noChangeArrowheads="1"/>
          </p:cNvSpPr>
          <p:nvPr/>
        </p:nvSpPr>
        <p:spPr bwMode="auto">
          <a:xfrm>
            <a:off x="5100280" y="4216669"/>
            <a:ext cx="3152775"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rPr>
              <a:t>event causing state transition</a:t>
            </a:r>
            <a:endParaRPr kumimoji="0" lang="en-US" sz="24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248" name="Text Box 14"/>
          <p:cNvSpPr txBox="1">
            <a:spLocks noChangeArrowheads="1"/>
          </p:cNvSpPr>
          <p:nvPr/>
        </p:nvSpPr>
        <p:spPr bwMode="auto">
          <a:xfrm>
            <a:off x="5027255" y="4511944"/>
            <a:ext cx="3421062"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rPr>
              <a:t>actions taken on state transition</a:t>
            </a:r>
            <a:endParaRPr kumimoji="0" lang="en-US" sz="24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254" name="Line 15"/>
          <p:cNvSpPr>
            <a:spLocks noChangeShapeType="1"/>
          </p:cNvSpPr>
          <p:nvPr/>
        </p:nvSpPr>
        <p:spPr bwMode="auto">
          <a:xfrm>
            <a:off x="4993917" y="4565919"/>
            <a:ext cx="3381375" cy="0"/>
          </a:xfrm>
          <a:prstGeom prst="line">
            <a:avLst/>
          </a:prstGeom>
          <a:noFill/>
          <a:ln w="2857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5" name="Rectangle 16"/>
          <p:cNvSpPr>
            <a:spLocks noChangeArrowheads="1"/>
          </p:cNvSpPr>
          <p:nvPr/>
        </p:nvSpPr>
        <p:spPr bwMode="auto">
          <a:xfrm>
            <a:off x="1012467" y="4899294"/>
            <a:ext cx="2771775" cy="1238250"/>
          </a:xfrm>
          <a:prstGeom prst="rect">
            <a:avLst/>
          </a:prstGeom>
          <a:noFill/>
          <a:ln>
            <a:noFill/>
          </a:ln>
          <a:effectLst/>
        </p:spPr>
        <p:txBody>
          <a:bodyPr/>
          <a:lstStyle>
            <a:lvl1pPr marL="342900" indent="-342900">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342900" marR="0" lvl="0" indent="-342900" algn="r" defTabSz="914400" rtl="0" eaLnBrk="0" fontAlgn="base" latinLnBrk="0" hangingPunct="0">
              <a:lnSpc>
                <a:spcPct val="85000"/>
              </a:lnSpc>
              <a:spcBef>
                <a:spcPct val="20000"/>
              </a:spcBef>
              <a:spcAft>
                <a:spcPct val="0"/>
              </a:spcAft>
              <a:buClr>
                <a:srgbClr val="000099"/>
              </a:buClr>
              <a:buSzPct val="65000"/>
              <a:buFont typeface="Wingdings" panose="05000000000000000000" pitchFamily="2" charset="2"/>
              <a:buNone/>
              <a:defRPr/>
            </a:pPr>
            <a:r>
              <a:rPr kumimoji="0" lang="en-US" altLang="en-US" sz="1800" b="0" i="0" u="none" strike="noStrike" kern="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state:</a:t>
            </a:r>
            <a:r>
              <a:rPr kumimoji="0" lang="en-US" alt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 when in this </a:t>
            </a:r>
            <a:r>
              <a:rPr kumimoji="0" lang="ja-JP" altLang="en-US" sz="18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state</a:t>
            </a:r>
            <a:r>
              <a:rPr kumimoji="0" lang="ja-JP" altLang="en-US" sz="18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 next state uniquely determined by next event</a:t>
            </a: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256" name="Freeform 17"/>
          <p:cNvSpPr/>
          <p:nvPr/>
        </p:nvSpPr>
        <p:spPr bwMode="auto">
          <a:xfrm>
            <a:off x="4270017" y="5775594"/>
            <a:ext cx="95250" cy="581025"/>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7" name="Freeform 18"/>
          <p:cNvSpPr/>
          <p:nvPr/>
        </p:nvSpPr>
        <p:spPr bwMode="auto">
          <a:xfrm flipH="1" flipV="1">
            <a:off x="9413517" y="5813694"/>
            <a:ext cx="95250" cy="581025"/>
          </a:xfrm>
          <a:custGeom>
            <a:avLst/>
            <a:gdLst>
              <a:gd name="T0" fmla="*/ 2147483647 w 60"/>
              <a:gd name="T1" fmla="*/ 2147483647 h 366"/>
              <a:gd name="T2" fmla="*/ 2147483647 w 60"/>
              <a:gd name="T3" fmla="*/ 0 h 366"/>
              <a:gd name="T4" fmla="*/ 0 60000 65536"/>
              <a:gd name="T5" fmla="*/ 0 60000 65536"/>
            </a:gdLst>
            <a:ahLst/>
            <a:cxnLst>
              <a:cxn ang="T4">
                <a:pos x="T0" y="T1"/>
              </a:cxn>
              <a:cxn ang="T5">
                <a:pos x="T2" y="T3"/>
              </a:cxn>
            </a:cxnLst>
            <a:rect l="0" t="0" r="r" b="b"/>
            <a:pathLst>
              <a:path w="60" h="366">
                <a:moveTo>
                  <a:pt x="48" y="366"/>
                </a:moveTo>
                <a:cubicBezTo>
                  <a:pt x="0" y="204"/>
                  <a:pt x="60" y="55"/>
                  <a:pt x="60" y="0"/>
                </a:cubicBezTo>
              </a:path>
            </a:pathLst>
          </a:custGeom>
          <a:noFill/>
          <a:ln w="28575" cap="flat" cmpd="sng">
            <a:solidFill>
              <a:srgbClr val="CC00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8" name="Line 19"/>
          <p:cNvSpPr>
            <a:spLocks noChangeShapeType="1"/>
          </p:cNvSpPr>
          <p:nvPr/>
        </p:nvSpPr>
        <p:spPr bwMode="auto">
          <a:xfrm>
            <a:off x="4824055" y="5532730"/>
            <a:ext cx="1541462" cy="738164"/>
          </a:xfrm>
          <a:prstGeom prst="line">
            <a:avLst/>
          </a:prstGeom>
          <a:noFill/>
          <a:ln w="28575">
            <a:solidFill>
              <a:srgbClr val="CC0000"/>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9" name="Text Box 21"/>
          <p:cNvSpPr txBox="1">
            <a:spLocks noChangeArrowheads="1"/>
          </p:cNvSpPr>
          <p:nvPr/>
        </p:nvSpPr>
        <p:spPr bwMode="auto">
          <a:xfrm>
            <a:off x="5560655" y="5312044"/>
            <a:ext cx="742950"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rPr>
              <a:t>event</a:t>
            </a:r>
            <a:endParaRPr kumimoji="0" lang="en-US" sz="24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260" name="Text Box 22"/>
          <p:cNvSpPr txBox="1">
            <a:spLocks noChangeArrowheads="1"/>
          </p:cNvSpPr>
          <p:nvPr/>
        </p:nvSpPr>
        <p:spPr bwMode="auto">
          <a:xfrm>
            <a:off x="5520967" y="5616844"/>
            <a:ext cx="890588"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rPr>
              <a:t>actions</a:t>
            </a:r>
            <a:endParaRPr kumimoji="0" lang="en-US" sz="24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261" name="Line 23"/>
          <p:cNvSpPr>
            <a:spLocks noChangeShapeType="1"/>
          </p:cNvSpPr>
          <p:nvPr/>
        </p:nvSpPr>
        <p:spPr bwMode="auto">
          <a:xfrm>
            <a:off x="5470167" y="5670819"/>
            <a:ext cx="942975" cy="0"/>
          </a:xfrm>
          <a:prstGeom prst="line">
            <a:avLst/>
          </a:prstGeom>
          <a:noFill/>
          <a:ln w="2857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 name="Rectangle 3"/>
          <p:cNvSpPr txBox="1">
            <a:spLocks noChangeArrowheads="1"/>
          </p:cNvSpPr>
          <p:nvPr/>
        </p:nvSpPr>
        <p:spPr bwMode="auto">
          <a:xfrm>
            <a:off x="918939" y="3470275"/>
            <a:ext cx="11056577" cy="542925"/>
          </a:xfrm>
          <a:prstGeom prst="rect">
            <a:avLst/>
          </a:prstGeom>
          <a:noFill/>
          <a:ln>
            <a:noFill/>
          </a:ln>
          <a:effectLst/>
        </p:spPr>
        <p:txBody>
          <a:bodyPr vert="horz" wrap="square" lIns="91440" tIns="45720" rIns="91440" bIns="45720" numCol="1" anchor="t" anchorCtr="0" compatLnSpc="1"/>
          <a:lstStyle>
            <a:lvl1pPr marL="284480" indent="-28448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mn-lt"/>
                <a:ea typeface="MS PGothic" panose="020B0600070205080204" pitchFamily="34" charset="-128"/>
                <a:cs typeface="MS PGothic" panose="020B0600070205080204" pitchFamily="34" charset="-128"/>
              </a:defRPr>
            </a:lvl1pPr>
            <a:lvl2pPr marL="687705" indent="-23050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4pPr>
            <a:lvl5pPr marL="20574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9pPr>
          </a:lstStyle>
          <a:p>
            <a:pPr marL="284480" marR="0" lvl="0" indent="-28448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use finite state machines (FSM)  to specify sender, receiver</a:t>
            </a: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endParaRPr>
          </a:p>
        </p:txBody>
      </p:sp>
      <p:sp>
        <p:nvSpPr>
          <p:cNvPr id="22"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dissolve">
                                      <p:cBhvr>
                                        <p:cTn id="7" dur="500"/>
                                        <p:tgtEl>
                                          <p:spTgt spid="19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5"/>
                                        </p:tgtEl>
                                        <p:attrNameLst>
                                          <p:attrName>style.visibility</p:attrName>
                                        </p:attrNameLst>
                                      </p:cBhvr>
                                      <p:to>
                                        <p:strVal val="visible"/>
                                      </p:to>
                                    </p:set>
                                    <p:animEffect transition="in" filter="dissolve">
                                      <p:cBhvr>
                                        <p:cTn id="10" dur="500"/>
                                        <p:tgtEl>
                                          <p:spTgt spid="19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96"/>
                                        </p:tgtEl>
                                        <p:attrNameLst>
                                          <p:attrName>style.visibility</p:attrName>
                                        </p:attrNameLst>
                                      </p:cBhvr>
                                      <p:to>
                                        <p:strVal val="visible"/>
                                      </p:to>
                                    </p:set>
                                    <p:animEffect transition="in" filter="dissolve">
                                      <p:cBhvr>
                                        <p:cTn id="13" dur="500"/>
                                        <p:tgtEl>
                                          <p:spTgt spid="19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34"/>
                                        </p:tgtEl>
                                        <p:attrNameLst>
                                          <p:attrName>style.visibility</p:attrName>
                                        </p:attrNameLst>
                                      </p:cBhvr>
                                      <p:to>
                                        <p:strVal val="visible"/>
                                      </p:to>
                                    </p:set>
                                    <p:animEffect transition="in" filter="dissolve">
                                      <p:cBhvr>
                                        <p:cTn id="16" dur="500"/>
                                        <p:tgtEl>
                                          <p:spTgt spid="23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35"/>
                                        </p:tgtEl>
                                        <p:attrNameLst>
                                          <p:attrName>style.visibility</p:attrName>
                                        </p:attrNameLst>
                                      </p:cBhvr>
                                      <p:to>
                                        <p:strVal val="visible"/>
                                      </p:to>
                                    </p:set>
                                    <p:animEffect transition="in" filter="dissolve">
                                      <p:cBhvr>
                                        <p:cTn id="19" dur="500"/>
                                        <p:tgtEl>
                                          <p:spTgt spid="23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38"/>
                                        </p:tgtEl>
                                        <p:attrNameLst>
                                          <p:attrName>style.visibility</p:attrName>
                                        </p:attrNameLst>
                                      </p:cBhvr>
                                      <p:to>
                                        <p:strVal val="visible"/>
                                      </p:to>
                                    </p:set>
                                    <p:animEffect transition="in" filter="dissolve">
                                      <p:cBhvr>
                                        <p:cTn id="22" dur="500"/>
                                        <p:tgtEl>
                                          <p:spTgt spid="23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39"/>
                                        </p:tgtEl>
                                        <p:attrNameLst>
                                          <p:attrName>style.visibility</p:attrName>
                                        </p:attrNameLst>
                                      </p:cBhvr>
                                      <p:to>
                                        <p:strVal val="visible"/>
                                      </p:to>
                                    </p:set>
                                    <p:animEffect transition="in" filter="dissolve">
                                      <p:cBhvr>
                                        <p:cTn id="25" dur="500"/>
                                        <p:tgtEl>
                                          <p:spTgt spid="23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46"/>
                                        </p:tgtEl>
                                        <p:attrNameLst>
                                          <p:attrName>style.visibility</p:attrName>
                                        </p:attrNameLst>
                                      </p:cBhvr>
                                      <p:to>
                                        <p:strVal val="visible"/>
                                      </p:to>
                                    </p:set>
                                    <p:animEffect transition="in" filter="dissolve">
                                      <p:cBhvr>
                                        <p:cTn id="28" dur="500"/>
                                        <p:tgtEl>
                                          <p:spTgt spid="24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48"/>
                                        </p:tgtEl>
                                        <p:attrNameLst>
                                          <p:attrName>style.visibility</p:attrName>
                                        </p:attrNameLst>
                                      </p:cBhvr>
                                      <p:to>
                                        <p:strVal val="visible"/>
                                      </p:to>
                                    </p:set>
                                    <p:animEffect transition="in" filter="dissolve">
                                      <p:cBhvr>
                                        <p:cTn id="31" dur="500"/>
                                        <p:tgtEl>
                                          <p:spTgt spid="24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4"/>
                                        </p:tgtEl>
                                        <p:attrNameLst>
                                          <p:attrName>style.visibility</p:attrName>
                                        </p:attrNameLst>
                                      </p:cBhvr>
                                      <p:to>
                                        <p:strVal val="visible"/>
                                      </p:to>
                                    </p:set>
                                    <p:animEffect transition="in" filter="dissolve">
                                      <p:cBhvr>
                                        <p:cTn id="34" dur="500"/>
                                        <p:tgtEl>
                                          <p:spTgt spid="25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55"/>
                                        </p:tgtEl>
                                        <p:attrNameLst>
                                          <p:attrName>style.visibility</p:attrName>
                                        </p:attrNameLst>
                                      </p:cBhvr>
                                      <p:to>
                                        <p:strVal val="visible"/>
                                      </p:to>
                                    </p:set>
                                    <p:animEffect transition="in" filter="dissolve">
                                      <p:cBhvr>
                                        <p:cTn id="37" dur="500"/>
                                        <p:tgtEl>
                                          <p:spTgt spid="25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56"/>
                                        </p:tgtEl>
                                        <p:attrNameLst>
                                          <p:attrName>style.visibility</p:attrName>
                                        </p:attrNameLst>
                                      </p:cBhvr>
                                      <p:to>
                                        <p:strVal val="visible"/>
                                      </p:to>
                                    </p:set>
                                    <p:animEffect transition="in" filter="dissolve">
                                      <p:cBhvr>
                                        <p:cTn id="40" dur="500"/>
                                        <p:tgtEl>
                                          <p:spTgt spid="25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57"/>
                                        </p:tgtEl>
                                        <p:attrNameLst>
                                          <p:attrName>style.visibility</p:attrName>
                                        </p:attrNameLst>
                                      </p:cBhvr>
                                      <p:to>
                                        <p:strVal val="visible"/>
                                      </p:to>
                                    </p:set>
                                    <p:animEffect transition="in" filter="dissolve">
                                      <p:cBhvr>
                                        <p:cTn id="43" dur="500"/>
                                        <p:tgtEl>
                                          <p:spTgt spid="25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58"/>
                                        </p:tgtEl>
                                        <p:attrNameLst>
                                          <p:attrName>style.visibility</p:attrName>
                                        </p:attrNameLst>
                                      </p:cBhvr>
                                      <p:to>
                                        <p:strVal val="visible"/>
                                      </p:to>
                                    </p:set>
                                    <p:animEffect transition="in" filter="dissolve">
                                      <p:cBhvr>
                                        <p:cTn id="46" dur="500"/>
                                        <p:tgtEl>
                                          <p:spTgt spid="258"/>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59"/>
                                        </p:tgtEl>
                                        <p:attrNameLst>
                                          <p:attrName>style.visibility</p:attrName>
                                        </p:attrNameLst>
                                      </p:cBhvr>
                                      <p:to>
                                        <p:strVal val="visible"/>
                                      </p:to>
                                    </p:set>
                                    <p:animEffect transition="in" filter="dissolve">
                                      <p:cBhvr>
                                        <p:cTn id="49" dur="500"/>
                                        <p:tgtEl>
                                          <p:spTgt spid="259"/>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60"/>
                                        </p:tgtEl>
                                        <p:attrNameLst>
                                          <p:attrName>style.visibility</p:attrName>
                                        </p:attrNameLst>
                                      </p:cBhvr>
                                      <p:to>
                                        <p:strVal val="visible"/>
                                      </p:to>
                                    </p:set>
                                    <p:animEffect transition="in" filter="dissolve">
                                      <p:cBhvr>
                                        <p:cTn id="52" dur="500"/>
                                        <p:tgtEl>
                                          <p:spTgt spid="26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61"/>
                                        </p:tgtEl>
                                        <p:attrNameLst>
                                          <p:attrName>style.visibility</p:attrName>
                                        </p:attrNameLst>
                                      </p:cBhvr>
                                      <p:to>
                                        <p:strVal val="visible"/>
                                      </p:to>
                                    </p:set>
                                    <p:animEffect transition="in" filter="dissolve">
                                      <p:cBhvr>
                                        <p:cTn id="55" dur="500"/>
                                        <p:tgtEl>
                                          <p:spTgt spid="261"/>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5" grpId="0" animBg="1"/>
      <p:bldP spid="196" grpId="0"/>
      <p:bldP spid="234" grpId="0" animBg="1"/>
      <p:bldP spid="235" grpId="0" animBg="1"/>
      <p:bldP spid="238" grpId="0" animBg="1"/>
      <p:bldP spid="239" grpId="0"/>
      <p:bldP spid="246" grpId="0"/>
      <p:bldP spid="248" grpId="0"/>
      <p:bldP spid="254" grpId="0" animBg="1"/>
      <p:bldP spid="255" grpId="0"/>
      <p:bldP spid="256" grpId="0" animBg="1"/>
      <p:bldP spid="257" grpId="0" animBg="1"/>
      <p:bldP spid="258" grpId="0" animBg="1"/>
      <p:bldP spid="259" grpId="0"/>
      <p:bldP spid="260" grpId="0"/>
      <p:bldP spid="261" grpId="0" animBg="1"/>
      <p:bldP spid="2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rdt1.0: </a:t>
            </a:r>
            <a:r>
              <a:rPr lang="en-US" sz="4400" dirty="0"/>
              <a:t>reliable transfer over a reliable channel</a:t>
            </a:r>
            <a:endParaRPr lang="en-US" sz="4400" dirty="0"/>
          </a:p>
        </p:txBody>
      </p:sp>
      <p:sp>
        <p:nvSpPr>
          <p:cNvPr id="22" name="Rectangle 3"/>
          <p:cNvSpPr txBox="1">
            <a:spLocks noChangeArrowheads="1"/>
          </p:cNvSpPr>
          <p:nvPr/>
        </p:nvSpPr>
        <p:spPr>
          <a:xfrm>
            <a:off x="798690" y="1370551"/>
            <a:ext cx="7896225" cy="301942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perfectly reliable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 bit errors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 loss of packets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Freeform 6"/>
          <p:cNvSpPr/>
          <p:nvPr/>
        </p:nvSpPr>
        <p:spPr bwMode="auto">
          <a:xfrm>
            <a:off x="2850759" y="4627024"/>
            <a:ext cx="611187" cy="1027112"/>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3" name="Text Box 7"/>
          <p:cNvSpPr txBox="1">
            <a:spLocks noChangeArrowheads="1"/>
          </p:cNvSpPr>
          <p:nvPr/>
        </p:nvSpPr>
        <p:spPr bwMode="auto">
          <a:xfrm>
            <a:off x="3251680" y="5048046"/>
            <a:ext cx="2682875"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packet =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make_pkt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(data)</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udt_send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(packet)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nvGrpSpPr>
          <p:cNvPr id="5" name="Group 4"/>
          <p:cNvGrpSpPr/>
          <p:nvPr/>
        </p:nvGrpSpPr>
        <p:grpSpPr>
          <a:xfrm>
            <a:off x="3261921" y="4671474"/>
            <a:ext cx="2255838" cy="428625"/>
            <a:chOff x="3084121" y="4379374"/>
            <a:chExt cx="2255838" cy="428625"/>
          </a:xfrm>
        </p:grpSpPr>
        <p:sp>
          <p:nvSpPr>
            <p:cNvPr id="44" name="Text Box 8"/>
            <p:cNvSpPr txBox="1">
              <a:spLocks noChangeArrowheads="1"/>
            </p:cNvSpPr>
            <p:nvPr/>
          </p:nvSpPr>
          <p:spPr bwMode="auto">
            <a:xfrm>
              <a:off x="3084121" y="4379374"/>
              <a:ext cx="22558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5" name="Line 9"/>
            <p:cNvSpPr>
              <a:spLocks noChangeShapeType="1"/>
            </p:cNvSpPr>
            <p:nvPr/>
          </p:nvSpPr>
          <p:spPr bwMode="auto">
            <a:xfrm>
              <a:off x="3184134" y="4722274"/>
              <a:ext cx="1296987"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47" name="Text Box 11"/>
          <p:cNvSpPr txBox="1">
            <a:spLocks noChangeArrowheads="1"/>
          </p:cNvSpPr>
          <p:nvPr/>
        </p:nvSpPr>
        <p:spPr bwMode="auto">
          <a:xfrm>
            <a:off x="9581566" y="5063272"/>
            <a:ext cx="2487612"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extract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packet,data</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deliver_data</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(data)</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0" name="Freeform 14"/>
          <p:cNvSpPr/>
          <p:nvPr/>
        </p:nvSpPr>
        <p:spPr bwMode="auto">
          <a:xfrm>
            <a:off x="9171991" y="4666397"/>
            <a:ext cx="611187" cy="102711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6" name="Group 5"/>
          <p:cNvGrpSpPr/>
          <p:nvPr/>
        </p:nvGrpSpPr>
        <p:grpSpPr>
          <a:xfrm>
            <a:off x="9597441" y="4742597"/>
            <a:ext cx="1541462" cy="336550"/>
            <a:chOff x="9419641" y="4450497"/>
            <a:chExt cx="1541462" cy="336550"/>
          </a:xfrm>
        </p:grpSpPr>
        <p:sp>
          <p:nvSpPr>
            <p:cNvPr id="52" name="Line 16"/>
            <p:cNvSpPr>
              <a:spLocks noChangeShapeType="1"/>
            </p:cNvSpPr>
            <p:nvPr/>
          </p:nvSpPr>
          <p:spPr bwMode="auto">
            <a:xfrm>
              <a:off x="9505366" y="4774347"/>
              <a:ext cx="1296987"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4" name="Rectangle 18"/>
            <p:cNvSpPr>
              <a:spLocks noChangeArrowheads="1"/>
            </p:cNvSpPr>
            <p:nvPr/>
          </p:nvSpPr>
          <p:spPr bwMode="auto">
            <a:xfrm>
              <a:off x="9419641" y="4450497"/>
              <a:ext cx="1541462" cy="336550"/>
            </a:xfrm>
            <a:prstGeom prst="rect">
              <a:avLst/>
            </a:prstGeom>
            <a:noFill/>
            <a:ln>
              <a:noFill/>
            </a:ln>
            <a:effec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rdt_rcv</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(packet)</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0" name="Group 9"/>
          <p:cNvGrpSpPr/>
          <p:nvPr/>
        </p:nvGrpSpPr>
        <p:grpSpPr>
          <a:xfrm>
            <a:off x="6812375" y="4666397"/>
            <a:ext cx="2496141" cy="1027113"/>
            <a:chOff x="6075775" y="5479197"/>
            <a:chExt cx="2496141" cy="1027113"/>
          </a:xfrm>
        </p:grpSpPr>
        <p:sp>
          <p:nvSpPr>
            <p:cNvPr id="48" name="Oval 12"/>
            <p:cNvSpPr>
              <a:spLocks noChangeArrowheads="1"/>
            </p:cNvSpPr>
            <p:nvPr/>
          </p:nvSpPr>
          <p:spPr bwMode="auto">
            <a:xfrm>
              <a:off x="7536866" y="5495072"/>
              <a:ext cx="955675" cy="1011238"/>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9" name="Text Box 13"/>
            <p:cNvSpPr txBox="1">
              <a:spLocks noChangeArrowheads="1"/>
            </p:cNvSpPr>
            <p:nvPr/>
          </p:nvSpPr>
          <p:spPr bwMode="auto">
            <a:xfrm>
              <a:off x="7473366" y="5580797"/>
              <a:ext cx="1098550"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Wait for call from below</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3" name="Line 17"/>
            <p:cNvSpPr>
              <a:spLocks noChangeShapeType="1"/>
            </p:cNvSpPr>
            <p:nvPr/>
          </p:nvSpPr>
          <p:spPr bwMode="auto">
            <a:xfrm>
              <a:off x="7213016" y="5479197"/>
              <a:ext cx="385762" cy="242888"/>
            </a:xfrm>
            <a:prstGeom prst="line">
              <a:avLst/>
            </a:prstGeom>
            <a:noFill/>
            <a:ln w="952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6" name="Text Box 20"/>
            <p:cNvSpPr txBox="1">
              <a:spLocks noChangeArrowheads="1"/>
            </p:cNvSpPr>
            <p:nvPr/>
          </p:nvSpPr>
          <p:spPr bwMode="auto">
            <a:xfrm>
              <a:off x="6075775" y="5745404"/>
              <a:ext cx="1247775" cy="4572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rPr>
                <a:t>receiver</a:t>
              </a:r>
              <a:endParaRPr kumimoji="0" lang="en-US" sz="24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endParaRPr>
            </a:p>
          </p:txBody>
        </p:sp>
      </p:grpSp>
      <p:pic>
        <p:nvPicPr>
          <p:cNvPr id="25604" name="Picture 4" descr="Image result for easy button&quo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37940" y="1871323"/>
            <a:ext cx="2139751" cy="2139751"/>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3"/>
          <p:cNvSpPr txBox="1">
            <a:spLocks noChangeArrowheads="1"/>
          </p:cNvSpPr>
          <p:nvPr/>
        </p:nvSpPr>
        <p:spPr>
          <a:xfrm>
            <a:off x="798690" y="2794001"/>
            <a:ext cx="7896225" cy="15113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separate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FSMs for sender, receiver:</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sends data into underlying channel</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reads data from underlying channel</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706840" y="4601624"/>
            <a:ext cx="2271310" cy="1027112"/>
            <a:chOff x="262340" y="5579524"/>
            <a:chExt cx="2271310" cy="1027112"/>
          </a:xfrm>
        </p:grpSpPr>
        <p:grpSp>
          <p:nvGrpSpPr>
            <p:cNvPr id="8" name="Group 7"/>
            <p:cNvGrpSpPr/>
            <p:nvPr/>
          </p:nvGrpSpPr>
          <p:grpSpPr>
            <a:xfrm>
              <a:off x="262340" y="5579524"/>
              <a:ext cx="2201069" cy="1027112"/>
              <a:chOff x="795740" y="4614324"/>
              <a:chExt cx="2201069" cy="1027112"/>
            </a:xfrm>
          </p:grpSpPr>
          <p:sp>
            <p:nvSpPr>
              <p:cNvPr id="46" name="Line 10"/>
              <p:cNvSpPr>
                <a:spLocks noChangeShapeType="1"/>
              </p:cNvSpPr>
              <p:nvPr/>
            </p:nvSpPr>
            <p:spPr bwMode="auto">
              <a:xfrm>
                <a:off x="1717284" y="4614324"/>
                <a:ext cx="385762" cy="242887"/>
              </a:xfrm>
              <a:prstGeom prst="line">
                <a:avLst/>
              </a:prstGeom>
              <a:noFill/>
              <a:ln w="952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5" name="Text Box 19"/>
              <p:cNvSpPr txBox="1">
                <a:spLocks noChangeArrowheads="1"/>
              </p:cNvSpPr>
              <p:nvPr/>
            </p:nvSpPr>
            <p:spPr bwMode="auto">
              <a:xfrm>
                <a:off x="795740" y="4985781"/>
                <a:ext cx="1089025" cy="4572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rPr>
                  <a:t>sender</a:t>
                </a:r>
                <a:endParaRPr kumimoji="0" lang="en-US" sz="24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40" name="Oval 4"/>
              <p:cNvSpPr>
                <a:spLocks noChangeArrowheads="1"/>
              </p:cNvSpPr>
              <p:nvPr/>
            </p:nvSpPr>
            <p:spPr bwMode="auto">
              <a:xfrm>
                <a:off x="2041134" y="4630199"/>
                <a:ext cx="955675" cy="1011237"/>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41" name="Text Box 5"/>
            <p:cNvSpPr txBox="1">
              <a:spLocks noChangeArrowheads="1"/>
            </p:cNvSpPr>
            <p:nvPr/>
          </p:nvSpPr>
          <p:spPr bwMode="auto">
            <a:xfrm>
              <a:off x="1435100" y="5693824"/>
              <a:ext cx="1098550"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Wait for call from above</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sp>
        <p:nvSpPr>
          <p:cNvPr id="27"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dissolve">
                                      <p:cBhvr>
                                        <p:cTn id="17" dur="500"/>
                                        <p:tgtEl>
                                          <p:spTgt spid="42"/>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dissolve">
                                      <p:cBhvr>
                                        <p:cTn id="21" dur="500"/>
                                        <p:tgtEl>
                                          <p:spTgt spid="5"/>
                                        </p:tgtEl>
                                      </p:cBhvr>
                                    </p:animEffect>
                                  </p:childTnLst>
                                </p:cTn>
                              </p:par>
                            </p:childTnLst>
                          </p:cTn>
                        </p:par>
                        <p:par>
                          <p:cTn id="22" fill="hold">
                            <p:stCondLst>
                              <p:cond delay="1000"/>
                            </p:stCondLst>
                            <p:childTnLst>
                              <p:par>
                                <p:cTn id="23" presetID="9" presetClass="entr" presetSubtype="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dissolve">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dissolve">
                                      <p:cBhvr>
                                        <p:cTn id="35" dur="500"/>
                                        <p:tgtEl>
                                          <p:spTgt spid="50"/>
                                        </p:tgtEl>
                                      </p:cBhvr>
                                    </p:animEffect>
                                  </p:childTnLst>
                                </p:cTn>
                              </p:par>
                            </p:childTnLst>
                          </p:cTn>
                        </p:par>
                        <p:par>
                          <p:cTn id="36" fill="hold">
                            <p:stCondLst>
                              <p:cond delay="500"/>
                            </p:stCondLst>
                            <p:childTnLst>
                              <p:par>
                                <p:cTn id="37" presetID="9"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dissolve">
                                      <p:cBhvr>
                                        <p:cTn id="39" dur="500"/>
                                        <p:tgtEl>
                                          <p:spTgt spid="6"/>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dissolve">
                                      <p:cBhvr>
                                        <p:cTn id="43" dur="500"/>
                                        <p:tgtEl>
                                          <p:spTgt spid="4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5604"/>
                                        </p:tgtEl>
                                        <p:attrNameLst>
                                          <p:attrName>style.visibility</p:attrName>
                                        </p:attrNameLst>
                                      </p:cBhvr>
                                      <p:to>
                                        <p:strVal val="visible"/>
                                      </p:to>
                                    </p:set>
                                    <p:animEffect transition="in" filter="dissolve">
                                      <p:cBhvr>
                                        <p:cTn id="48"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7" grpId="0"/>
      <p:bldP spid="50" grpId="0" animBg="1"/>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rdt2.0: channel with bit errors</a:t>
            </a:r>
            <a:endParaRPr lang="en-US" sz="4400" dirty="0"/>
          </a:p>
        </p:txBody>
      </p:sp>
      <p:sp>
        <p:nvSpPr>
          <p:cNvPr id="23" name="Rectangle 3"/>
          <p:cNvSpPr txBox="1">
            <a:spLocks noChangeArrowheads="1"/>
          </p:cNvSpPr>
          <p:nvPr/>
        </p:nvSpPr>
        <p:spPr>
          <a:xfrm>
            <a:off x="673994" y="1482748"/>
            <a:ext cx="11100625" cy="44481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292100" algn="l" defTabSz="914400" rtl="0" eaLnBrk="1" fontAlgn="auto" latinLnBrk="0" hangingPunct="1">
              <a:lnSpc>
                <a:spcPct val="75000"/>
              </a:lnSpc>
              <a:spcBef>
                <a:spcPts val="1000"/>
              </a:spcBef>
              <a:spcAft>
                <a:spcPts val="0"/>
              </a:spcAft>
              <a:buClr>
                <a:srgbClr val="0000A3"/>
              </a:buClr>
              <a:buSzTx/>
              <a:buFont typeface="Wingdings" panose="05000000000000000000" pitchFamily="2"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may flip bits in packet</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228600" algn="l" defTabSz="914400" rtl="0" eaLnBrk="1" fontAlgn="auto" latinLnBrk="0" hangingPunct="1">
              <a:lnSpc>
                <a:spcPct val="75000"/>
              </a:lnSpc>
              <a:spcBef>
                <a:spcPts val="500"/>
              </a:spcBef>
              <a:spcAft>
                <a:spcPts val="0"/>
              </a:spcAft>
              <a:buClr>
                <a:srgbClr val="0000A8"/>
              </a:buClr>
              <a:buSzTx/>
              <a:buFont typeface="Arial" panose="020B0604020202020204"/>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checksum (e.g., Internet checksum) to detect bit errors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292100" algn="l" defTabSz="914400" rtl="0" eaLnBrk="1" fontAlgn="auto" latinLnBrk="0" hangingPunct="1">
              <a:lnSpc>
                <a:spcPct val="75000"/>
              </a:lnSpc>
              <a:spcBef>
                <a:spcPts val="1000"/>
              </a:spcBef>
              <a:spcAft>
                <a:spcPts val="0"/>
              </a:spcAft>
              <a:buClr>
                <a:srgbClr val="0000A3"/>
              </a:buClr>
              <a:buSzTx/>
              <a:buFont typeface="Wingdings" panose="05000000000000000000" pitchFamily="2" charset="2"/>
              <a:buChar char="§"/>
              <a:defRPr/>
            </a:pP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the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question: how to recover from errors?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ext Box 10"/>
          <p:cNvSpPr txBox="1">
            <a:spLocks noChangeArrowheads="1"/>
          </p:cNvSpPr>
          <p:nvPr/>
        </p:nvSpPr>
        <p:spPr bwMode="auto">
          <a:xfrm>
            <a:off x="1328236" y="3911182"/>
            <a:ext cx="10041531" cy="5847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How do humans recover from “</a:t>
            </a:r>
            <a:r>
              <a:rPr kumimoji="0" lang="en-US" altLang="ja-JP" sz="32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errors”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during conversation?</a:t>
            </a:r>
            <a:endParaRPr kumimoji="0" lang="en-US" altLang="en-US" sz="32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p:txBody>
      </p:sp>
      <p:sp>
        <p:nvSpPr>
          <p:cNvPr id="5"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rdt2.0: channel with bit errors</a:t>
            </a:r>
            <a:endParaRPr lang="en-US" sz="4400" dirty="0"/>
          </a:p>
        </p:txBody>
      </p:sp>
      <p:sp>
        <p:nvSpPr>
          <p:cNvPr id="23" name="Rectangle 3"/>
          <p:cNvSpPr txBox="1">
            <a:spLocks noChangeArrowheads="1"/>
          </p:cNvSpPr>
          <p:nvPr/>
        </p:nvSpPr>
        <p:spPr>
          <a:xfrm>
            <a:off x="673994" y="1274398"/>
            <a:ext cx="11100625" cy="44481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marR="0" lvl="0" indent="-295275" algn="l" defTabSz="914400" rtl="0" eaLnBrk="1" fontAlgn="auto" latinLnBrk="0" hangingPunct="1">
              <a:lnSpc>
                <a:spcPct val="75000"/>
              </a:lnSpc>
              <a:spcBef>
                <a:spcPts val="1000"/>
              </a:spcBef>
              <a:spcAft>
                <a:spcPts val="0"/>
              </a:spcAft>
              <a:buClr>
                <a:srgbClr val="0000A3"/>
              </a:buClr>
              <a:buSzTx/>
              <a:buFont typeface="Wingdings" panose="05000000000000000000" pitchFamily="2"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underlying channel may flip bits in packet</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80000"/>
              </a:lnSpc>
              <a:spcBef>
                <a:spcPts val="800"/>
              </a:spcBef>
              <a:spcAft>
                <a:spcPts val="0"/>
              </a:spcAft>
              <a:buClr>
                <a:srgbClr val="0000A8"/>
              </a:buClr>
              <a:buSzTx/>
              <a:buFont typeface="Arial" panose="020B0604020202020204"/>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checksum to detect bit errors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09575" marR="0" lvl="0" indent="-279400" algn="l" defTabSz="914400" rtl="0" eaLnBrk="1" fontAlgn="auto" latinLnBrk="0" hangingPunct="1">
              <a:lnSpc>
                <a:spcPct val="75000"/>
              </a:lnSpc>
              <a:spcBef>
                <a:spcPts val="1000"/>
              </a:spcBef>
              <a:spcAft>
                <a:spcPts val="0"/>
              </a:spcAft>
              <a:buClr>
                <a:srgbClr val="0000A3"/>
              </a:buClr>
              <a:buSzTx/>
              <a:buFont typeface="Wingdings" panose="05000000000000000000" pitchFamily="2" charset="2"/>
              <a:buChar char="§"/>
              <a:defRPr/>
            </a:pP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the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question: how to recover from errors?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
          <p:cNvSpPr txBox="1">
            <a:spLocks noChangeArrowheads="1"/>
          </p:cNvSpPr>
          <p:nvPr/>
        </p:nvSpPr>
        <p:spPr>
          <a:xfrm>
            <a:off x="662419" y="2680738"/>
            <a:ext cx="11004862" cy="215700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ct val="45000"/>
              </a:spcBef>
              <a:spcAft>
                <a:spcPts val="0"/>
              </a:spcAft>
              <a:buClr>
                <a:srgbClr val="0000A8"/>
              </a:buClr>
              <a:buSzTx/>
              <a:buFont typeface="Arial" panose="020B0604020202020204"/>
              <a:buChar char="•"/>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acknowledgements (ACKs):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receiver explicitly tells sender that pkt received OK</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negative acknowledgements (NAKs):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receiver explicitly tells sender that pkt had errors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retransmits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pkt on receipt of NAK</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 name="Group 13"/>
          <p:cNvGrpSpPr/>
          <p:nvPr/>
        </p:nvGrpSpPr>
        <p:grpSpPr bwMode="auto">
          <a:xfrm>
            <a:off x="937549" y="5087784"/>
            <a:ext cx="10729731" cy="1466850"/>
            <a:chOff x="1552" y="2800"/>
            <a:chExt cx="2578" cy="924"/>
          </a:xfrm>
        </p:grpSpPr>
        <p:sp>
          <p:nvSpPr>
            <p:cNvPr id="8" name="Rectangle 7"/>
            <p:cNvSpPr>
              <a:spLocks noChangeArrowheads="1"/>
            </p:cNvSpPr>
            <p:nvPr/>
          </p:nvSpPr>
          <p:spPr bwMode="auto">
            <a:xfrm>
              <a:off x="1552" y="2974"/>
              <a:ext cx="2578" cy="595"/>
            </a:xfrm>
            <a:prstGeom prst="rect">
              <a:avLst/>
            </a:prstGeom>
            <a:noFill/>
            <a:ln w="19050">
              <a:solidFill>
                <a:srgbClr val="CC0000"/>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9" name="Rectangle 9"/>
            <p:cNvSpPr>
              <a:spLocks noChangeArrowheads="1"/>
            </p:cNvSpPr>
            <p:nvPr/>
          </p:nvSpPr>
          <p:spPr bwMode="auto">
            <a:xfrm>
              <a:off x="2226" y="2864"/>
              <a:ext cx="88" cy="223"/>
            </a:xfrm>
            <a:prstGeom prst="rect">
              <a:avLst/>
            </a:pr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0" name="Text Box 10"/>
            <p:cNvSpPr txBox="1">
              <a:spLocks noChangeArrowheads="1"/>
            </p:cNvSpPr>
            <p:nvPr/>
          </p:nvSpPr>
          <p:spPr bwMode="auto">
            <a:xfrm>
              <a:off x="1724" y="2800"/>
              <a:ext cx="687" cy="368"/>
            </a:xfrm>
            <a:prstGeom prst="rect">
              <a:avLst/>
            </a:prstGeom>
            <a:solidFill>
              <a:schemeClr val="bg1"/>
            </a:solid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stop and wait</a:t>
              </a:r>
              <a:endParaRPr kumimoji="0" lang="en-US" sz="32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p:txBody>
        </p:sp>
        <p:sp>
          <p:nvSpPr>
            <p:cNvPr id="11" name="Text Box 6"/>
            <p:cNvSpPr txBox="1">
              <a:spLocks noChangeArrowheads="1"/>
            </p:cNvSpPr>
            <p:nvPr/>
          </p:nvSpPr>
          <p:spPr bwMode="auto">
            <a:xfrm>
              <a:off x="1678" y="3136"/>
              <a:ext cx="2452" cy="588"/>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sender sends one packet,  then waits for receiver  response</a:t>
              </a:r>
              <a:endParaRPr kumimoji="0" 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sp>
        <p:nvSpPr>
          <p:cNvPr id="12"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dissolve">
                                      <p:cBhvr>
                                        <p:cTn id="12" dur="500"/>
                                        <p:tgtEl>
                                          <p:spTgt spid="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
                                            <p:txEl>
                                              <p:pRg st="1" end="1"/>
                                            </p:txEl>
                                          </p:spTgt>
                                        </p:tgtEl>
                                        <p:attrNameLst>
                                          <p:attrName>style.visibility</p:attrName>
                                        </p:attrNameLst>
                                      </p:cBhvr>
                                      <p:to>
                                        <p:strVal val="visible"/>
                                      </p:to>
                                    </p:set>
                                    <p:animEffect transition="in" filter="dissolve">
                                      <p:cBhvr>
                                        <p:cTn id="17" dur="500"/>
                                        <p:tgtEl>
                                          <p:spTgt spid="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
                                            <p:txEl>
                                              <p:pRg st="2" end="2"/>
                                            </p:txEl>
                                          </p:spTgt>
                                        </p:tgtEl>
                                        <p:attrNameLst>
                                          <p:attrName>style.visibility</p:attrName>
                                        </p:attrNameLst>
                                      </p:cBhvr>
                                      <p:to>
                                        <p:strVal val="visible"/>
                                      </p:to>
                                    </p:set>
                                    <p:animEffect transition="in" filter="dissolve">
                                      <p:cBhvr>
                                        <p:cTn id="22" dur="500"/>
                                        <p:tgtEl>
                                          <p:spTgt spid="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bldLvl="2"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168"/>
          <p:cNvSpPr/>
          <p:nvPr/>
        </p:nvSpPr>
        <p:spPr>
          <a:xfrm>
            <a:off x="9870220" y="5077299"/>
            <a:ext cx="1669250" cy="31104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Rectangle 167"/>
          <p:cNvSpPr/>
          <p:nvPr/>
        </p:nvSpPr>
        <p:spPr>
          <a:xfrm>
            <a:off x="10103160" y="2734197"/>
            <a:ext cx="1333279" cy="31104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798690" y="289325"/>
            <a:ext cx="11100625" cy="894622"/>
          </a:xfrm>
        </p:spPr>
        <p:txBody>
          <a:bodyPr>
            <a:normAutofit/>
          </a:bodyPr>
          <a:lstStyle/>
          <a:p>
            <a:r>
              <a:rPr lang="en-US" sz="4800" dirty="0"/>
              <a:t>rdt2.0: FSM specifications</a:t>
            </a:r>
            <a:endParaRPr lang="en-US" sz="4400" dirty="0"/>
          </a:p>
        </p:txBody>
      </p:sp>
      <p:sp>
        <p:nvSpPr>
          <p:cNvPr id="109" name="Oval 3"/>
          <p:cNvSpPr>
            <a:spLocks noChangeArrowheads="1"/>
          </p:cNvSpPr>
          <p:nvPr/>
        </p:nvSpPr>
        <p:spPr bwMode="auto">
          <a:xfrm>
            <a:off x="2448951" y="2349843"/>
            <a:ext cx="985837" cy="962025"/>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10" name="Text Box 4"/>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grpSp>
        <p:nvGrpSpPr>
          <p:cNvPr id="156" name="Group 155"/>
          <p:cNvGrpSpPr/>
          <p:nvPr/>
        </p:nvGrpSpPr>
        <p:grpSpPr>
          <a:xfrm>
            <a:off x="5004826" y="2400535"/>
            <a:ext cx="3673475" cy="919271"/>
            <a:chOff x="5004826" y="2400535"/>
            <a:chExt cx="3673475" cy="919271"/>
          </a:xfrm>
        </p:grpSpPr>
        <p:sp>
          <p:nvSpPr>
            <p:cNvPr id="120" name="Freeform 14"/>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Text Box 15"/>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22" name="Text Box 16"/>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23" name="Line 17"/>
            <p:cNvSpPr>
              <a:spLocks noChangeShapeType="1"/>
            </p:cNvSpPr>
            <p:nvPr/>
          </p:nvSpPr>
          <p:spPr bwMode="auto">
            <a:xfrm>
              <a:off x="5408051" y="2740368"/>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8" name="Group 22"/>
          <p:cNvGrpSpPr/>
          <p:nvPr/>
        </p:nvGrpSpPr>
        <p:grpSpPr bwMode="auto">
          <a:xfrm>
            <a:off x="4044388" y="2362543"/>
            <a:ext cx="1074738" cy="962025"/>
            <a:chOff x="1540" y="2116"/>
            <a:chExt cx="677" cy="606"/>
          </a:xfrm>
        </p:grpSpPr>
        <p:sp>
          <p:nvSpPr>
            <p:cNvPr id="129" name="Oval 23"/>
            <p:cNvSpPr>
              <a:spLocks noChangeArrowheads="1"/>
            </p:cNvSpPr>
            <p:nvPr/>
          </p:nvSpPr>
          <p:spPr bwMode="auto">
            <a:xfrm>
              <a:off x="1565" y="2116"/>
              <a:ext cx="621" cy="606"/>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30" name="Text Box 24"/>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grpSp>
      <p:grpSp>
        <p:nvGrpSpPr>
          <p:cNvPr id="159" name="Group 158"/>
          <p:cNvGrpSpPr/>
          <p:nvPr/>
        </p:nvGrpSpPr>
        <p:grpSpPr>
          <a:xfrm>
            <a:off x="8325876" y="2721318"/>
            <a:ext cx="3394075" cy="1036638"/>
            <a:chOff x="8325876" y="2721318"/>
            <a:chExt cx="3394075" cy="1036638"/>
          </a:xfrm>
        </p:grpSpPr>
        <p:grpSp>
          <p:nvGrpSpPr>
            <p:cNvPr id="124" name="Group 18"/>
            <p:cNvGrpSpPr/>
            <p:nvPr/>
          </p:nvGrpSpPr>
          <p:grpSpPr bwMode="auto">
            <a:xfrm>
              <a:off x="8325876" y="2721318"/>
              <a:ext cx="3394075" cy="630238"/>
              <a:chOff x="2222" y="2804"/>
              <a:chExt cx="2138" cy="397"/>
            </a:xfrm>
          </p:grpSpPr>
          <p:sp>
            <p:nvSpPr>
              <p:cNvPr id="125" name="Text Box 19"/>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udt_send(NAK)</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26" name="Text Box 20"/>
              <p:cNvSpPr txBox="1">
                <a:spLocks noChangeArrowheads="1"/>
              </p:cNvSpPr>
              <p:nvPr/>
            </p:nvSpPr>
            <p:spPr bwMode="auto">
              <a:xfrm>
                <a:off x="2225" y="2804"/>
                <a:ext cx="213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27" name="Line 21"/>
              <p:cNvSpPr>
                <a:spLocks noChangeShapeType="1"/>
              </p:cNvSpPr>
              <p:nvPr/>
            </p:nvSpPr>
            <p:spPr bwMode="auto">
              <a:xfrm>
                <a:off x="2285" y="3040"/>
                <a:ext cx="62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1" name="Freeform 25"/>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2" name="Oval 26"/>
          <p:cNvSpPr>
            <a:spLocks noChangeArrowheads="1"/>
          </p:cNvSpPr>
          <p:nvPr/>
        </p:nvSpPr>
        <p:spPr bwMode="auto">
          <a:xfrm>
            <a:off x="8516376" y="3708743"/>
            <a:ext cx="985837" cy="962025"/>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33" name="Text Box 27"/>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grpSp>
        <p:nvGrpSpPr>
          <p:cNvPr id="164" name="Group 163"/>
          <p:cNvGrpSpPr/>
          <p:nvPr/>
        </p:nvGrpSpPr>
        <p:grpSpPr>
          <a:xfrm>
            <a:off x="8049650" y="4591214"/>
            <a:ext cx="4142349" cy="1379872"/>
            <a:chOff x="8049650" y="4591214"/>
            <a:chExt cx="4142349" cy="1379872"/>
          </a:xfrm>
        </p:grpSpPr>
        <p:grpSp>
          <p:nvGrpSpPr>
            <p:cNvPr id="163" name="Group 162"/>
            <p:cNvGrpSpPr/>
            <p:nvPr/>
          </p:nvGrpSpPr>
          <p:grpSpPr>
            <a:xfrm>
              <a:off x="8049650" y="5037504"/>
              <a:ext cx="4142349" cy="933582"/>
              <a:chOff x="8049650" y="5037504"/>
              <a:chExt cx="4142349" cy="933582"/>
            </a:xfrm>
          </p:grpSpPr>
          <p:sp>
            <p:nvSpPr>
              <p:cNvPr id="113" name="Text Box 7"/>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(data)</a:t>
                </a:r>
                <a:endPar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14" name="Text Box 8"/>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15" name="Line 9"/>
              <p:cNvSpPr>
                <a:spLocks noChangeShapeType="1"/>
              </p:cNvSpPr>
              <p:nvPr/>
            </p:nvSpPr>
            <p:spPr bwMode="auto">
              <a:xfrm>
                <a:off x="8171888" y="5407524"/>
                <a:ext cx="148907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4" name="Freeform 28"/>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5" name="Group 154"/>
          <p:cNvGrpSpPr/>
          <p:nvPr/>
        </p:nvGrpSpPr>
        <p:grpSpPr>
          <a:xfrm>
            <a:off x="2756926" y="1340193"/>
            <a:ext cx="3643312" cy="1027113"/>
            <a:chOff x="2756926" y="1340193"/>
            <a:chExt cx="3643312" cy="1027113"/>
          </a:xfrm>
        </p:grpSpPr>
        <p:sp>
          <p:nvSpPr>
            <p:cNvPr id="111" name="Text Box 5"/>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snkpkt = make_pkt(data, checksum)</a:t>
              </a:r>
              <a:endPar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12" name="Line 6"/>
            <p:cNvSpPr>
              <a:spLocks noChangeShapeType="1"/>
            </p:cNvSpPr>
            <p:nvPr/>
          </p:nvSpPr>
          <p:spPr bwMode="auto">
            <a:xfrm>
              <a:off x="2861701" y="1675156"/>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10"/>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Text Box 35"/>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rdt_send(data)</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grpSp>
      <p:grpSp>
        <p:nvGrpSpPr>
          <p:cNvPr id="158" name="Group 157"/>
          <p:cNvGrpSpPr/>
          <p:nvPr/>
        </p:nvGrpSpPr>
        <p:grpSpPr>
          <a:xfrm>
            <a:off x="2270357" y="3283338"/>
            <a:ext cx="3548062" cy="989290"/>
            <a:chOff x="2270357" y="3283338"/>
            <a:chExt cx="3548062" cy="989290"/>
          </a:xfrm>
        </p:grpSpPr>
        <p:sp>
          <p:nvSpPr>
            <p:cNvPr id="117" name="Freeform 11"/>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57" name="Group 156"/>
            <p:cNvGrpSpPr/>
            <p:nvPr/>
          </p:nvGrpSpPr>
          <p:grpSpPr>
            <a:xfrm>
              <a:off x="2270357" y="3545923"/>
              <a:ext cx="3548062" cy="726705"/>
              <a:chOff x="2270357" y="3545923"/>
              <a:chExt cx="3548062" cy="726705"/>
            </a:xfrm>
          </p:grpSpPr>
          <p:sp>
            <p:nvSpPr>
              <p:cNvPr id="118" name="Text Box 12"/>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19" name="Line 13"/>
              <p:cNvSpPr>
                <a:spLocks noChangeShapeType="1"/>
              </p:cNvSpPr>
              <p:nvPr/>
            </p:nvSpPr>
            <p:spPr bwMode="auto">
              <a:xfrm>
                <a:off x="3330476" y="3919619"/>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Text Box 48"/>
              <p:cNvSpPr txBox="1">
                <a:spLocks noChangeArrowheads="1"/>
              </p:cNvSpPr>
              <p:nvPr/>
            </p:nvSpPr>
            <p:spPr bwMode="auto">
              <a:xfrm>
                <a:off x="3665151" y="3936078"/>
                <a:ext cx="32385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Symbol" panose="05050102010706020507" charset="0"/>
                    <a:ea typeface="MS PGothic" panose="020B0600070205080204" pitchFamily="34" charset="-128"/>
                    <a:cs typeface="+mn-cs"/>
                  </a:rPr>
                  <a:t>L</a:t>
                </a:r>
                <a:endParaRPr kumimoji="0" lang="en-US" sz="1600" b="0" i="0" u="none" strike="noStrike" kern="1200" cap="none" spc="0" normalizeH="0" baseline="0" noProof="0" dirty="0">
                  <a:ln>
                    <a:noFill/>
                  </a:ln>
                  <a:solidFill>
                    <a:prstClr val="black"/>
                  </a:solidFill>
                  <a:effectLst/>
                  <a:uLnTx/>
                  <a:uFillTx/>
                  <a:latin typeface="Symbol" panose="05050102010706020507" charset="0"/>
                  <a:ea typeface="MS PGothic" panose="020B0600070205080204" pitchFamily="34" charset="-128"/>
                  <a:cs typeface="+mn-cs"/>
                </a:endParaRPr>
              </a:p>
            </p:txBody>
          </p:sp>
        </p:grpSp>
      </p:grpSp>
      <p:sp>
        <p:nvSpPr>
          <p:cNvPr id="161" name="Text Box 19"/>
          <p:cNvSpPr txBox="1">
            <a:spLocks noChangeArrowheads="1"/>
          </p:cNvSpPr>
          <p:nvPr/>
        </p:nvSpPr>
        <p:spPr bwMode="auto">
          <a:xfrm>
            <a:off x="1163066" y="2517724"/>
            <a:ext cx="1089025" cy="4572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rPr>
              <a:t>sender</a:t>
            </a:r>
            <a:endParaRPr kumimoji="0" lang="en-US" sz="24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162" name="Text Box 20"/>
          <p:cNvSpPr txBox="1">
            <a:spLocks noChangeArrowheads="1"/>
          </p:cNvSpPr>
          <p:nvPr/>
        </p:nvSpPr>
        <p:spPr bwMode="auto">
          <a:xfrm>
            <a:off x="9660963" y="3961155"/>
            <a:ext cx="1247775" cy="4572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rPr>
              <a:t>receiver</a:t>
            </a:r>
            <a:endParaRPr kumimoji="0" lang="en-US" sz="24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43" name="Text Box 16"/>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&amp;&amp;</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 name="Rectangle 3"/>
          <p:cNvSpPr/>
          <p:nvPr/>
        </p:nvSpPr>
        <p:spPr>
          <a:xfrm>
            <a:off x="7841292" y="2480153"/>
            <a:ext cx="4246323" cy="4008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wipe(left)">
                                      <p:cBhvr>
                                        <p:cTn id="7" dur="5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right)">
                                      <p:cBhvr>
                                        <p:cTn id="12" dur="500"/>
                                        <p:tgtEl>
                                          <p:spTgt spid="1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6"/>
                                        </p:tgtEl>
                                        <p:attrNameLst>
                                          <p:attrName>style.visibility</p:attrName>
                                        </p:attrNameLst>
                                      </p:cBhvr>
                                      <p:to>
                                        <p:strVal val="visible"/>
                                      </p:to>
                                    </p:set>
                                    <p:animEffect transition="in" filter="wipe(up)">
                                      <p:cBhvr>
                                        <p:cTn id="17" dur="500"/>
                                        <p:tgtEl>
                                          <p:spTgt spid="15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dissolv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xit" presetSubtype="0" fill="hold" grpId="0" nodeType="clickEffect">
                                  <p:stCondLst>
                                    <p:cond delay="0"/>
                                  </p:stCondLst>
                                  <p:childTnLst>
                                    <p:animEffect transition="out" filter="dissolv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59"/>
                                        </p:tgtEl>
                                        <p:attrNameLst>
                                          <p:attrName>style.visibility</p:attrName>
                                        </p:attrNameLst>
                                      </p:cBhvr>
                                      <p:to>
                                        <p:strVal val="visible"/>
                                      </p:to>
                                    </p:set>
                                    <p:animEffect transition="in" filter="wipe(left)">
                                      <p:cBhvr>
                                        <p:cTn id="30" dur="500"/>
                                        <p:tgtEl>
                                          <p:spTgt spid="15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68"/>
                                        </p:tgtEl>
                                        <p:attrNameLst>
                                          <p:attrName>style.visibility</p:attrName>
                                        </p:attrNameLst>
                                      </p:cBhvr>
                                      <p:to>
                                        <p:strVal val="visible"/>
                                      </p:to>
                                    </p:set>
                                    <p:animEffect transition="in" filter="dissolve">
                                      <p:cBhvr>
                                        <p:cTn id="33" dur="500"/>
                                        <p:tgtEl>
                                          <p:spTgt spid="16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64"/>
                                        </p:tgtEl>
                                        <p:attrNameLst>
                                          <p:attrName>style.visibility</p:attrName>
                                        </p:attrNameLst>
                                      </p:cBhvr>
                                      <p:to>
                                        <p:strVal val="visible"/>
                                      </p:to>
                                    </p:set>
                                    <p:animEffect transition="in" filter="wipe(left)">
                                      <p:cBhvr>
                                        <p:cTn id="38" dur="500"/>
                                        <p:tgtEl>
                                          <p:spTgt spid="16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9"/>
                                        </p:tgtEl>
                                        <p:attrNameLst>
                                          <p:attrName>style.visibility</p:attrName>
                                        </p:attrNameLst>
                                      </p:cBhvr>
                                      <p:to>
                                        <p:strVal val="visible"/>
                                      </p:to>
                                    </p:set>
                                    <p:animEffect transition="in" filter="dissolve">
                                      <p:cBhvr>
                                        <p:cTn id="41"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68" grpId="0" animBg="1"/>
      <p:bldP spid="43" grpId="0"/>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rdt2.0: FSM specification</a:t>
            </a:r>
            <a:endParaRPr lang="en-US" sz="4400" dirty="0"/>
          </a:p>
        </p:txBody>
      </p:sp>
      <p:sp>
        <p:nvSpPr>
          <p:cNvPr id="109" name="Oval 3"/>
          <p:cNvSpPr>
            <a:spLocks noChangeArrowheads="1"/>
          </p:cNvSpPr>
          <p:nvPr/>
        </p:nvSpPr>
        <p:spPr bwMode="auto">
          <a:xfrm>
            <a:off x="2448951" y="2349843"/>
            <a:ext cx="985837" cy="962025"/>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10" name="Text Box 4"/>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grpSp>
        <p:nvGrpSpPr>
          <p:cNvPr id="156" name="Group 155"/>
          <p:cNvGrpSpPr/>
          <p:nvPr/>
        </p:nvGrpSpPr>
        <p:grpSpPr>
          <a:xfrm>
            <a:off x="5004826" y="2400535"/>
            <a:ext cx="3673475" cy="919271"/>
            <a:chOff x="5004826" y="2400535"/>
            <a:chExt cx="3673475" cy="919271"/>
          </a:xfrm>
        </p:grpSpPr>
        <p:sp>
          <p:nvSpPr>
            <p:cNvPr id="120" name="Freeform 14"/>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Text Box 15"/>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22" name="Text Box 16"/>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23" name="Line 17"/>
            <p:cNvSpPr>
              <a:spLocks noChangeShapeType="1"/>
            </p:cNvSpPr>
            <p:nvPr/>
          </p:nvSpPr>
          <p:spPr bwMode="auto">
            <a:xfrm>
              <a:off x="5408051" y="2740368"/>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8" name="Group 22"/>
          <p:cNvGrpSpPr/>
          <p:nvPr/>
        </p:nvGrpSpPr>
        <p:grpSpPr bwMode="auto">
          <a:xfrm>
            <a:off x="4044388" y="2362543"/>
            <a:ext cx="1074738" cy="962025"/>
            <a:chOff x="1540" y="2116"/>
            <a:chExt cx="677" cy="606"/>
          </a:xfrm>
        </p:grpSpPr>
        <p:sp>
          <p:nvSpPr>
            <p:cNvPr id="129" name="Oval 23"/>
            <p:cNvSpPr>
              <a:spLocks noChangeArrowheads="1"/>
            </p:cNvSpPr>
            <p:nvPr/>
          </p:nvSpPr>
          <p:spPr bwMode="auto">
            <a:xfrm>
              <a:off x="1565" y="2116"/>
              <a:ext cx="621" cy="606"/>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30" name="Text Box 24"/>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grpSp>
      <p:grpSp>
        <p:nvGrpSpPr>
          <p:cNvPr id="159" name="Group 158"/>
          <p:cNvGrpSpPr/>
          <p:nvPr/>
        </p:nvGrpSpPr>
        <p:grpSpPr>
          <a:xfrm>
            <a:off x="8325876" y="2721318"/>
            <a:ext cx="3394075" cy="1036638"/>
            <a:chOff x="8325876" y="2721318"/>
            <a:chExt cx="3394075" cy="1036638"/>
          </a:xfrm>
        </p:grpSpPr>
        <p:grpSp>
          <p:nvGrpSpPr>
            <p:cNvPr id="124" name="Group 18"/>
            <p:cNvGrpSpPr/>
            <p:nvPr/>
          </p:nvGrpSpPr>
          <p:grpSpPr bwMode="auto">
            <a:xfrm>
              <a:off x="8325876" y="2721318"/>
              <a:ext cx="3394075" cy="630238"/>
              <a:chOff x="2222" y="2804"/>
              <a:chExt cx="2138" cy="397"/>
            </a:xfrm>
          </p:grpSpPr>
          <p:sp>
            <p:nvSpPr>
              <p:cNvPr id="125" name="Text Box 19"/>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udt_send(NAK)</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26" name="Text Box 20"/>
              <p:cNvSpPr txBox="1">
                <a:spLocks noChangeArrowheads="1"/>
              </p:cNvSpPr>
              <p:nvPr/>
            </p:nvSpPr>
            <p:spPr bwMode="auto">
              <a:xfrm>
                <a:off x="2225" y="2804"/>
                <a:ext cx="2135"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27" name="Line 21"/>
              <p:cNvSpPr>
                <a:spLocks noChangeShapeType="1"/>
              </p:cNvSpPr>
              <p:nvPr/>
            </p:nvSpPr>
            <p:spPr bwMode="auto">
              <a:xfrm>
                <a:off x="2285" y="3040"/>
                <a:ext cx="62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1" name="Freeform 25"/>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2" name="Oval 26"/>
          <p:cNvSpPr>
            <a:spLocks noChangeArrowheads="1"/>
          </p:cNvSpPr>
          <p:nvPr/>
        </p:nvSpPr>
        <p:spPr bwMode="auto">
          <a:xfrm>
            <a:off x="8516376" y="3708743"/>
            <a:ext cx="985837" cy="962025"/>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33" name="Text Box 27"/>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grpSp>
        <p:nvGrpSpPr>
          <p:cNvPr id="164" name="Group 163"/>
          <p:cNvGrpSpPr/>
          <p:nvPr/>
        </p:nvGrpSpPr>
        <p:grpSpPr>
          <a:xfrm>
            <a:off x="8049650" y="4591214"/>
            <a:ext cx="4142349" cy="1379872"/>
            <a:chOff x="8049650" y="4591214"/>
            <a:chExt cx="4142349" cy="1379872"/>
          </a:xfrm>
        </p:grpSpPr>
        <p:grpSp>
          <p:nvGrpSpPr>
            <p:cNvPr id="163" name="Group 162"/>
            <p:cNvGrpSpPr/>
            <p:nvPr/>
          </p:nvGrpSpPr>
          <p:grpSpPr>
            <a:xfrm>
              <a:off x="8049650" y="5037504"/>
              <a:ext cx="4142349" cy="933582"/>
              <a:chOff x="8049650" y="5037504"/>
              <a:chExt cx="4142349" cy="933582"/>
            </a:xfrm>
          </p:grpSpPr>
          <p:sp>
            <p:nvSpPr>
              <p:cNvPr id="113" name="Text Box 7"/>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(data)</a:t>
                </a:r>
                <a:endPar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14" name="Text Box 8"/>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15" name="Line 9"/>
              <p:cNvSpPr>
                <a:spLocks noChangeShapeType="1"/>
              </p:cNvSpPr>
              <p:nvPr/>
            </p:nvSpPr>
            <p:spPr bwMode="auto">
              <a:xfrm>
                <a:off x="8171888" y="5407524"/>
                <a:ext cx="148907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4" name="Freeform 28"/>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5" name="Group 154"/>
          <p:cNvGrpSpPr/>
          <p:nvPr/>
        </p:nvGrpSpPr>
        <p:grpSpPr>
          <a:xfrm>
            <a:off x="2756926" y="1340193"/>
            <a:ext cx="3643312" cy="1027113"/>
            <a:chOff x="2756926" y="1340193"/>
            <a:chExt cx="3643312" cy="1027113"/>
          </a:xfrm>
        </p:grpSpPr>
        <p:sp>
          <p:nvSpPr>
            <p:cNvPr id="111" name="Text Box 5"/>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snkpkt = make_pkt(data, checksum)</a:t>
              </a:r>
              <a:endPar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12" name="Line 6"/>
            <p:cNvSpPr>
              <a:spLocks noChangeShapeType="1"/>
            </p:cNvSpPr>
            <p:nvPr/>
          </p:nvSpPr>
          <p:spPr bwMode="auto">
            <a:xfrm>
              <a:off x="2861701" y="1675156"/>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10"/>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Text Box 35"/>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rdt_send(data)</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grpSp>
      <p:grpSp>
        <p:nvGrpSpPr>
          <p:cNvPr id="158" name="Group 157"/>
          <p:cNvGrpSpPr/>
          <p:nvPr/>
        </p:nvGrpSpPr>
        <p:grpSpPr>
          <a:xfrm>
            <a:off x="2270357" y="3283338"/>
            <a:ext cx="3548062" cy="989290"/>
            <a:chOff x="2270357" y="3283338"/>
            <a:chExt cx="3548062" cy="989290"/>
          </a:xfrm>
        </p:grpSpPr>
        <p:sp>
          <p:nvSpPr>
            <p:cNvPr id="117" name="Freeform 11"/>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57" name="Group 156"/>
            <p:cNvGrpSpPr/>
            <p:nvPr/>
          </p:nvGrpSpPr>
          <p:grpSpPr>
            <a:xfrm>
              <a:off x="2270357" y="3545923"/>
              <a:ext cx="3548062" cy="726705"/>
              <a:chOff x="2270357" y="3545923"/>
              <a:chExt cx="3548062" cy="726705"/>
            </a:xfrm>
          </p:grpSpPr>
          <p:sp>
            <p:nvSpPr>
              <p:cNvPr id="118" name="Text Box 12"/>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19" name="Line 13"/>
              <p:cNvSpPr>
                <a:spLocks noChangeShapeType="1"/>
              </p:cNvSpPr>
              <p:nvPr/>
            </p:nvSpPr>
            <p:spPr bwMode="auto">
              <a:xfrm>
                <a:off x="3330476" y="3919619"/>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Text Box 48"/>
              <p:cNvSpPr txBox="1">
                <a:spLocks noChangeArrowheads="1"/>
              </p:cNvSpPr>
              <p:nvPr/>
            </p:nvSpPr>
            <p:spPr bwMode="auto">
              <a:xfrm>
                <a:off x="3665151" y="3936078"/>
                <a:ext cx="32385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Symbol" panose="05050102010706020507" charset="0"/>
                    <a:ea typeface="MS PGothic" panose="020B0600070205080204" pitchFamily="34" charset="-128"/>
                    <a:cs typeface="+mn-cs"/>
                  </a:rPr>
                  <a:t>L</a:t>
                </a:r>
                <a:endParaRPr kumimoji="0" lang="en-US" sz="1600" b="0" i="0" u="none" strike="noStrike" kern="1200" cap="none" spc="0" normalizeH="0" baseline="0" noProof="0" dirty="0">
                  <a:ln>
                    <a:noFill/>
                  </a:ln>
                  <a:solidFill>
                    <a:prstClr val="black"/>
                  </a:solidFill>
                  <a:effectLst/>
                  <a:uLnTx/>
                  <a:uFillTx/>
                  <a:latin typeface="Symbol" panose="05050102010706020507" charset="0"/>
                  <a:ea typeface="MS PGothic" panose="020B0600070205080204" pitchFamily="34" charset="-128"/>
                  <a:cs typeface="+mn-cs"/>
                </a:endParaRPr>
              </a:p>
            </p:txBody>
          </p:sp>
        </p:grpSp>
      </p:grpSp>
      <p:sp>
        <p:nvSpPr>
          <p:cNvPr id="161" name="Text Box 19"/>
          <p:cNvSpPr txBox="1">
            <a:spLocks noChangeArrowheads="1"/>
          </p:cNvSpPr>
          <p:nvPr/>
        </p:nvSpPr>
        <p:spPr bwMode="auto">
          <a:xfrm>
            <a:off x="1163066" y="2517724"/>
            <a:ext cx="1089025" cy="4572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rPr>
              <a:t>sender</a:t>
            </a:r>
            <a:endParaRPr kumimoji="0" lang="en-US" sz="24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162" name="Text Box 20"/>
          <p:cNvSpPr txBox="1">
            <a:spLocks noChangeArrowheads="1"/>
          </p:cNvSpPr>
          <p:nvPr/>
        </p:nvSpPr>
        <p:spPr bwMode="auto">
          <a:xfrm>
            <a:off x="9660963" y="3961155"/>
            <a:ext cx="1247775" cy="4572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rPr>
              <a:t>receiver</a:t>
            </a:r>
            <a:endParaRPr kumimoji="0" lang="en-US" sz="24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4" name="TextBox 3"/>
          <p:cNvSpPr txBox="1"/>
          <p:nvPr/>
        </p:nvSpPr>
        <p:spPr>
          <a:xfrm>
            <a:off x="965915" y="4680633"/>
            <a:ext cx="6532819"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Note: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“state” of receiver (did the receiver get my message correctly?) isn’t known to sender unless somehow communicated from receiver to sender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228600" algn="l" defTabSz="914400" rtl="0" eaLnBrk="1" fontAlgn="auto" latinLnBrk="0" hangingPunct="1">
              <a:lnSpc>
                <a:spcPct val="100000"/>
              </a:lnSpc>
              <a:spcBef>
                <a:spcPts val="0"/>
              </a:spcBef>
              <a:spcAft>
                <a:spcPts val="0"/>
              </a:spcAft>
              <a:buClr>
                <a:srgbClr val="0000A8"/>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that’s why we need a protocol!</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 Box 16"/>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&amp;&amp;</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pic>
        <p:nvPicPr>
          <p:cNvPr id="44" name="Picture 43" descr="A shower curtain&#10;&#10;Description automatically generated"/>
          <p:cNvPicPr>
            <a:picLocks noChangeAspect="1"/>
          </p:cNvPicPr>
          <p:nvPr/>
        </p:nvPicPr>
        <p:blipFill>
          <a:blip r:embed="rId1"/>
          <a:stretch>
            <a:fillRect/>
          </a:stretch>
        </p:blipFill>
        <p:spPr>
          <a:xfrm>
            <a:off x="7333303" y="2155771"/>
            <a:ext cx="4642797" cy="4579749"/>
          </a:xfrm>
          <a:prstGeom prst="rect">
            <a:avLst/>
          </a:prstGeom>
        </p:spPr>
      </p:pic>
      <p:sp>
        <p:nvSpPr>
          <p:cNvPr id="46" name="Text Box 16"/>
          <p:cNvSpPr txBox="1">
            <a:spLocks noChangeArrowheads="1"/>
          </p:cNvSpPr>
          <p:nvPr/>
        </p:nvSpPr>
        <p:spPr bwMode="auto">
          <a:xfrm>
            <a:off x="5459797" y="2400795"/>
            <a:ext cx="2085975" cy="39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S PGothic"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highlight>
                <a:srgbClr val="FFFF00"/>
              </a:highlight>
              <a:uLnTx/>
              <a:uFillTx/>
              <a:latin typeface="Times New Roman" panose="02020603050405020304" pitchFamily="18" charset="0"/>
              <a:ea typeface="MS PGothic" panose="020B0600070205080204" pitchFamily="34" charset="-128"/>
              <a:cs typeface="+mn-cs"/>
            </a:endParaRPr>
          </a:p>
        </p:txBody>
      </p:sp>
      <p:sp>
        <p:nvSpPr>
          <p:cNvPr id="47" name="Text Box 16"/>
          <p:cNvSpPr txBox="1">
            <a:spLocks noChangeArrowheads="1"/>
          </p:cNvSpPr>
          <p:nvPr/>
        </p:nvSpPr>
        <p:spPr bwMode="auto">
          <a:xfrm>
            <a:off x="3949171" y="3557373"/>
            <a:ext cx="2085975" cy="398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S PGothic" panose="020B0600070205080204" pitchFamily="34" charset="-128"/>
                <a:cs typeface="+mn-cs"/>
              </a:rPr>
              <a:t>isACK</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highlight>
                <a:srgbClr val="FFFF00"/>
              </a:highlight>
              <a:uLnTx/>
              <a:uFillTx/>
              <a:latin typeface="Times New Roman" panose="02020603050405020304" pitchFamily="18" charset="0"/>
              <a:ea typeface="MS PGothic" panose="020B0600070205080204" pitchFamily="34" charset="-128"/>
              <a:cs typeface="+mn-cs"/>
            </a:endParaRPr>
          </a:p>
        </p:txBody>
      </p:sp>
      <p:sp>
        <p:nvSpPr>
          <p:cNvPr id="45"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1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dissolve">
                                      <p:cBhvr>
                                        <p:cTn id="1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rdt2.0: operation with no errors</a:t>
            </a:r>
            <a:endParaRPr lang="en-US" sz="4400" dirty="0"/>
          </a:p>
        </p:txBody>
      </p:sp>
      <p:sp>
        <p:nvSpPr>
          <p:cNvPr id="37" name="Oval 3"/>
          <p:cNvSpPr>
            <a:spLocks noChangeArrowheads="1"/>
          </p:cNvSpPr>
          <p:nvPr/>
        </p:nvSpPr>
        <p:spPr bwMode="auto">
          <a:xfrm>
            <a:off x="2448951" y="2349843"/>
            <a:ext cx="985837" cy="962025"/>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8" name="Text Box 4"/>
          <p:cNvSpPr txBox="1">
            <a:spLocks noChangeArrowheads="1"/>
          </p:cNvSpPr>
          <p:nvPr/>
        </p:nvSpPr>
        <p:spPr bwMode="auto">
          <a:xfrm>
            <a:off x="2347351"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Wait for call from above</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39" name="Text Box 5"/>
          <p:cNvSpPr txBox="1">
            <a:spLocks noChangeArrowheads="1"/>
          </p:cNvSpPr>
          <p:nvPr/>
        </p:nvSpPr>
        <p:spPr bwMode="auto">
          <a:xfrm>
            <a:off x="2756926"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snkpkt = make_pkt(data, checksum)</a:t>
            </a:r>
            <a:endPar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udt_send(sndpkt)</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40" name="Line 6"/>
          <p:cNvSpPr>
            <a:spLocks noChangeShapeType="1"/>
          </p:cNvSpPr>
          <p:nvPr/>
        </p:nvSpPr>
        <p:spPr bwMode="auto">
          <a:xfrm>
            <a:off x="2861701" y="1675156"/>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10"/>
          <p:cNvSpPr/>
          <p:nvPr/>
        </p:nvSpPr>
        <p:spPr bwMode="auto">
          <a:xfrm flipV="1">
            <a:off x="2809313"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11"/>
          <p:cNvSpPr/>
          <p:nvPr/>
        </p:nvSpPr>
        <p:spPr bwMode="auto">
          <a:xfrm>
            <a:off x="2856938" y="328011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14"/>
          <p:cNvSpPr/>
          <p:nvPr/>
        </p:nvSpPr>
        <p:spPr bwMode="auto">
          <a:xfrm>
            <a:off x="5004826"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Text Box 15"/>
          <p:cNvSpPr txBox="1">
            <a:spLocks noChangeArrowheads="1"/>
          </p:cNvSpPr>
          <p:nvPr/>
        </p:nvSpPr>
        <p:spPr bwMode="auto">
          <a:xfrm>
            <a:off x="5314388"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sndpkt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51" name="Line 17"/>
          <p:cNvSpPr>
            <a:spLocks noChangeShapeType="1"/>
          </p:cNvSpPr>
          <p:nvPr/>
        </p:nvSpPr>
        <p:spPr bwMode="auto">
          <a:xfrm>
            <a:off x="5408051" y="2740368"/>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2" name="Group 18"/>
          <p:cNvGrpSpPr/>
          <p:nvPr/>
        </p:nvGrpSpPr>
        <p:grpSpPr bwMode="auto">
          <a:xfrm>
            <a:off x="8325876" y="3094378"/>
            <a:ext cx="1828800" cy="257175"/>
            <a:chOff x="2222" y="3039"/>
            <a:chExt cx="1152" cy="162"/>
          </a:xfrm>
        </p:grpSpPr>
        <p:sp>
          <p:nvSpPr>
            <p:cNvPr id="53" name="Text Box 19"/>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55" name="Line 21"/>
            <p:cNvSpPr>
              <a:spLocks noChangeShapeType="1"/>
            </p:cNvSpPr>
            <p:nvPr/>
          </p:nvSpPr>
          <p:spPr bwMode="auto">
            <a:xfrm>
              <a:off x="2285" y="3040"/>
              <a:ext cx="62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6" name="Group 22"/>
          <p:cNvGrpSpPr/>
          <p:nvPr/>
        </p:nvGrpSpPr>
        <p:grpSpPr bwMode="auto">
          <a:xfrm>
            <a:off x="4044388" y="2362543"/>
            <a:ext cx="1074738" cy="962025"/>
            <a:chOff x="1540" y="2116"/>
            <a:chExt cx="677" cy="606"/>
          </a:xfrm>
        </p:grpSpPr>
        <p:sp>
          <p:nvSpPr>
            <p:cNvPr id="57" name="Oval 23"/>
            <p:cNvSpPr>
              <a:spLocks noChangeArrowheads="1"/>
            </p:cNvSpPr>
            <p:nvPr/>
          </p:nvSpPr>
          <p:spPr bwMode="auto">
            <a:xfrm>
              <a:off x="1565" y="2116"/>
              <a:ext cx="621" cy="606"/>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58" name="Text Box 24"/>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Wait for ACK or 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grpSp>
      <p:sp>
        <p:nvSpPr>
          <p:cNvPr id="59" name="Freeform 25"/>
          <p:cNvSpPr/>
          <p:nvPr/>
        </p:nvSpPr>
        <p:spPr bwMode="auto">
          <a:xfrm>
            <a:off x="8424301"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Oval 26"/>
          <p:cNvSpPr>
            <a:spLocks noChangeArrowheads="1"/>
          </p:cNvSpPr>
          <p:nvPr/>
        </p:nvSpPr>
        <p:spPr bwMode="auto">
          <a:xfrm>
            <a:off x="8516376" y="3708743"/>
            <a:ext cx="985837" cy="962025"/>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61" name="Text Box 27"/>
          <p:cNvSpPr txBox="1">
            <a:spLocks noChangeArrowheads="1"/>
          </p:cNvSpPr>
          <p:nvPr/>
        </p:nvSpPr>
        <p:spPr bwMode="auto">
          <a:xfrm>
            <a:off x="8429063"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Wait for call from below</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62" name="Freeform 28"/>
          <p:cNvSpPr/>
          <p:nvPr/>
        </p:nvSpPr>
        <p:spPr bwMode="auto">
          <a:xfrm flipV="1">
            <a:off x="8437001"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3" name="Group 29"/>
          <p:cNvGrpSpPr/>
          <p:nvPr/>
        </p:nvGrpSpPr>
        <p:grpSpPr bwMode="auto">
          <a:xfrm>
            <a:off x="2101288" y="2306981"/>
            <a:ext cx="1333500" cy="1004887"/>
            <a:chOff x="220" y="1365"/>
            <a:chExt cx="840" cy="633"/>
          </a:xfrm>
        </p:grpSpPr>
        <p:sp>
          <p:nvSpPr>
            <p:cNvPr id="64" name="Line 30"/>
            <p:cNvSpPr>
              <a:spLocks noChangeShapeType="1"/>
            </p:cNvSpPr>
            <p:nvPr/>
          </p:nvSpPr>
          <p:spPr bwMode="auto">
            <a:xfrm>
              <a:off x="220" y="1365"/>
              <a:ext cx="273" cy="154"/>
            </a:xfrm>
            <a:prstGeom prst="line">
              <a:avLst/>
            </a:prstGeom>
            <a:noFill/>
            <a:ln w="28575">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Oval 31"/>
            <p:cNvSpPr>
              <a:spLocks noChangeArrowheads="1"/>
            </p:cNvSpPr>
            <p:nvPr/>
          </p:nvSpPr>
          <p:spPr bwMode="auto">
            <a:xfrm>
              <a:off x="439" y="1392"/>
              <a:ext cx="621" cy="606"/>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grpSp>
        <p:nvGrpSpPr>
          <p:cNvPr id="66" name="Group 32"/>
          <p:cNvGrpSpPr/>
          <p:nvPr/>
        </p:nvGrpSpPr>
        <p:grpSpPr bwMode="auto">
          <a:xfrm>
            <a:off x="8086163" y="3637306"/>
            <a:ext cx="1414463" cy="1033462"/>
            <a:chOff x="3990" y="2203"/>
            <a:chExt cx="891" cy="651"/>
          </a:xfrm>
        </p:grpSpPr>
        <p:sp>
          <p:nvSpPr>
            <p:cNvPr id="67" name="Line 33"/>
            <p:cNvSpPr>
              <a:spLocks noChangeShapeType="1"/>
            </p:cNvSpPr>
            <p:nvPr/>
          </p:nvSpPr>
          <p:spPr bwMode="auto">
            <a:xfrm>
              <a:off x="3990" y="2203"/>
              <a:ext cx="273" cy="154"/>
            </a:xfrm>
            <a:prstGeom prst="line">
              <a:avLst/>
            </a:prstGeom>
            <a:noFill/>
            <a:ln w="28575">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Oval 34"/>
            <p:cNvSpPr>
              <a:spLocks noChangeArrowheads="1"/>
            </p:cNvSpPr>
            <p:nvPr/>
          </p:nvSpPr>
          <p:spPr bwMode="auto">
            <a:xfrm>
              <a:off x="4260" y="2248"/>
              <a:ext cx="621" cy="606"/>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sp>
        <p:nvSpPr>
          <p:cNvPr id="69" name="Text Box 35"/>
          <p:cNvSpPr txBox="1">
            <a:spLocks noChangeArrowheads="1"/>
          </p:cNvSpPr>
          <p:nvPr/>
        </p:nvSpPr>
        <p:spPr bwMode="auto">
          <a:xfrm>
            <a:off x="2782326"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rdt_send(data)</a:t>
            </a:r>
            <a:endParaRPr kumimoji="0" lang="en-US" altLang="en-US" sz="16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70" name="Line 36"/>
          <p:cNvSpPr>
            <a:spLocks noChangeShapeType="1"/>
          </p:cNvSpPr>
          <p:nvPr/>
        </p:nvSpPr>
        <p:spPr bwMode="auto">
          <a:xfrm>
            <a:off x="2763276" y="1429093"/>
            <a:ext cx="12700" cy="747713"/>
          </a:xfrm>
          <a:prstGeom prst="line">
            <a:avLst/>
          </a:prstGeom>
          <a:noFill/>
          <a:ln w="76200">
            <a:solidFill>
              <a:srgbClr val="FF0000"/>
            </a:solidFill>
            <a:rou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71" name="Freeform 37"/>
          <p:cNvSpPr/>
          <p:nvPr/>
        </p:nvSpPr>
        <p:spPr bwMode="auto">
          <a:xfrm>
            <a:off x="2763276" y="2146642"/>
            <a:ext cx="7148415" cy="2944699"/>
          </a:xfrm>
          <a:custGeom>
            <a:avLst/>
            <a:gdLst>
              <a:gd name="T0" fmla="*/ 0 w 4219"/>
              <a:gd name="T1" fmla="*/ 2147483647 h 1928"/>
              <a:gd name="T2" fmla="*/ 2147483647 w 4219"/>
              <a:gd name="T3" fmla="*/ 0 h 1928"/>
              <a:gd name="T4" fmla="*/ 2147483647 w 4219"/>
              <a:gd name="T5" fmla="*/ 2147483647 h 1928"/>
              <a:gd name="T6" fmla="*/ 2147483647 w 4219"/>
              <a:gd name="T7" fmla="*/ 2147483647 h 1928"/>
              <a:gd name="T8" fmla="*/ 0 60000 65536"/>
              <a:gd name="T9" fmla="*/ 0 60000 65536"/>
              <a:gd name="T10" fmla="*/ 0 60000 65536"/>
              <a:gd name="T11" fmla="*/ 0 60000 65536"/>
              <a:gd name="connsiteX0" fmla="*/ 0 w 10000"/>
              <a:gd name="connsiteY0" fmla="*/ 52 h 10000"/>
              <a:gd name="connsiteX1" fmla="*/ 2377 w 10000"/>
              <a:gd name="connsiteY1" fmla="*/ 0 h 10000"/>
              <a:gd name="connsiteX2" fmla="*/ 8009 w 10000"/>
              <a:gd name="connsiteY2" fmla="*/ 9621 h 10000"/>
              <a:gd name="connsiteX3" fmla="*/ 10000 w 10000"/>
              <a:gd name="connsiteY3" fmla="*/ 10000 h 10000"/>
              <a:gd name="connsiteX0-1" fmla="*/ 0 w 10673"/>
              <a:gd name="connsiteY0-2" fmla="*/ 52 h 9621"/>
              <a:gd name="connsiteX1-3" fmla="*/ 2377 w 10673"/>
              <a:gd name="connsiteY1-4" fmla="*/ 0 h 9621"/>
              <a:gd name="connsiteX2-5" fmla="*/ 8009 w 10673"/>
              <a:gd name="connsiteY2-6" fmla="*/ 9621 h 9621"/>
              <a:gd name="connsiteX3-7" fmla="*/ 10673 w 10673"/>
              <a:gd name="connsiteY3-8" fmla="*/ 9621 h 9621"/>
            </a:gdLst>
            <a:ahLst/>
            <a:cxnLst>
              <a:cxn ang="0">
                <a:pos x="connsiteX0-1" y="connsiteY0-2"/>
              </a:cxn>
              <a:cxn ang="0">
                <a:pos x="connsiteX1-3" y="connsiteY1-4"/>
              </a:cxn>
              <a:cxn ang="0">
                <a:pos x="connsiteX2-5" y="connsiteY2-6"/>
              </a:cxn>
              <a:cxn ang="0">
                <a:pos x="connsiteX3-7" y="connsiteY3-8"/>
              </a:cxn>
            </a:cxnLst>
            <a:rect l="l" t="t" r="r" b="b"/>
            <a:pathLst>
              <a:path w="10673" h="9621">
                <a:moveTo>
                  <a:pt x="0" y="52"/>
                </a:moveTo>
                <a:lnTo>
                  <a:pt x="2377" y="0"/>
                </a:lnTo>
                <a:lnTo>
                  <a:pt x="8009" y="9621"/>
                </a:lnTo>
                <a:lnTo>
                  <a:pt x="10673" y="9621"/>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2" name="Group 38"/>
          <p:cNvGrpSpPr/>
          <p:nvPr/>
        </p:nvGrpSpPr>
        <p:grpSpPr bwMode="auto">
          <a:xfrm>
            <a:off x="2099701" y="2306981"/>
            <a:ext cx="1333500" cy="1004887"/>
            <a:chOff x="220" y="1365"/>
            <a:chExt cx="840" cy="633"/>
          </a:xfrm>
        </p:grpSpPr>
        <p:sp>
          <p:nvSpPr>
            <p:cNvPr id="73" name="Line 39"/>
            <p:cNvSpPr>
              <a:spLocks noChangeShapeType="1"/>
            </p:cNvSpPr>
            <p:nvPr/>
          </p:nvSpPr>
          <p:spPr bwMode="auto">
            <a:xfrm>
              <a:off x="220" y="1365"/>
              <a:ext cx="273" cy="154"/>
            </a:xfrm>
            <a:prstGeom prst="line">
              <a:avLst/>
            </a:prstGeom>
            <a:noFill/>
            <a:ln w="28575">
              <a:solidFill>
                <a:schemeClr val="tx2"/>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Oval 40"/>
            <p:cNvSpPr>
              <a:spLocks noChangeArrowheads="1"/>
            </p:cNvSpPr>
            <p:nvPr/>
          </p:nvSpPr>
          <p:spPr bwMode="auto">
            <a:xfrm>
              <a:off x="439" y="1392"/>
              <a:ext cx="621" cy="606"/>
            </a:xfrm>
            <a:prstGeom prst="ellipse">
              <a:avLst/>
            </a:prstGeom>
            <a:noFill/>
            <a:ln w="38100">
              <a:solidFill>
                <a:schemeClr val="tx2"/>
              </a:solidFill>
              <a:rou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sp>
        <p:nvSpPr>
          <p:cNvPr id="108" name="Oval 41"/>
          <p:cNvSpPr>
            <a:spLocks noChangeArrowheads="1"/>
          </p:cNvSpPr>
          <p:nvPr/>
        </p:nvSpPr>
        <p:spPr bwMode="auto">
          <a:xfrm>
            <a:off x="4084076" y="2362543"/>
            <a:ext cx="985837" cy="962025"/>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09" name="Line 42"/>
          <p:cNvSpPr>
            <a:spLocks noChangeShapeType="1"/>
          </p:cNvSpPr>
          <p:nvPr/>
        </p:nvSpPr>
        <p:spPr bwMode="auto">
          <a:xfrm flipH="1">
            <a:off x="8013138" y="5042243"/>
            <a:ext cx="12700" cy="1193800"/>
          </a:xfrm>
          <a:prstGeom prst="line">
            <a:avLst/>
          </a:prstGeom>
          <a:noFill/>
          <a:ln w="76200">
            <a:solidFill>
              <a:srgbClr val="FF0000"/>
            </a:solidFill>
            <a:rou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10" name="Freeform 43"/>
          <p:cNvSpPr/>
          <p:nvPr/>
        </p:nvSpPr>
        <p:spPr bwMode="auto">
          <a:xfrm>
            <a:off x="2122306" y="3871617"/>
            <a:ext cx="7452932" cy="2415225"/>
          </a:xfrm>
          <a:custGeom>
            <a:avLst/>
            <a:gdLst>
              <a:gd name="T0" fmla="*/ 2147483647 w 4200"/>
              <a:gd name="T1" fmla="*/ 2147483647 h 1424"/>
              <a:gd name="T2" fmla="*/ 2147483647 w 4200"/>
              <a:gd name="T3" fmla="*/ 2147483647 h 1424"/>
              <a:gd name="T4" fmla="*/ 2147483647 w 4200"/>
              <a:gd name="T5" fmla="*/ 0 h 1424"/>
              <a:gd name="T6" fmla="*/ 0 w 4200"/>
              <a:gd name="T7" fmla="*/ 0 h 1424"/>
              <a:gd name="T8" fmla="*/ 0 60000 65536"/>
              <a:gd name="T9" fmla="*/ 0 60000 65536"/>
              <a:gd name="T10" fmla="*/ 0 60000 65536"/>
              <a:gd name="T11" fmla="*/ 0 60000 65536"/>
              <a:gd name="connsiteX0" fmla="*/ 10000 w 10000"/>
              <a:gd name="connsiteY0" fmla="*/ 10684 h 10684"/>
              <a:gd name="connsiteX1" fmla="*/ 7676 w 10000"/>
              <a:gd name="connsiteY1" fmla="*/ 10684 h 10684"/>
              <a:gd name="connsiteX2" fmla="*/ 4167 w 10000"/>
              <a:gd name="connsiteY2" fmla="*/ 0 h 10684"/>
              <a:gd name="connsiteX3" fmla="*/ 0 w 10000"/>
              <a:gd name="connsiteY3" fmla="*/ 684 h 10684"/>
              <a:gd name="connsiteX0-1" fmla="*/ 11178 w 11178"/>
              <a:gd name="connsiteY0-2" fmla="*/ 10684 h 10684"/>
              <a:gd name="connsiteX1-3" fmla="*/ 8854 w 11178"/>
              <a:gd name="connsiteY1-4" fmla="*/ 10684 h 10684"/>
              <a:gd name="connsiteX2-5" fmla="*/ 5345 w 11178"/>
              <a:gd name="connsiteY2-6" fmla="*/ 0 h 10684"/>
              <a:gd name="connsiteX3-7" fmla="*/ 0 w 11178"/>
              <a:gd name="connsiteY3-8" fmla="*/ 0 h 10684"/>
            </a:gdLst>
            <a:ahLst/>
            <a:cxnLst>
              <a:cxn ang="0">
                <a:pos x="connsiteX0-1" y="connsiteY0-2"/>
              </a:cxn>
              <a:cxn ang="0">
                <a:pos x="connsiteX1-3" y="connsiteY1-4"/>
              </a:cxn>
              <a:cxn ang="0">
                <a:pos x="connsiteX2-5" y="connsiteY2-6"/>
              </a:cxn>
              <a:cxn ang="0">
                <a:pos x="connsiteX3-7" y="connsiteY3-8"/>
              </a:cxn>
            </a:cxnLst>
            <a:rect l="l" t="t" r="r" b="b"/>
            <a:pathLst>
              <a:path w="11178" h="10684">
                <a:moveTo>
                  <a:pt x="11178" y="10684"/>
                </a:moveTo>
                <a:lnTo>
                  <a:pt x="8854" y="10684"/>
                </a:lnTo>
                <a:lnTo>
                  <a:pt x="5345"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11" name="Group 44"/>
          <p:cNvGrpSpPr/>
          <p:nvPr/>
        </p:nvGrpSpPr>
        <p:grpSpPr bwMode="auto">
          <a:xfrm>
            <a:off x="2099701" y="2306981"/>
            <a:ext cx="1333500" cy="1004887"/>
            <a:chOff x="220" y="1365"/>
            <a:chExt cx="840" cy="633"/>
          </a:xfrm>
        </p:grpSpPr>
        <p:sp>
          <p:nvSpPr>
            <p:cNvPr id="112" name="Line 45"/>
            <p:cNvSpPr>
              <a:spLocks noChangeShapeType="1"/>
            </p:cNvSpPr>
            <p:nvPr/>
          </p:nvSpPr>
          <p:spPr bwMode="auto">
            <a:xfrm>
              <a:off x="220" y="1365"/>
              <a:ext cx="273" cy="154"/>
            </a:xfrm>
            <a:prstGeom prst="line">
              <a:avLst/>
            </a:prstGeom>
            <a:noFill/>
            <a:ln w="28575">
              <a:solidFill>
                <a:schemeClr val="tx2"/>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Oval 46"/>
            <p:cNvSpPr>
              <a:spLocks noChangeArrowheads="1"/>
            </p:cNvSpPr>
            <p:nvPr/>
          </p:nvSpPr>
          <p:spPr bwMode="auto">
            <a:xfrm>
              <a:off x="439" y="1392"/>
              <a:ext cx="621" cy="606"/>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sp>
        <p:nvSpPr>
          <p:cNvPr id="114" name="Oval 47"/>
          <p:cNvSpPr>
            <a:spLocks noChangeArrowheads="1"/>
          </p:cNvSpPr>
          <p:nvPr/>
        </p:nvSpPr>
        <p:spPr bwMode="auto">
          <a:xfrm>
            <a:off x="4080901" y="2367306"/>
            <a:ext cx="985837" cy="962025"/>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17" name="Text Box 16"/>
          <p:cNvSpPr txBox="1">
            <a:spLocks noChangeArrowheads="1"/>
          </p:cNvSpPr>
          <p:nvPr/>
        </p:nvSpPr>
        <p:spPr bwMode="auto">
          <a:xfrm>
            <a:off x="5288988" y="2400535"/>
            <a:ext cx="3389313"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18" name="Text Box 20"/>
          <p:cNvSpPr txBox="1">
            <a:spLocks noChangeArrowheads="1"/>
          </p:cNvSpPr>
          <p:nvPr/>
        </p:nvSpPr>
        <p:spPr bwMode="auto">
          <a:xfrm>
            <a:off x="8327563" y="2720534"/>
            <a:ext cx="338931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grpSp>
        <p:nvGrpSpPr>
          <p:cNvPr id="124" name="Group 123"/>
          <p:cNvGrpSpPr/>
          <p:nvPr/>
        </p:nvGrpSpPr>
        <p:grpSpPr>
          <a:xfrm>
            <a:off x="2271408" y="3285357"/>
            <a:ext cx="3548062" cy="989290"/>
            <a:chOff x="2270357" y="3283338"/>
            <a:chExt cx="3548062" cy="989290"/>
          </a:xfrm>
        </p:grpSpPr>
        <p:sp>
          <p:nvSpPr>
            <p:cNvPr id="125" name="Freeform 11"/>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26" name="Group 125"/>
            <p:cNvGrpSpPr/>
            <p:nvPr/>
          </p:nvGrpSpPr>
          <p:grpSpPr>
            <a:xfrm>
              <a:off x="2270357" y="3545923"/>
              <a:ext cx="3548062" cy="726705"/>
              <a:chOff x="2270357" y="3545923"/>
              <a:chExt cx="3548062" cy="726705"/>
            </a:xfrm>
          </p:grpSpPr>
          <p:sp>
            <p:nvSpPr>
              <p:cNvPr id="127" name="Text Box 12"/>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28" name="Line 13"/>
              <p:cNvSpPr>
                <a:spLocks noChangeShapeType="1"/>
              </p:cNvSpPr>
              <p:nvPr/>
            </p:nvSpPr>
            <p:spPr bwMode="auto">
              <a:xfrm>
                <a:off x="3330476" y="3919619"/>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Text Box 48"/>
              <p:cNvSpPr txBox="1">
                <a:spLocks noChangeArrowheads="1"/>
              </p:cNvSpPr>
              <p:nvPr/>
            </p:nvSpPr>
            <p:spPr bwMode="auto">
              <a:xfrm>
                <a:off x="3665151" y="3936078"/>
                <a:ext cx="32385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Symbol" panose="05050102010706020507" charset="0"/>
                    <a:ea typeface="MS PGothic" panose="020B0600070205080204" pitchFamily="34" charset="-128"/>
                    <a:cs typeface="+mn-cs"/>
                  </a:rPr>
                  <a:t>L</a:t>
                </a:r>
                <a:endParaRPr kumimoji="0" lang="en-US" sz="1600" b="0" i="0" u="none" strike="noStrike" kern="1200" cap="none" spc="0" normalizeH="0" baseline="0" noProof="0" dirty="0">
                  <a:ln>
                    <a:noFill/>
                  </a:ln>
                  <a:solidFill>
                    <a:prstClr val="black"/>
                  </a:solidFill>
                  <a:effectLst/>
                  <a:uLnTx/>
                  <a:uFillTx/>
                  <a:latin typeface="Symbol" panose="05050102010706020507" charset="0"/>
                  <a:ea typeface="MS PGothic" panose="020B0600070205080204" pitchFamily="34" charset="-128"/>
                  <a:cs typeface="+mn-cs"/>
                </a:endParaRPr>
              </a:p>
            </p:txBody>
          </p:sp>
        </p:grpSp>
      </p:grpSp>
      <p:grpSp>
        <p:nvGrpSpPr>
          <p:cNvPr id="130" name="Group 129"/>
          <p:cNvGrpSpPr/>
          <p:nvPr/>
        </p:nvGrpSpPr>
        <p:grpSpPr>
          <a:xfrm>
            <a:off x="8049650" y="5037504"/>
            <a:ext cx="4142349" cy="933582"/>
            <a:chOff x="8049650" y="5037504"/>
            <a:chExt cx="4142349" cy="933582"/>
          </a:xfrm>
        </p:grpSpPr>
        <p:sp>
          <p:nvSpPr>
            <p:cNvPr id="131" name="Text Box 7"/>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(data)</a:t>
              </a:r>
              <a:endPar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32" name="Text Box 8"/>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33" name="Line 9"/>
            <p:cNvSpPr>
              <a:spLocks noChangeShapeType="1"/>
            </p:cNvSpPr>
            <p:nvPr/>
          </p:nvSpPr>
          <p:spPr bwMode="auto">
            <a:xfrm>
              <a:off x="8171888" y="5407524"/>
              <a:ext cx="148907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4" name="Text Box 19"/>
          <p:cNvSpPr txBox="1">
            <a:spLocks noChangeArrowheads="1"/>
          </p:cNvSpPr>
          <p:nvPr/>
        </p:nvSpPr>
        <p:spPr bwMode="auto">
          <a:xfrm>
            <a:off x="1163066" y="2517724"/>
            <a:ext cx="1089025" cy="4572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rPr>
              <a:t>sender</a:t>
            </a:r>
            <a:endParaRPr kumimoji="0" lang="en-US" sz="24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135" name="Text Box 20"/>
          <p:cNvSpPr txBox="1">
            <a:spLocks noChangeArrowheads="1"/>
          </p:cNvSpPr>
          <p:nvPr/>
        </p:nvSpPr>
        <p:spPr bwMode="auto">
          <a:xfrm>
            <a:off x="9660963" y="3961155"/>
            <a:ext cx="1247775" cy="4572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rPr>
              <a:t>receiver</a:t>
            </a:r>
            <a:endParaRPr kumimoji="0" lang="en-US" sz="24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74" name="Text Box 16"/>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&amp;&amp;</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5"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dissolve">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up)">
                                      <p:cBhvr>
                                        <p:cTn id="17" dur="1000"/>
                                        <p:tgtEl>
                                          <p:spTgt spid="70"/>
                                        </p:tgtEl>
                                      </p:cBhvr>
                                    </p:animEffect>
                                  </p:childTnLst>
                                  <p:subTnLst>
                                    <p:set>
                                      <p:cBhvr override="childStyle">
                                        <p:cTn dur="1" fill="hold" display="0" masterRel="nextClick" afterEffect="1"/>
                                        <p:tgtEl>
                                          <p:spTgt spid="7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wipe(left)">
                                      <p:cBhvr>
                                        <p:cTn id="22" dur="1000"/>
                                        <p:tgtEl>
                                          <p:spTgt spid="71"/>
                                        </p:tgtEl>
                                      </p:cBhvr>
                                    </p:animEffect>
                                  </p:childTnLst>
                                  <p:subTnLst>
                                    <p:set>
                                      <p:cBhvr override="childStyle">
                                        <p:cTn dur="1" fill="hold" display="0" masterRel="nextClick" afterEffect="1"/>
                                        <p:tgtEl>
                                          <p:spTgt spid="71"/>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wipe(up)">
                                      <p:cBhvr>
                                        <p:cTn id="31" dur="1000"/>
                                        <p:tgtEl>
                                          <p:spTgt spid="109"/>
                                        </p:tgtEl>
                                      </p:cBhvr>
                                    </p:animEffect>
                                  </p:childTnLst>
                                  <p:subTnLst>
                                    <p:set>
                                      <p:cBhvr override="childStyle">
                                        <p:cTn dur="1" fill="hold" display="0" masterRel="nextClick" afterEffect="1"/>
                                        <p:tgtEl>
                                          <p:spTgt spid="109"/>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wipe(right)">
                                      <p:cBhvr>
                                        <p:cTn id="36" dur="1000"/>
                                        <p:tgtEl>
                                          <p:spTgt spid="110"/>
                                        </p:tgtEl>
                                      </p:cBhvr>
                                    </p:animEffect>
                                  </p:childTnLst>
                                  <p:subTnLst>
                                    <p:set>
                                      <p:cBhvr override="childStyle">
                                        <p:cTn dur="1" fill="hold" display="0" masterRel="sameClick" afterEffect="1">
                                          <p:stCondLst>
                                            <p:cond evt="end" delay="0">
                                              <p:tn val="34"/>
                                            </p:cond>
                                          </p:stCondLst>
                                        </p:cTn>
                                        <p:tgtEl>
                                          <p:spTgt spid="110"/>
                                        </p:tgtEl>
                                        <p:attrNameLst>
                                          <p:attrName>style.visibility</p:attrName>
                                        </p:attrNameLst>
                                      </p:cBhvr>
                                      <p:to>
                                        <p:strVal val="hidden"/>
                                      </p:to>
                                    </p:set>
                                  </p:subTnLst>
                                </p:cTn>
                              </p:par>
                            </p:childTnLst>
                          </p:cTn>
                        </p:par>
                        <p:par>
                          <p:cTn id="37" fill="hold">
                            <p:stCondLst>
                              <p:cond delay="1000"/>
                            </p:stCondLst>
                            <p:childTnLst>
                              <p:par>
                                <p:cTn id="38" presetID="1" presetClass="entr" presetSubtype="0" fill="hold" nodeType="afterEffect">
                                  <p:stCondLst>
                                    <p:cond delay="0"/>
                                  </p:stCondLst>
                                  <p:childTnLst>
                                    <p:set>
                                      <p:cBhvr>
                                        <p:cTn id="39" dur="1" fill="hold">
                                          <p:stCondLst>
                                            <p:cond delay="0"/>
                                          </p:stCondLst>
                                        </p:cTn>
                                        <p:tgtEl>
                                          <p:spTgt spid="11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14"/>
                                        </p:tgtEl>
                                        <p:attrNameLst>
                                          <p:attrName>style.visibility</p:attrName>
                                        </p:attrNameLst>
                                      </p:cBhvr>
                                      <p:to>
                                        <p:strVal val="visible"/>
                                      </p:to>
                                    </p:set>
                                  </p:childTnLst>
                                </p:cTn>
                              </p:par>
                              <p:par>
                                <p:cTn id="42" presetID="1" presetClass="entr" presetSubtype="0" fill="hold" grpId="1" nodeType="withEffect">
                                  <p:stCondLst>
                                    <p:cond delay="0"/>
                                  </p:stCondLst>
                                  <p:childTnLst>
                                    <p:set>
                                      <p:cBhvr>
                                        <p:cTn id="43"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14" grpId="0" animBg="1"/>
      <p:bldP spid="114"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rdt2.0: corrupted packet scenario</a:t>
            </a:r>
            <a:endParaRPr lang="en-US" sz="4400" dirty="0"/>
          </a:p>
        </p:txBody>
      </p:sp>
      <p:sp>
        <p:nvSpPr>
          <p:cNvPr id="133" name="Oval 3"/>
          <p:cNvSpPr>
            <a:spLocks noChangeArrowheads="1"/>
          </p:cNvSpPr>
          <p:nvPr/>
        </p:nvSpPr>
        <p:spPr bwMode="auto">
          <a:xfrm>
            <a:off x="2448440" y="2349843"/>
            <a:ext cx="985837" cy="962025"/>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4" name="Text Box 4"/>
          <p:cNvSpPr txBox="1">
            <a:spLocks noChangeArrowheads="1"/>
          </p:cNvSpPr>
          <p:nvPr/>
        </p:nvSpPr>
        <p:spPr bwMode="auto">
          <a:xfrm>
            <a:off x="2346840" y="24339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Wait for call from above</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35" name="Text Box 5"/>
          <p:cNvSpPr txBox="1">
            <a:spLocks noChangeArrowheads="1"/>
          </p:cNvSpPr>
          <p:nvPr/>
        </p:nvSpPr>
        <p:spPr bwMode="auto">
          <a:xfrm>
            <a:off x="2756415" y="1630706"/>
            <a:ext cx="36433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snkpkt = make_pkt(data, checksum)</a:t>
            </a:r>
            <a:endPar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36" name="Line 6"/>
          <p:cNvSpPr>
            <a:spLocks noChangeShapeType="1"/>
          </p:cNvSpPr>
          <p:nvPr/>
        </p:nvSpPr>
        <p:spPr bwMode="auto">
          <a:xfrm>
            <a:off x="2861190" y="1675156"/>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0" name="Freeform 10"/>
          <p:cNvSpPr/>
          <p:nvPr/>
        </p:nvSpPr>
        <p:spPr bwMode="auto">
          <a:xfrm flipV="1">
            <a:off x="2808802" y="2119656"/>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1" name="Freeform 11"/>
          <p:cNvSpPr/>
          <p:nvPr/>
        </p:nvSpPr>
        <p:spPr bwMode="auto">
          <a:xfrm>
            <a:off x="2856427" y="328011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4" name="Freeform 14"/>
          <p:cNvSpPr/>
          <p:nvPr/>
        </p:nvSpPr>
        <p:spPr bwMode="auto">
          <a:xfrm>
            <a:off x="5004315" y="2426043"/>
            <a:ext cx="466725" cy="893763"/>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5" name="Text Box 15"/>
          <p:cNvSpPr txBox="1">
            <a:spLocks noChangeArrowheads="1"/>
          </p:cNvSpPr>
          <p:nvPr/>
        </p:nvSpPr>
        <p:spPr bwMode="auto">
          <a:xfrm>
            <a:off x="5313877" y="274036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6" name="Text Box 16"/>
          <p:cNvSpPr txBox="1">
            <a:spLocks noChangeArrowheads="1"/>
          </p:cNvSpPr>
          <p:nvPr/>
        </p:nvSpPr>
        <p:spPr bwMode="auto">
          <a:xfrm>
            <a:off x="5288477" y="2154581"/>
            <a:ext cx="20859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&amp;&amp;</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7" name="Line 17"/>
          <p:cNvSpPr>
            <a:spLocks noChangeShapeType="1"/>
          </p:cNvSpPr>
          <p:nvPr/>
        </p:nvSpPr>
        <p:spPr bwMode="auto">
          <a:xfrm>
            <a:off x="5407540" y="2740368"/>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52" name="Group 22"/>
          <p:cNvGrpSpPr/>
          <p:nvPr/>
        </p:nvGrpSpPr>
        <p:grpSpPr bwMode="auto">
          <a:xfrm>
            <a:off x="4043877" y="2362543"/>
            <a:ext cx="1074738" cy="962025"/>
            <a:chOff x="1540" y="2116"/>
            <a:chExt cx="677" cy="606"/>
          </a:xfrm>
        </p:grpSpPr>
        <p:sp>
          <p:nvSpPr>
            <p:cNvPr id="153" name="Oval 23"/>
            <p:cNvSpPr>
              <a:spLocks noChangeArrowheads="1"/>
            </p:cNvSpPr>
            <p:nvPr/>
          </p:nvSpPr>
          <p:spPr bwMode="auto">
            <a:xfrm>
              <a:off x="1565" y="2116"/>
              <a:ext cx="621" cy="606"/>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4" name="Text Box 24"/>
            <p:cNvSpPr txBox="1">
              <a:spLocks noChangeArrowheads="1"/>
            </p:cNvSpPr>
            <p:nvPr/>
          </p:nvSpPr>
          <p:spPr bwMode="auto">
            <a:xfrm>
              <a:off x="1540" y="2163"/>
              <a:ext cx="677"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Wait for ACK or NAK</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sp>
        <p:nvSpPr>
          <p:cNvPr id="155" name="Freeform 25"/>
          <p:cNvSpPr/>
          <p:nvPr/>
        </p:nvSpPr>
        <p:spPr bwMode="auto">
          <a:xfrm>
            <a:off x="8423790" y="3288056"/>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6" name="Oval 26"/>
          <p:cNvSpPr>
            <a:spLocks noChangeArrowheads="1"/>
          </p:cNvSpPr>
          <p:nvPr/>
        </p:nvSpPr>
        <p:spPr bwMode="auto">
          <a:xfrm>
            <a:off x="8515865" y="3708743"/>
            <a:ext cx="985837" cy="962025"/>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7" name="Text Box 27"/>
          <p:cNvSpPr txBox="1">
            <a:spLocks noChangeArrowheads="1"/>
          </p:cNvSpPr>
          <p:nvPr/>
        </p:nvSpPr>
        <p:spPr bwMode="auto">
          <a:xfrm>
            <a:off x="8428552" y="3792881"/>
            <a:ext cx="12001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Wait for call from below</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58" name="Freeform 28"/>
          <p:cNvSpPr/>
          <p:nvPr/>
        </p:nvSpPr>
        <p:spPr bwMode="auto">
          <a:xfrm flipV="1">
            <a:off x="8436490" y="4591214"/>
            <a:ext cx="12573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28575"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59" name="Group 29"/>
          <p:cNvGrpSpPr/>
          <p:nvPr/>
        </p:nvGrpSpPr>
        <p:grpSpPr bwMode="auto">
          <a:xfrm>
            <a:off x="2100777" y="2306981"/>
            <a:ext cx="1333500" cy="1004887"/>
            <a:chOff x="220" y="1365"/>
            <a:chExt cx="840" cy="633"/>
          </a:xfrm>
        </p:grpSpPr>
        <p:sp>
          <p:nvSpPr>
            <p:cNvPr id="160" name="Line 30"/>
            <p:cNvSpPr>
              <a:spLocks noChangeShapeType="1"/>
            </p:cNvSpPr>
            <p:nvPr/>
          </p:nvSpPr>
          <p:spPr bwMode="auto">
            <a:xfrm>
              <a:off x="220" y="1365"/>
              <a:ext cx="273" cy="154"/>
            </a:xfrm>
            <a:prstGeom prst="line">
              <a:avLst/>
            </a:prstGeom>
            <a:noFill/>
            <a:ln w="28575">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1" name="Oval 31"/>
            <p:cNvSpPr>
              <a:spLocks noChangeArrowheads="1"/>
            </p:cNvSpPr>
            <p:nvPr/>
          </p:nvSpPr>
          <p:spPr bwMode="auto">
            <a:xfrm>
              <a:off x="439" y="1392"/>
              <a:ext cx="621" cy="606"/>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62" name="Group 32"/>
          <p:cNvGrpSpPr/>
          <p:nvPr/>
        </p:nvGrpSpPr>
        <p:grpSpPr bwMode="auto">
          <a:xfrm>
            <a:off x="8085652" y="3637306"/>
            <a:ext cx="1414463" cy="1033462"/>
            <a:chOff x="3990" y="2203"/>
            <a:chExt cx="891" cy="651"/>
          </a:xfrm>
        </p:grpSpPr>
        <p:sp>
          <p:nvSpPr>
            <p:cNvPr id="163" name="Line 33"/>
            <p:cNvSpPr>
              <a:spLocks noChangeShapeType="1"/>
            </p:cNvSpPr>
            <p:nvPr/>
          </p:nvSpPr>
          <p:spPr bwMode="auto">
            <a:xfrm>
              <a:off x="3990" y="2203"/>
              <a:ext cx="273" cy="154"/>
            </a:xfrm>
            <a:prstGeom prst="line">
              <a:avLst/>
            </a:prstGeom>
            <a:noFill/>
            <a:ln w="28575">
              <a:solidFill>
                <a:srgbClr val="FF00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4" name="Oval 34"/>
            <p:cNvSpPr>
              <a:spLocks noChangeArrowheads="1"/>
            </p:cNvSpPr>
            <p:nvPr/>
          </p:nvSpPr>
          <p:spPr bwMode="auto">
            <a:xfrm>
              <a:off x="4260" y="2248"/>
              <a:ext cx="621" cy="606"/>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65" name="Text Box 35"/>
          <p:cNvSpPr txBox="1">
            <a:spLocks noChangeArrowheads="1"/>
          </p:cNvSpPr>
          <p:nvPr/>
        </p:nvSpPr>
        <p:spPr bwMode="auto">
          <a:xfrm>
            <a:off x="2781815" y="1340193"/>
            <a:ext cx="22558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rdt_send(data)</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6" name="Line 36"/>
          <p:cNvSpPr>
            <a:spLocks noChangeShapeType="1"/>
          </p:cNvSpPr>
          <p:nvPr/>
        </p:nvSpPr>
        <p:spPr bwMode="auto">
          <a:xfrm>
            <a:off x="2762765" y="1429093"/>
            <a:ext cx="12700" cy="747713"/>
          </a:xfrm>
          <a:prstGeom prst="line">
            <a:avLst/>
          </a:prstGeom>
          <a:noFill/>
          <a:ln w="76200">
            <a:solidFill>
              <a:srgbClr val="FF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7" name="Freeform 37"/>
          <p:cNvSpPr/>
          <p:nvPr/>
        </p:nvSpPr>
        <p:spPr bwMode="auto">
          <a:xfrm>
            <a:off x="2762765" y="2146643"/>
            <a:ext cx="6940550" cy="654050"/>
          </a:xfrm>
          <a:custGeom>
            <a:avLst/>
            <a:gdLst>
              <a:gd name="T0" fmla="*/ 0 w 4372"/>
              <a:gd name="T1" fmla="*/ 2147483647 h 412"/>
              <a:gd name="T2" fmla="*/ 2147483647 w 4372"/>
              <a:gd name="T3" fmla="*/ 0 h 412"/>
              <a:gd name="T4" fmla="*/ 2147483647 w 4372"/>
              <a:gd name="T5" fmla="*/ 2147483647 h 412"/>
              <a:gd name="T6" fmla="*/ 2147483647 w 4372"/>
              <a:gd name="T7" fmla="*/ 2147483647 h 4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72" h="412">
                <a:moveTo>
                  <a:pt x="0" y="10"/>
                </a:moveTo>
                <a:lnTo>
                  <a:pt x="1003" y="0"/>
                </a:lnTo>
                <a:lnTo>
                  <a:pt x="3508" y="412"/>
                </a:lnTo>
                <a:lnTo>
                  <a:pt x="4372" y="412"/>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68" name="Group 38"/>
          <p:cNvGrpSpPr/>
          <p:nvPr/>
        </p:nvGrpSpPr>
        <p:grpSpPr bwMode="auto">
          <a:xfrm>
            <a:off x="2099190" y="2306981"/>
            <a:ext cx="1333500" cy="1004887"/>
            <a:chOff x="220" y="1365"/>
            <a:chExt cx="840" cy="633"/>
          </a:xfrm>
        </p:grpSpPr>
        <p:sp>
          <p:nvSpPr>
            <p:cNvPr id="169" name="Line 39"/>
            <p:cNvSpPr>
              <a:spLocks noChangeShapeType="1"/>
            </p:cNvSpPr>
            <p:nvPr/>
          </p:nvSpPr>
          <p:spPr bwMode="auto">
            <a:xfrm>
              <a:off x="220" y="1365"/>
              <a:ext cx="273" cy="154"/>
            </a:xfrm>
            <a:prstGeom prst="line">
              <a:avLst/>
            </a:prstGeom>
            <a:noFill/>
            <a:ln w="2857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0" name="Oval 40"/>
            <p:cNvSpPr>
              <a:spLocks noChangeArrowheads="1"/>
            </p:cNvSpPr>
            <p:nvPr/>
          </p:nvSpPr>
          <p:spPr bwMode="auto">
            <a:xfrm>
              <a:off x="439" y="1392"/>
              <a:ext cx="621" cy="606"/>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71" name="Oval 41"/>
          <p:cNvSpPr>
            <a:spLocks noChangeArrowheads="1"/>
          </p:cNvSpPr>
          <p:nvPr/>
        </p:nvSpPr>
        <p:spPr bwMode="auto">
          <a:xfrm>
            <a:off x="4083565" y="2362543"/>
            <a:ext cx="985837" cy="962025"/>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2" name="Line 42"/>
          <p:cNvSpPr>
            <a:spLocks noChangeShapeType="1"/>
          </p:cNvSpPr>
          <p:nvPr/>
        </p:nvSpPr>
        <p:spPr bwMode="auto">
          <a:xfrm flipH="1">
            <a:off x="8012627" y="5042243"/>
            <a:ext cx="12700" cy="1193800"/>
          </a:xfrm>
          <a:prstGeom prst="line">
            <a:avLst/>
          </a:prstGeom>
          <a:noFill/>
          <a:ln w="76200">
            <a:solidFill>
              <a:srgbClr val="FF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3" name="Freeform 43"/>
          <p:cNvSpPr/>
          <p:nvPr/>
        </p:nvSpPr>
        <p:spPr bwMode="auto">
          <a:xfrm>
            <a:off x="2353297" y="3858893"/>
            <a:ext cx="7272844" cy="2363522"/>
          </a:xfrm>
          <a:custGeom>
            <a:avLst/>
            <a:gdLst>
              <a:gd name="T0" fmla="*/ 2147483647 w 4200"/>
              <a:gd name="T1" fmla="*/ 2147483647 h 1424"/>
              <a:gd name="T2" fmla="*/ 2147483647 w 4200"/>
              <a:gd name="T3" fmla="*/ 2147483647 h 1424"/>
              <a:gd name="T4" fmla="*/ 2147483647 w 4200"/>
              <a:gd name="T5" fmla="*/ 0 h 1424"/>
              <a:gd name="T6" fmla="*/ 0 w 4200"/>
              <a:gd name="T7" fmla="*/ 0 h 1424"/>
              <a:gd name="T8" fmla="*/ 0 60000 65536"/>
              <a:gd name="T9" fmla="*/ 0 60000 65536"/>
              <a:gd name="T10" fmla="*/ 0 60000 65536"/>
              <a:gd name="T11" fmla="*/ 0 60000 65536"/>
              <a:gd name="connsiteX0" fmla="*/ 10000 w 10000"/>
              <a:gd name="connsiteY0" fmla="*/ 10000 h 10000"/>
              <a:gd name="connsiteX1" fmla="*/ 7637 w 10000"/>
              <a:gd name="connsiteY1" fmla="*/ 9715 h 10000"/>
              <a:gd name="connsiteX2" fmla="*/ 4476 w 10000"/>
              <a:gd name="connsiteY2" fmla="*/ 0 h 10000"/>
              <a:gd name="connsiteX3" fmla="*/ 0 w 10000"/>
              <a:gd name="connsiteY3" fmla="*/ 0 h 10000"/>
              <a:gd name="connsiteX0-1" fmla="*/ 10058 w 10058"/>
              <a:gd name="connsiteY0-2" fmla="*/ 9601 h 9715"/>
              <a:gd name="connsiteX1-3" fmla="*/ 7637 w 10058"/>
              <a:gd name="connsiteY1-4" fmla="*/ 9715 h 9715"/>
              <a:gd name="connsiteX2-5" fmla="*/ 4476 w 10058"/>
              <a:gd name="connsiteY2-6" fmla="*/ 0 h 9715"/>
              <a:gd name="connsiteX3-7" fmla="*/ 0 w 10058"/>
              <a:gd name="connsiteY3-8" fmla="*/ 0 h 9715"/>
              <a:gd name="connsiteX0-9" fmla="*/ 10000 w 10000"/>
              <a:gd name="connsiteY0-10" fmla="*/ 10059 h 10059"/>
              <a:gd name="connsiteX1-11" fmla="*/ 7593 w 10000"/>
              <a:gd name="connsiteY1-12" fmla="*/ 10000 h 10059"/>
              <a:gd name="connsiteX2-13" fmla="*/ 4450 w 10000"/>
              <a:gd name="connsiteY2-14" fmla="*/ 0 h 10059"/>
              <a:gd name="connsiteX3-15" fmla="*/ 0 w 10000"/>
              <a:gd name="connsiteY3-16" fmla="*/ 0 h 10059"/>
              <a:gd name="connsiteX0-17" fmla="*/ 10019 w 10019"/>
              <a:gd name="connsiteY0-18" fmla="*/ 10000 h 10000"/>
              <a:gd name="connsiteX1-19" fmla="*/ 7593 w 10019"/>
              <a:gd name="connsiteY1-20" fmla="*/ 10000 h 10000"/>
              <a:gd name="connsiteX2-21" fmla="*/ 4450 w 10019"/>
              <a:gd name="connsiteY2-22" fmla="*/ 0 h 10000"/>
              <a:gd name="connsiteX3-23" fmla="*/ 0 w 10019"/>
              <a:gd name="connsiteY3-24" fmla="*/ 0 h 10000"/>
              <a:gd name="connsiteX0-25" fmla="*/ 10019 w 10019"/>
              <a:gd name="connsiteY0-26" fmla="*/ 10586 h 10586"/>
              <a:gd name="connsiteX1-27" fmla="*/ 7593 w 10019"/>
              <a:gd name="connsiteY1-28" fmla="*/ 10586 h 10586"/>
              <a:gd name="connsiteX2-29" fmla="*/ 3989 w 10019"/>
              <a:gd name="connsiteY2-30" fmla="*/ 0 h 10586"/>
              <a:gd name="connsiteX3-31" fmla="*/ 0 w 10019"/>
              <a:gd name="connsiteY3-32" fmla="*/ 586 h 10586"/>
              <a:gd name="connsiteX0-33" fmla="*/ 10845 w 10845"/>
              <a:gd name="connsiteY0-34" fmla="*/ 10762 h 10762"/>
              <a:gd name="connsiteX1-35" fmla="*/ 8419 w 10845"/>
              <a:gd name="connsiteY1-36" fmla="*/ 10762 h 10762"/>
              <a:gd name="connsiteX2-37" fmla="*/ 4815 w 10845"/>
              <a:gd name="connsiteY2-38" fmla="*/ 176 h 10762"/>
              <a:gd name="connsiteX3-39" fmla="*/ 0 w 10845"/>
              <a:gd name="connsiteY3-40" fmla="*/ 0 h 10762"/>
              <a:gd name="connsiteX0-41" fmla="*/ 10845 w 10845"/>
              <a:gd name="connsiteY0-42" fmla="*/ 10762 h 10762"/>
              <a:gd name="connsiteX1-43" fmla="*/ 8419 w 10845"/>
              <a:gd name="connsiteY1-44" fmla="*/ 10762 h 10762"/>
              <a:gd name="connsiteX2-45" fmla="*/ 4911 w 10845"/>
              <a:gd name="connsiteY2-46" fmla="*/ 0 h 10762"/>
              <a:gd name="connsiteX3-47" fmla="*/ 0 w 10845"/>
              <a:gd name="connsiteY3-48" fmla="*/ 0 h 10762"/>
            </a:gdLst>
            <a:ahLst/>
            <a:cxnLst>
              <a:cxn ang="0">
                <a:pos x="connsiteX0-1" y="connsiteY0-2"/>
              </a:cxn>
              <a:cxn ang="0">
                <a:pos x="connsiteX1-3" y="connsiteY1-4"/>
              </a:cxn>
              <a:cxn ang="0">
                <a:pos x="connsiteX2-5" y="connsiteY2-6"/>
              </a:cxn>
              <a:cxn ang="0">
                <a:pos x="connsiteX3-7" y="connsiteY3-8"/>
              </a:cxn>
            </a:cxnLst>
            <a:rect l="l" t="t" r="r" b="b"/>
            <a:pathLst>
              <a:path w="10845" h="10762">
                <a:moveTo>
                  <a:pt x="10845" y="10762"/>
                </a:moveTo>
                <a:lnTo>
                  <a:pt x="8419" y="10762"/>
                </a:lnTo>
                <a:lnTo>
                  <a:pt x="4911"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74" name="Group 44"/>
          <p:cNvGrpSpPr/>
          <p:nvPr/>
        </p:nvGrpSpPr>
        <p:grpSpPr bwMode="auto">
          <a:xfrm>
            <a:off x="2099190" y="2306981"/>
            <a:ext cx="1333500" cy="1004887"/>
            <a:chOff x="220" y="1365"/>
            <a:chExt cx="840" cy="633"/>
          </a:xfrm>
        </p:grpSpPr>
        <p:sp>
          <p:nvSpPr>
            <p:cNvPr id="175" name="Line 45"/>
            <p:cNvSpPr>
              <a:spLocks noChangeShapeType="1"/>
            </p:cNvSpPr>
            <p:nvPr/>
          </p:nvSpPr>
          <p:spPr bwMode="auto">
            <a:xfrm>
              <a:off x="220" y="1365"/>
              <a:ext cx="273" cy="154"/>
            </a:xfrm>
            <a:prstGeom prst="line">
              <a:avLst/>
            </a:prstGeom>
            <a:noFill/>
            <a:ln w="2857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6" name="Oval 46"/>
            <p:cNvSpPr>
              <a:spLocks noChangeArrowheads="1"/>
            </p:cNvSpPr>
            <p:nvPr/>
          </p:nvSpPr>
          <p:spPr bwMode="auto">
            <a:xfrm>
              <a:off x="439" y="1392"/>
              <a:ext cx="621" cy="606"/>
            </a:xfrm>
            <a:prstGeom prst="ellipse">
              <a:avLst/>
            </a:prstGeom>
            <a:noFill/>
            <a:ln w="38100">
              <a:solidFill>
                <a:srgbClr val="FF0000"/>
              </a:solidFill>
              <a:rou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77" name="Oval 47"/>
          <p:cNvSpPr>
            <a:spLocks noChangeArrowheads="1"/>
          </p:cNvSpPr>
          <p:nvPr/>
        </p:nvSpPr>
        <p:spPr bwMode="auto">
          <a:xfrm>
            <a:off x="4080390" y="2367306"/>
            <a:ext cx="985837" cy="962025"/>
          </a:xfrm>
          <a:prstGeom prst="ellipse">
            <a:avLst/>
          </a:prstGeom>
          <a:noFill/>
          <a:ln w="38100">
            <a:solidFill>
              <a:srgbClr val="000000"/>
            </a:solidFill>
            <a:round/>
          </a:ln>
          <a:extLst>
            <a:ext uri="{909E8E84-426E-40DD-AFC4-6F175D3DCCD1}">
              <a14:hiddenFill xmlns:a14="http://schemas.microsoft.com/office/drawing/2010/main">
                <a:solidFill>
                  <a:srgbClr val="FFFFFF"/>
                </a:solidFill>
              </a14:hiddenFill>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8" name="Line 48"/>
          <p:cNvSpPr>
            <a:spLocks noChangeShapeType="1"/>
          </p:cNvSpPr>
          <p:nvPr/>
        </p:nvSpPr>
        <p:spPr bwMode="auto">
          <a:xfrm>
            <a:off x="8304727" y="2634006"/>
            <a:ext cx="0" cy="817562"/>
          </a:xfrm>
          <a:prstGeom prst="line">
            <a:avLst/>
          </a:prstGeom>
          <a:noFill/>
          <a:ln w="76200">
            <a:solidFill>
              <a:srgbClr val="FF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9" name="Freeform 49"/>
          <p:cNvSpPr/>
          <p:nvPr/>
        </p:nvSpPr>
        <p:spPr bwMode="auto">
          <a:xfrm>
            <a:off x="5409127" y="2356193"/>
            <a:ext cx="4378325" cy="1025525"/>
          </a:xfrm>
          <a:custGeom>
            <a:avLst/>
            <a:gdLst>
              <a:gd name="T0" fmla="*/ 2147483647 w 2758"/>
              <a:gd name="T1" fmla="*/ 2147483647 h 646"/>
              <a:gd name="T2" fmla="*/ 2147483647 w 2758"/>
              <a:gd name="T3" fmla="*/ 2147483647 h 646"/>
              <a:gd name="T4" fmla="*/ 2147483647 w 2758"/>
              <a:gd name="T5" fmla="*/ 0 h 646"/>
              <a:gd name="T6" fmla="*/ 0 w 2758"/>
              <a:gd name="T7" fmla="*/ 0 h 6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58" h="646">
                <a:moveTo>
                  <a:pt x="2758" y="646"/>
                </a:moveTo>
                <a:lnTo>
                  <a:pt x="1763" y="629"/>
                </a:lnTo>
                <a:lnTo>
                  <a:pt x="1039" y="0"/>
                </a:lnTo>
                <a:lnTo>
                  <a:pt x="0" y="0"/>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0" name="Line 50"/>
          <p:cNvSpPr>
            <a:spLocks noChangeShapeType="1"/>
          </p:cNvSpPr>
          <p:nvPr/>
        </p:nvSpPr>
        <p:spPr bwMode="auto">
          <a:xfrm>
            <a:off x="5299590" y="2230781"/>
            <a:ext cx="0" cy="846137"/>
          </a:xfrm>
          <a:prstGeom prst="line">
            <a:avLst/>
          </a:prstGeom>
          <a:noFill/>
          <a:ln w="76200">
            <a:solidFill>
              <a:srgbClr val="FF0000"/>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1" name="Freeform 51"/>
          <p:cNvSpPr/>
          <p:nvPr/>
        </p:nvSpPr>
        <p:spPr bwMode="auto">
          <a:xfrm>
            <a:off x="5394840" y="3091206"/>
            <a:ext cx="5464750" cy="1966367"/>
          </a:xfrm>
          <a:custGeom>
            <a:avLst/>
            <a:gdLst>
              <a:gd name="T0" fmla="*/ 0 w 2566"/>
              <a:gd name="T1" fmla="*/ 0 h 1344"/>
              <a:gd name="T2" fmla="*/ 2147483647 w 2566"/>
              <a:gd name="T3" fmla="*/ 0 h 1344"/>
              <a:gd name="T4" fmla="*/ 2147483647 w 2566"/>
              <a:gd name="T5" fmla="*/ 2147483647 h 1344"/>
              <a:gd name="T6" fmla="*/ 2147483647 w 2566"/>
              <a:gd name="T7" fmla="*/ 2147483647 h 1344"/>
              <a:gd name="T8" fmla="*/ 0 60000 65536"/>
              <a:gd name="T9" fmla="*/ 0 60000 65536"/>
              <a:gd name="T10" fmla="*/ 0 60000 65536"/>
              <a:gd name="T11" fmla="*/ 0 60000 65536"/>
              <a:gd name="connsiteX0" fmla="*/ 0 w 10000"/>
              <a:gd name="connsiteY0" fmla="*/ 0 h 10000"/>
              <a:gd name="connsiteX1" fmla="*/ 3948 w 10000"/>
              <a:gd name="connsiteY1" fmla="*/ 0 h 10000"/>
              <a:gd name="connsiteX2" fmla="*/ 6367 w 10000"/>
              <a:gd name="connsiteY2" fmla="*/ 9215 h 10000"/>
              <a:gd name="connsiteX3" fmla="*/ 10000 w 10000"/>
              <a:gd name="connsiteY3" fmla="*/ 10000 h 10000"/>
              <a:gd name="connsiteX0-1" fmla="*/ 0 w 13541"/>
              <a:gd name="connsiteY0-2" fmla="*/ 0 h 9215"/>
              <a:gd name="connsiteX1-3" fmla="*/ 3948 w 13541"/>
              <a:gd name="connsiteY1-4" fmla="*/ 0 h 9215"/>
              <a:gd name="connsiteX2-5" fmla="*/ 6367 w 13541"/>
              <a:gd name="connsiteY2-6" fmla="*/ 9215 h 9215"/>
              <a:gd name="connsiteX3-7" fmla="*/ 13541 w 13541"/>
              <a:gd name="connsiteY3-8" fmla="*/ 9155 h 9215"/>
              <a:gd name="connsiteX0-9" fmla="*/ 0 w 9977"/>
              <a:gd name="connsiteY0-10" fmla="*/ 0 h 10132"/>
              <a:gd name="connsiteX1-11" fmla="*/ 2916 w 9977"/>
              <a:gd name="connsiteY1-12" fmla="*/ 0 h 10132"/>
              <a:gd name="connsiteX2-13" fmla="*/ 4702 w 9977"/>
              <a:gd name="connsiteY2-14" fmla="*/ 10000 h 10132"/>
              <a:gd name="connsiteX3-15" fmla="*/ 9977 w 9977"/>
              <a:gd name="connsiteY3-16" fmla="*/ 10132 h 10132"/>
              <a:gd name="connsiteX0-17" fmla="*/ 0 w 9930"/>
              <a:gd name="connsiteY0-18" fmla="*/ 0 h 9871"/>
              <a:gd name="connsiteX1-19" fmla="*/ 2923 w 9930"/>
              <a:gd name="connsiteY1-20" fmla="*/ 0 h 9871"/>
              <a:gd name="connsiteX2-21" fmla="*/ 4713 w 9930"/>
              <a:gd name="connsiteY2-22" fmla="*/ 9870 h 9871"/>
              <a:gd name="connsiteX3-23" fmla="*/ 9930 w 9930"/>
              <a:gd name="connsiteY3-24" fmla="*/ 9871 h 9871"/>
            </a:gdLst>
            <a:ahLst/>
            <a:cxnLst>
              <a:cxn ang="0">
                <a:pos x="connsiteX0-1" y="connsiteY0-2"/>
              </a:cxn>
              <a:cxn ang="0">
                <a:pos x="connsiteX1-3" y="connsiteY1-4"/>
              </a:cxn>
              <a:cxn ang="0">
                <a:pos x="connsiteX2-5" y="connsiteY2-6"/>
              </a:cxn>
              <a:cxn ang="0">
                <a:pos x="connsiteX3-7" y="connsiteY3-8"/>
              </a:cxn>
            </a:cxnLst>
            <a:rect l="l" t="t" r="r" b="b"/>
            <a:pathLst>
              <a:path w="9930" h="9871">
                <a:moveTo>
                  <a:pt x="0" y="0"/>
                </a:moveTo>
                <a:lnTo>
                  <a:pt x="2923" y="0"/>
                </a:lnTo>
                <a:lnTo>
                  <a:pt x="4713" y="9870"/>
                </a:lnTo>
                <a:lnTo>
                  <a:pt x="9930" y="9871"/>
                </a:lnTo>
              </a:path>
            </a:pathLst>
          </a:custGeom>
          <a:noFill/>
          <a:ln w="3810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83" name="Group 18"/>
          <p:cNvGrpSpPr/>
          <p:nvPr/>
        </p:nvGrpSpPr>
        <p:grpSpPr bwMode="auto">
          <a:xfrm>
            <a:off x="8325876" y="3094378"/>
            <a:ext cx="1828800" cy="257175"/>
            <a:chOff x="2222" y="3039"/>
            <a:chExt cx="1152" cy="162"/>
          </a:xfrm>
        </p:grpSpPr>
        <p:sp>
          <p:nvSpPr>
            <p:cNvPr id="184" name="Text Box 19"/>
            <p:cNvSpPr txBox="1">
              <a:spLocks noChangeArrowheads="1"/>
            </p:cNvSpPr>
            <p:nvPr/>
          </p:nvSpPr>
          <p:spPr bwMode="auto">
            <a:xfrm>
              <a:off x="2222" y="3039"/>
              <a:ext cx="115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(NAK)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85" name="Line 21"/>
            <p:cNvSpPr>
              <a:spLocks noChangeShapeType="1"/>
            </p:cNvSpPr>
            <p:nvPr/>
          </p:nvSpPr>
          <p:spPr bwMode="auto">
            <a:xfrm>
              <a:off x="2285" y="3040"/>
              <a:ext cx="62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6" name="Text Box 20"/>
          <p:cNvSpPr txBox="1">
            <a:spLocks noChangeArrowheads="1"/>
          </p:cNvSpPr>
          <p:nvPr/>
        </p:nvSpPr>
        <p:spPr bwMode="auto">
          <a:xfrm>
            <a:off x="8327563" y="2720534"/>
            <a:ext cx="3389313"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&amp;&amp; corrupt(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grpSp>
        <p:nvGrpSpPr>
          <p:cNvPr id="187" name="Group 186"/>
          <p:cNvGrpSpPr/>
          <p:nvPr/>
        </p:nvGrpSpPr>
        <p:grpSpPr>
          <a:xfrm>
            <a:off x="8049650" y="5037504"/>
            <a:ext cx="4142349" cy="933582"/>
            <a:chOff x="8049650" y="5037504"/>
            <a:chExt cx="4142349" cy="933582"/>
          </a:xfrm>
        </p:grpSpPr>
        <p:sp>
          <p:nvSpPr>
            <p:cNvPr id="188" name="Text Box 7"/>
            <p:cNvSpPr txBox="1">
              <a:spLocks noChangeArrowheads="1"/>
            </p:cNvSpPr>
            <p:nvPr/>
          </p:nvSpPr>
          <p:spPr bwMode="auto">
            <a:xfrm>
              <a:off x="8071876" y="5351961"/>
              <a:ext cx="21431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extract(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deliver_data</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(data)</a:t>
              </a:r>
              <a:endPar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udt_send</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(ACK)</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89" name="Text Box 8"/>
            <p:cNvSpPr txBox="1">
              <a:spLocks noChangeArrowheads="1"/>
            </p:cNvSpPr>
            <p:nvPr/>
          </p:nvSpPr>
          <p:spPr bwMode="auto">
            <a:xfrm>
              <a:off x="8049650" y="5037504"/>
              <a:ext cx="4142349"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notcorrupt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90" name="Line 9"/>
            <p:cNvSpPr>
              <a:spLocks noChangeShapeType="1"/>
            </p:cNvSpPr>
            <p:nvPr/>
          </p:nvSpPr>
          <p:spPr bwMode="auto">
            <a:xfrm>
              <a:off x="8171888" y="5407524"/>
              <a:ext cx="148907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92" name="Group 191"/>
          <p:cNvGrpSpPr/>
          <p:nvPr/>
        </p:nvGrpSpPr>
        <p:grpSpPr>
          <a:xfrm>
            <a:off x="2271408" y="3285357"/>
            <a:ext cx="3548062" cy="989290"/>
            <a:chOff x="2270357" y="3283338"/>
            <a:chExt cx="3548062" cy="989290"/>
          </a:xfrm>
        </p:grpSpPr>
        <p:sp>
          <p:nvSpPr>
            <p:cNvPr id="193" name="Freeform 11"/>
            <p:cNvSpPr/>
            <p:nvPr/>
          </p:nvSpPr>
          <p:spPr bwMode="auto">
            <a:xfrm>
              <a:off x="2882338" y="3283338"/>
              <a:ext cx="1800225"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28575"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94" name="Group 193"/>
            <p:cNvGrpSpPr/>
            <p:nvPr/>
          </p:nvGrpSpPr>
          <p:grpSpPr>
            <a:xfrm>
              <a:off x="2270357" y="3545923"/>
              <a:ext cx="3548062" cy="726705"/>
              <a:chOff x="2270357" y="3545923"/>
              <a:chExt cx="3548062" cy="726705"/>
            </a:xfrm>
          </p:grpSpPr>
          <p:sp>
            <p:nvSpPr>
              <p:cNvPr id="195" name="Text Box 12"/>
              <p:cNvSpPr txBox="1">
                <a:spLocks noChangeArrowheads="1"/>
              </p:cNvSpPr>
              <p:nvPr/>
            </p:nvSpPr>
            <p:spPr bwMode="auto">
              <a:xfrm>
                <a:off x="2270357" y="3545923"/>
                <a:ext cx="3548062"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&amp;&amp; </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isACK</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96" name="Line 13"/>
              <p:cNvSpPr>
                <a:spLocks noChangeShapeType="1"/>
              </p:cNvSpPr>
              <p:nvPr/>
            </p:nvSpPr>
            <p:spPr bwMode="auto">
              <a:xfrm>
                <a:off x="3330476" y="3919619"/>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Text Box 48"/>
              <p:cNvSpPr txBox="1">
                <a:spLocks noChangeArrowheads="1"/>
              </p:cNvSpPr>
              <p:nvPr/>
            </p:nvSpPr>
            <p:spPr bwMode="auto">
              <a:xfrm>
                <a:off x="3665151" y="3936078"/>
                <a:ext cx="32385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Symbol" panose="05050102010706020507" charset="0"/>
                    <a:ea typeface="MS PGothic" panose="020B0600070205080204" pitchFamily="34" charset="-128"/>
                    <a:cs typeface="+mn-cs"/>
                  </a:rPr>
                  <a:t>L</a:t>
                </a:r>
                <a:endParaRPr kumimoji="0" lang="en-US" sz="1600" b="0" i="0" u="none" strike="noStrike" kern="1200" cap="none" spc="0" normalizeH="0" baseline="0" noProof="0" dirty="0">
                  <a:ln>
                    <a:noFill/>
                  </a:ln>
                  <a:solidFill>
                    <a:prstClr val="black"/>
                  </a:solidFill>
                  <a:effectLst/>
                  <a:uLnTx/>
                  <a:uFillTx/>
                  <a:latin typeface="Symbol" panose="05050102010706020507" charset="0"/>
                  <a:ea typeface="MS PGothic" panose="020B0600070205080204" pitchFamily="34" charset="-128"/>
                  <a:cs typeface="+mn-cs"/>
                </a:endParaRPr>
              </a:p>
            </p:txBody>
          </p:sp>
        </p:grpSp>
      </p:grpSp>
      <p:sp>
        <p:nvSpPr>
          <p:cNvPr id="198" name="Text Box 19"/>
          <p:cNvSpPr txBox="1">
            <a:spLocks noChangeArrowheads="1"/>
          </p:cNvSpPr>
          <p:nvPr/>
        </p:nvSpPr>
        <p:spPr bwMode="auto">
          <a:xfrm>
            <a:off x="1163066" y="2517724"/>
            <a:ext cx="1089025" cy="4572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rPr>
              <a:t>sender</a:t>
            </a:r>
            <a:endParaRPr kumimoji="0" lang="en-US" sz="24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199" name="Text Box 20"/>
          <p:cNvSpPr txBox="1">
            <a:spLocks noChangeArrowheads="1"/>
          </p:cNvSpPr>
          <p:nvPr/>
        </p:nvSpPr>
        <p:spPr bwMode="auto">
          <a:xfrm>
            <a:off x="9660963" y="3961155"/>
            <a:ext cx="1247775" cy="4572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rPr>
              <a:t>receiver</a:t>
            </a:r>
            <a:endParaRPr kumimoji="0" lang="en-US" sz="24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59"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dissolve">
                                      <p:cBhvr>
                                        <p:cTn id="7" dur="5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dissolve">
                                      <p:cBhvr>
                                        <p:cTn id="12" dur="500"/>
                                        <p:tgtEl>
                                          <p:spTgt spid="1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66"/>
                                        </p:tgtEl>
                                        <p:attrNameLst>
                                          <p:attrName>style.visibility</p:attrName>
                                        </p:attrNameLst>
                                      </p:cBhvr>
                                      <p:to>
                                        <p:strVal val="visible"/>
                                      </p:to>
                                    </p:set>
                                    <p:animEffect transition="in" filter="wipe(up)">
                                      <p:cBhvr>
                                        <p:cTn id="17" dur="1000"/>
                                        <p:tgtEl>
                                          <p:spTgt spid="166"/>
                                        </p:tgtEl>
                                      </p:cBhvr>
                                    </p:animEffect>
                                  </p:childTnLst>
                                  <p:subTnLst>
                                    <p:set>
                                      <p:cBhvr override="childStyle">
                                        <p:cTn dur="1" fill="hold" display="0" masterRel="nextClick" afterEffect="1"/>
                                        <p:tgtEl>
                                          <p:spTgt spid="16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7"/>
                                        </p:tgtEl>
                                        <p:attrNameLst>
                                          <p:attrName>style.visibility</p:attrName>
                                        </p:attrNameLst>
                                      </p:cBhvr>
                                      <p:to>
                                        <p:strVal val="visible"/>
                                      </p:to>
                                    </p:set>
                                    <p:animEffect transition="in" filter="wipe(left)">
                                      <p:cBhvr>
                                        <p:cTn id="22" dur="1000"/>
                                        <p:tgtEl>
                                          <p:spTgt spid="167"/>
                                        </p:tgtEl>
                                      </p:cBhvr>
                                    </p:animEffect>
                                  </p:childTnLst>
                                  <p:subTnLst>
                                    <p:set>
                                      <p:cBhvr override="childStyle">
                                        <p:cTn dur="1" fill="hold" display="0" masterRel="nextClick" afterEffect="1"/>
                                        <p:tgtEl>
                                          <p:spTgt spid="167"/>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1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78"/>
                                        </p:tgtEl>
                                        <p:attrNameLst>
                                          <p:attrName>style.visibility</p:attrName>
                                        </p:attrNameLst>
                                      </p:cBhvr>
                                      <p:to>
                                        <p:strVal val="visible"/>
                                      </p:to>
                                    </p:set>
                                    <p:animEffect transition="in" filter="wipe(up)">
                                      <p:cBhvr>
                                        <p:cTn id="31" dur="1000"/>
                                        <p:tgtEl>
                                          <p:spTgt spid="178"/>
                                        </p:tgtEl>
                                      </p:cBhvr>
                                    </p:animEffect>
                                  </p:childTnLst>
                                  <p:subTnLst>
                                    <p:set>
                                      <p:cBhvr override="childStyle">
                                        <p:cTn dur="1" fill="hold" display="0" masterRel="nextClick" afterEffect="1"/>
                                        <p:tgtEl>
                                          <p:spTgt spid="178"/>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179"/>
                                        </p:tgtEl>
                                        <p:attrNameLst>
                                          <p:attrName>style.visibility</p:attrName>
                                        </p:attrNameLst>
                                      </p:cBhvr>
                                      <p:to>
                                        <p:strVal val="visible"/>
                                      </p:to>
                                    </p:set>
                                    <p:animEffect transition="in" filter="wipe(right)">
                                      <p:cBhvr>
                                        <p:cTn id="36" dur="1000"/>
                                        <p:tgtEl>
                                          <p:spTgt spid="179"/>
                                        </p:tgtEl>
                                      </p:cBhvr>
                                    </p:animEffect>
                                  </p:childTnLst>
                                  <p:subTnLst>
                                    <p:set>
                                      <p:cBhvr override="childStyle">
                                        <p:cTn dur="1" fill="hold" display="0" masterRel="nextClick" afterEffect="1"/>
                                        <p:tgtEl>
                                          <p:spTgt spid="179"/>
                                        </p:tgtEl>
                                        <p:attrNameLst>
                                          <p:attrName>style.visibility</p:attrName>
                                        </p:attrNameLst>
                                      </p:cBhvr>
                                      <p:to>
                                        <p:strVal val="hidden"/>
                                      </p:to>
                                    </p:set>
                                  </p:sub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80"/>
                                        </p:tgtEl>
                                        <p:attrNameLst>
                                          <p:attrName>style.visibility</p:attrName>
                                        </p:attrNameLst>
                                      </p:cBhvr>
                                      <p:to>
                                        <p:strVal val="visible"/>
                                      </p:to>
                                    </p:set>
                                    <p:animEffect transition="in" filter="wipe(up)">
                                      <p:cBhvr>
                                        <p:cTn id="41" dur="1000"/>
                                        <p:tgtEl>
                                          <p:spTgt spid="180"/>
                                        </p:tgtEl>
                                      </p:cBhvr>
                                    </p:animEffect>
                                  </p:childTnLst>
                                  <p:subTnLst>
                                    <p:set>
                                      <p:cBhvr override="childStyle">
                                        <p:cTn dur="1" fill="hold" display="0" masterRel="nextClick" afterEffect="1"/>
                                        <p:tgtEl>
                                          <p:spTgt spid="180"/>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81"/>
                                        </p:tgtEl>
                                        <p:attrNameLst>
                                          <p:attrName>style.visibility</p:attrName>
                                        </p:attrNameLst>
                                      </p:cBhvr>
                                      <p:to>
                                        <p:strVal val="visible"/>
                                      </p:to>
                                    </p:set>
                                    <p:animEffect transition="in" filter="wipe(left)">
                                      <p:cBhvr>
                                        <p:cTn id="46" dur="2000"/>
                                        <p:tgtEl>
                                          <p:spTgt spid="181"/>
                                        </p:tgtEl>
                                      </p:cBhvr>
                                    </p:animEffect>
                                  </p:childTnLst>
                                  <p:subTnLst>
                                    <p:set>
                                      <p:cBhvr override="childStyle">
                                        <p:cTn dur="1" fill="hold" display="0" masterRel="nextClick" afterEffect="1"/>
                                        <p:tgtEl>
                                          <p:spTgt spid="181"/>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72"/>
                                        </p:tgtEl>
                                        <p:attrNameLst>
                                          <p:attrName>style.visibility</p:attrName>
                                        </p:attrNameLst>
                                      </p:cBhvr>
                                      <p:to>
                                        <p:strVal val="visible"/>
                                      </p:to>
                                    </p:set>
                                    <p:animEffect transition="in" filter="wipe(up)">
                                      <p:cBhvr>
                                        <p:cTn id="51" dur="1000"/>
                                        <p:tgtEl>
                                          <p:spTgt spid="172"/>
                                        </p:tgtEl>
                                      </p:cBhvr>
                                    </p:animEffect>
                                  </p:childTnLst>
                                  <p:subTnLst>
                                    <p:set>
                                      <p:cBhvr override="childStyle">
                                        <p:cTn dur="1" fill="hold" display="0" masterRel="nextClick" afterEffect="1"/>
                                        <p:tgtEl>
                                          <p:spTgt spid="172"/>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73"/>
                                        </p:tgtEl>
                                        <p:attrNameLst>
                                          <p:attrName>style.visibility</p:attrName>
                                        </p:attrNameLst>
                                      </p:cBhvr>
                                      <p:to>
                                        <p:strVal val="visible"/>
                                      </p:to>
                                    </p:set>
                                    <p:animEffect transition="in" filter="wipe(down)">
                                      <p:cBhvr>
                                        <p:cTn id="56" dur="1000"/>
                                        <p:tgtEl>
                                          <p:spTgt spid="173"/>
                                        </p:tgtEl>
                                      </p:cBhvr>
                                    </p:animEffect>
                                  </p:childTnLst>
                                </p:cTn>
                              </p:par>
                            </p:childTnLst>
                          </p:cTn>
                        </p:par>
                        <p:par>
                          <p:cTn id="57" fill="hold">
                            <p:stCondLst>
                              <p:cond delay="1000"/>
                            </p:stCondLst>
                            <p:childTnLst>
                              <p:par>
                                <p:cTn id="58" presetID="1" presetClass="entr" presetSubtype="0" fill="hold" nodeType="afterEffect">
                                  <p:stCondLst>
                                    <p:cond delay="0"/>
                                  </p:stCondLst>
                                  <p:childTnLst>
                                    <p:set>
                                      <p:cBhvr>
                                        <p:cTn id="59" dur="1" fill="hold">
                                          <p:stCondLst>
                                            <p:cond delay="0"/>
                                          </p:stCondLst>
                                        </p:cTn>
                                        <p:tgtEl>
                                          <p:spTgt spid="17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77"/>
                                        </p:tgtEl>
                                        <p:attrNameLst>
                                          <p:attrName>style.visibility</p:attrName>
                                        </p:attrNameLst>
                                      </p:cBhvr>
                                      <p:to>
                                        <p:strVal val="visible"/>
                                      </p:to>
                                    </p:set>
                                  </p:childTnLst>
                                </p:cTn>
                              </p:par>
                              <p:par>
                                <p:cTn id="62" presetID="1" presetClass="entr" presetSubtype="0" fill="hold" grpId="1" nodeType="withEffect">
                                  <p:stCondLst>
                                    <p:cond delay="0"/>
                                  </p:stCondLst>
                                  <p:childTnLst>
                                    <p:set>
                                      <p:cBhvr>
                                        <p:cTn id="63"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7" grpId="0" animBg="1"/>
      <p:bldP spid="17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fontScale="90000"/>
          </a:bodyPr>
          <a:lstStyle/>
          <a:p>
            <a:r>
              <a:rPr lang="en-US" altLang="en-US" dirty="0">
                <a:cs typeface="Calibri" panose="020F0502020204030204" pitchFamily="34" charset="0"/>
              </a:rPr>
              <a:t>Transport vs. network layer services and protocols</a:t>
            </a:r>
            <a:endParaRPr lang="en-US" dirty="0"/>
          </a:p>
        </p:txBody>
      </p:sp>
      <p:grpSp>
        <p:nvGrpSpPr>
          <p:cNvPr id="4" name="Group 3"/>
          <p:cNvGrpSpPr/>
          <p:nvPr/>
        </p:nvGrpSpPr>
        <p:grpSpPr>
          <a:xfrm>
            <a:off x="6278709" y="1094882"/>
            <a:ext cx="5468536" cy="5077175"/>
            <a:chOff x="6430780" y="1365914"/>
            <a:chExt cx="5468536" cy="5077175"/>
          </a:xfrm>
        </p:grpSpPr>
        <p:sp>
          <p:nvSpPr>
            <p:cNvPr id="444" name="Rectangle 443"/>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8" name="Rectangle 7"/>
            <p:cNvSpPr>
              <a:spLocks noChangeArrowheads="1"/>
            </p:cNvSpPr>
            <p:nvPr/>
          </p:nvSpPr>
          <p:spPr bwMode="auto">
            <a:xfrm>
              <a:off x="6430780" y="1910777"/>
              <a:ext cx="5230917" cy="4409765"/>
            </a:xfrm>
            <a:prstGeom prst="rect">
              <a:avLst/>
            </a:prstGeom>
            <a:noFill/>
            <a:ln w="19050">
              <a:solidFill>
                <a:srgbClr val="CC0000"/>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526" name="Text Box 11"/>
            <p:cNvSpPr txBox="1">
              <a:spLocks noChangeArrowheads="1"/>
            </p:cNvSpPr>
            <p:nvPr/>
          </p:nvSpPr>
          <p:spPr bwMode="auto">
            <a:xfrm>
              <a:off x="7104167" y="1686939"/>
              <a:ext cx="3025187" cy="445635"/>
            </a:xfrm>
            <a:prstGeom prst="rect">
              <a:avLst/>
            </a:prstGeom>
            <a:solidFill>
              <a:schemeClr val="bg1"/>
            </a:solid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80000"/>
                </a:lnSpc>
                <a:spcBef>
                  <a:spcPct val="45000"/>
                </a:spcBef>
                <a:spcAft>
                  <a:spcPts val="0"/>
                </a:spcAft>
                <a:buClr>
                  <a:srgbClr val="000099"/>
                </a:buClr>
                <a:buSzPct val="65000"/>
                <a:buFont typeface="Wingdings" panose="05000000000000000000" charset="0"/>
                <a:buNone/>
                <a:defRPr/>
              </a:pPr>
              <a:r>
                <a:rPr kumimoji="0" lang="en-US" sz="2800" b="0" i="1" u="none" strike="noStrike" kern="120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rPr>
                <a:t>household analogy:</a:t>
              </a:r>
              <a:endParaRPr kumimoji="0" lang="en-US" sz="28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527" name="Rectangle 4"/>
            <p:cNvSpPr txBox="1">
              <a:spLocks noChangeArrowheads="1"/>
            </p:cNvSpPr>
            <p:nvPr/>
          </p:nvSpPr>
          <p:spPr>
            <a:xfrm>
              <a:off x="6539915" y="2193352"/>
              <a:ext cx="4916773" cy="4249737"/>
            </a:xfrm>
            <a:prstGeom prst="rect">
              <a:avLst/>
            </a:prstGeom>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anose="05000000000000000000" pitchFamily="2" charset="2"/>
                <a:buNone/>
                <a:defRPr/>
              </a:pPr>
              <a:r>
                <a:rPr kumimoji="0" lang="en-US" altLang="en-US" sz="30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12 kids in Ann’</a:t>
              </a:r>
              <a:r>
                <a:rPr kumimoji="0" lang="en-US" altLang="ja-JP" sz="30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 house sending letters to 12 kids in Bill’s house:</a:t>
              </a:r>
              <a:endParaRPr kumimoji="0" lang="en-US" altLang="ja-JP" sz="3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hosts = houses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processes = kids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app messages = letters in envelopes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transport protocol = Ann and Bill who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demux</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to in-house siblings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network-layer protocol = postal service</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anose="05000000000000000000" pitchFamily="2" charset="2"/>
                <a:buNone/>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pic>
        <p:nvPicPr>
          <p:cNvPr id="5" name="Picture 4"/>
          <p:cNvPicPr>
            <a:picLocks noChangeAspect="1"/>
          </p:cNvPicPr>
          <p:nvPr/>
        </p:nvPicPr>
        <p:blipFill>
          <a:blip r:embed="rId1"/>
          <a:stretch>
            <a:fillRect/>
          </a:stretch>
        </p:blipFill>
        <p:spPr>
          <a:xfrm>
            <a:off x="1423754" y="1415907"/>
            <a:ext cx="3622416" cy="5035158"/>
          </a:xfrm>
          <a:prstGeom prst="rect">
            <a:avLst/>
          </a:prstGeom>
        </p:spPr>
      </p:pic>
      <p:sp>
        <p:nvSpPr>
          <p:cNvPr id="6" name="Rectangle 5"/>
          <p:cNvSpPr/>
          <p:nvPr/>
        </p:nvSpPr>
        <p:spPr>
          <a:xfrm>
            <a:off x="6387844" y="4452079"/>
            <a:ext cx="5121782" cy="1364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rdt2.0 has a fatal flaw!</a:t>
            </a:r>
            <a:endParaRPr lang="en-US" sz="4400" dirty="0"/>
          </a:p>
        </p:txBody>
      </p:sp>
      <p:sp>
        <p:nvSpPr>
          <p:cNvPr id="54" name="Rectangle 3"/>
          <p:cNvSpPr txBox="1">
            <a:spLocks noChangeArrowheads="1"/>
          </p:cNvSpPr>
          <p:nvPr/>
        </p:nvSpPr>
        <p:spPr>
          <a:xfrm>
            <a:off x="691480" y="1384568"/>
            <a:ext cx="582523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80000"/>
              </a:lnSpc>
              <a:spcBef>
                <a:spcPts val="1000"/>
              </a:spcBef>
              <a:spcAft>
                <a:spcPts val="0"/>
              </a:spcAft>
              <a:buClr>
                <a:srgbClr val="0000A3"/>
              </a:buClr>
              <a:buSzTx/>
              <a:buFont typeface="Wingdings" panose="05000000000000000000" pitchFamily="2" charset="2"/>
              <a:buNone/>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what happens if ACK/NAK corrupted</a:t>
            </a: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a:t>
            </a: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a:p>
            <a:pPr marL="460375" marR="0" lvl="0" indent="-217805" algn="l" defTabSz="914400" rtl="0" eaLnBrk="1" fontAlgn="auto" latinLnBrk="0" hangingPunct="1">
              <a:lnSpc>
                <a:spcPct val="8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sender doesn’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 know what happened at receiver!</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460375" marR="0" lvl="0" indent="-217805" algn="l" defTabSz="914400" rtl="0" eaLnBrk="1" fontAlgn="auto" latinLnBrk="0" hangingPunct="1">
              <a:lnSpc>
                <a:spcPct val="8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can’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 just retransmit: possible duplicate</a:t>
            </a:r>
            <a:endParaRPr kumimoji="0" lang="en-US" altLang="ja-JP"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80000"/>
              </a:lnSpc>
              <a:spcBef>
                <a:spcPct val="60000"/>
              </a:spcBef>
              <a:spcAft>
                <a:spcPts val="0"/>
              </a:spcAft>
              <a:buClr>
                <a:srgbClr val="0000A3"/>
              </a:buClr>
              <a:buSzTx/>
              <a:buFont typeface="Wingdings" panose="05000000000000000000" pitchFamily="2" charset="2"/>
              <a:buNone/>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anose="05000000000000000000" pitchFamily="2" charset="2"/>
              <a:buNone/>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anose="05000000000000000000" pitchFamily="2" charset="2"/>
              <a:buNone/>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55" name="Rectangle 4"/>
          <p:cNvSpPr txBox="1">
            <a:spLocks noChangeArrowheads="1"/>
          </p:cNvSpPr>
          <p:nvPr/>
        </p:nvSpPr>
        <p:spPr>
          <a:xfrm>
            <a:off x="6207334" y="1371689"/>
            <a:ext cx="5293186" cy="3063891"/>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altLang="en-US" sz="35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handling duplicates</a:t>
            </a:r>
            <a:r>
              <a:rPr kumimoji="0" lang="en-US" altLang="en-US" sz="3500" b="0" i="0" u="none" strike="noStrike" kern="1200" cap="none" spc="0" normalizeH="0" baseline="0" noProof="0" dirty="0">
                <a:ln>
                  <a:noFill/>
                </a:ln>
                <a:solidFill>
                  <a:srgbClr val="FF0000"/>
                </a:solidFill>
                <a:effectLst/>
                <a:uLnTx/>
                <a:uFillTx/>
                <a:latin typeface="Calibri" panose="020F0502020204030204"/>
                <a:ea typeface="MS PGothic" panose="020B0600070205080204" pitchFamily="34" charset="-128"/>
                <a:cs typeface="+mn-cs"/>
              </a:rPr>
              <a:t>: </a:t>
            </a:r>
            <a:endParaRPr kumimoji="0" lang="en-US" altLang="en-US" sz="3500" b="0" i="0" u="none" strike="noStrike" kern="1200" cap="none" spc="0" normalizeH="0" baseline="0" noProof="0" dirty="0">
              <a:ln>
                <a:noFill/>
              </a:ln>
              <a:solidFill>
                <a:srgbClr val="FF0000"/>
              </a:solidFill>
              <a:effectLst/>
              <a:uLnTx/>
              <a:uFillTx/>
              <a:latin typeface="Calibri" panose="020F0502020204030204"/>
              <a:ea typeface="MS PGothic" panose="020B0600070205080204" pitchFamily="34" charset="-128"/>
              <a:cs typeface="+mn-cs"/>
            </a:endParaRPr>
          </a:p>
          <a:p>
            <a:pPr marL="460375" marR="0" lvl="0" indent="-21780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sender retransmits current pkt if ACK/NAK corrupted</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460375" marR="0" lvl="0" indent="-21780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sender adds </a:t>
            </a: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rPr>
              <a:t>sequence number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to each pkt</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460375" marR="0" lvl="0" indent="-21780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receiver discards (doesn’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 deliver up) duplicate pkt</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56" name="Group 13"/>
          <p:cNvGrpSpPr/>
          <p:nvPr/>
        </p:nvGrpSpPr>
        <p:grpSpPr bwMode="auto">
          <a:xfrm>
            <a:off x="3103667" y="4578498"/>
            <a:ext cx="5984666" cy="1603375"/>
            <a:chOff x="1552" y="2800"/>
            <a:chExt cx="2578" cy="1010"/>
          </a:xfrm>
        </p:grpSpPr>
        <p:sp>
          <p:nvSpPr>
            <p:cNvPr id="57" name="Rectangle 7"/>
            <p:cNvSpPr>
              <a:spLocks noChangeArrowheads="1"/>
            </p:cNvSpPr>
            <p:nvPr/>
          </p:nvSpPr>
          <p:spPr bwMode="auto">
            <a:xfrm>
              <a:off x="1552" y="2974"/>
              <a:ext cx="2578" cy="836"/>
            </a:xfrm>
            <a:prstGeom prst="rect">
              <a:avLst/>
            </a:prstGeom>
            <a:noFill/>
            <a:ln w="19050">
              <a:solidFill>
                <a:srgbClr val="CC0000"/>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58" name="Rectangle 9"/>
            <p:cNvSpPr>
              <a:spLocks noChangeArrowheads="1"/>
            </p:cNvSpPr>
            <p:nvPr/>
          </p:nvSpPr>
          <p:spPr bwMode="auto">
            <a:xfrm>
              <a:off x="2226" y="2864"/>
              <a:ext cx="596" cy="223"/>
            </a:xfrm>
            <a:prstGeom prst="rect">
              <a:avLst/>
            </a:pr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59" name="Text Box 10"/>
            <p:cNvSpPr txBox="1">
              <a:spLocks noChangeArrowheads="1"/>
            </p:cNvSpPr>
            <p:nvPr/>
          </p:nvSpPr>
          <p:spPr bwMode="auto">
            <a:xfrm>
              <a:off x="1724" y="2800"/>
              <a:ext cx="1052" cy="368"/>
            </a:xfrm>
            <a:prstGeom prst="rect">
              <a:avLst/>
            </a:prstGeom>
            <a:solidFill>
              <a:schemeClr val="bg1"/>
            </a:solid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stop and wait</a:t>
              </a:r>
              <a:endParaRPr kumimoji="0" lang="en-US" sz="32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p:txBody>
        </p:sp>
        <p:sp>
          <p:nvSpPr>
            <p:cNvPr id="60" name="Text Box 6"/>
            <p:cNvSpPr txBox="1">
              <a:spLocks noChangeArrowheads="1"/>
            </p:cNvSpPr>
            <p:nvPr/>
          </p:nvSpPr>
          <p:spPr bwMode="auto">
            <a:xfrm>
              <a:off x="1678" y="3136"/>
              <a:ext cx="2452" cy="588"/>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sender sends one packet,  then waits for receiver  response</a:t>
              </a:r>
              <a:endParaRPr kumimoji="0" 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sp>
        <p:nvSpPr>
          <p:cNvPr id="10"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dissolve">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dissolve">
                                      <p:cBhvr>
                                        <p:cTn id="1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rdt2.1: sender, handling garbled ACK/NAKs</a:t>
            </a:r>
            <a:endParaRPr lang="en-US" sz="4400" dirty="0"/>
          </a:p>
        </p:txBody>
      </p:sp>
      <p:sp>
        <p:nvSpPr>
          <p:cNvPr id="47" name="Oval 3"/>
          <p:cNvSpPr>
            <a:spLocks noChangeArrowheads="1"/>
          </p:cNvSpPr>
          <p:nvPr/>
        </p:nvSpPr>
        <p:spPr bwMode="auto">
          <a:xfrm>
            <a:off x="4658777" y="2435427"/>
            <a:ext cx="901700" cy="836612"/>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8" name="Text Box 4"/>
          <p:cNvSpPr txBox="1">
            <a:spLocks noChangeArrowheads="1"/>
          </p:cNvSpPr>
          <p:nvPr/>
        </p:nvSpPr>
        <p:spPr bwMode="auto">
          <a:xfrm>
            <a:off x="4567752" y="2511448"/>
            <a:ext cx="10906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Wait for call 0 from above</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2" name="Line 8"/>
          <p:cNvSpPr>
            <a:spLocks noChangeShapeType="1"/>
          </p:cNvSpPr>
          <p:nvPr/>
        </p:nvSpPr>
        <p:spPr bwMode="auto">
          <a:xfrm>
            <a:off x="4384139" y="2390977"/>
            <a:ext cx="377825" cy="190500"/>
          </a:xfrm>
          <a:prstGeom prst="line">
            <a:avLst/>
          </a:prstGeom>
          <a:noFill/>
          <a:ln w="2857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61" name="Group 10"/>
          <p:cNvGrpSpPr/>
          <p:nvPr/>
        </p:nvGrpSpPr>
        <p:grpSpPr bwMode="auto">
          <a:xfrm>
            <a:off x="6492339" y="2383039"/>
            <a:ext cx="1089025" cy="865188"/>
            <a:chOff x="2848" y="1499"/>
            <a:chExt cx="660" cy="510"/>
          </a:xfrm>
        </p:grpSpPr>
        <p:sp>
          <p:nvSpPr>
            <p:cNvPr id="62" name="Oval 11"/>
            <p:cNvSpPr>
              <a:spLocks noChangeArrowheads="1"/>
            </p:cNvSpPr>
            <p:nvPr/>
          </p:nvSpPr>
          <p:spPr bwMode="auto">
            <a:xfrm>
              <a:off x="2893" y="1499"/>
              <a:ext cx="568" cy="510"/>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3" name="Text Box 12"/>
            <p:cNvSpPr txBox="1">
              <a:spLocks noChangeArrowheads="1"/>
            </p:cNvSpPr>
            <p:nvPr/>
          </p:nvSpPr>
          <p:spPr bwMode="auto">
            <a:xfrm>
              <a:off x="2848" y="1551"/>
              <a:ext cx="66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Wait for ACK or NAK 0</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nvGrpSpPr>
          <p:cNvPr id="5" name="Group 4"/>
          <p:cNvGrpSpPr/>
          <p:nvPr/>
        </p:nvGrpSpPr>
        <p:grpSpPr>
          <a:xfrm>
            <a:off x="4914364" y="1394027"/>
            <a:ext cx="3694113" cy="1087437"/>
            <a:chOff x="4914364" y="1394027"/>
            <a:chExt cx="3694113" cy="1087437"/>
          </a:xfrm>
        </p:grpSpPr>
        <p:sp>
          <p:nvSpPr>
            <p:cNvPr id="49" name="Text Box 5"/>
            <p:cNvSpPr txBox="1">
              <a:spLocks noChangeArrowheads="1"/>
            </p:cNvSpPr>
            <p:nvPr/>
          </p:nvSpPr>
          <p:spPr bwMode="auto">
            <a:xfrm>
              <a:off x="4914364" y="1706764"/>
              <a:ext cx="36941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sndpkt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make_pkt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(0, data, checksum)</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udt_send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sndpkt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nvGrpSpPr>
            <p:cNvPr id="4" name="Group 3"/>
            <p:cNvGrpSpPr/>
            <p:nvPr/>
          </p:nvGrpSpPr>
          <p:grpSpPr>
            <a:xfrm>
              <a:off x="4928652" y="1394027"/>
              <a:ext cx="2852737" cy="1087437"/>
              <a:chOff x="4928652" y="1394027"/>
              <a:chExt cx="2852737" cy="1087437"/>
            </a:xfrm>
          </p:grpSpPr>
          <p:sp>
            <p:nvSpPr>
              <p:cNvPr id="50" name="Text Box 6"/>
              <p:cNvSpPr txBox="1">
                <a:spLocks noChangeArrowheads="1"/>
              </p:cNvSpPr>
              <p:nvPr/>
            </p:nvSpPr>
            <p:spPr bwMode="auto">
              <a:xfrm>
                <a:off x="4928652" y="1394027"/>
                <a:ext cx="2111375"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rdt_send(data)</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1" name="Line 7"/>
              <p:cNvSpPr>
                <a:spLocks noChangeShapeType="1"/>
              </p:cNvSpPr>
              <p:nvPr/>
            </p:nvSpPr>
            <p:spPr bwMode="auto">
              <a:xfrm>
                <a:off x="5046127" y="1759152"/>
                <a:ext cx="273526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4" name="Freeform 13"/>
              <p:cNvSpPr/>
              <p:nvPr/>
            </p:nvSpPr>
            <p:spPr bwMode="auto">
              <a:xfrm flipV="1">
                <a:off x="5215989" y="2260802"/>
                <a:ext cx="1482725" cy="22066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grpSp>
        <p:nvGrpSpPr>
          <p:cNvPr id="6" name="Group 5"/>
          <p:cNvGrpSpPr/>
          <p:nvPr/>
        </p:nvGrpSpPr>
        <p:grpSpPr>
          <a:xfrm>
            <a:off x="7379752" y="1999849"/>
            <a:ext cx="3513428" cy="1207103"/>
            <a:chOff x="7379752" y="1999849"/>
            <a:chExt cx="3513428" cy="1207103"/>
          </a:xfrm>
        </p:grpSpPr>
        <p:sp>
          <p:nvSpPr>
            <p:cNvPr id="65" name="Freeform 14"/>
            <p:cNvSpPr/>
            <p:nvPr/>
          </p:nvSpPr>
          <p:spPr bwMode="auto">
            <a:xfrm rot="20242820">
              <a:off x="7379752" y="2244927"/>
              <a:ext cx="466725" cy="685800"/>
            </a:xfrm>
            <a:custGeom>
              <a:avLst/>
              <a:gdLst>
                <a:gd name="T0" fmla="*/ 0 w 735"/>
                <a:gd name="T1" fmla="*/ 2147483647 h 1080"/>
                <a:gd name="T2" fmla="*/ 0 w 735"/>
                <a:gd name="T3" fmla="*/ 2147483647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6" name="Text Box 15"/>
            <p:cNvSpPr txBox="1">
              <a:spLocks noChangeArrowheads="1"/>
            </p:cNvSpPr>
            <p:nvPr/>
          </p:nvSpPr>
          <p:spPr bwMode="auto">
            <a:xfrm>
              <a:off x="7742239" y="2806902"/>
              <a:ext cx="2262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udt_send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sndpkt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7" name="Text Box 16"/>
            <p:cNvSpPr txBox="1">
              <a:spLocks noChangeArrowheads="1"/>
            </p:cNvSpPr>
            <p:nvPr/>
          </p:nvSpPr>
          <p:spPr bwMode="auto">
            <a:xfrm>
              <a:off x="7714671" y="1999849"/>
              <a:ext cx="3178509"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&amp;&amp;  (corrupt(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 </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8" name="Line 17"/>
            <p:cNvSpPr>
              <a:spLocks noChangeShapeType="1"/>
            </p:cNvSpPr>
            <p:nvPr/>
          </p:nvSpPr>
          <p:spPr bwMode="auto">
            <a:xfrm>
              <a:off x="7835364" y="2846589"/>
              <a:ext cx="1433513"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8" name="Group 7"/>
          <p:cNvGrpSpPr/>
          <p:nvPr/>
        </p:nvGrpSpPr>
        <p:grpSpPr>
          <a:xfrm>
            <a:off x="5155664" y="4908752"/>
            <a:ext cx="3763963" cy="984250"/>
            <a:chOff x="5155664" y="4908752"/>
            <a:chExt cx="3763963" cy="984250"/>
          </a:xfrm>
        </p:grpSpPr>
        <p:sp>
          <p:nvSpPr>
            <p:cNvPr id="70" name="Freeform 19"/>
            <p:cNvSpPr/>
            <p:nvPr/>
          </p:nvSpPr>
          <p:spPr bwMode="auto">
            <a:xfrm>
              <a:off x="5390614" y="4908752"/>
              <a:ext cx="1606550" cy="247650"/>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2" name="Text Box 21"/>
            <p:cNvSpPr txBox="1">
              <a:spLocks noChangeArrowheads="1"/>
            </p:cNvSpPr>
            <p:nvPr/>
          </p:nvSpPr>
          <p:spPr bwMode="auto">
            <a:xfrm>
              <a:off x="5155664" y="5492952"/>
              <a:ext cx="376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sndpkt = make_pkt(1, data, checksum)</a:t>
              </a:r>
              <a:endPar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3" name="Text Box 22"/>
            <p:cNvSpPr txBox="1">
              <a:spLocks noChangeArrowheads="1"/>
            </p:cNvSpPr>
            <p:nvPr/>
          </p:nvSpPr>
          <p:spPr bwMode="auto">
            <a:xfrm>
              <a:off x="5225514" y="5154814"/>
              <a:ext cx="23891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rdt_send(data)</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4" name="Line 23"/>
            <p:cNvSpPr>
              <a:spLocks noChangeShapeType="1"/>
            </p:cNvSpPr>
            <p:nvPr/>
          </p:nvSpPr>
          <p:spPr bwMode="auto">
            <a:xfrm>
              <a:off x="5273139" y="5507239"/>
              <a:ext cx="2903538"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9" name="Group 8"/>
          <p:cNvGrpSpPr/>
          <p:nvPr/>
        </p:nvGrpSpPr>
        <p:grpSpPr>
          <a:xfrm>
            <a:off x="1859796" y="4491239"/>
            <a:ext cx="2821206" cy="1349375"/>
            <a:chOff x="1859796" y="4491239"/>
            <a:chExt cx="2821206" cy="1349375"/>
          </a:xfrm>
        </p:grpSpPr>
        <p:sp>
          <p:nvSpPr>
            <p:cNvPr id="53" name="Freeform 9"/>
            <p:cNvSpPr/>
            <p:nvPr/>
          </p:nvSpPr>
          <p:spPr bwMode="auto">
            <a:xfrm rot="14610547">
              <a:off x="3969802" y="4732539"/>
              <a:ext cx="952500" cy="469900"/>
            </a:xfrm>
            <a:custGeom>
              <a:avLst/>
              <a:gdLst>
                <a:gd name="T0" fmla="*/ 2147483647 w 1500"/>
                <a:gd name="T1" fmla="*/ 2147483647 h 740"/>
                <a:gd name="T2" fmla="*/ 2147483647 w 1500"/>
                <a:gd name="T3" fmla="*/ 2147483647 h 740"/>
                <a:gd name="T4" fmla="*/ 0 60000 65536"/>
                <a:gd name="T5" fmla="*/ 0 60000 65536"/>
              </a:gdLst>
              <a:ahLst/>
              <a:cxnLst>
                <a:cxn ang="T4">
                  <a:pos x="T0" y="T1"/>
                </a:cxn>
                <a:cxn ang="T5">
                  <a:pos x="T2" y="T3"/>
                </a:cxn>
              </a:cxnLst>
              <a:rect l="0" t="0" r="r" b="b"/>
              <a:pathLst>
                <a:path w="1500" h="740">
                  <a:moveTo>
                    <a:pt x="361" y="671"/>
                  </a:moveTo>
                  <a:cubicBezTo>
                    <a:pt x="0" y="0"/>
                    <a:pt x="1500" y="90"/>
                    <a:pt x="1017" y="74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7" name="Text Box 26"/>
            <p:cNvSpPr txBox="1">
              <a:spLocks noChangeArrowheads="1"/>
            </p:cNvSpPr>
            <p:nvPr/>
          </p:nvSpPr>
          <p:spPr bwMode="auto">
            <a:xfrm>
              <a:off x="2510889" y="5564389"/>
              <a:ext cx="18192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udt_send(sndpkt)</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8" name="Text Box 27"/>
            <p:cNvSpPr txBox="1">
              <a:spLocks noChangeArrowheads="1"/>
            </p:cNvSpPr>
            <p:nvPr/>
          </p:nvSpPr>
          <p:spPr bwMode="auto">
            <a:xfrm>
              <a:off x="1859796" y="4726939"/>
              <a:ext cx="2391034"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&amp;&amp; (corrupt(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isNAK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9" name="Line 28"/>
            <p:cNvSpPr>
              <a:spLocks noChangeShapeType="1"/>
            </p:cNvSpPr>
            <p:nvPr/>
          </p:nvSpPr>
          <p:spPr bwMode="auto">
            <a:xfrm>
              <a:off x="2601377" y="5572327"/>
              <a:ext cx="1557337"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82" name="Group 31"/>
          <p:cNvGrpSpPr/>
          <p:nvPr/>
        </p:nvGrpSpPr>
        <p:grpSpPr bwMode="auto">
          <a:xfrm>
            <a:off x="6643152" y="4329314"/>
            <a:ext cx="1117600" cy="823913"/>
            <a:chOff x="4156" y="2812"/>
            <a:chExt cx="704" cy="519"/>
          </a:xfrm>
        </p:grpSpPr>
        <p:sp>
          <p:nvSpPr>
            <p:cNvPr id="83" name="Oval 32"/>
            <p:cNvSpPr>
              <a:spLocks noChangeArrowheads="1"/>
            </p:cNvSpPr>
            <p:nvPr/>
          </p:nvSpPr>
          <p:spPr bwMode="auto">
            <a:xfrm>
              <a:off x="4242" y="2812"/>
              <a:ext cx="567" cy="519"/>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4" name="Text Box 33"/>
            <p:cNvSpPr txBox="1">
              <a:spLocks noChangeArrowheads="1"/>
            </p:cNvSpPr>
            <p:nvPr/>
          </p:nvSpPr>
          <p:spPr bwMode="auto">
            <a:xfrm>
              <a:off x="4156" y="2870"/>
              <a:ext cx="7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Wait for</a:t>
              </a:r>
              <a:endPar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call 1 from above</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nvGrpSpPr>
          <p:cNvPr id="85" name="Group 34"/>
          <p:cNvGrpSpPr/>
          <p:nvPr/>
        </p:nvGrpSpPr>
        <p:grpSpPr bwMode="auto">
          <a:xfrm>
            <a:off x="4453989" y="4275339"/>
            <a:ext cx="1046163" cy="823913"/>
            <a:chOff x="4916" y="3266"/>
            <a:chExt cx="659" cy="519"/>
          </a:xfrm>
        </p:grpSpPr>
        <p:sp>
          <p:nvSpPr>
            <p:cNvPr id="86" name="Oval 35"/>
            <p:cNvSpPr>
              <a:spLocks noChangeArrowheads="1"/>
            </p:cNvSpPr>
            <p:nvPr/>
          </p:nvSpPr>
          <p:spPr bwMode="auto">
            <a:xfrm>
              <a:off x="4957" y="3266"/>
              <a:ext cx="567" cy="519"/>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7" name="Text Box 36"/>
            <p:cNvSpPr txBox="1">
              <a:spLocks noChangeArrowheads="1"/>
            </p:cNvSpPr>
            <p:nvPr/>
          </p:nvSpPr>
          <p:spPr bwMode="auto">
            <a:xfrm>
              <a:off x="4916" y="3319"/>
              <a:ext cx="65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Wait for ACK or NAK 1</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nvGrpSpPr>
          <p:cNvPr id="7" name="Group 6"/>
          <p:cNvGrpSpPr/>
          <p:nvPr/>
        </p:nvGrpSpPr>
        <p:grpSpPr>
          <a:xfrm>
            <a:off x="7340064" y="2989464"/>
            <a:ext cx="3184984" cy="1470025"/>
            <a:chOff x="7340064" y="2989464"/>
            <a:chExt cx="3184984" cy="1470025"/>
          </a:xfrm>
        </p:grpSpPr>
        <p:sp>
          <p:nvSpPr>
            <p:cNvPr id="71" name="Freeform 20"/>
            <p:cNvSpPr/>
            <p:nvPr/>
          </p:nvSpPr>
          <p:spPr bwMode="auto">
            <a:xfrm rot="5400000" flipH="1" flipV="1">
              <a:off x="6760626" y="3568902"/>
              <a:ext cx="1363663" cy="204788"/>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5" name="Text Box 24"/>
            <p:cNvSpPr txBox="1">
              <a:spLocks noChangeArrowheads="1"/>
            </p:cNvSpPr>
            <p:nvPr/>
          </p:nvSpPr>
          <p:spPr bwMode="auto">
            <a:xfrm>
              <a:off x="7529435" y="3255707"/>
              <a:ext cx="29956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notcorrupt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isACK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76" name="Line 25"/>
            <p:cNvSpPr>
              <a:spLocks noChangeShapeType="1"/>
            </p:cNvSpPr>
            <p:nvPr/>
          </p:nvSpPr>
          <p:spPr bwMode="auto">
            <a:xfrm>
              <a:off x="7611527" y="4113414"/>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8" name="Text Box 37"/>
            <p:cNvSpPr txBox="1">
              <a:spLocks noChangeArrowheads="1"/>
            </p:cNvSpPr>
            <p:nvPr/>
          </p:nvSpPr>
          <p:spPr bwMode="auto">
            <a:xfrm>
              <a:off x="7994114" y="4122939"/>
              <a:ext cx="32385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00"/>
                  </a:solidFill>
                  <a:effectLst/>
                  <a:uLnTx/>
                  <a:uFillTx/>
                  <a:latin typeface="Symbol" panose="05050102010706020507" charset="0"/>
                  <a:ea typeface="MS PGothic" panose="020B0600070205080204" pitchFamily="34" charset="-128"/>
                  <a:cs typeface="+mn-cs"/>
                </a:rPr>
                <a:t>L</a:t>
              </a:r>
              <a:endParaRPr kumimoji="0" lang="en-US" sz="1600" b="0" i="0" u="none" strike="noStrike" kern="1200" cap="none" spc="0" normalizeH="0" baseline="0" noProof="0">
                <a:ln>
                  <a:noFill/>
                </a:ln>
                <a:solidFill>
                  <a:srgbClr val="000000"/>
                </a:solidFill>
                <a:effectLst/>
                <a:uLnTx/>
                <a:uFillTx/>
                <a:latin typeface="Symbol" panose="05050102010706020507" charset="0"/>
                <a:ea typeface="MS PGothic" panose="020B0600070205080204" pitchFamily="34" charset="-128"/>
                <a:cs typeface="+mn-cs"/>
              </a:endParaRPr>
            </a:p>
          </p:txBody>
        </p:sp>
      </p:grpSp>
      <p:grpSp>
        <p:nvGrpSpPr>
          <p:cNvPr id="10" name="Group 9"/>
          <p:cNvGrpSpPr/>
          <p:nvPr/>
        </p:nvGrpSpPr>
        <p:grpSpPr>
          <a:xfrm>
            <a:off x="768495" y="3049789"/>
            <a:ext cx="3918857" cy="1284288"/>
            <a:chOff x="768495" y="3049789"/>
            <a:chExt cx="3918857" cy="1284288"/>
          </a:xfrm>
        </p:grpSpPr>
        <p:sp>
          <p:nvSpPr>
            <p:cNvPr id="69" name="Freeform 18"/>
            <p:cNvSpPr/>
            <p:nvPr/>
          </p:nvSpPr>
          <p:spPr bwMode="auto">
            <a:xfrm rot="16200000" flipV="1">
              <a:off x="3992027" y="3621289"/>
              <a:ext cx="1266825" cy="123825"/>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0" name="Text Box 29"/>
            <p:cNvSpPr txBox="1">
              <a:spLocks noChangeArrowheads="1"/>
            </p:cNvSpPr>
            <p:nvPr/>
          </p:nvSpPr>
          <p:spPr bwMode="auto">
            <a:xfrm>
              <a:off x="768495" y="3141125"/>
              <a:ext cx="3623727"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rdt_rcv</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notcorrupt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&amp;&amp; </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isACK</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6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1" name="Line 30"/>
            <p:cNvSpPr>
              <a:spLocks noChangeShapeType="1"/>
            </p:cNvSpPr>
            <p:nvPr/>
          </p:nvSpPr>
          <p:spPr bwMode="auto">
            <a:xfrm>
              <a:off x="2572802" y="3983239"/>
              <a:ext cx="173831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9" name="Text Box 38"/>
            <p:cNvSpPr txBox="1">
              <a:spLocks noChangeArrowheads="1"/>
            </p:cNvSpPr>
            <p:nvPr/>
          </p:nvSpPr>
          <p:spPr bwMode="auto">
            <a:xfrm>
              <a:off x="3144302" y="3997527"/>
              <a:ext cx="32385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00"/>
                  </a:solidFill>
                  <a:effectLst/>
                  <a:uLnTx/>
                  <a:uFillTx/>
                  <a:latin typeface="Symbol" panose="05050102010706020507" charset="0"/>
                  <a:ea typeface="MS PGothic" panose="020B0600070205080204" pitchFamily="34" charset="-128"/>
                  <a:cs typeface="+mn-cs"/>
                </a:rPr>
                <a:t>L</a:t>
              </a:r>
              <a:endParaRPr kumimoji="0" lang="en-US" sz="1600" b="0" i="0" u="none" strike="noStrike" kern="1200" cap="none" spc="0" normalizeH="0" baseline="0" noProof="0">
                <a:ln>
                  <a:noFill/>
                </a:ln>
                <a:solidFill>
                  <a:srgbClr val="000000"/>
                </a:solidFill>
                <a:effectLst/>
                <a:uLnTx/>
                <a:uFillTx/>
                <a:latin typeface="Symbol" panose="05050102010706020507" charset="0"/>
                <a:ea typeface="MS PGothic" panose="020B0600070205080204" pitchFamily="34" charset="-128"/>
                <a:cs typeface="+mn-cs"/>
              </a:endParaRPr>
            </a:p>
          </p:txBody>
        </p:sp>
      </p:grpSp>
      <p:sp>
        <p:nvSpPr>
          <p:cNvPr id="46"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rdt2.1: receiver, handling garbled ACK/NAKs</a:t>
            </a:r>
            <a:endParaRPr lang="en-US" sz="4400" dirty="0"/>
          </a:p>
        </p:txBody>
      </p:sp>
      <p:grpSp>
        <p:nvGrpSpPr>
          <p:cNvPr id="138" name="Group 3"/>
          <p:cNvGrpSpPr/>
          <p:nvPr/>
        </p:nvGrpSpPr>
        <p:grpSpPr bwMode="auto">
          <a:xfrm>
            <a:off x="4764244" y="3345999"/>
            <a:ext cx="817563" cy="795338"/>
            <a:chOff x="963" y="1131"/>
            <a:chExt cx="515" cy="501"/>
          </a:xfrm>
        </p:grpSpPr>
        <p:sp>
          <p:nvSpPr>
            <p:cNvPr id="139" name="Oval 4"/>
            <p:cNvSpPr>
              <a:spLocks noChangeArrowheads="1"/>
            </p:cNvSpPr>
            <p:nvPr/>
          </p:nvSpPr>
          <p:spPr bwMode="auto">
            <a:xfrm>
              <a:off x="963" y="1131"/>
              <a:ext cx="490" cy="501"/>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0" name="Text Box 5"/>
            <p:cNvSpPr txBox="1">
              <a:spLocks noChangeArrowheads="1"/>
            </p:cNvSpPr>
            <p:nvPr/>
          </p:nvSpPr>
          <p:spPr bwMode="auto">
            <a:xfrm>
              <a:off x="974" y="115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Wait for </a:t>
              </a:r>
              <a:endPar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0 from below</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sp>
        <p:nvSpPr>
          <p:cNvPr id="141" name="Line 6"/>
          <p:cNvSpPr>
            <a:spLocks noChangeShapeType="1"/>
          </p:cNvSpPr>
          <p:nvPr/>
        </p:nvSpPr>
        <p:spPr bwMode="auto">
          <a:xfrm>
            <a:off x="4600732" y="2276024"/>
            <a:ext cx="419100" cy="1079500"/>
          </a:xfrm>
          <a:prstGeom prst="line">
            <a:avLst/>
          </a:prstGeom>
          <a:noFill/>
          <a:ln w="2857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6" name="Group 5"/>
          <p:cNvGrpSpPr/>
          <p:nvPr/>
        </p:nvGrpSpPr>
        <p:grpSpPr>
          <a:xfrm>
            <a:off x="4688044" y="4161974"/>
            <a:ext cx="3862388" cy="2187575"/>
            <a:chOff x="4688044" y="4161974"/>
            <a:chExt cx="3862388" cy="2187575"/>
          </a:xfrm>
        </p:grpSpPr>
        <p:sp>
          <p:nvSpPr>
            <p:cNvPr id="146" name="Freeform 11"/>
            <p:cNvSpPr/>
            <p:nvPr/>
          </p:nvSpPr>
          <p:spPr bwMode="auto">
            <a:xfrm>
              <a:off x="5299232" y="4161974"/>
              <a:ext cx="1590675" cy="688975"/>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7" name="Text Box 12"/>
            <p:cNvSpPr txBox="1">
              <a:spLocks noChangeArrowheads="1"/>
            </p:cNvSpPr>
            <p:nvPr/>
          </p:nvSpPr>
          <p:spPr bwMode="auto">
            <a:xfrm>
              <a:off x="4688044" y="4742999"/>
              <a:ext cx="3581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rdt_rcv(rcvpkt) &amp;&amp; notcorrupt(rcvpkt) </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&amp;&amp; has_seq1(rcvpkt)</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8" name="Line 13"/>
            <p:cNvSpPr>
              <a:spLocks noChangeShapeType="1"/>
            </p:cNvSpPr>
            <p:nvPr/>
          </p:nvSpPr>
          <p:spPr bwMode="auto">
            <a:xfrm>
              <a:off x="4754719" y="5300212"/>
              <a:ext cx="289877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9" name="Text Box 14"/>
            <p:cNvSpPr txBox="1">
              <a:spLocks noChangeArrowheads="1"/>
            </p:cNvSpPr>
            <p:nvPr/>
          </p:nvSpPr>
          <p:spPr bwMode="auto">
            <a:xfrm>
              <a:off x="4697569" y="5355774"/>
              <a:ext cx="3852863"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extract(rcvpkt,data)</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deliver_data(data)</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sndpkt = make_pkt(ACK, chksum)</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nvGrpSpPr>
          <p:cNvPr id="150" name="Group 15"/>
          <p:cNvGrpSpPr/>
          <p:nvPr/>
        </p:nvGrpSpPr>
        <p:grpSpPr bwMode="auto">
          <a:xfrm>
            <a:off x="6462869" y="3380924"/>
            <a:ext cx="825500" cy="796925"/>
            <a:chOff x="4398" y="3133"/>
            <a:chExt cx="520" cy="502"/>
          </a:xfrm>
        </p:grpSpPr>
        <p:sp>
          <p:nvSpPr>
            <p:cNvPr id="151" name="Oval 16"/>
            <p:cNvSpPr>
              <a:spLocks noChangeArrowheads="1"/>
            </p:cNvSpPr>
            <p:nvPr/>
          </p:nvSpPr>
          <p:spPr bwMode="auto">
            <a:xfrm>
              <a:off x="4398" y="3133"/>
              <a:ext cx="507" cy="502"/>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2" name="Text Box 17"/>
            <p:cNvSpPr txBox="1">
              <a:spLocks noChangeArrowheads="1"/>
            </p:cNvSpPr>
            <p:nvPr/>
          </p:nvSpPr>
          <p:spPr bwMode="auto">
            <a:xfrm>
              <a:off x="4414" y="3163"/>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Wait for </a:t>
              </a:r>
              <a:endPar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1 from below</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nvGrpSpPr>
          <p:cNvPr id="5" name="Group 4"/>
          <p:cNvGrpSpPr/>
          <p:nvPr/>
        </p:nvGrpSpPr>
        <p:grpSpPr>
          <a:xfrm>
            <a:off x="4849969" y="1277487"/>
            <a:ext cx="3981450" cy="2101850"/>
            <a:chOff x="4849969" y="1277487"/>
            <a:chExt cx="3981450" cy="2101850"/>
          </a:xfrm>
        </p:grpSpPr>
        <p:sp>
          <p:nvSpPr>
            <p:cNvPr id="142" name="Freeform 7"/>
            <p:cNvSpPr/>
            <p:nvPr/>
          </p:nvSpPr>
          <p:spPr bwMode="auto">
            <a:xfrm flipV="1">
              <a:off x="5281769" y="2593524"/>
              <a:ext cx="1590675" cy="785813"/>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 name="Group 3"/>
            <p:cNvGrpSpPr/>
            <p:nvPr/>
          </p:nvGrpSpPr>
          <p:grpSpPr>
            <a:xfrm>
              <a:off x="4849969" y="1277487"/>
              <a:ext cx="3981450" cy="1231900"/>
              <a:chOff x="4849969" y="1277487"/>
              <a:chExt cx="3981450" cy="1231900"/>
            </a:xfrm>
          </p:grpSpPr>
          <p:sp>
            <p:nvSpPr>
              <p:cNvPr id="154" name="Text Box 19"/>
              <p:cNvSpPr txBox="1">
                <a:spLocks noChangeArrowheads="1"/>
              </p:cNvSpPr>
              <p:nvPr/>
            </p:nvSpPr>
            <p:spPr bwMode="auto">
              <a:xfrm>
                <a:off x="4849969" y="1277487"/>
                <a:ext cx="39814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rdt_rcv(rcvpkt) &amp;&amp; notcorrupt(rcvpkt) </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&amp;&amp; has_seq0(rcvpkt) </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55" name="Line 20"/>
              <p:cNvSpPr>
                <a:spLocks noChangeShapeType="1"/>
              </p:cNvSpPr>
              <p:nvPr/>
            </p:nvSpPr>
            <p:spPr bwMode="auto">
              <a:xfrm>
                <a:off x="4959507" y="1847399"/>
                <a:ext cx="19145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6" name="Text Box 21"/>
              <p:cNvSpPr txBox="1">
                <a:spLocks noChangeArrowheads="1"/>
              </p:cNvSpPr>
              <p:nvPr/>
            </p:nvSpPr>
            <p:spPr bwMode="auto">
              <a:xfrm>
                <a:off x="4862669" y="1804537"/>
                <a:ext cx="3475038"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extract(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rcvpkt,data</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deliver_data</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(data)</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(ACK,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chksum</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grpSp>
        <p:nvGrpSpPr>
          <p:cNvPr id="7" name="Group 6"/>
          <p:cNvGrpSpPr/>
          <p:nvPr/>
        </p:nvGrpSpPr>
        <p:grpSpPr>
          <a:xfrm>
            <a:off x="7162957" y="2655437"/>
            <a:ext cx="3706812" cy="1181100"/>
            <a:chOff x="7162957" y="2655437"/>
            <a:chExt cx="3706812" cy="1181100"/>
          </a:xfrm>
        </p:grpSpPr>
        <p:sp>
          <p:nvSpPr>
            <p:cNvPr id="143" name="Text Box 8"/>
            <p:cNvSpPr txBox="1">
              <a:spLocks noChangeArrowheads="1"/>
            </p:cNvSpPr>
            <p:nvPr/>
          </p:nvSpPr>
          <p:spPr bwMode="auto">
            <a:xfrm>
              <a:off x="7842407" y="2952299"/>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sndpkt = make_pkt(NAK, chksum)</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53" name="Freeform 18"/>
            <p:cNvSpPr/>
            <p:nvPr/>
          </p:nvSpPr>
          <p:spPr bwMode="auto">
            <a:xfrm rot="20238987">
              <a:off x="7162957" y="2972937"/>
              <a:ext cx="839787"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8" name="Text Box 23"/>
            <p:cNvSpPr txBox="1">
              <a:spLocks noChangeArrowheads="1"/>
            </p:cNvSpPr>
            <p:nvPr/>
          </p:nvSpPr>
          <p:spPr bwMode="auto">
            <a:xfrm>
              <a:off x="7793194" y="2655437"/>
              <a:ext cx="28717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rdt_rcv(rcvpkt) &amp;&amp; (corrupt(rcvpkt)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59" name="Line 24"/>
            <p:cNvSpPr>
              <a:spLocks noChangeShapeType="1"/>
            </p:cNvSpPr>
            <p:nvPr/>
          </p:nvSpPr>
          <p:spPr bwMode="auto">
            <a:xfrm>
              <a:off x="7931307" y="2966587"/>
              <a:ext cx="1938337"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8" name="Group 7"/>
          <p:cNvGrpSpPr/>
          <p:nvPr/>
        </p:nvGrpSpPr>
        <p:grpSpPr>
          <a:xfrm>
            <a:off x="7186769" y="3665087"/>
            <a:ext cx="3554413" cy="1162050"/>
            <a:chOff x="7186769" y="3665087"/>
            <a:chExt cx="3554413" cy="1162050"/>
          </a:xfrm>
        </p:grpSpPr>
        <p:sp>
          <p:nvSpPr>
            <p:cNvPr id="144" name="Text Box 9"/>
            <p:cNvSpPr txBox="1">
              <a:spLocks noChangeArrowheads="1"/>
            </p:cNvSpPr>
            <p:nvPr/>
          </p:nvSpPr>
          <p:spPr bwMode="auto">
            <a:xfrm>
              <a:off x="7845582" y="3665087"/>
              <a:ext cx="26241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rdt_rcv(rcvpkt) &amp;&amp; </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not corrupt(rcvpkt) &amp;&amp;</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has_seq0(rcvpkt)</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5" name="Line 10"/>
            <p:cNvSpPr>
              <a:spLocks noChangeShapeType="1"/>
            </p:cNvSpPr>
            <p:nvPr/>
          </p:nvSpPr>
          <p:spPr bwMode="auto">
            <a:xfrm>
              <a:off x="7929719" y="4363587"/>
              <a:ext cx="1938338"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7" name="Freeform 22"/>
            <p:cNvSpPr/>
            <p:nvPr/>
          </p:nvSpPr>
          <p:spPr bwMode="auto">
            <a:xfrm rot="1020547">
              <a:off x="7186769" y="36968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0" name="Text Box 25"/>
            <p:cNvSpPr txBox="1">
              <a:spLocks noChangeArrowheads="1"/>
            </p:cNvSpPr>
            <p:nvPr/>
          </p:nvSpPr>
          <p:spPr bwMode="auto">
            <a:xfrm>
              <a:off x="7801132" y="4417562"/>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sndpkt = make_pkt(ACK, chksum)</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nvGrpSpPr>
          <p:cNvPr id="9" name="Group 8"/>
          <p:cNvGrpSpPr/>
          <p:nvPr/>
        </p:nvGrpSpPr>
        <p:grpSpPr>
          <a:xfrm>
            <a:off x="1919444" y="3633337"/>
            <a:ext cx="2971800" cy="1150937"/>
            <a:chOff x="1919444" y="3633337"/>
            <a:chExt cx="2971800" cy="1150937"/>
          </a:xfrm>
        </p:grpSpPr>
        <p:sp>
          <p:nvSpPr>
            <p:cNvPr id="161" name="Text Box 26"/>
            <p:cNvSpPr txBox="1">
              <a:spLocks noChangeArrowheads="1"/>
            </p:cNvSpPr>
            <p:nvPr/>
          </p:nvSpPr>
          <p:spPr bwMode="auto">
            <a:xfrm>
              <a:off x="1919444" y="3644449"/>
              <a:ext cx="26241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rdt_rcv(rcvpkt) &amp;&amp; </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not corrupt(rcvpkt) &amp;&amp;</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has_seq1(rcvpkt)</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2" name="Line 27"/>
            <p:cNvSpPr>
              <a:spLocks noChangeShapeType="1"/>
            </p:cNvSpPr>
            <p:nvPr/>
          </p:nvSpPr>
          <p:spPr bwMode="auto">
            <a:xfrm>
              <a:off x="2003582" y="4352474"/>
              <a:ext cx="1938337"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5" name="Text Box 30"/>
            <p:cNvSpPr txBox="1">
              <a:spLocks noChangeArrowheads="1"/>
            </p:cNvSpPr>
            <p:nvPr/>
          </p:nvSpPr>
          <p:spPr bwMode="auto">
            <a:xfrm>
              <a:off x="1951194" y="4374699"/>
              <a:ext cx="294005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sndpkt = make_pkt(ACK, chksum)</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7" name="Freeform 32"/>
            <p:cNvSpPr/>
            <p:nvPr/>
          </p:nvSpPr>
          <p:spPr bwMode="auto">
            <a:xfrm rot="20579453" flipH="1">
              <a:off x="3960969" y="36333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0" name="Group 9"/>
          <p:cNvGrpSpPr/>
          <p:nvPr/>
        </p:nvGrpSpPr>
        <p:grpSpPr>
          <a:xfrm>
            <a:off x="1867057" y="2591937"/>
            <a:ext cx="3087687" cy="1257300"/>
            <a:chOff x="1867057" y="2591937"/>
            <a:chExt cx="3087687" cy="1257300"/>
          </a:xfrm>
        </p:grpSpPr>
        <p:sp>
          <p:nvSpPr>
            <p:cNvPr id="163" name="Text Box 28"/>
            <p:cNvSpPr txBox="1">
              <a:spLocks noChangeArrowheads="1"/>
            </p:cNvSpPr>
            <p:nvPr/>
          </p:nvSpPr>
          <p:spPr bwMode="auto">
            <a:xfrm>
              <a:off x="1867057" y="2591937"/>
              <a:ext cx="287178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rdt_rcv(rcvpkt) &amp;&amp; (corrupt(rcvpkt)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4" name="Line 29"/>
            <p:cNvSpPr>
              <a:spLocks noChangeShapeType="1"/>
            </p:cNvSpPr>
            <p:nvPr/>
          </p:nvSpPr>
          <p:spPr bwMode="auto">
            <a:xfrm>
              <a:off x="2005169" y="2966587"/>
              <a:ext cx="1938338"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6" name="Text Box 31"/>
            <p:cNvSpPr txBox="1">
              <a:spLocks noChangeArrowheads="1"/>
            </p:cNvSpPr>
            <p:nvPr/>
          </p:nvSpPr>
          <p:spPr bwMode="auto">
            <a:xfrm>
              <a:off x="1927382" y="2933249"/>
              <a:ext cx="3027362"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sndpkt = make_pkt(NAK, chksum)</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68" name="Freeform 33"/>
            <p:cNvSpPr/>
            <p:nvPr/>
          </p:nvSpPr>
          <p:spPr bwMode="auto">
            <a:xfrm rot="1361013" flipH="1">
              <a:off x="3948269" y="2985637"/>
              <a:ext cx="839788" cy="863600"/>
            </a:xfrm>
            <a:custGeom>
              <a:avLst/>
              <a:gdLst>
                <a:gd name="T0" fmla="*/ 2147483647 w 619"/>
                <a:gd name="T1" fmla="*/ 2147483647 h 1815"/>
                <a:gd name="T2" fmla="*/ 0 w 619"/>
                <a:gd name="T3" fmla="*/ 2147483647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41"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righ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rdt2.1: discussion</a:t>
            </a:r>
            <a:endParaRPr lang="en-US" sz="4400" dirty="0"/>
          </a:p>
        </p:txBody>
      </p:sp>
      <p:sp>
        <p:nvSpPr>
          <p:cNvPr id="44" name="Rectangle 3"/>
          <p:cNvSpPr txBox="1">
            <a:spLocks noChangeArrowheads="1"/>
          </p:cNvSpPr>
          <p:nvPr/>
        </p:nvSpPr>
        <p:spPr>
          <a:xfrm>
            <a:off x="798690" y="1355502"/>
            <a:ext cx="529731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altLang="en-US" sz="3200" b="0" i="0" u="sng"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sender:</a:t>
            </a:r>
            <a:endParaRPr kumimoji="0" lang="en-US" altLang="en-US" sz="32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seq # added to pkt</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two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 (0,1) will suffice.  Why?</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must check if received ACK/NAK corrupted </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twice as many states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state must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remember” whether “expected” pkt should have seq # of 0 or 1 </a:t>
            </a:r>
            <a:endParaRPr kumimoji="0" lang="en-US" altLang="ja-JP"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45" name="Rectangle 4"/>
          <p:cNvSpPr txBox="1">
            <a:spLocks noChangeArrowheads="1"/>
          </p:cNvSpPr>
          <p:nvPr/>
        </p:nvSpPr>
        <p:spPr>
          <a:xfrm>
            <a:off x="6543540" y="1355502"/>
            <a:ext cx="4849769"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3200" b="0" i="0" u="sng" strike="noStrike" kern="1200" cap="none" spc="0" normalizeH="0" baseline="0" noProof="0" dirty="0">
                <a:ln>
                  <a:noFill/>
                </a:ln>
                <a:solidFill>
                  <a:srgbClr val="CC0000"/>
                </a:solidFill>
                <a:effectLst/>
                <a:uLnTx/>
                <a:uFillTx/>
                <a:latin typeface="Calibri" panose="020F0502020204030204"/>
                <a:ea typeface="+mn-ea"/>
                <a:cs typeface="+mn-cs"/>
              </a:rPr>
              <a:t>receiver:</a:t>
            </a:r>
            <a:endParaRPr kumimoji="0" lang="en-US" sz="3200" b="0" i="0" u="none" strike="noStrike" kern="1200" cap="none" spc="0" normalizeH="0" baseline="0" noProof="0" dirty="0">
              <a:ln>
                <a:noFill/>
              </a:ln>
              <a:solidFill>
                <a:srgbClr val="CC0000"/>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must check if received packet is duplicate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state indicates whether 0 or 1 is expected pkt seq #</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note: receiver can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know if its last ACK/NAK received OK at sender</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dissolv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rdt2.2: a NAK-free protocol</a:t>
            </a:r>
            <a:endParaRPr lang="en-US" sz="4400" dirty="0"/>
          </a:p>
        </p:txBody>
      </p:sp>
      <p:sp>
        <p:nvSpPr>
          <p:cNvPr id="8" name="Rectangle 3"/>
          <p:cNvSpPr txBox="1">
            <a:spLocks noChangeArrowheads="1"/>
          </p:cNvSpPr>
          <p:nvPr/>
        </p:nvSpPr>
        <p:spPr>
          <a:xfrm>
            <a:off x="606648" y="1714500"/>
            <a:ext cx="10978703" cy="338553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28130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same functionality as rdt2.1, using ACKs only</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60375" marR="0" lvl="0" indent="-28130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instead of NAK, receiver sends ACK for last pkt received OK</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8355" marR="0" lvl="1" indent="-2190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receiver must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explicitly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include seq # of pkt being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60375" marR="0" lvl="0" indent="-28130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duplicate ACK at sender results in same action as NAK: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retransmit current pkt</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p:cNvSpPr txBox="1"/>
          <p:nvPr/>
        </p:nvSpPr>
        <p:spPr>
          <a:xfrm>
            <a:off x="798690" y="4623515"/>
            <a:ext cx="906376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As we will see, TCP uses this approach to be NAK-free</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rdt2.2: sender, receiver fragments</a:t>
            </a:r>
            <a:endParaRPr lang="en-US" sz="4400" dirty="0"/>
          </a:p>
        </p:txBody>
      </p:sp>
      <p:grpSp>
        <p:nvGrpSpPr>
          <p:cNvPr id="45" name="Group 3"/>
          <p:cNvGrpSpPr/>
          <p:nvPr/>
        </p:nvGrpSpPr>
        <p:grpSpPr bwMode="auto">
          <a:xfrm>
            <a:off x="3740933" y="1183947"/>
            <a:ext cx="6508750" cy="2841625"/>
            <a:chOff x="1529" y="780"/>
            <a:chExt cx="4100" cy="1790"/>
          </a:xfrm>
        </p:grpSpPr>
        <p:grpSp>
          <p:nvGrpSpPr>
            <p:cNvPr id="46" name="Group 4"/>
            <p:cNvGrpSpPr/>
            <p:nvPr/>
          </p:nvGrpSpPr>
          <p:grpSpPr bwMode="auto">
            <a:xfrm>
              <a:off x="1651" y="1399"/>
              <a:ext cx="669" cy="528"/>
              <a:chOff x="1441" y="2062"/>
              <a:chExt cx="669" cy="528"/>
            </a:xfrm>
          </p:grpSpPr>
          <p:sp>
            <p:nvSpPr>
              <p:cNvPr id="63" name="Oval 5"/>
              <p:cNvSpPr>
                <a:spLocks noChangeArrowheads="1"/>
              </p:cNvSpPr>
              <p:nvPr/>
            </p:nvSpPr>
            <p:spPr bwMode="auto">
              <a:xfrm>
                <a:off x="1483" y="2062"/>
                <a:ext cx="578" cy="528"/>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4" name="Text Box 6"/>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Wait for call 0 from above</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sp>
          <p:nvSpPr>
            <p:cNvPr id="47" name="Text Box 7"/>
            <p:cNvSpPr txBox="1">
              <a:spLocks noChangeArrowheads="1"/>
            </p:cNvSpPr>
            <p:nvPr/>
          </p:nvSpPr>
          <p:spPr bwMode="auto">
            <a:xfrm>
              <a:off x="1863" y="957"/>
              <a:ext cx="234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sndpkt = make_pkt(0, data, checksum)</a:t>
              </a:r>
              <a:endPar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udt_send(sndpkt)</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8" name="Text Box 8"/>
            <p:cNvSpPr txBox="1">
              <a:spLocks noChangeArrowheads="1"/>
            </p:cNvSpPr>
            <p:nvPr/>
          </p:nvSpPr>
          <p:spPr bwMode="auto">
            <a:xfrm>
              <a:off x="1871" y="780"/>
              <a:ext cx="1086"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rdt_send(data)</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9" name="Line 9"/>
            <p:cNvSpPr>
              <a:spLocks noChangeShapeType="1"/>
            </p:cNvSpPr>
            <p:nvPr/>
          </p:nvSpPr>
          <p:spPr bwMode="auto">
            <a:xfrm>
              <a:off x="1910" y="992"/>
              <a:ext cx="2238"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0" name="Line 10"/>
            <p:cNvSpPr>
              <a:spLocks noChangeShapeType="1"/>
            </p:cNvSpPr>
            <p:nvPr/>
          </p:nvSpPr>
          <p:spPr bwMode="auto">
            <a:xfrm>
              <a:off x="1529" y="1313"/>
              <a:ext cx="264" cy="145"/>
            </a:xfrm>
            <a:prstGeom prst="line">
              <a:avLst/>
            </a:prstGeom>
            <a:noFill/>
            <a:ln w="19050">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1" name="Freeform 11"/>
            <p:cNvSpPr/>
            <p:nvPr/>
          </p:nvSpPr>
          <p:spPr bwMode="auto">
            <a:xfrm flipV="1">
              <a:off x="2096" y="1272"/>
              <a:ext cx="1195" cy="130"/>
            </a:xfrm>
            <a:custGeom>
              <a:avLst/>
              <a:gdLst>
                <a:gd name="T0" fmla="*/ 0 w 2835"/>
                <a:gd name="T1" fmla="*/ 0 h 525"/>
                <a:gd name="T2" fmla="*/ 0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2" name="Freeform 12"/>
            <p:cNvSpPr/>
            <p:nvPr/>
          </p:nvSpPr>
          <p:spPr bwMode="auto">
            <a:xfrm rot="-1357180">
              <a:off x="3655" y="1225"/>
              <a:ext cx="285" cy="542"/>
            </a:xfrm>
            <a:custGeom>
              <a:avLst/>
              <a:gdLst>
                <a:gd name="T0" fmla="*/ 0 w 735"/>
                <a:gd name="T1" fmla="*/ 1 h 1080"/>
                <a:gd name="T2" fmla="*/ 0 w 735"/>
                <a:gd name="T3" fmla="*/ 1 h 1080"/>
                <a:gd name="T4" fmla="*/ 0 60000 65536"/>
                <a:gd name="T5" fmla="*/ 0 60000 65536"/>
              </a:gdLst>
              <a:ahLst/>
              <a:cxnLst>
                <a:cxn ang="T4">
                  <a:pos x="T0" y="T1"/>
                </a:cxn>
                <a:cxn ang="T5">
                  <a:pos x="T2" y="T3"/>
                </a:cxn>
              </a:cxnLst>
              <a:rect l="0" t="0" r="r" b="b"/>
              <a:pathLst>
                <a:path w="735" h="1080">
                  <a:moveTo>
                    <a:pt x="0" y="195"/>
                  </a:moveTo>
                  <a:cubicBezTo>
                    <a:pt x="690" y="0"/>
                    <a:pt x="735" y="1080"/>
                    <a:pt x="0" y="8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3" name="Text Box 13"/>
            <p:cNvSpPr txBox="1">
              <a:spLocks noChangeArrowheads="1"/>
            </p:cNvSpPr>
            <p:nvPr/>
          </p:nvSpPr>
          <p:spPr bwMode="auto">
            <a:xfrm>
              <a:off x="3978" y="1670"/>
              <a:ext cx="133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rPr>
                <a:t>udt_send(sndpkt)</a:t>
              </a:r>
              <a:endParaRPr kumimoji="0" lang="en-US" altLang="en-US" sz="1600" b="1" i="0" u="none" strike="noStrike" kern="0" cap="none" spc="0" normalizeH="0" baseline="0" noProof="0">
                <a:ln>
                  <a:noFill/>
                </a:ln>
                <a:solidFill>
                  <a:srgbClr val="FF0000"/>
                </a:solidFill>
                <a:effectLst/>
                <a:uLnTx/>
                <a:uFillTx/>
                <a:latin typeface="Times New Roman" panose="02020603050405020304" pitchFamily="18" charset="0"/>
                <a:ea typeface="MS PGothic" panose="020B0600070205080204" pitchFamily="34" charset="-128"/>
                <a:cs typeface="+mn-cs"/>
              </a:endParaRPr>
            </a:p>
          </p:txBody>
        </p:sp>
        <p:sp>
          <p:nvSpPr>
            <p:cNvPr id="54" name="Text Box 14"/>
            <p:cNvSpPr txBox="1">
              <a:spLocks noChangeArrowheads="1"/>
            </p:cNvSpPr>
            <p:nvPr/>
          </p:nvSpPr>
          <p:spPr bwMode="auto">
            <a:xfrm>
              <a:off x="3917" y="1174"/>
              <a:ext cx="171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rdt_rcv(rcvpkt) &amp;&amp;  </a:t>
              </a:r>
              <a:endPar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corrupt(rcvpkt) ||</a:t>
              </a:r>
              <a:endPar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rPr>
                <a:t>isACK(rcvpkt,1)</a:t>
              </a: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 name="Line 15"/>
            <p:cNvSpPr>
              <a:spLocks noChangeShapeType="1"/>
            </p:cNvSpPr>
            <p:nvPr/>
          </p:nvSpPr>
          <p:spPr bwMode="auto">
            <a:xfrm flipV="1">
              <a:off x="4043" y="1666"/>
              <a:ext cx="895" cy="1"/>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6" name="Freeform 16"/>
            <p:cNvSpPr/>
            <p:nvPr/>
          </p:nvSpPr>
          <p:spPr bwMode="auto">
            <a:xfrm>
              <a:off x="3747" y="1792"/>
              <a:ext cx="128" cy="774"/>
            </a:xfrm>
            <a:custGeom>
              <a:avLst/>
              <a:gdLst>
                <a:gd name="T0" fmla="*/ 67 w 128"/>
                <a:gd name="T1" fmla="*/ 774 h 774"/>
                <a:gd name="T2" fmla="*/ 0 w 128"/>
                <a:gd name="T3" fmla="*/ 0 h 774"/>
                <a:gd name="T4" fmla="*/ 0 60000 65536"/>
                <a:gd name="T5" fmla="*/ 0 60000 65536"/>
              </a:gdLst>
              <a:ahLst/>
              <a:cxnLst>
                <a:cxn ang="T4">
                  <a:pos x="T0" y="T1"/>
                </a:cxn>
                <a:cxn ang="T5">
                  <a:pos x="T2" y="T3"/>
                </a:cxn>
              </a:cxnLst>
              <a:rect l="0" t="0" r="r" b="b"/>
              <a:pathLst>
                <a:path w="128" h="774">
                  <a:moveTo>
                    <a:pt x="67" y="774"/>
                  </a:moveTo>
                  <a:cubicBezTo>
                    <a:pt x="128" y="425"/>
                    <a:pt x="81" y="0"/>
                    <a:pt x="0"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7" name="Text Box 17"/>
            <p:cNvSpPr txBox="1">
              <a:spLocks noChangeArrowheads="1"/>
            </p:cNvSpPr>
            <p:nvPr/>
          </p:nvSpPr>
          <p:spPr bwMode="auto">
            <a:xfrm>
              <a:off x="3838" y="2051"/>
              <a:ext cx="152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rdt_rcv(rcvpkt)   </a:t>
              </a:r>
              <a:endPar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&amp;&amp; notcorrupt(rcvpkt) </a:t>
              </a:r>
              <a:endPar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&amp;&amp; </a:t>
              </a: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rPr>
                <a:t>isACK(rcvpkt,0)</a:t>
              </a:r>
              <a:r>
                <a:rPr kumimoji="0" lang="en-US" alt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8" name="Line 18"/>
            <p:cNvSpPr>
              <a:spLocks noChangeShapeType="1"/>
            </p:cNvSpPr>
            <p:nvPr/>
          </p:nvSpPr>
          <p:spPr bwMode="auto">
            <a:xfrm>
              <a:off x="3894" y="2570"/>
              <a:ext cx="1174"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59" name="Group 19"/>
            <p:cNvGrpSpPr/>
            <p:nvPr/>
          </p:nvGrpSpPr>
          <p:grpSpPr bwMode="auto">
            <a:xfrm>
              <a:off x="3135" y="1365"/>
              <a:ext cx="669" cy="528"/>
              <a:chOff x="1441" y="2062"/>
              <a:chExt cx="669" cy="528"/>
            </a:xfrm>
          </p:grpSpPr>
          <p:sp>
            <p:nvSpPr>
              <p:cNvPr id="61" name="Oval 20"/>
              <p:cNvSpPr>
                <a:spLocks noChangeArrowheads="1"/>
              </p:cNvSpPr>
              <p:nvPr/>
            </p:nvSpPr>
            <p:spPr bwMode="auto">
              <a:xfrm>
                <a:off x="1483" y="2062"/>
                <a:ext cx="578" cy="528"/>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2" name="Text Box 21"/>
              <p:cNvSpPr txBox="1">
                <a:spLocks noChangeArrowheads="1"/>
              </p:cNvSpPr>
              <p:nvPr/>
            </p:nvSpPr>
            <p:spPr bwMode="auto">
              <a:xfrm>
                <a:off x="1441" y="2110"/>
                <a:ext cx="66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Wait for ACK</a:t>
                </a:r>
                <a:endPar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0</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sp>
          <p:nvSpPr>
            <p:cNvPr id="60" name="Text Box 22"/>
            <p:cNvSpPr txBox="1">
              <a:spLocks noChangeArrowheads="1"/>
            </p:cNvSpPr>
            <p:nvPr/>
          </p:nvSpPr>
          <p:spPr bwMode="auto">
            <a:xfrm>
              <a:off x="2363" y="1810"/>
              <a:ext cx="935" cy="44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rPr>
                <a:t>sender FSM</a:t>
              </a:r>
              <a:endParaRPr kumimoji="0" lang="en-US" sz="2000" b="0" i="0" u="none" strike="noStrike" kern="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rPr>
                <a:t>fragment</a:t>
              </a:r>
              <a:endParaRPr kumimoji="0" lang="en-US" sz="2000" b="0" i="0" u="none" strike="noStrike" kern="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endParaRPr>
            </a:p>
          </p:txBody>
        </p:sp>
      </p:grpSp>
      <p:sp>
        <p:nvSpPr>
          <p:cNvPr id="65" name="Line 23"/>
          <p:cNvSpPr>
            <a:spLocks noChangeShapeType="1"/>
          </p:cNvSpPr>
          <p:nvPr/>
        </p:nvSpPr>
        <p:spPr bwMode="auto">
          <a:xfrm>
            <a:off x="1978808" y="2549197"/>
            <a:ext cx="7883525" cy="2757488"/>
          </a:xfrm>
          <a:prstGeom prst="line">
            <a:avLst/>
          </a:prstGeom>
          <a:noFill/>
          <a:ln w="9525">
            <a:solidFill>
              <a:srgbClr val="000000"/>
            </a:solidFill>
            <a:prstDash val="sysDot"/>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66" name="Group 24"/>
          <p:cNvGrpSpPr/>
          <p:nvPr/>
        </p:nvGrpSpPr>
        <p:grpSpPr bwMode="auto">
          <a:xfrm>
            <a:off x="1313645" y="3769985"/>
            <a:ext cx="7234238" cy="2535237"/>
            <a:chOff x="0" y="2409"/>
            <a:chExt cx="4557" cy="1597"/>
          </a:xfrm>
        </p:grpSpPr>
        <p:sp>
          <p:nvSpPr>
            <p:cNvPr id="67" name="Text Box 25"/>
            <p:cNvSpPr txBox="1">
              <a:spLocks noChangeArrowheads="1"/>
            </p:cNvSpPr>
            <p:nvPr/>
          </p:nvSpPr>
          <p:spPr bwMode="auto">
            <a:xfrm>
              <a:off x="1849" y="3217"/>
              <a:ext cx="248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rdt_rcv(rcvpkt) &amp;&amp; notcorrupt(rcvpkt) </a:t>
              </a:r>
              <a:endPar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&amp;&amp; has_seq1(rcvpkt) </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8" name="Text Box 26"/>
            <p:cNvSpPr txBox="1">
              <a:spLocks noChangeArrowheads="1"/>
            </p:cNvSpPr>
            <p:nvPr/>
          </p:nvSpPr>
          <p:spPr bwMode="auto">
            <a:xfrm>
              <a:off x="1829" y="3568"/>
              <a:ext cx="26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extract(rcvpkt,data)</a:t>
              </a:r>
              <a:endPar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deliver_data(data)</a:t>
              </a:r>
              <a:endPar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rPr>
                <a:t>sndpkt = make_pkt(ACK1, chksum)</a:t>
              </a:r>
              <a:endPar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udt_send(sndpkt)</a:t>
              </a:r>
              <a:endParaRPr kumimoji="0" lang="en-US" altLang="en-US" sz="1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nvGrpSpPr>
            <p:cNvPr id="69" name="Group 27"/>
            <p:cNvGrpSpPr/>
            <p:nvPr/>
          </p:nvGrpSpPr>
          <p:grpSpPr bwMode="auto">
            <a:xfrm>
              <a:off x="0" y="2409"/>
              <a:ext cx="3510" cy="1168"/>
              <a:chOff x="0" y="2409"/>
              <a:chExt cx="3510" cy="1168"/>
            </a:xfrm>
          </p:grpSpPr>
          <p:grpSp>
            <p:nvGrpSpPr>
              <p:cNvPr id="71" name="Group 28"/>
              <p:cNvGrpSpPr/>
              <p:nvPr/>
            </p:nvGrpSpPr>
            <p:grpSpPr bwMode="auto">
              <a:xfrm>
                <a:off x="1529" y="2687"/>
                <a:ext cx="534" cy="501"/>
                <a:chOff x="3570" y="3063"/>
                <a:chExt cx="534" cy="501"/>
              </a:xfrm>
            </p:grpSpPr>
            <p:sp>
              <p:nvSpPr>
                <p:cNvPr id="80" name="Oval 29"/>
                <p:cNvSpPr>
                  <a:spLocks noChangeArrowheads="1"/>
                </p:cNvSpPr>
                <p:nvPr/>
              </p:nvSpPr>
              <p:spPr bwMode="auto">
                <a:xfrm>
                  <a:off x="3570" y="3063"/>
                  <a:ext cx="534" cy="501"/>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1" name="Text Box 30"/>
                <p:cNvSpPr txBox="1">
                  <a:spLocks noChangeArrowheads="1"/>
                </p:cNvSpPr>
                <p:nvPr/>
              </p:nvSpPr>
              <p:spPr bwMode="auto">
                <a:xfrm>
                  <a:off x="3597" y="3085"/>
                  <a:ext cx="50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Wait for </a:t>
                  </a:r>
                  <a:endPar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0 from below</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sp>
            <p:nvSpPr>
              <p:cNvPr id="72" name="Freeform 31"/>
              <p:cNvSpPr/>
              <p:nvPr/>
            </p:nvSpPr>
            <p:spPr bwMode="auto">
              <a:xfrm>
                <a:off x="1925" y="2618"/>
                <a:ext cx="520" cy="117"/>
              </a:xfrm>
              <a:custGeom>
                <a:avLst/>
                <a:gdLst>
                  <a:gd name="T0" fmla="*/ 0 w 520"/>
                  <a:gd name="T1" fmla="*/ 117 h 117"/>
                  <a:gd name="T2" fmla="*/ 520 w 520"/>
                  <a:gd name="T3" fmla="*/ 17 h 117"/>
                  <a:gd name="T4" fmla="*/ 0 60000 65536"/>
                  <a:gd name="T5" fmla="*/ 0 60000 65536"/>
                </a:gdLst>
                <a:ahLst/>
                <a:cxnLst>
                  <a:cxn ang="T4">
                    <a:pos x="T0" y="T1"/>
                  </a:cxn>
                  <a:cxn ang="T5">
                    <a:pos x="T2" y="T3"/>
                  </a:cxn>
                </a:cxnLst>
                <a:rect l="0" t="0" r="r" b="b"/>
                <a:pathLst>
                  <a:path w="520" h="117">
                    <a:moveTo>
                      <a:pt x="0" y="117"/>
                    </a:moveTo>
                    <a:cubicBezTo>
                      <a:pt x="136" y="17"/>
                      <a:pt x="276" y="0"/>
                      <a:pt x="520" y="17"/>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3" name="Freeform 32"/>
              <p:cNvSpPr/>
              <p:nvPr/>
            </p:nvSpPr>
            <p:spPr bwMode="auto">
              <a:xfrm>
                <a:off x="1996" y="3125"/>
                <a:ext cx="1514" cy="130"/>
              </a:xfrm>
              <a:custGeom>
                <a:avLst/>
                <a:gdLst>
                  <a:gd name="T0" fmla="*/ 0 w 1514"/>
                  <a:gd name="T1" fmla="*/ 0 h 130"/>
                  <a:gd name="T2" fmla="*/ 1514 w 1514"/>
                  <a:gd name="T3" fmla="*/ 17 h 130"/>
                  <a:gd name="T4" fmla="*/ 0 60000 65536"/>
                  <a:gd name="T5" fmla="*/ 0 60000 65536"/>
                </a:gdLst>
                <a:ahLst/>
                <a:cxnLst>
                  <a:cxn ang="T4">
                    <a:pos x="T0" y="T1"/>
                  </a:cxn>
                  <a:cxn ang="T5">
                    <a:pos x="T2" y="T3"/>
                  </a:cxn>
                </a:cxnLst>
                <a:rect l="0" t="0" r="r" b="b"/>
                <a:pathLst>
                  <a:path w="1514" h="130">
                    <a:moveTo>
                      <a:pt x="0" y="0"/>
                    </a:moveTo>
                    <a:cubicBezTo>
                      <a:pt x="266" y="130"/>
                      <a:pt x="1322" y="113"/>
                      <a:pt x="1514" y="17"/>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4" name="Line 33"/>
              <p:cNvSpPr>
                <a:spLocks noChangeShapeType="1"/>
              </p:cNvSpPr>
              <p:nvPr/>
            </p:nvSpPr>
            <p:spPr bwMode="auto">
              <a:xfrm>
                <a:off x="1919" y="3577"/>
                <a:ext cx="1206"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5" name="Freeform 34"/>
              <p:cNvSpPr/>
              <p:nvPr/>
            </p:nvSpPr>
            <p:spPr bwMode="auto">
              <a:xfrm flipH="1">
                <a:off x="1237" y="2468"/>
                <a:ext cx="309" cy="856"/>
              </a:xfrm>
              <a:custGeom>
                <a:avLst/>
                <a:gdLst>
                  <a:gd name="T0" fmla="*/ 0 w 619"/>
                  <a:gd name="T1" fmla="*/ 0 h 1815"/>
                  <a:gd name="T2" fmla="*/ 0 w 619"/>
                  <a:gd name="T3" fmla="*/ 0 h 1815"/>
                  <a:gd name="T4" fmla="*/ 0 60000 65536"/>
                  <a:gd name="T5" fmla="*/ 0 60000 65536"/>
                </a:gdLst>
                <a:ahLst/>
                <a:cxnLst>
                  <a:cxn ang="T4">
                    <a:pos x="T0" y="T1"/>
                  </a:cxn>
                  <a:cxn ang="T5">
                    <a:pos x="T2" y="T3"/>
                  </a:cxn>
                </a:cxnLst>
                <a:rect l="0" t="0" r="r" b="b"/>
                <a:pathLst>
                  <a:path w="619" h="1815">
                    <a:moveTo>
                      <a:pt x="39" y="1136"/>
                    </a:moveTo>
                    <a:cubicBezTo>
                      <a:pt x="619" y="1815"/>
                      <a:pt x="484" y="0"/>
                      <a:pt x="0" y="77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6" name="Line 35"/>
              <p:cNvSpPr>
                <a:spLocks noChangeShapeType="1"/>
              </p:cNvSpPr>
              <p:nvPr/>
            </p:nvSpPr>
            <p:spPr bwMode="auto">
              <a:xfrm>
                <a:off x="57" y="2936"/>
                <a:ext cx="121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7" name="Text Box 36"/>
              <p:cNvSpPr txBox="1">
                <a:spLocks noChangeArrowheads="1"/>
              </p:cNvSpPr>
              <p:nvPr/>
            </p:nvSpPr>
            <p:spPr bwMode="auto">
              <a:xfrm>
                <a:off x="6" y="2409"/>
                <a:ext cx="1487" cy="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rdt_rcv(rcvpkt) &amp;&amp; </a:t>
                </a:r>
                <a:endPar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(corrupt(rcvpkt) ||</a:t>
                </a:r>
                <a:endPar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rPr>
                  <a:t>has_seq1(rcvpkt))</a:t>
                </a:r>
                <a:endParaRPr kumimoji="0" lang="en-US" altLang="en-US" sz="1600" b="1" i="0" u="none" strike="noStrike" kern="0" cap="none" spc="0" normalizeH="0" baseline="0" noProof="0">
                  <a:ln>
                    <a:noFill/>
                  </a:ln>
                  <a:solidFill>
                    <a:srgbClr val="FF0000"/>
                  </a:solidFill>
                  <a:effectLst/>
                  <a:uLnTx/>
                  <a:uFillTx/>
                  <a:latin typeface="Times New Roman" panose="02020603050405020304" pitchFamily="18" charset="0"/>
                  <a:ea typeface="MS PGothic" panose="020B0600070205080204" pitchFamily="34" charset="-128"/>
                  <a:cs typeface="+mn-cs"/>
                </a:endParaRPr>
              </a:p>
            </p:txBody>
          </p:sp>
          <p:sp>
            <p:nvSpPr>
              <p:cNvPr id="78" name="Text Box 37"/>
              <p:cNvSpPr txBox="1">
                <a:spLocks noChangeArrowheads="1"/>
              </p:cNvSpPr>
              <p:nvPr/>
            </p:nvSpPr>
            <p:spPr bwMode="auto">
              <a:xfrm>
                <a:off x="0" y="2954"/>
                <a:ext cx="1284"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1"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rPr>
                  <a:t>udt_send(sndpkt)</a:t>
                </a:r>
                <a:endParaRPr kumimoji="0" lang="en-US" altLang="en-US" sz="1600" b="1" i="0" u="none" strike="noStrike" kern="0" cap="none" spc="0" normalizeH="0" baseline="0" noProof="0">
                  <a:ln>
                    <a:noFill/>
                  </a:ln>
                  <a:solidFill>
                    <a:srgbClr val="FF0000"/>
                  </a:solidFill>
                  <a:effectLst/>
                  <a:uLnTx/>
                  <a:uFillTx/>
                  <a:latin typeface="Times New Roman" panose="02020603050405020304" pitchFamily="18" charset="0"/>
                  <a:ea typeface="MS PGothic" panose="020B0600070205080204" pitchFamily="34" charset="-128"/>
                  <a:cs typeface="+mn-cs"/>
                </a:endParaRPr>
              </a:p>
            </p:txBody>
          </p:sp>
          <p:sp>
            <p:nvSpPr>
              <p:cNvPr id="79" name="Text Box 38"/>
              <p:cNvSpPr txBox="1">
                <a:spLocks noChangeArrowheads="1"/>
              </p:cNvSpPr>
              <p:nvPr/>
            </p:nvSpPr>
            <p:spPr bwMode="auto">
              <a:xfrm>
                <a:off x="2166" y="2709"/>
                <a:ext cx="1020" cy="44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rPr>
                  <a:t>receiver FSM</a:t>
                </a:r>
                <a:endParaRPr kumimoji="0" lang="en-US" sz="2000" b="0" i="0" u="none" strike="noStrike" kern="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rPr>
                  <a:t>fragment</a:t>
                </a:r>
                <a:endParaRPr kumimoji="0" lang="en-US" sz="2000" b="0" i="0" u="none" strike="noStrike" kern="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endParaRPr>
              </a:p>
            </p:txBody>
          </p:sp>
        </p:grpSp>
        <p:sp>
          <p:nvSpPr>
            <p:cNvPr id="70" name="Text Box 39"/>
            <p:cNvSpPr txBox="1">
              <a:spLocks noChangeArrowheads="1"/>
            </p:cNvSpPr>
            <p:nvPr/>
          </p:nvSpPr>
          <p:spPr bwMode="auto">
            <a:xfrm>
              <a:off x="4318" y="2585"/>
              <a:ext cx="239" cy="212"/>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Symbol" panose="05050102010706020507" charset="0"/>
                  <a:ea typeface="MS PGothic" panose="020B0600070205080204" pitchFamily="34" charset="-128"/>
                  <a:cs typeface="+mn-cs"/>
                </a:rPr>
                <a:t>L</a:t>
              </a:r>
              <a:endParaRPr kumimoji="0" lang="en-US" sz="1600" b="0" i="0" u="none" strike="noStrike" kern="0" cap="none" spc="0" normalizeH="0" baseline="0" noProof="0">
                <a:ln>
                  <a:noFill/>
                </a:ln>
                <a:solidFill>
                  <a:srgbClr val="000000"/>
                </a:solidFill>
                <a:effectLst/>
                <a:uLnTx/>
                <a:uFillTx/>
                <a:latin typeface="Symbol" panose="05050102010706020507" charset="0"/>
                <a:ea typeface="MS PGothic" panose="020B0600070205080204" pitchFamily="34" charset="-128"/>
                <a:cs typeface="+mn-cs"/>
              </a:endParaRPr>
            </a:p>
          </p:txBody>
        </p:sp>
      </p:grpSp>
      <p:sp>
        <p:nvSpPr>
          <p:cNvPr id="40"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dirty="0"/>
              <a:t>rdt3.0: channels with errors </a:t>
            </a:r>
            <a:r>
              <a:rPr lang="en-US" i="1" dirty="0"/>
              <a:t>and</a:t>
            </a:r>
            <a:r>
              <a:rPr lang="en-US" dirty="0"/>
              <a:t> loss</a:t>
            </a:r>
            <a:endParaRPr lang="en-US" sz="4000" dirty="0"/>
          </a:p>
        </p:txBody>
      </p:sp>
      <p:sp>
        <p:nvSpPr>
          <p:cNvPr id="41" name="Rectangle 3"/>
          <p:cNvSpPr txBox="1">
            <a:spLocks noChangeArrowheads="1"/>
          </p:cNvSpPr>
          <p:nvPr/>
        </p:nvSpPr>
        <p:spPr>
          <a:xfrm>
            <a:off x="700825" y="1291107"/>
            <a:ext cx="10533232"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4300" marR="0" lvl="0" indent="-1270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New channel assumption:</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underlying channel can also </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lose</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packets (data, ACKs)</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checksum, sequence #s, ACKs, retransmissions will be of help … but not quite enough</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4" name="TextBox 3"/>
          <p:cNvSpPr txBox="1"/>
          <p:nvPr/>
        </p:nvSpPr>
        <p:spPr>
          <a:xfrm>
            <a:off x="1351723" y="4023238"/>
            <a:ext cx="9435547" cy="1323439"/>
          </a:xfrm>
          <a:prstGeom prst="rect">
            <a:avLst/>
          </a:prstGeom>
          <a:noFill/>
        </p:spPr>
        <p:txBody>
          <a:bodyPr wrap="square" rtlCol="0">
            <a:spAutoFit/>
          </a:bodyPr>
          <a:lstStyle/>
          <a:p>
            <a:pPr marL="581025" marR="0" lvl="0" indent="-568325" algn="ctr" defTabSz="914400" rtl="0" eaLnBrk="1" fontAlgn="auto" latinLnBrk="0" hangingPunct="1">
              <a:lnSpc>
                <a:spcPct val="100000"/>
              </a:lnSpc>
              <a:spcBef>
                <a:spcPts val="0"/>
              </a:spcBef>
              <a:spcAft>
                <a:spcPts val="0"/>
              </a:spcAft>
              <a:buClrTx/>
              <a:buSzTx/>
              <a:buFontTx/>
              <a:buNone/>
              <a:defRPr/>
            </a:pPr>
            <a:r>
              <a:rPr kumimoji="0" lang="en-US" sz="4000" b="0" i="1" u="none"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How do </a:t>
            </a:r>
            <a:r>
              <a:rPr kumimoji="0" lang="en-US" sz="4000" b="0" i="1" u="none" strike="noStrike" kern="1200" cap="none" spc="0" normalizeH="0" baseline="0" noProof="0" dirty="0">
                <a:ln>
                  <a:noFill/>
                </a:ln>
                <a:solidFill>
                  <a:prstClr val="black"/>
                </a:solidFill>
                <a:effectLst/>
                <a:uLnTx/>
                <a:uFillTx/>
                <a:latin typeface="Calibri" panose="020F0502020204030204"/>
                <a:ea typeface="+mn-ea"/>
                <a:cs typeface="+mn-cs"/>
              </a:rPr>
              <a:t>humans</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handle lost sender-to-receiver words in conversation?</a:t>
            </a: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dirty="0"/>
              <a:t>rdt3.0: channels with errors </a:t>
            </a:r>
            <a:r>
              <a:rPr lang="en-US" i="1" dirty="0"/>
              <a:t>and</a:t>
            </a:r>
            <a:r>
              <a:rPr lang="en-US" dirty="0"/>
              <a:t> loss</a:t>
            </a:r>
            <a:endParaRPr lang="en-US" sz="4000" dirty="0"/>
          </a:p>
        </p:txBody>
      </p:sp>
      <p:sp>
        <p:nvSpPr>
          <p:cNvPr id="42" name="Rectangle 4"/>
          <p:cNvSpPr txBox="1">
            <a:spLocks noChangeArrowheads="1"/>
          </p:cNvSpPr>
          <p:nvPr/>
        </p:nvSpPr>
        <p:spPr>
          <a:xfrm>
            <a:off x="751114" y="1355502"/>
            <a:ext cx="10924659" cy="507470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Approach:</a:t>
            </a: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sender waits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“reasonable” amount of time for ACK </a:t>
            </a:r>
            <a:endParaRPr kumimoji="0" lang="en-US" altLang="ja-JP"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406400" marR="0" lvl="0" indent="-341630" algn="l" defTabSz="914400" rtl="0" eaLnBrk="1" fontAlgn="auto" latinLnBrk="0" hangingPunct="1">
              <a:lnSpc>
                <a:spcPct val="80000"/>
              </a:lnSpc>
              <a:spcBef>
                <a:spcPts val="1200"/>
              </a:spcBef>
              <a:spcAft>
                <a:spcPts val="0"/>
              </a:spcAft>
              <a:buClr>
                <a:srgbClr val="0000A3"/>
              </a:buClr>
              <a:buSzTx/>
              <a:buFont typeface="Wingdings" panose="05000000000000000000" pitchFamily="2" charset="2"/>
              <a:buChar char="§"/>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retransmits if no ACK received in this time</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406400" marR="0" lvl="0" indent="-341630" algn="l" defTabSz="914400" rtl="0" eaLnBrk="1" fontAlgn="auto" latinLnBrk="0" hangingPunct="1">
              <a:lnSpc>
                <a:spcPct val="70000"/>
              </a:lnSpc>
              <a:spcBef>
                <a:spcPts val="1200"/>
              </a:spcBef>
              <a:spcAft>
                <a:spcPts val="0"/>
              </a:spcAft>
              <a:buClr>
                <a:srgbClr val="0000A3"/>
              </a:buClr>
              <a:buSzTx/>
              <a:buFont typeface="Wingdings" panose="05000000000000000000" pitchFamily="2" charset="2"/>
              <a:buChar char="§"/>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if pkt (or ACK) just delayed (not lost):</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748030" marR="0" lvl="2" indent="-374650" algn="l" defTabSz="914400" rtl="0" eaLnBrk="1" fontAlgn="auto" latinLnBrk="0" hangingPunct="1">
              <a:lnSpc>
                <a:spcPct val="90000"/>
              </a:lnSpc>
              <a:spcBef>
                <a:spcPts val="1200"/>
              </a:spcBef>
              <a:spcAft>
                <a:spcPts val="0"/>
              </a:spcAft>
              <a:buClr>
                <a:srgbClr val="0000A8"/>
              </a:buClr>
              <a:buSz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retransmission will be  duplicate, but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 already handles this!</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748030" marR="0" lvl="2" indent="-374650" algn="l" defTabSz="914400" rtl="0" eaLnBrk="1" fontAlgn="auto" latinLnBrk="0" hangingPunct="1">
              <a:lnSpc>
                <a:spcPct val="90000"/>
              </a:lnSpc>
              <a:spcBef>
                <a:spcPts val="1200"/>
              </a:spcBef>
              <a:spcAft>
                <a:spcPts val="0"/>
              </a:spcAft>
              <a:buClr>
                <a:srgbClr val="0000A8"/>
              </a:buClr>
              <a:buSz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receiver must specify seq # of packet being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ACKed</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3" name="Group 2"/>
          <p:cNvGrpSpPr/>
          <p:nvPr/>
        </p:nvGrpSpPr>
        <p:grpSpPr>
          <a:xfrm>
            <a:off x="3852654" y="4876800"/>
            <a:ext cx="3484723" cy="1905000"/>
            <a:chOff x="3667124" y="4359729"/>
            <a:chExt cx="3484723" cy="1905000"/>
          </a:xfrm>
        </p:grpSpPr>
        <p:pic>
          <p:nvPicPr>
            <p:cNvPr id="7170" name="Picture 2" descr="Image result for red alarm cloc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67124" y="4359729"/>
              <a:ext cx="3381375"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91"/>
            <p:cNvSpPr txBox="1">
              <a:spLocks noChangeArrowheads="1"/>
            </p:cNvSpPr>
            <p:nvPr/>
          </p:nvSpPr>
          <p:spPr bwMode="auto">
            <a:xfrm>
              <a:off x="5932303" y="4757575"/>
              <a:ext cx="1219544" cy="370396"/>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75000"/>
                </a:lnSpc>
                <a:spcBef>
                  <a:spcPct val="0"/>
                </a:spcBef>
                <a:spcAft>
                  <a:spcPct val="0"/>
                </a:spcAft>
                <a:buClrTx/>
                <a:buSzTx/>
                <a:buFontTx/>
                <a:buNone/>
                <a:defRPr/>
              </a:pPr>
              <a:r>
                <a:rPr kumimoji="0" lang="en-US" sz="2400" b="0" i="1" u="none" strike="noStrike" kern="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rPr>
                <a:t>timeout</a:t>
              </a:r>
              <a:endParaRPr kumimoji="0" lang="en-US" sz="2400" b="0" i="1" u="none" strike="noStrike" kern="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endParaRPr>
            </a:p>
          </p:txBody>
        </p:sp>
      </p:grpSp>
      <p:sp>
        <p:nvSpPr>
          <p:cNvPr id="10" name="Rectangle 4"/>
          <p:cNvSpPr txBox="1">
            <a:spLocks noChangeArrowheads="1"/>
          </p:cNvSpPr>
          <p:nvPr/>
        </p:nvSpPr>
        <p:spPr>
          <a:xfrm>
            <a:off x="808619" y="4059181"/>
            <a:ext cx="10924659" cy="1016402"/>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6400" marR="0" lvl="0" indent="-341630" algn="l" defTabSz="914400" rtl="0" eaLnBrk="1" fontAlgn="auto" latinLnBrk="0" hangingPunct="1">
              <a:lnSpc>
                <a:spcPct val="100000"/>
              </a:lnSpc>
              <a:spcBef>
                <a:spcPts val="1200"/>
              </a:spcBef>
              <a:spcAft>
                <a:spcPts val="0"/>
              </a:spcAft>
              <a:buClr>
                <a:srgbClr val="0000A3"/>
              </a:buClr>
              <a:buSzTx/>
              <a:buFont typeface="Wingdings" panose="05000000000000000000" pitchFamily="2" charset="2"/>
              <a:buChar char="§"/>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use countdown timer to interrupt after “reasonable” amount of time</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9"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animEffect transition="in" filter="dissolve">
                                      <p:cBhvr>
                                        <p:cTn id="11" dur="500"/>
                                        <p:tgtEl>
                                          <p:spTgt spid="42">
                                            <p:txEl>
                                              <p:pRg st="1" end="1"/>
                                            </p:txEl>
                                          </p:spTgt>
                                        </p:tgtEl>
                                      </p:cBhvr>
                                    </p:animEffect>
                                  </p:childTnLst>
                                </p:cTn>
                              </p:par>
                              <p:par>
                                <p:cTn id="12" presetID="9" presetClass="entr" presetSubtype="0" fill="hold" nodeType="withEffect">
                                  <p:stCondLst>
                                    <p:cond delay="0"/>
                                  </p:stCondLst>
                                  <p:childTnLst>
                                    <p:set>
                                      <p:cBhvr>
                                        <p:cTn id="13" dur="1" fill="hold">
                                          <p:stCondLst>
                                            <p:cond delay="0"/>
                                          </p:stCondLst>
                                        </p:cTn>
                                        <p:tgtEl>
                                          <p:spTgt spid="42">
                                            <p:txEl>
                                              <p:pRg st="2" end="2"/>
                                            </p:txEl>
                                          </p:spTgt>
                                        </p:tgtEl>
                                        <p:attrNameLst>
                                          <p:attrName>style.visibility</p:attrName>
                                        </p:attrNameLst>
                                      </p:cBhvr>
                                      <p:to>
                                        <p:strVal val="visible"/>
                                      </p:to>
                                    </p:set>
                                    <p:animEffect transition="in" filter="dissolve">
                                      <p:cBhvr>
                                        <p:cTn id="14" dur="500"/>
                                        <p:tgtEl>
                                          <p:spTgt spid="42">
                                            <p:txEl>
                                              <p:pRg st="2" end="2"/>
                                            </p:txEl>
                                          </p:spTgt>
                                        </p:tgtEl>
                                      </p:cBhvr>
                                    </p:animEffect>
                                  </p:childTnLst>
                                </p:cTn>
                              </p:par>
                              <p:par>
                                <p:cTn id="15" presetID="9" presetClass="entr" presetSubtype="0" fill="hold" nodeType="with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animEffect transition="in" filter="dissolve">
                                      <p:cBhvr>
                                        <p:cTn id="17" dur="500"/>
                                        <p:tgtEl>
                                          <p:spTgt spid="42">
                                            <p:txEl>
                                              <p:pRg st="3" end="3"/>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42">
                                            <p:txEl>
                                              <p:pRg st="4" end="4"/>
                                            </p:txEl>
                                          </p:spTgt>
                                        </p:tgtEl>
                                        <p:attrNameLst>
                                          <p:attrName>style.visibility</p:attrName>
                                        </p:attrNameLst>
                                      </p:cBhvr>
                                      <p:to>
                                        <p:strVal val="visible"/>
                                      </p:to>
                                    </p:set>
                                    <p:animEffect transition="in" filter="dissolve">
                                      <p:cBhvr>
                                        <p:cTn id="20" dur="500"/>
                                        <p:tgtEl>
                                          <p:spTgt spid="4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9" presetClass="entr" presetSubtype="0" fill="hold" nodeType="with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dissolve">
                                      <p:cBhvr>
                                        <p:cTn id="27" dur="500"/>
                                        <p:tgtEl>
                                          <p:spTgt spid="10">
                                            <p:txEl>
                                              <p:pRg st="0" end="0"/>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p:cNvSpPr/>
          <p:nvPr/>
        </p:nvSpPr>
        <p:spPr>
          <a:xfrm>
            <a:off x="2666162" y="373585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p:cNvSpPr/>
          <p:nvPr/>
        </p:nvSpPr>
        <p:spPr>
          <a:xfrm>
            <a:off x="5108911" y="5798809"/>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p:cNvSpPr/>
          <p:nvPr/>
        </p:nvSpPr>
        <p:spPr>
          <a:xfrm>
            <a:off x="8105934" y="3949220"/>
            <a:ext cx="944562"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p:cNvSpPr/>
          <p:nvPr/>
        </p:nvSpPr>
        <p:spPr>
          <a:xfrm>
            <a:off x="4772033" y="1955144"/>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798690" y="289325"/>
            <a:ext cx="11100625" cy="894622"/>
          </a:xfrm>
        </p:spPr>
        <p:txBody>
          <a:bodyPr>
            <a:normAutofit/>
          </a:bodyPr>
          <a:lstStyle/>
          <a:p>
            <a:r>
              <a:rPr lang="en-US" sz="4800" dirty="0"/>
              <a:t>rdt3.0 sender</a:t>
            </a:r>
            <a:endParaRPr lang="en-US" sz="4400" dirty="0"/>
          </a:p>
        </p:txBody>
      </p:sp>
      <p:sp>
        <p:nvSpPr>
          <p:cNvPr id="64" name="Line 6"/>
          <p:cNvSpPr>
            <a:spLocks noChangeShapeType="1"/>
          </p:cNvSpPr>
          <p:nvPr/>
        </p:nvSpPr>
        <p:spPr bwMode="auto">
          <a:xfrm>
            <a:off x="4488198" y="1637972"/>
            <a:ext cx="157163" cy="576262"/>
          </a:xfrm>
          <a:prstGeom prst="line">
            <a:avLst/>
          </a:prstGeom>
          <a:noFill/>
          <a:ln w="2857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65" name="Group 7"/>
          <p:cNvGrpSpPr/>
          <p:nvPr/>
        </p:nvGrpSpPr>
        <p:grpSpPr bwMode="auto">
          <a:xfrm>
            <a:off x="7099636" y="2184072"/>
            <a:ext cx="889000" cy="865187"/>
            <a:chOff x="445" y="1273"/>
            <a:chExt cx="560" cy="545"/>
          </a:xfrm>
        </p:grpSpPr>
        <p:sp>
          <p:nvSpPr>
            <p:cNvPr id="66" name="Oval 8"/>
            <p:cNvSpPr>
              <a:spLocks noChangeArrowheads="1"/>
            </p:cNvSpPr>
            <p:nvPr/>
          </p:nvSpPr>
          <p:spPr bwMode="auto">
            <a:xfrm>
              <a:off x="445" y="1273"/>
              <a:ext cx="560" cy="545"/>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7" name="Text Box 9"/>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Wait for ACK0</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nvGrpSpPr>
          <p:cNvPr id="4" name="Group 3"/>
          <p:cNvGrpSpPr/>
          <p:nvPr/>
        </p:nvGrpSpPr>
        <p:grpSpPr>
          <a:xfrm>
            <a:off x="4758073" y="1183947"/>
            <a:ext cx="3860800" cy="1144587"/>
            <a:chOff x="4758073" y="1183947"/>
            <a:chExt cx="3860800" cy="1144587"/>
          </a:xfrm>
        </p:grpSpPr>
        <p:sp>
          <p:nvSpPr>
            <p:cNvPr id="61" name="Text Box 3"/>
            <p:cNvSpPr txBox="1">
              <a:spLocks noChangeArrowheads="1"/>
            </p:cNvSpPr>
            <p:nvPr/>
          </p:nvSpPr>
          <p:spPr bwMode="auto">
            <a:xfrm>
              <a:off x="4758073" y="1477634"/>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(0, data, checksum)</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2" name="Text Box 4"/>
            <p:cNvSpPr txBox="1">
              <a:spLocks noChangeArrowheads="1"/>
            </p:cNvSpPr>
            <p:nvPr/>
          </p:nvSpPr>
          <p:spPr bwMode="auto">
            <a:xfrm>
              <a:off x="4799348" y="1183947"/>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3" name="Line 5"/>
            <p:cNvSpPr>
              <a:spLocks noChangeShapeType="1"/>
            </p:cNvSpPr>
            <p:nvPr/>
          </p:nvSpPr>
          <p:spPr bwMode="auto">
            <a:xfrm>
              <a:off x="4900948" y="1522084"/>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8" name="Freeform 10"/>
            <p:cNvSpPr/>
            <p:nvPr/>
          </p:nvSpPr>
          <p:spPr bwMode="auto">
            <a:xfrm flipV="1">
              <a:off x="5123198" y="2165022"/>
              <a:ext cx="2090738" cy="16351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72" name="Group 14"/>
          <p:cNvGrpSpPr/>
          <p:nvPr/>
        </p:nvGrpSpPr>
        <p:grpSpPr bwMode="auto">
          <a:xfrm>
            <a:off x="7191711" y="4098597"/>
            <a:ext cx="1189037" cy="850900"/>
            <a:chOff x="4090" y="3230"/>
            <a:chExt cx="749" cy="536"/>
          </a:xfrm>
        </p:grpSpPr>
        <p:sp>
          <p:nvSpPr>
            <p:cNvPr id="73" name="Oval 15"/>
            <p:cNvSpPr>
              <a:spLocks noChangeArrowheads="1"/>
            </p:cNvSpPr>
            <p:nvPr/>
          </p:nvSpPr>
          <p:spPr bwMode="auto">
            <a:xfrm>
              <a:off x="4159" y="3230"/>
              <a:ext cx="595" cy="536"/>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4" name="Text Box 16"/>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Wait for </a:t>
              </a:r>
              <a:endPar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call 1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nvGrpSpPr>
          <p:cNvPr id="114" name="Group 113"/>
          <p:cNvGrpSpPr/>
          <p:nvPr/>
        </p:nvGrpSpPr>
        <p:grpSpPr>
          <a:xfrm>
            <a:off x="5054936" y="4832022"/>
            <a:ext cx="3444875" cy="1038225"/>
            <a:chOff x="5054936" y="4832022"/>
            <a:chExt cx="3444875" cy="1038225"/>
          </a:xfrm>
        </p:grpSpPr>
        <p:sp>
          <p:nvSpPr>
            <p:cNvPr id="76" name="Freeform 18"/>
            <p:cNvSpPr/>
            <p:nvPr/>
          </p:nvSpPr>
          <p:spPr bwMode="auto">
            <a:xfrm>
              <a:off x="5108911" y="4832022"/>
              <a:ext cx="2312987" cy="27463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8" name="Text Box 20"/>
            <p:cNvSpPr txBox="1">
              <a:spLocks noChangeArrowheads="1"/>
            </p:cNvSpPr>
            <p:nvPr/>
          </p:nvSpPr>
          <p:spPr bwMode="auto">
            <a:xfrm>
              <a:off x="5054936" y="5317797"/>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sndpkt = make_pkt(1, data, checksum)</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9" name="Text Box 21"/>
            <p:cNvSpPr txBox="1">
              <a:spLocks noChangeArrowheads="1"/>
            </p:cNvSpPr>
            <p:nvPr/>
          </p:nvSpPr>
          <p:spPr bwMode="auto">
            <a:xfrm>
              <a:off x="5054936" y="5035222"/>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0" name="Line 22"/>
            <p:cNvSpPr>
              <a:spLocks noChangeShapeType="1"/>
            </p:cNvSpPr>
            <p:nvPr/>
          </p:nvSpPr>
          <p:spPr bwMode="auto">
            <a:xfrm>
              <a:off x="5173998" y="5346372"/>
              <a:ext cx="2598738"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5" name="Group 4"/>
          <p:cNvGrpSpPr/>
          <p:nvPr/>
        </p:nvGrpSpPr>
        <p:grpSpPr>
          <a:xfrm>
            <a:off x="7858461" y="2912734"/>
            <a:ext cx="2309812" cy="1184275"/>
            <a:chOff x="7858461" y="2912734"/>
            <a:chExt cx="2309812" cy="1184275"/>
          </a:xfrm>
        </p:grpSpPr>
        <p:sp>
          <p:nvSpPr>
            <p:cNvPr id="77" name="Freeform 19"/>
            <p:cNvSpPr/>
            <p:nvPr/>
          </p:nvSpPr>
          <p:spPr bwMode="auto">
            <a:xfrm rot="5400000" flipH="1" flipV="1">
              <a:off x="7349667" y="3421528"/>
              <a:ext cx="1184275" cy="16668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1" name="Text Box 23"/>
            <p:cNvSpPr txBox="1">
              <a:spLocks noChangeArrowheads="1"/>
            </p:cNvSpPr>
            <p:nvPr/>
          </p:nvSpPr>
          <p:spPr bwMode="auto">
            <a:xfrm>
              <a:off x="8018798" y="3200072"/>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rdt_rcv(rcvpkt)   </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&amp;&amp; notcorrupt(rcvpkt) </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&amp;&amp; isACK(rcvpkt,0)</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2" name="Line 24"/>
            <p:cNvSpPr>
              <a:spLocks noChangeShapeType="1"/>
            </p:cNvSpPr>
            <p:nvPr/>
          </p:nvSpPr>
          <p:spPr bwMode="auto">
            <a:xfrm>
              <a:off x="8134686" y="3911272"/>
              <a:ext cx="14192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7" name="Text Box 29"/>
            <p:cNvSpPr txBox="1">
              <a:spLocks noChangeArrowheads="1"/>
            </p:cNvSpPr>
            <p:nvPr/>
          </p:nvSpPr>
          <p:spPr bwMode="auto">
            <a:xfrm>
              <a:off x="8039436" y="3892222"/>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stop_timer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nvGrpSpPr>
          <p:cNvPr id="115" name="Group 114"/>
          <p:cNvGrpSpPr/>
          <p:nvPr/>
        </p:nvGrpSpPr>
        <p:grpSpPr>
          <a:xfrm>
            <a:off x="2638761" y="2958772"/>
            <a:ext cx="1933239" cy="1239836"/>
            <a:chOff x="2638761" y="2958772"/>
            <a:chExt cx="1933239" cy="1239836"/>
          </a:xfrm>
        </p:grpSpPr>
        <p:sp>
          <p:nvSpPr>
            <p:cNvPr id="75" name="Freeform 17"/>
            <p:cNvSpPr/>
            <p:nvPr/>
          </p:nvSpPr>
          <p:spPr bwMode="auto">
            <a:xfrm rot="16200000" flipV="1">
              <a:off x="3932569" y="3559178"/>
              <a:ext cx="1137909" cy="14095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5" name="Text Box 27"/>
            <p:cNvSpPr txBox="1">
              <a:spLocks noChangeArrowheads="1"/>
            </p:cNvSpPr>
            <p:nvPr/>
          </p:nvSpPr>
          <p:spPr bwMode="auto">
            <a:xfrm>
              <a:off x="2646698" y="2958772"/>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&amp;&amp;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notcorrupt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&amp;&amp;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isACK</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(rcvpkt,1)</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6" name="Line 28"/>
            <p:cNvSpPr>
              <a:spLocks noChangeShapeType="1"/>
            </p:cNvSpPr>
            <p:nvPr/>
          </p:nvSpPr>
          <p:spPr bwMode="auto">
            <a:xfrm>
              <a:off x="2773698" y="3698547"/>
              <a:ext cx="151765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8" name="Text Box 30"/>
            <p:cNvSpPr txBox="1">
              <a:spLocks noChangeArrowheads="1"/>
            </p:cNvSpPr>
            <p:nvPr/>
          </p:nvSpPr>
          <p:spPr bwMode="auto">
            <a:xfrm>
              <a:off x="2638761" y="3671559"/>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stop_timer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nvGrpSpPr>
          <p:cNvPr id="100" name="Group 42"/>
          <p:cNvGrpSpPr/>
          <p:nvPr/>
        </p:nvGrpSpPr>
        <p:grpSpPr bwMode="auto">
          <a:xfrm>
            <a:off x="4157998" y="2228522"/>
            <a:ext cx="1189038" cy="850900"/>
            <a:chOff x="4090" y="3230"/>
            <a:chExt cx="749" cy="536"/>
          </a:xfrm>
        </p:grpSpPr>
        <p:sp>
          <p:nvSpPr>
            <p:cNvPr id="101" name="Oval 43"/>
            <p:cNvSpPr>
              <a:spLocks noChangeArrowheads="1"/>
            </p:cNvSpPr>
            <p:nvPr/>
          </p:nvSpPr>
          <p:spPr bwMode="auto">
            <a:xfrm>
              <a:off x="4159" y="3230"/>
              <a:ext cx="595" cy="536"/>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02" name="Text Box 44"/>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Wait for </a:t>
              </a:r>
              <a:endPar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call 0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nvGrpSpPr>
          <p:cNvPr id="104" name="Group 46"/>
          <p:cNvGrpSpPr/>
          <p:nvPr/>
        </p:nvGrpSpPr>
        <p:grpSpPr bwMode="auto">
          <a:xfrm>
            <a:off x="4369136" y="4082722"/>
            <a:ext cx="889000" cy="865187"/>
            <a:chOff x="445" y="1273"/>
            <a:chExt cx="560" cy="545"/>
          </a:xfrm>
        </p:grpSpPr>
        <p:sp>
          <p:nvSpPr>
            <p:cNvPr id="105" name="Oval 47"/>
            <p:cNvSpPr>
              <a:spLocks noChangeArrowheads="1"/>
            </p:cNvSpPr>
            <p:nvPr/>
          </p:nvSpPr>
          <p:spPr bwMode="auto">
            <a:xfrm>
              <a:off x="445" y="1273"/>
              <a:ext cx="560" cy="545"/>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06" name="Text Box 48"/>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Wait for ACK1</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sp>
        <p:nvSpPr>
          <p:cNvPr id="3" name="Oval 2"/>
          <p:cNvSpPr/>
          <p:nvPr/>
        </p:nvSpPr>
        <p:spPr>
          <a:xfrm>
            <a:off x="3771900" y="1861459"/>
            <a:ext cx="4800600" cy="1534886"/>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Oval 121"/>
          <p:cNvSpPr/>
          <p:nvPr/>
        </p:nvSpPr>
        <p:spPr>
          <a:xfrm>
            <a:off x="3858986" y="3777345"/>
            <a:ext cx="4800600" cy="1534886"/>
          </a:xfrm>
          <a:prstGeom prst="ellipse">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p:cNvSpPr/>
          <p:nvPr/>
        </p:nvSpPr>
        <p:spPr>
          <a:xfrm>
            <a:off x="4254500" y="2216171"/>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Oval 129"/>
          <p:cNvSpPr/>
          <p:nvPr/>
        </p:nvSpPr>
        <p:spPr>
          <a:xfrm>
            <a:off x="7086600" y="2184400"/>
            <a:ext cx="914400" cy="8678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Oval 130"/>
          <p:cNvSpPr/>
          <p:nvPr/>
        </p:nvSpPr>
        <p:spPr>
          <a:xfrm>
            <a:off x="7302500" y="4102100"/>
            <a:ext cx="936658" cy="8509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Oval 131"/>
          <p:cNvSpPr/>
          <p:nvPr/>
        </p:nvSpPr>
        <p:spPr>
          <a:xfrm>
            <a:off x="4356100" y="4070372"/>
            <a:ext cx="914400" cy="8763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p:cNvSpPr/>
          <p:nvPr/>
        </p:nvSpPr>
        <p:spPr>
          <a:xfrm>
            <a:off x="4251325" y="2212996"/>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9"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animEffect transition="in" filter="dissolve">
                                      <p:cBhvr>
                                        <p:cTn id="15" dur="500"/>
                                        <p:tgtEl>
                                          <p:spTgt spid="1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xit" presetSubtype="0" fill="hold" grpId="1" nodeType="withEffect">
                                  <p:stCondLst>
                                    <p:cond delay="0"/>
                                  </p:stCondLst>
                                  <p:childTnLst>
                                    <p:animEffect transition="out" filter="dissolve">
                                      <p:cBhvr>
                                        <p:cTn id="22" dur="500"/>
                                        <p:tgtEl>
                                          <p:spTgt spid="122"/>
                                        </p:tgtEl>
                                      </p:cBhvr>
                                    </p:animEffect>
                                    <p:set>
                                      <p:cBhvr>
                                        <p:cTn id="23" dur="1" fill="hold">
                                          <p:stCondLst>
                                            <p:cond delay="499"/>
                                          </p:stCondLst>
                                        </p:cTn>
                                        <p:tgtEl>
                                          <p:spTgt spid="12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par>
                                <p:cTn id="29" presetID="9" presetClass="exit" presetSubtype="0" fill="hold" grpId="1" nodeType="withEffect">
                                  <p:stCondLst>
                                    <p:cond delay="0"/>
                                  </p:stCondLst>
                                  <p:childTnLst>
                                    <p:animEffect transition="out" filter="dissolv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9" presetClass="entr" presetSubtype="0" fill="hold" grpId="0" nodeType="withEffect">
                                  <p:stCondLst>
                                    <p:cond delay="0"/>
                                  </p:stCondLst>
                                  <p:childTnLst>
                                    <p:set>
                                      <p:cBhvr>
                                        <p:cTn id="33" dur="1" fill="hold">
                                          <p:stCondLst>
                                            <p:cond delay="0"/>
                                          </p:stCondLst>
                                        </p:cTn>
                                        <p:tgtEl>
                                          <p:spTgt spid="121"/>
                                        </p:tgtEl>
                                        <p:attrNameLst>
                                          <p:attrName>style.visibility</p:attrName>
                                        </p:attrNameLst>
                                      </p:cBhvr>
                                      <p:to>
                                        <p:strVal val="visible"/>
                                      </p:to>
                                    </p:set>
                                    <p:animEffect transition="in" filter="dissolve">
                                      <p:cBhvr>
                                        <p:cTn id="34" dur="500"/>
                                        <p:tgtEl>
                                          <p:spTgt spid="121"/>
                                        </p:tgtEl>
                                      </p:cBhvr>
                                    </p:animEffec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30"/>
                                        </p:tgtEl>
                                        <p:attrNameLst>
                                          <p:attrName>style.visibility</p:attrName>
                                        </p:attrNameLst>
                                      </p:cBhvr>
                                      <p:to>
                                        <p:strVal val="visible"/>
                                      </p:to>
                                    </p:set>
                                    <p:animEffect transition="in" filter="dissolve">
                                      <p:cBhvr>
                                        <p:cTn id="38" dur="500"/>
                                        <p:tgtEl>
                                          <p:spTgt spid="13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up)">
                                      <p:cBhvr>
                                        <p:cTn id="43" dur="500"/>
                                        <p:tgtEl>
                                          <p:spTgt spid="5"/>
                                        </p:tgtEl>
                                      </p:cBhvr>
                                    </p:animEffect>
                                  </p:childTnLst>
                                </p:cTn>
                              </p:par>
                              <p:par>
                                <p:cTn id="44" presetID="9" presetClass="exit" presetSubtype="0" fill="hold" grpId="1" nodeType="withEffect">
                                  <p:stCondLst>
                                    <p:cond delay="0"/>
                                  </p:stCondLst>
                                  <p:childTnLst>
                                    <p:animEffect transition="out" filter="dissolve">
                                      <p:cBhvr>
                                        <p:cTn id="45" dur="500"/>
                                        <p:tgtEl>
                                          <p:spTgt spid="130"/>
                                        </p:tgtEl>
                                      </p:cBhvr>
                                    </p:animEffect>
                                    <p:set>
                                      <p:cBhvr>
                                        <p:cTn id="46" dur="1" fill="hold">
                                          <p:stCondLst>
                                            <p:cond delay="499"/>
                                          </p:stCondLst>
                                        </p:cTn>
                                        <p:tgtEl>
                                          <p:spTgt spid="130"/>
                                        </p:tgtEl>
                                        <p:attrNameLst>
                                          <p:attrName>style.visibility</p:attrName>
                                        </p:attrNameLst>
                                      </p:cBhvr>
                                      <p:to>
                                        <p:strVal val="hidden"/>
                                      </p:to>
                                    </p:set>
                                  </p:childTnLst>
                                </p:cTn>
                              </p:par>
                              <p:par>
                                <p:cTn id="47" presetID="9" presetClass="entr" presetSubtype="0" fill="hold" grpId="0" nodeType="withEffect">
                                  <p:stCondLst>
                                    <p:cond delay="0"/>
                                  </p:stCondLst>
                                  <p:childTnLst>
                                    <p:set>
                                      <p:cBhvr>
                                        <p:cTn id="48" dur="1" fill="hold">
                                          <p:stCondLst>
                                            <p:cond delay="0"/>
                                          </p:stCondLst>
                                        </p:cTn>
                                        <p:tgtEl>
                                          <p:spTgt spid="123"/>
                                        </p:tgtEl>
                                        <p:attrNameLst>
                                          <p:attrName>style.visibility</p:attrName>
                                        </p:attrNameLst>
                                      </p:cBhvr>
                                      <p:to>
                                        <p:strVal val="visible"/>
                                      </p:to>
                                    </p:set>
                                    <p:animEffect transition="in" filter="dissolve">
                                      <p:cBhvr>
                                        <p:cTn id="49" dur="500"/>
                                        <p:tgtEl>
                                          <p:spTgt spid="123"/>
                                        </p:tgtEl>
                                      </p:cBhvr>
                                    </p:animEffect>
                                  </p:childTnLst>
                                </p:cTn>
                              </p:par>
                            </p:childTnLst>
                          </p:cTn>
                        </p:par>
                        <p:par>
                          <p:cTn id="50" fill="hold">
                            <p:stCondLst>
                              <p:cond delay="500"/>
                            </p:stCondLst>
                            <p:childTnLst>
                              <p:par>
                                <p:cTn id="51" presetID="9" presetClass="entr" presetSubtype="0" fill="hold" grpId="0" nodeType="afterEffect">
                                  <p:stCondLst>
                                    <p:cond delay="0"/>
                                  </p:stCondLst>
                                  <p:childTnLst>
                                    <p:set>
                                      <p:cBhvr>
                                        <p:cTn id="52" dur="1" fill="hold">
                                          <p:stCondLst>
                                            <p:cond delay="0"/>
                                          </p:stCondLst>
                                        </p:cTn>
                                        <p:tgtEl>
                                          <p:spTgt spid="131"/>
                                        </p:tgtEl>
                                        <p:attrNameLst>
                                          <p:attrName>style.visibility</p:attrName>
                                        </p:attrNameLst>
                                      </p:cBhvr>
                                      <p:to>
                                        <p:strVal val="visible"/>
                                      </p:to>
                                    </p:set>
                                    <p:animEffect transition="in" filter="dissolve">
                                      <p:cBhvr>
                                        <p:cTn id="53" dur="500"/>
                                        <p:tgtEl>
                                          <p:spTgt spid="13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114"/>
                                        </p:tgtEl>
                                        <p:attrNameLst>
                                          <p:attrName>style.visibility</p:attrName>
                                        </p:attrNameLst>
                                      </p:cBhvr>
                                      <p:to>
                                        <p:strVal val="visible"/>
                                      </p:to>
                                    </p:set>
                                    <p:animEffect transition="in" filter="wipe(right)">
                                      <p:cBhvr>
                                        <p:cTn id="58" dur="500"/>
                                        <p:tgtEl>
                                          <p:spTgt spid="114"/>
                                        </p:tgtEl>
                                      </p:cBhvr>
                                    </p:animEffect>
                                  </p:childTnLst>
                                </p:cTn>
                              </p:par>
                              <p:par>
                                <p:cTn id="59" presetID="9" presetClass="exit" presetSubtype="0" fill="hold" grpId="1" nodeType="withEffect">
                                  <p:stCondLst>
                                    <p:cond delay="0"/>
                                  </p:stCondLst>
                                  <p:childTnLst>
                                    <p:animEffect transition="out" filter="dissolve">
                                      <p:cBhvr>
                                        <p:cTn id="60" dur="500"/>
                                        <p:tgtEl>
                                          <p:spTgt spid="131"/>
                                        </p:tgtEl>
                                      </p:cBhvr>
                                    </p:animEffect>
                                    <p:set>
                                      <p:cBhvr>
                                        <p:cTn id="61" dur="1" fill="hold">
                                          <p:stCondLst>
                                            <p:cond delay="499"/>
                                          </p:stCondLst>
                                        </p:cTn>
                                        <p:tgtEl>
                                          <p:spTgt spid="131"/>
                                        </p:tgtEl>
                                        <p:attrNameLst>
                                          <p:attrName>style.visibility</p:attrName>
                                        </p:attrNameLst>
                                      </p:cBhvr>
                                      <p:to>
                                        <p:strVal val="hidden"/>
                                      </p:to>
                                    </p:set>
                                  </p:childTnLst>
                                </p:cTn>
                              </p:par>
                              <p:par>
                                <p:cTn id="62" presetID="9" presetClass="entr" presetSubtype="0" fill="hold" grpId="0" nodeType="withEffect">
                                  <p:stCondLst>
                                    <p:cond delay="0"/>
                                  </p:stCondLst>
                                  <p:childTnLst>
                                    <p:set>
                                      <p:cBhvr>
                                        <p:cTn id="63" dur="1" fill="hold">
                                          <p:stCondLst>
                                            <p:cond delay="0"/>
                                          </p:stCondLst>
                                        </p:cTn>
                                        <p:tgtEl>
                                          <p:spTgt spid="124"/>
                                        </p:tgtEl>
                                        <p:attrNameLst>
                                          <p:attrName>style.visibility</p:attrName>
                                        </p:attrNameLst>
                                      </p:cBhvr>
                                      <p:to>
                                        <p:strVal val="visible"/>
                                      </p:to>
                                    </p:set>
                                    <p:animEffect transition="in" filter="dissolve">
                                      <p:cBhvr>
                                        <p:cTn id="64" dur="500"/>
                                        <p:tgtEl>
                                          <p:spTgt spid="124"/>
                                        </p:tgtEl>
                                      </p:cBhvr>
                                    </p:animEffect>
                                  </p:childTnLst>
                                </p:cTn>
                              </p:par>
                            </p:childTnLst>
                          </p:cTn>
                        </p:par>
                        <p:par>
                          <p:cTn id="65" fill="hold">
                            <p:stCondLst>
                              <p:cond delay="500"/>
                            </p:stCondLst>
                            <p:childTnLst>
                              <p:par>
                                <p:cTn id="66" presetID="9" presetClass="entr" presetSubtype="0" fill="hold" grpId="0" nodeType="afterEffect">
                                  <p:stCondLst>
                                    <p:cond delay="0"/>
                                  </p:stCondLst>
                                  <p:childTnLst>
                                    <p:set>
                                      <p:cBhvr>
                                        <p:cTn id="67" dur="1" fill="hold">
                                          <p:stCondLst>
                                            <p:cond delay="0"/>
                                          </p:stCondLst>
                                        </p:cTn>
                                        <p:tgtEl>
                                          <p:spTgt spid="132"/>
                                        </p:tgtEl>
                                        <p:attrNameLst>
                                          <p:attrName>style.visibility</p:attrName>
                                        </p:attrNameLst>
                                      </p:cBhvr>
                                      <p:to>
                                        <p:strVal val="visible"/>
                                      </p:to>
                                    </p:set>
                                    <p:animEffect transition="in" filter="dissolve">
                                      <p:cBhvr>
                                        <p:cTn id="68" dur="500"/>
                                        <p:tgtEl>
                                          <p:spTgt spid="13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115"/>
                                        </p:tgtEl>
                                        <p:attrNameLst>
                                          <p:attrName>style.visibility</p:attrName>
                                        </p:attrNameLst>
                                      </p:cBhvr>
                                      <p:to>
                                        <p:strVal val="visible"/>
                                      </p:to>
                                    </p:set>
                                    <p:animEffect transition="in" filter="wipe(down)">
                                      <p:cBhvr>
                                        <p:cTn id="73" dur="500"/>
                                        <p:tgtEl>
                                          <p:spTgt spid="11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125"/>
                                        </p:tgtEl>
                                        <p:attrNameLst>
                                          <p:attrName>style.visibility</p:attrName>
                                        </p:attrNameLst>
                                      </p:cBhvr>
                                      <p:to>
                                        <p:strVal val="visible"/>
                                      </p:to>
                                    </p:set>
                                    <p:animEffect transition="in" filter="dissolve">
                                      <p:cBhvr>
                                        <p:cTn id="76" dur="500"/>
                                        <p:tgtEl>
                                          <p:spTgt spid="125"/>
                                        </p:tgtEl>
                                      </p:cBhvr>
                                    </p:animEffect>
                                  </p:childTnLst>
                                </p:cTn>
                              </p:par>
                              <p:par>
                                <p:cTn id="77" presetID="9" presetClass="exit" presetSubtype="0" fill="hold" grpId="1" nodeType="withEffect">
                                  <p:stCondLst>
                                    <p:cond delay="0"/>
                                  </p:stCondLst>
                                  <p:childTnLst>
                                    <p:animEffect transition="out" filter="dissolve">
                                      <p:cBhvr>
                                        <p:cTn id="78" dur="500"/>
                                        <p:tgtEl>
                                          <p:spTgt spid="132"/>
                                        </p:tgtEl>
                                      </p:cBhvr>
                                    </p:animEffect>
                                    <p:set>
                                      <p:cBhvr>
                                        <p:cTn id="79" dur="1" fill="hold">
                                          <p:stCondLst>
                                            <p:cond delay="499"/>
                                          </p:stCondLst>
                                        </p:cTn>
                                        <p:tgtEl>
                                          <p:spTgt spid="132"/>
                                        </p:tgtEl>
                                        <p:attrNameLst>
                                          <p:attrName>style.visibility</p:attrName>
                                        </p:attrNameLst>
                                      </p:cBhvr>
                                      <p:to>
                                        <p:strVal val="hidden"/>
                                      </p:to>
                                    </p:set>
                                  </p:childTnLst>
                                </p:cTn>
                              </p:par>
                            </p:childTnLst>
                          </p:cTn>
                        </p:par>
                        <p:par>
                          <p:cTn id="80" fill="hold">
                            <p:stCondLst>
                              <p:cond delay="500"/>
                            </p:stCondLst>
                            <p:childTnLst>
                              <p:par>
                                <p:cTn id="81" presetID="9" presetClass="entr" presetSubtype="0" fill="hold" grpId="0" nodeType="afterEffect">
                                  <p:stCondLst>
                                    <p:cond delay="0"/>
                                  </p:stCondLst>
                                  <p:childTnLst>
                                    <p:set>
                                      <p:cBhvr>
                                        <p:cTn id="82" dur="1" fill="hold">
                                          <p:stCondLst>
                                            <p:cond delay="0"/>
                                          </p:stCondLst>
                                        </p:cTn>
                                        <p:tgtEl>
                                          <p:spTgt spid="133"/>
                                        </p:tgtEl>
                                        <p:attrNameLst>
                                          <p:attrName>style.visibility</p:attrName>
                                        </p:attrNameLst>
                                      </p:cBhvr>
                                      <p:to>
                                        <p:strVal val="visible"/>
                                      </p:to>
                                    </p:set>
                                    <p:animEffect transition="in" filter="dissolve">
                                      <p:cBhvr>
                                        <p:cTn id="83"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4" grpId="0" animBg="1"/>
      <p:bldP spid="123" grpId="0" animBg="1"/>
      <p:bldP spid="121" grpId="0" animBg="1"/>
      <p:bldP spid="3" grpId="0" animBg="1"/>
      <p:bldP spid="3" grpId="1" animBg="1"/>
      <p:bldP spid="122" grpId="0" animBg="1"/>
      <p:bldP spid="122" grpId="1" animBg="1"/>
      <p:bldP spid="6" grpId="0" animBg="1"/>
      <p:bldP spid="6" grpId="1" animBg="1"/>
      <p:bldP spid="130" grpId="0" animBg="1"/>
      <p:bldP spid="130" grpId="1" animBg="1"/>
      <p:bldP spid="131" grpId="0" animBg="1"/>
      <p:bldP spid="131" grpId="1" animBg="1"/>
      <p:bldP spid="132" grpId="0" animBg="1"/>
      <p:bldP spid="132" grpId="1" animBg="1"/>
      <p:bldP spid="13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p:cNvSpPr/>
          <p:nvPr/>
        </p:nvSpPr>
        <p:spPr>
          <a:xfrm>
            <a:off x="2666162" y="373585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ctangle 123"/>
          <p:cNvSpPr/>
          <p:nvPr/>
        </p:nvSpPr>
        <p:spPr>
          <a:xfrm>
            <a:off x="5108911" y="5798809"/>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ctangle 122"/>
          <p:cNvSpPr/>
          <p:nvPr/>
        </p:nvSpPr>
        <p:spPr>
          <a:xfrm>
            <a:off x="8105934" y="3949220"/>
            <a:ext cx="944562"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ctangle 120"/>
          <p:cNvSpPr/>
          <p:nvPr/>
        </p:nvSpPr>
        <p:spPr>
          <a:xfrm>
            <a:off x="4772033" y="1955144"/>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798690" y="289325"/>
            <a:ext cx="11100625" cy="894622"/>
          </a:xfrm>
        </p:spPr>
        <p:txBody>
          <a:bodyPr>
            <a:normAutofit/>
          </a:bodyPr>
          <a:lstStyle/>
          <a:p>
            <a:r>
              <a:rPr lang="en-US" sz="4800" dirty="0"/>
              <a:t>rdt3.0 sender</a:t>
            </a:r>
            <a:endParaRPr lang="en-US" sz="4400" dirty="0"/>
          </a:p>
        </p:txBody>
      </p:sp>
      <p:sp>
        <p:nvSpPr>
          <p:cNvPr id="64" name="Line 6"/>
          <p:cNvSpPr>
            <a:spLocks noChangeShapeType="1"/>
          </p:cNvSpPr>
          <p:nvPr/>
        </p:nvSpPr>
        <p:spPr bwMode="auto">
          <a:xfrm>
            <a:off x="4488198" y="1637972"/>
            <a:ext cx="157163" cy="576262"/>
          </a:xfrm>
          <a:prstGeom prst="line">
            <a:avLst/>
          </a:prstGeom>
          <a:noFill/>
          <a:ln w="2857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65" name="Group 7"/>
          <p:cNvGrpSpPr/>
          <p:nvPr/>
        </p:nvGrpSpPr>
        <p:grpSpPr bwMode="auto">
          <a:xfrm>
            <a:off x="7099636" y="2184072"/>
            <a:ext cx="889000" cy="865187"/>
            <a:chOff x="445" y="1273"/>
            <a:chExt cx="560" cy="545"/>
          </a:xfrm>
        </p:grpSpPr>
        <p:sp>
          <p:nvSpPr>
            <p:cNvPr id="66" name="Oval 8"/>
            <p:cNvSpPr>
              <a:spLocks noChangeArrowheads="1"/>
            </p:cNvSpPr>
            <p:nvPr/>
          </p:nvSpPr>
          <p:spPr bwMode="auto">
            <a:xfrm>
              <a:off x="445" y="1273"/>
              <a:ext cx="560" cy="545"/>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7" name="Text Box 9"/>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Wait for ACK0</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nvGrpSpPr>
          <p:cNvPr id="4" name="Group 3"/>
          <p:cNvGrpSpPr/>
          <p:nvPr/>
        </p:nvGrpSpPr>
        <p:grpSpPr>
          <a:xfrm>
            <a:off x="4758073" y="1183947"/>
            <a:ext cx="3860800" cy="1144587"/>
            <a:chOff x="4758073" y="1183947"/>
            <a:chExt cx="3860800" cy="1144587"/>
          </a:xfrm>
        </p:grpSpPr>
        <p:sp>
          <p:nvSpPr>
            <p:cNvPr id="61" name="Text Box 3"/>
            <p:cNvSpPr txBox="1">
              <a:spLocks noChangeArrowheads="1"/>
            </p:cNvSpPr>
            <p:nvPr/>
          </p:nvSpPr>
          <p:spPr bwMode="auto">
            <a:xfrm>
              <a:off x="4758073" y="1477634"/>
              <a:ext cx="38608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 </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make_pkt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(0, data, checksum)</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2" name="Text Box 4"/>
            <p:cNvSpPr txBox="1">
              <a:spLocks noChangeArrowheads="1"/>
            </p:cNvSpPr>
            <p:nvPr/>
          </p:nvSpPr>
          <p:spPr bwMode="auto">
            <a:xfrm>
              <a:off x="4799348" y="1183947"/>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3" name="Line 5"/>
            <p:cNvSpPr>
              <a:spLocks noChangeShapeType="1"/>
            </p:cNvSpPr>
            <p:nvPr/>
          </p:nvSpPr>
          <p:spPr bwMode="auto">
            <a:xfrm>
              <a:off x="4900948" y="1522084"/>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8" name="Freeform 10"/>
            <p:cNvSpPr/>
            <p:nvPr/>
          </p:nvSpPr>
          <p:spPr bwMode="auto">
            <a:xfrm flipV="1">
              <a:off x="5123198" y="2165022"/>
              <a:ext cx="2090738" cy="16351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72" name="Group 14"/>
          <p:cNvGrpSpPr/>
          <p:nvPr/>
        </p:nvGrpSpPr>
        <p:grpSpPr bwMode="auto">
          <a:xfrm>
            <a:off x="7191711" y="4098597"/>
            <a:ext cx="1189037" cy="850900"/>
            <a:chOff x="4090" y="3230"/>
            <a:chExt cx="749" cy="536"/>
          </a:xfrm>
        </p:grpSpPr>
        <p:sp>
          <p:nvSpPr>
            <p:cNvPr id="73" name="Oval 15"/>
            <p:cNvSpPr>
              <a:spLocks noChangeArrowheads="1"/>
            </p:cNvSpPr>
            <p:nvPr/>
          </p:nvSpPr>
          <p:spPr bwMode="auto">
            <a:xfrm>
              <a:off x="4159" y="3230"/>
              <a:ext cx="595" cy="536"/>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4" name="Text Box 16"/>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Wait for </a:t>
              </a:r>
              <a:endPar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call 1 from above</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nvGrpSpPr>
          <p:cNvPr id="114" name="Group 113"/>
          <p:cNvGrpSpPr/>
          <p:nvPr/>
        </p:nvGrpSpPr>
        <p:grpSpPr>
          <a:xfrm>
            <a:off x="5054936" y="4832022"/>
            <a:ext cx="3444875" cy="1038225"/>
            <a:chOff x="5054936" y="4832022"/>
            <a:chExt cx="3444875" cy="1038225"/>
          </a:xfrm>
        </p:grpSpPr>
        <p:sp>
          <p:nvSpPr>
            <p:cNvPr id="76" name="Freeform 18"/>
            <p:cNvSpPr/>
            <p:nvPr/>
          </p:nvSpPr>
          <p:spPr bwMode="auto">
            <a:xfrm>
              <a:off x="5108911" y="4832022"/>
              <a:ext cx="2312987" cy="27463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8" name="Text Box 20"/>
            <p:cNvSpPr txBox="1">
              <a:spLocks noChangeArrowheads="1"/>
            </p:cNvSpPr>
            <p:nvPr/>
          </p:nvSpPr>
          <p:spPr bwMode="auto">
            <a:xfrm>
              <a:off x="5054936" y="5317797"/>
              <a:ext cx="34448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sndpkt = make_pkt(1, data, checksum)</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9" name="Text Box 21"/>
            <p:cNvSpPr txBox="1">
              <a:spLocks noChangeArrowheads="1"/>
            </p:cNvSpPr>
            <p:nvPr/>
          </p:nvSpPr>
          <p:spPr bwMode="auto">
            <a:xfrm>
              <a:off x="5054936" y="5035222"/>
              <a:ext cx="17240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rdt_send(data)</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0" name="Line 22"/>
            <p:cNvSpPr>
              <a:spLocks noChangeShapeType="1"/>
            </p:cNvSpPr>
            <p:nvPr/>
          </p:nvSpPr>
          <p:spPr bwMode="auto">
            <a:xfrm>
              <a:off x="5173998" y="5346372"/>
              <a:ext cx="2598738"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5" name="Group 4"/>
          <p:cNvGrpSpPr/>
          <p:nvPr/>
        </p:nvGrpSpPr>
        <p:grpSpPr>
          <a:xfrm>
            <a:off x="7858461" y="2912734"/>
            <a:ext cx="2309812" cy="1184275"/>
            <a:chOff x="7858461" y="2912734"/>
            <a:chExt cx="2309812" cy="1184275"/>
          </a:xfrm>
        </p:grpSpPr>
        <p:sp>
          <p:nvSpPr>
            <p:cNvPr id="77" name="Freeform 19"/>
            <p:cNvSpPr/>
            <p:nvPr/>
          </p:nvSpPr>
          <p:spPr bwMode="auto">
            <a:xfrm rot="5400000" flipH="1" flipV="1">
              <a:off x="7349667" y="3421528"/>
              <a:ext cx="1184275" cy="166687"/>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1" name="Text Box 23"/>
            <p:cNvSpPr txBox="1">
              <a:spLocks noChangeArrowheads="1"/>
            </p:cNvSpPr>
            <p:nvPr/>
          </p:nvSpPr>
          <p:spPr bwMode="auto">
            <a:xfrm>
              <a:off x="8018798" y="3200072"/>
              <a:ext cx="21494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rdt_rcv(rcvpkt)   </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&amp;&amp; notcorrupt(rcvpkt) </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&amp;&amp; isACK(rcvpkt,0)</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2" name="Line 24"/>
            <p:cNvSpPr>
              <a:spLocks noChangeShapeType="1"/>
            </p:cNvSpPr>
            <p:nvPr/>
          </p:nvSpPr>
          <p:spPr bwMode="auto">
            <a:xfrm>
              <a:off x="8134686" y="3911272"/>
              <a:ext cx="14192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7" name="Text Box 29"/>
            <p:cNvSpPr txBox="1">
              <a:spLocks noChangeArrowheads="1"/>
            </p:cNvSpPr>
            <p:nvPr/>
          </p:nvSpPr>
          <p:spPr bwMode="auto">
            <a:xfrm>
              <a:off x="8039436" y="3892222"/>
              <a:ext cx="151447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stop_timer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nvGrpSpPr>
          <p:cNvPr id="115" name="Group 114"/>
          <p:cNvGrpSpPr/>
          <p:nvPr/>
        </p:nvGrpSpPr>
        <p:grpSpPr>
          <a:xfrm>
            <a:off x="2638761" y="2958772"/>
            <a:ext cx="1945938" cy="1239836"/>
            <a:chOff x="2638761" y="2958772"/>
            <a:chExt cx="1945938" cy="1239836"/>
          </a:xfrm>
        </p:grpSpPr>
        <p:sp>
          <p:nvSpPr>
            <p:cNvPr id="75" name="Freeform 17"/>
            <p:cNvSpPr/>
            <p:nvPr/>
          </p:nvSpPr>
          <p:spPr bwMode="auto">
            <a:xfrm rot="16200000" flipV="1">
              <a:off x="3932568" y="3546478"/>
              <a:ext cx="1150609" cy="153652"/>
            </a:xfrm>
            <a:custGeom>
              <a:avLst/>
              <a:gdLst>
                <a:gd name="T0" fmla="*/ 0 w 2835"/>
                <a:gd name="T1" fmla="*/ 0 h 525"/>
                <a:gd name="T2" fmla="*/ 2147483647 w 2835"/>
                <a:gd name="T3" fmla="*/ 0 h 525"/>
                <a:gd name="T4" fmla="*/ 0 60000 65536"/>
                <a:gd name="T5" fmla="*/ 0 60000 65536"/>
              </a:gdLst>
              <a:ahLst/>
              <a:cxnLst>
                <a:cxn ang="T4">
                  <a:pos x="T0" y="T1"/>
                </a:cxn>
                <a:cxn ang="T5">
                  <a:pos x="T2" y="T3"/>
                </a:cxn>
              </a:cxnLst>
              <a:rect l="0" t="0" r="r" b="b"/>
              <a:pathLst>
                <a:path w="2835" h="525">
                  <a:moveTo>
                    <a:pt x="0" y="0"/>
                  </a:moveTo>
                  <a:cubicBezTo>
                    <a:pt x="60" y="525"/>
                    <a:pt x="2835" y="495"/>
                    <a:pt x="2835"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5" name="Text Box 27"/>
            <p:cNvSpPr txBox="1">
              <a:spLocks noChangeArrowheads="1"/>
            </p:cNvSpPr>
            <p:nvPr/>
          </p:nvSpPr>
          <p:spPr bwMode="auto">
            <a:xfrm>
              <a:off x="2646698" y="2958772"/>
              <a:ext cx="1912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rdt_rcv(rcvpkt)   </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&amp;&amp; notcorrupt(rcvpkt) </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&amp;&amp; isACK(rcvpkt,1)</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6" name="Line 28"/>
            <p:cNvSpPr>
              <a:spLocks noChangeShapeType="1"/>
            </p:cNvSpPr>
            <p:nvPr/>
          </p:nvSpPr>
          <p:spPr bwMode="auto">
            <a:xfrm>
              <a:off x="2773698" y="3698547"/>
              <a:ext cx="151765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8" name="Text Box 30"/>
            <p:cNvSpPr txBox="1">
              <a:spLocks noChangeArrowheads="1"/>
            </p:cNvSpPr>
            <p:nvPr/>
          </p:nvSpPr>
          <p:spPr bwMode="auto">
            <a:xfrm>
              <a:off x="2638761" y="3671559"/>
              <a:ext cx="1514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stop_timer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nvGrpSpPr>
          <p:cNvPr id="6" name="Group 5"/>
          <p:cNvGrpSpPr/>
          <p:nvPr/>
        </p:nvGrpSpPr>
        <p:grpSpPr>
          <a:xfrm>
            <a:off x="7977523" y="2372984"/>
            <a:ext cx="2447925" cy="741363"/>
            <a:chOff x="7977523" y="2372984"/>
            <a:chExt cx="2447925" cy="741363"/>
          </a:xfrm>
        </p:grpSpPr>
        <p:sp>
          <p:nvSpPr>
            <p:cNvPr id="128" name="Rectangle 127"/>
            <p:cNvSpPr/>
            <p:nvPr/>
          </p:nvSpPr>
          <p:spPr>
            <a:xfrm>
              <a:off x="8369605" y="2404148"/>
              <a:ext cx="732514" cy="223838"/>
            </a:xfrm>
            <a:prstGeom prst="rect">
              <a:avLst/>
            </a:prstGeom>
            <a:solidFill>
              <a:srgbClr val="FF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p:cNvSpPr/>
            <p:nvPr/>
          </p:nvSpPr>
          <p:spPr>
            <a:xfrm>
              <a:off x="8358054" y="2870582"/>
              <a:ext cx="1037420"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7" name="Group 116"/>
            <p:cNvGrpSpPr/>
            <p:nvPr/>
          </p:nvGrpSpPr>
          <p:grpSpPr>
            <a:xfrm>
              <a:off x="7977523" y="2372984"/>
              <a:ext cx="2447925" cy="741363"/>
              <a:chOff x="7977523" y="2372984"/>
              <a:chExt cx="2447925" cy="741363"/>
            </a:xfrm>
          </p:grpSpPr>
          <p:sp>
            <p:nvSpPr>
              <p:cNvPr id="89" name="Freeform 31"/>
              <p:cNvSpPr/>
              <p:nvPr/>
            </p:nvSpPr>
            <p:spPr bwMode="auto">
              <a:xfrm>
                <a:off x="7977523" y="2431722"/>
                <a:ext cx="461963" cy="682625"/>
              </a:xfrm>
              <a:custGeom>
                <a:avLst/>
                <a:gdLst>
                  <a:gd name="T0" fmla="*/ 0 w 291"/>
                  <a:gd name="T1" fmla="*/ 2147483647 h 430"/>
                  <a:gd name="T2" fmla="*/ 2147483647 w 291"/>
                  <a:gd name="T3" fmla="*/ 2147483647 h 430"/>
                  <a:gd name="T4" fmla="*/ 0 60000 65536"/>
                  <a:gd name="T5" fmla="*/ 0 60000 65536"/>
                </a:gdLst>
                <a:ahLst/>
                <a:cxnLst>
                  <a:cxn ang="T4">
                    <a:pos x="T0" y="T1"/>
                  </a:cxn>
                  <a:cxn ang="T5">
                    <a:pos x="T2" y="T3"/>
                  </a:cxn>
                </a:cxnLst>
                <a:rect l="0" t="0" r="r" b="b"/>
                <a:pathLst>
                  <a:path w="291" h="430">
                    <a:moveTo>
                      <a:pt x="0" y="120"/>
                    </a:moveTo>
                    <a:cubicBezTo>
                      <a:pt x="291" y="0"/>
                      <a:pt x="259" y="430"/>
                      <a:pt x="15" y="25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0" name="Text Box 32"/>
              <p:cNvSpPr txBox="1">
                <a:spLocks noChangeArrowheads="1"/>
              </p:cNvSpPr>
              <p:nvPr/>
            </p:nvSpPr>
            <p:spPr bwMode="auto">
              <a:xfrm>
                <a:off x="8309311" y="2609522"/>
                <a:ext cx="2116137"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udt_send</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sndpkt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start_timer</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1" name="Text Box 33"/>
              <p:cNvSpPr txBox="1">
                <a:spLocks noChangeArrowheads="1"/>
              </p:cNvSpPr>
              <p:nvPr/>
            </p:nvSpPr>
            <p:spPr bwMode="auto">
              <a:xfrm>
                <a:off x="8331536" y="2372984"/>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timeout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2" name="Line 34"/>
              <p:cNvSpPr>
                <a:spLocks noChangeShapeType="1"/>
              </p:cNvSpPr>
              <p:nvPr/>
            </p:nvSpPr>
            <p:spPr bwMode="auto">
              <a:xfrm>
                <a:off x="8420436" y="2626984"/>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grpSp>
        <p:nvGrpSpPr>
          <p:cNvPr id="100" name="Group 42"/>
          <p:cNvGrpSpPr/>
          <p:nvPr/>
        </p:nvGrpSpPr>
        <p:grpSpPr bwMode="auto">
          <a:xfrm>
            <a:off x="4157998" y="2228522"/>
            <a:ext cx="1189038" cy="850900"/>
            <a:chOff x="4090" y="3230"/>
            <a:chExt cx="749" cy="536"/>
          </a:xfrm>
        </p:grpSpPr>
        <p:sp>
          <p:nvSpPr>
            <p:cNvPr id="101" name="Oval 43"/>
            <p:cNvSpPr>
              <a:spLocks noChangeArrowheads="1"/>
            </p:cNvSpPr>
            <p:nvPr/>
          </p:nvSpPr>
          <p:spPr bwMode="auto">
            <a:xfrm>
              <a:off x="4159" y="3230"/>
              <a:ext cx="595" cy="536"/>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02" name="Text Box 44"/>
            <p:cNvSpPr txBox="1">
              <a:spLocks noChangeArrowheads="1"/>
            </p:cNvSpPr>
            <p:nvPr/>
          </p:nvSpPr>
          <p:spPr bwMode="auto">
            <a:xfrm>
              <a:off x="4090" y="3270"/>
              <a:ext cx="749"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Wait for </a:t>
              </a:r>
              <a:endPar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call 0 from above</a:t>
              </a:r>
              <a:endParaRPr kumimoji="0" lang="en-US"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nvGrpSpPr>
          <p:cNvPr id="104" name="Group 46"/>
          <p:cNvGrpSpPr/>
          <p:nvPr/>
        </p:nvGrpSpPr>
        <p:grpSpPr bwMode="auto">
          <a:xfrm>
            <a:off x="4369136" y="4082722"/>
            <a:ext cx="889000" cy="865187"/>
            <a:chOff x="445" y="1273"/>
            <a:chExt cx="560" cy="545"/>
          </a:xfrm>
        </p:grpSpPr>
        <p:sp>
          <p:nvSpPr>
            <p:cNvPr id="105" name="Oval 47"/>
            <p:cNvSpPr>
              <a:spLocks noChangeArrowheads="1"/>
            </p:cNvSpPr>
            <p:nvPr/>
          </p:nvSpPr>
          <p:spPr bwMode="auto">
            <a:xfrm>
              <a:off x="445" y="1273"/>
              <a:ext cx="560" cy="545"/>
            </a:xfrm>
            <a:prstGeom prst="ellipse">
              <a:avLst/>
            </a:prstGeom>
            <a:solidFill>
              <a:srgbClr val="FFFFFF"/>
            </a:solidFill>
            <a:ln w="19050">
              <a:solidFill>
                <a:srgbClr val="000000"/>
              </a:solidFill>
              <a:round/>
            </a:ln>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06" name="Text Box 48"/>
            <p:cNvSpPr txBox="1">
              <a:spLocks noChangeArrowheads="1"/>
            </p:cNvSpPr>
            <p:nvPr/>
          </p:nvSpPr>
          <p:spPr bwMode="auto">
            <a:xfrm>
              <a:off x="499" y="1309"/>
              <a:ext cx="450"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Wait for ACK1</a:t>
              </a:r>
              <a:endParaRPr kumimoji="0" lang="en-US" altLang="en-US" sz="14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nvGrpSpPr>
          <p:cNvPr id="118" name="Group 117"/>
          <p:cNvGrpSpPr/>
          <p:nvPr/>
        </p:nvGrpSpPr>
        <p:grpSpPr>
          <a:xfrm>
            <a:off x="8164848" y="4466897"/>
            <a:ext cx="1760538" cy="890587"/>
            <a:chOff x="8164848" y="4466897"/>
            <a:chExt cx="1760538" cy="890587"/>
          </a:xfrm>
        </p:grpSpPr>
        <p:sp>
          <p:nvSpPr>
            <p:cNvPr id="98" name="Freeform 40"/>
            <p:cNvSpPr/>
            <p:nvPr/>
          </p:nvSpPr>
          <p:spPr bwMode="auto">
            <a:xfrm>
              <a:off x="8164848" y="4466897"/>
              <a:ext cx="579438" cy="890587"/>
            </a:xfrm>
            <a:custGeom>
              <a:avLst/>
              <a:gdLst>
                <a:gd name="T0" fmla="*/ 2147483647 w 322"/>
                <a:gd name="T1" fmla="*/ 2147483647 h 483"/>
                <a:gd name="T2" fmla="*/ 0 w 322"/>
                <a:gd name="T3" fmla="*/ 2147483647 h 483"/>
                <a:gd name="T4" fmla="*/ 0 60000 65536"/>
                <a:gd name="T5" fmla="*/ 0 60000 65536"/>
              </a:gdLst>
              <a:ahLst/>
              <a:cxnLst>
                <a:cxn ang="T4">
                  <a:pos x="T0" y="T1"/>
                </a:cxn>
                <a:cxn ang="T5">
                  <a:pos x="T2" y="T3"/>
                </a:cxn>
              </a:cxnLst>
              <a:rect l="0" t="0" r="r" b="b"/>
              <a:pathLst>
                <a:path w="322" h="483">
                  <a:moveTo>
                    <a:pt x="31" y="120"/>
                  </a:moveTo>
                  <a:cubicBezTo>
                    <a:pt x="322" y="0"/>
                    <a:pt x="64" y="483"/>
                    <a:pt x="0" y="18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08" name="Text Box 50"/>
            <p:cNvSpPr txBox="1">
              <a:spLocks noChangeArrowheads="1"/>
            </p:cNvSpPr>
            <p:nvPr/>
          </p:nvSpPr>
          <p:spPr bwMode="auto">
            <a:xfrm>
              <a:off x="8963361" y="4946322"/>
              <a:ext cx="32385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00"/>
                  </a:solidFill>
                  <a:effectLst/>
                  <a:uLnTx/>
                  <a:uFillTx/>
                  <a:latin typeface="Symbol" panose="05050102010706020507" charset="0"/>
                  <a:ea typeface="MS PGothic" panose="020B0600070205080204" pitchFamily="34" charset="-128"/>
                  <a:cs typeface="+mn-cs"/>
                </a:rPr>
                <a:t>L</a:t>
              </a:r>
              <a:endParaRPr kumimoji="0" lang="en-US" sz="1600" b="0" i="0" u="none" strike="noStrike" kern="1200" cap="none" spc="0" normalizeH="0" baseline="0" noProof="0">
                <a:ln>
                  <a:noFill/>
                </a:ln>
                <a:solidFill>
                  <a:srgbClr val="000000"/>
                </a:solidFill>
                <a:effectLst/>
                <a:uLnTx/>
                <a:uFillTx/>
                <a:latin typeface="Symbol" panose="05050102010706020507" charset="0"/>
                <a:ea typeface="MS PGothic" panose="020B0600070205080204" pitchFamily="34" charset="-128"/>
                <a:cs typeface="+mn-cs"/>
              </a:endParaRPr>
            </a:p>
          </p:txBody>
        </p:sp>
        <p:sp>
          <p:nvSpPr>
            <p:cNvPr id="109" name="Text Box 51"/>
            <p:cNvSpPr txBox="1">
              <a:spLocks noChangeArrowheads="1"/>
            </p:cNvSpPr>
            <p:nvPr/>
          </p:nvSpPr>
          <p:spPr bwMode="auto">
            <a:xfrm>
              <a:off x="8496636" y="4697084"/>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10" name="Line 52"/>
            <p:cNvSpPr>
              <a:spLocks noChangeShapeType="1"/>
            </p:cNvSpPr>
            <p:nvPr/>
          </p:nvSpPr>
          <p:spPr bwMode="auto">
            <a:xfrm>
              <a:off x="8583948" y="4982834"/>
              <a:ext cx="11017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16" name="Group 115"/>
          <p:cNvGrpSpPr/>
          <p:nvPr/>
        </p:nvGrpSpPr>
        <p:grpSpPr>
          <a:xfrm>
            <a:off x="7807661" y="1290309"/>
            <a:ext cx="2117725" cy="1144588"/>
            <a:chOff x="7807661" y="1290309"/>
            <a:chExt cx="2117725" cy="1144588"/>
          </a:xfrm>
        </p:grpSpPr>
        <p:sp>
          <p:nvSpPr>
            <p:cNvPr id="69" name="Freeform 11"/>
            <p:cNvSpPr/>
            <p:nvPr/>
          </p:nvSpPr>
          <p:spPr bwMode="auto">
            <a:xfrm>
              <a:off x="7807661" y="1768147"/>
              <a:ext cx="871537" cy="666750"/>
            </a:xfrm>
            <a:custGeom>
              <a:avLst/>
              <a:gdLst>
                <a:gd name="T0" fmla="*/ 0 w 549"/>
                <a:gd name="T1" fmla="*/ 2147483647 h 420"/>
                <a:gd name="T2" fmla="*/ 2147483647 w 549"/>
                <a:gd name="T3" fmla="*/ 2147483647 h 420"/>
                <a:gd name="T4" fmla="*/ 0 60000 65536"/>
                <a:gd name="T5" fmla="*/ 0 60000 65536"/>
              </a:gdLst>
              <a:ahLst/>
              <a:cxnLst>
                <a:cxn ang="T4">
                  <a:pos x="T0" y="T1"/>
                </a:cxn>
                <a:cxn ang="T5">
                  <a:pos x="T2" y="T3"/>
                </a:cxn>
              </a:cxnLst>
              <a:rect l="0" t="0" r="r" b="b"/>
              <a:pathLst>
                <a:path w="549" h="420">
                  <a:moveTo>
                    <a:pt x="0" y="306"/>
                  </a:moveTo>
                  <a:cubicBezTo>
                    <a:pt x="78" y="0"/>
                    <a:pt x="549" y="315"/>
                    <a:pt x="87" y="42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0" name="Text Box 12"/>
            <p:cNvSpPr txBox="1">
              <a:spLocks noChangeArrowheads="1"/>
            </p:cNvSpPr>
            <p:nvPr/>
          </p:nvSpPr>
          <p:spPr bwMode="auto">
            <a:xfrm>
              <a:off x="8220411" y="1290309"/>
              <a:ext cx="170497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&amp;&amp;  </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corrupt(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isACK</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(rcvpkt,1) )</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 name="Line 13"/>
            <p:cNvSpPr>
              <a:spLocks noChangeShapeType="1"/>
            </p:cNvSpPr>
            <p:nvPr/>
          </p:nvSpPr>
          <p:spPr bwMode="auto">
            <a:xfrm>
              <a:off x="8429961" y="1991984"/>
              <a:ext cx="1350962"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1" name="Text Box 53"/>
            <p:cNvSpPr txBox="1">
              <a:spLocks noChangeArrowheads="1"/>
            </p:cNvSpPr>
            <p:nvPr/>
          </p:nvSpPr>
          <p:spPr bwMode="auto">
            <a:xfrm>
              <a:off x="8866523" y="1941184"/>
              <a:ext cx="32385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00"/>
                  </a:solidFill>
                  <a:effectLst/>
                  <a:uLnTx/>
                  <a:uFillTx/>
                  <a:latin typeface="Symbol" panose="05050102010706020507" charset="0"/>
                  <a:ea typeface="MS PGothic" panose="020B0600070205080204" pitchFamily="34" charset="-128"/>
                  <a:cs typeface="+mn-cs"/>
                </a:rPr>
                <a:t>L</a:t>
              </a:r>
              <a:endParaRPr kumimoji="0" lang="en-US" sz="1600" b="0" i="0" u="none" strike="noStrike" kern="1200" cap="none" spc="0" normalizeH="0" baseline="0" noProof="0">
                <a:ln>
                  <a:noFill/>
                </a:ln>
                <a:solidFill>
                  <a:srgbClr val="000000"/>
                </a:solidFill>
                <a:effectLst/>
                <a:uLnTx/>
                <a:uFillTx/>
                <a:latin typeface="Symbol" panose="05050102010706020507" charset="0"/>
                <a:ea typeface="MS PGothic" panose="020B0600070205080204" pitchFamily="34" charset="-128"/>
                <a:cs typeface="+mn-cs"/>
              </a:endParaRPr>
            </a:p>
          </p:txBody>
        </p:sp>
      </p:grpSp>
      <p:grpSp>
        <p:nvGrpSpPr>
          <p:cNvPr id="120" name="Group 119"/>
          <p:cNvGrpSpPr/>
          <p:nvPr/>
        </p:nvGrpSpPr>
        <p:grpSpPr>
          <a:xfrm>
            <a:off x="2775286" y="1876097"/>
            <a:ext cx="1549400" cy="890587"/>
            <a:chOff x="2775286" y="1876097"/>
            <a:chExt cx="1549400" cy="890587"/>
          </a:xfrm>
        </p:grpSpPr>
        <p:sp>
          <p:nvSpPr>
            <p:cNvPr id="99" name="Text Box 41"/>
            <p:cNvSpPr txBox="1">
              <a:spLocks noChangeArrowheads="1"/>
            </p:cNvSpPr>
            <p:nvPr/>
          </p:nvSpPr>
          <p:spPr bwMode="auto">
            <a:xfrm>
              <a:off x="2775286" y="1968172"/>
              <a:ext cx="1428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rdt_rcv(rcvpkt)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03" name="Line 45"/>
            <p:cNvSpPr>
              <a:spLocks noChangeShapeType="1"/>
            </p:cNvSpPr>
            <p:nvPr/>
          </p:nvSpPr>
          <p:spPr bwMode="auto">
            <a:xfrm>
              <a:off x="2862598" y="2253922"/>
              <a:ext cx="11017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07" name="Freeform 49"/>
            <p:cNvSpPr/>
            <p:nvPr/>
          </p:nvSpPr>
          <p:spPr bwMode="auto">
            <a:xfrm flipH="1" flipV="1">
              <a:off x="3745248" y="1876097"/>
              <a:ext cx="579438" cy="890587"/>
            </a:xfrm>
            <a:custGeom>
              <a:avLst/>
              <a:gdLst>
                <a:gd name="T0" fmla="*/ 2147483647 w 322"/>
                <a:gd name="T1" fmla="*/ 2147483647 h 483"/>
                <a:gd name="T2" fmla="*/ 0 w 322"/>
                <a:gd name="T3" fmla="*/ 2147483647 h 483"/>
                <a:gd name="T4" fmla="*/ 0 60000 65536"/>
                <a:gd name="T5" fmla="*/ 0 60000 65536"/>
              </a:gdLst>
              <a:ahLst/>
              <a:cxnLst>
                <a:cxn ang="T4">
                  <a:pos x="T0" y="T1"/>
                </a:cxn>
                <a:cxn ang="T5">
                  <a:pos x="T2" y="T3"/>
                </a:cxn>
              </a:cxnLst>
              <a:rect l="0" t="0" r="r" b="b"/>
              <a:pathLst>
                <a:path w="322" h="483">
                  <a:moveTo>
                    <a:pt x="31" y="120"/>
                  </a:moveTo>
                  <a:cubicBezTo>
                    <a:pt x="322" y="0"/>
                    <a:pt x="64" y="483"/>
                    <a:pt x="0" y="183"/>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2" name="Text Box 54"/>
            <p:cNvSpPr txBox="1">
              <a:spLocks noChangeArrowheads="1"/>
            </p:cNvSpPr>
            <p:nvPr/>
          </p:nvSpPr>
          <p:spPr bwMode="auto">
            <a:xfrm>
              <a:off x="3215023" y="2217409"/>
              <a:ext cx="32385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00"/>
                  </a:solidFill>
                  <a:effectLst/>
                  <a:uLnTx/>
                  <a:uFillTx/>
                  <a:latin typeface="Symbol" panose="05050102010706020507" charset="0"/>
                  <a:ea typeface="MS PGothic" panose="020B0600070205080204" pitchFamily="34" charset="-128"/>
                  <a:cs typeface="+mn-cs"/>
                </a:rPr>
                <a:t>L</a:t>
              </a:r>
              <a:endParaRPr kumimoji="0" lang="en-US" sz="1600" b="0" i="0" u="none" strike="noStrike" kern="1200" cap="none" spc="0" normalizeH="0" baseline="0" noProof="0">
                <a:ln>
                  <a:noFill/>
                </a:ln>
                <a:solidFill>
                  <a:srgbClr val="000000"/>
                </a:solidFill>
                <a:effectLst/>
                <a:uLnTx/>
                <a:uFillTx/>
                <a:latin typeface="Symbol" panose="05050102010706020507" charset="0"/>
                <a:ea typeface="MS PGothic" panose="020B0600070205080204" pitchFamily="34" charset="-128"/>
                <a:cs typeface="+mn-cs"/>
              </a:endParaRPr>
            </a:p>
          </p:txBody>
        </p:sp>
      </p:grpSp>
      <p:grpSp>
        <p:nvGrpSpPr>
          <p:cNvPr id="7" name="Group 6"/>
          <p:cNvGrpSpPr/>
          <p:nvPr/>
        </p:nvGrpSpPr>
        <p:grpSpPr>
          <a:xfrm>
            <a:off x="2367298" y="4307189"/>
            <a:ext cx="1973263" cy="725996"/>
            <a:chOff x="2367298" y="4307189"/>
            <a:chExt cx="1973263" cy="725996"/>
          </a:xfrm>
        </p:grpSpPr>
        <p:sp>
          <p:nvSpPr>
            <p:cNvPr id="129" name="Rectangle 128"/>
            <p:cNvSpPr/>
            <p:nvPr/>
          </p:nvSpPr>
          <p:spPr>
            <a:xfrm>
              <a:off x="2418382" y="4342649"/>
              <a:ext cx="769654" cy="223838"/>
            </a:xfrm>
            <a:prstGeom prst="rect">
              <a:avLst/>
            </a:prstGeom>
            <a:solidFill>
              <a:srgbClr val="FFB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ctangle 125"/>
            <p:cNvSpPr/>
            <p:nvPr/>
          </p:nvSpPr>
          <p:spPr>
            <a:xfrm>
              <a:off x="2418337" y="4809347"/>
              <a:ext cx="909161" cy="2238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Freeform 36"/>
            <p:cNvSpPr/>
            <p:nvPr/>
          </p:nvSpPr>
          <p:spPr bwMode="auto">
            <a:xfrm>
              <a:off x="3769061" y="4506584"/>
              <a:ext cx="571500" cy="420688"/>
            </a:xfrm>
            <a:custGeom>
              <a:avLst/>
              <a:gdLst>
                <a:gd name="T0" fmla="*/ 2147483647 w 900"/>
                <a:gd name="T1" fmla="*/ 2147483647 h 662"/>
                <a:gd name="T2" fmla="*/ 2147483647 w 900"/>
                <a:gd name="T3" fmla="*/ 2147483647 h 662"/>
                <a:gd name="T4" fmla="*/ 0 60000 65536"/>
                <a:gd name="T5" fmla="*/ 0 60000 65536"/>
              </a:gdLst>
              <a:ahLst/>
              <a:cxnLst>
                <a:cxn ang="T4">
                  <a:pos x="T0" y="T1"/>
                </a:cxn>
                <a:cxn ang="T5">
                  <a:pos x="T2" y="T3"/>
                </a:cxn>
              </a:cxnLst>
              <a:rect l="0" t="0" r="r" b="b"/>
              <a:pathLst>
                <a:path w="900" h="662">
                  <a:moveTo>
                    <a:pt x="900" y="360"/>
                  </a:moveTo>
                  <a:cubicBezTo>
                    <a:pt x="171" y="662"/>
                    <a:pt x="0" y="0"/>
                    <a:pt x="825" y="15"/>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5" name="Text Box 37"/>
            <p:cNvSpPr txBox="1">
              <a:spLocks noChangeArrowheads="1"/>
            </p:cNvSpPr>
            <p:nvPr/>
          </p:nvSpPr>
          <p:spPr bwMode="auto">
            <a:xfrm>
              <a:off x="2367298" y="4554209"/>
              <a:ext cx="1824038"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udt_send(sndpkt)</a:t>
              </a:r>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start_timer</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6" name="Text Box 38"/>
            <p:cNvSpPr txBox="1">
              <a:spLocks noChangeArrowheads="1"/>
            </p:cNvSpPr>
            <p:nvPr/>
          </p:nvSpPr>
          <p:spPr bwMode="auto">
            <a:xfrm>
              <a:off x="2381586" y="4307189"/>
              <a:ext cx="1114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timeout</a:t>
              </a:r>
              <a:endParaRPr kumimoji="0" lang="en-US" altLang="en-US" sz="1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7" name="Line 39"/>
            <p:cNvSpPr>
              <a:spLocks noChangeShapeType="1"/>
            </p:cNvSpPr>
            <p:nvPr/>
          </p:nvSpPr>
          <p:spPr bwMode="auto">
            <a:xfrm>
              <a:off x="2484773" y="4582784"/>
              <a:ext cx="990600"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8" name="Group 7"/>
          <p:cNvGrpSpPr/>
          <p:nvPr/>
        </p:nvGrpSpPr>
        <p:grpSpPr>
          <a:xfrm>
            <a:off x="3029286" y="4795509"/>
            <a:ext cx="1631950" cy="1428750"/>
            <a:chOff x="3029286" y="4795509"/>
            <a:chExt cx="1631950" cy="1428750"/>
          </a:xfrm>
        </p:grpSpPr>
        <p:sp>
          <p:nvSpPr>
            <p:cNvPr id="83" name="Text Box 25"/>
            <p:cNvSpPr txBox="1">
              <a:spLocks noChangeArrowheads="1"/>
            </p:cNvSpPr>
            <p:nvPr/>
          </p:nvSpPr>
          <p:spPr bwMode="auto">
            <a:xfrm>
              <a:off x="3029286" y="5155872"/>
              <a:ext cx="16224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rdt_rcv</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&amp;&amp;  </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corrupt(</a:t>
              </a: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rcvpkt</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4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isACK</a:t>
              </a: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(rcvpkt,0) )</a:t>
              </a:r>
              <a:endParaRPr kumimoji="0" lang="en-US" altLang="en-US" sz="1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84" name="Line 26"/>
            <p:cNvSpPr>
              <a:spLocks noChangeShapeType="1"/>
            </p:cNvSpPr>
            <p:nvPr/>
          </p:nvSpPr>
          <p:spPr bwMode="auto">
            <a:xfrm>
              <a:off x="3132473" y="5881359"/>
              <a:ext cx="1254125" cy="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3" name="Freeform 35"/>
            <p:cNvSpPr/>
            <p:nvPr/>
          </p:nvSpPr>
          <p:spPr bwMode="auto">
            <a:xfrm>
              <a:off x="3969086" y="4795509"/>
              <a:ext cx="692150" cy="631825"/>
            </a:xfrm>
            <a:custGeom>
              <a:avLst/>
              <a:gdLst>
                <a:gd name="T0" fmla="*/ 2147483647 w 436"/>
                <a:gd name="T1" fmla="*/ 2147483647 h 398"/>
                <a:gd name="T2" fmla="*/ 2147483647 w 436"/>
                <a:gd name="T3" fmla="*/ 0 h 398"/>
                <a:gd name="T4" fmla="*/ 0 60000 65536"/>
                <a:gd name="T5" fmla="*/ 0 60000 65536"/>
              </a:gdLst>
              <a:ahLst/>
              <a:cxnLst>
                <a:cxn ang="T4">
                  <a:pos x="T0" y="T1"/>
                </a:cxn>
                <a:cxn ang="T5">
                  <a:pos x="T2" y="T3"/>
                </a:cxn>
              </a:cxnLst>
              <a:rect l="0" t="0" r="r" b="b"/>
              <a:pathLst>
                <a:path w="436" h="398">
                  <a:moveTo>
                    <a:pt x="436" y="101"/>
                  </a:moveTo>
                  <a:cubicBezTo>
                    <a:pt x="367" y="398"/>
                    <a:pt x="0" y="31"/>
                    <a:pt x="300" y="0"/>
                  </a:cubicBezTo>
                </a:path>
              </a:pathLst>
            </a:custGeom>
            <a:noFill/>
            <a:ln w="19050" cmpd="sng">
              <a:solidFill>
                <a:srgbClr val="00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3" name="Text Box 55"/>
            <p:cNvSpPr txBox="1">
              <a:spLocks noChangeArrowheads="1"/>
            </p:cNvSpPr>
            <p:nvPr/>
          </p:nvSpPr>
          <p:spPr bwMode="auto">
            <a:xfrm>
              <a:off x="3618248" y="5887709"/>
              <a:ext cx="32385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00"/>
                  </a:solidFill>
                  <a:effectLst/>
                  <a:uLnTx/>
                  <a:uFillTx/>
                  <a:latin typeface="Symbol" panose="05050102010706020507" charset="0"/>
                  <a:ea typeface="MS PGothic" panose="020B0600070205080204" pitchFamily="34" charset="-128"/>
                  <a:cs typeface="+mn-cs"/>
                </a:rPr>
                <a:t>L</a:t>
              </a:r>
              <a:endParaRPr kumimoji="0" lang="en-US" sz="1600" b="0" i="0" u="none" strike="noStrike" kern="1200" cap="none" spc="0" normalizeH="0" baseline="0" noProof="0">
                <a:ln>
                  <a:noFill/>
                </a:ln>
                <a:solidFill>
                  <a:srgbClr val="000000"/>
                </a:solidFill>
                <a:effectLst/>
                <a:uLnTx/>
                <a:uFillTx/>
                <a:latin typeface="Symbol" panose="05050102010706020507" charset="0"/>
                <a:ea typeface="MS PGothic" panose="020B0600070205080204" pitchFamily="34" charset="-128"/>
                <a:cs typeface="+mn-cs"/>
              </a:endParaRPr>
            </a:p>
          </p:txBody>
        </p:sp>
      </p:grpSp>
      <p:sp>
        <p:nvSpPr>
          <p:cNvPr id="130" name="Oval 129"/>
          <p:cNvSpPr/>
          <p:nvPr/>
        </p:nvSpPr>
        <p:spPr>
          <a:xfrm>
            <a:off x="7086600" y="2184400"/>
            <a:ext cx="914400" cy="867848"/>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Oval 130"/>
          <p:cNvSpPr/>
          <p:nvPr/>
        </p:nvSpPr>
        <p:spPr>
          <a:xfrm>
            <a:off x="7302500" y="4102100"/>
            <a:ext cx="936658" cy="8509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Oval 131"/>
          <p:cNvSpPr/>
          <p:nvPr/>
        </p:nvSpPr>
        <p:spPr>
          <a:xfrm>
            <a:off x="4356100" y="4070372"/>
            <a:ext cx="914400" cy="8763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p:cNvSpPr/>
          <p:nvPr/>
        </p:nvSpPr>
        <p:spPr>
          <a:xfrm>
            <a:off x="4254500" y="2216171"/>
            <a:ext cx="952500" cy="87112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dissolve">
                                      <p:cBhvr>
                                        <p:cTn id="7" dur="500"/>
                                        <p:tgtEl>
                                          <p:spTgt spid="13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dissolv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dissolve">
                                      <p:cBhvr>
                                        <p:cTn id="16" dur="500"/>
                                        <p:tgtEl>
                                          <p:spTgt spid="11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1" nodeType="clickEffect">
                                  <p:stCondLst>
                                    <p:cond delay="0"/>
                                  </p:stCondLst>
                                  <p:childTnLst>
                                    <p:animEffect transition="out" filter="dissolve">
                                      <p:cBhvr>
                                        <p:cTn id="20" dur="500"/>
                                        <p:tgtEl>
                                          <p:spTgt spid="130"/>
                                        </p:tgtEl>
                                      </p:cBhvr>
                                    </p:animEffect>
                                    <p:set>
                                      <p:cBhvr>
                                        <p:cTn id="21" dur="1" fill="hold">
                                          <p:stCondLst>
                                            <p:cond delay="499"/>
                                          </p:stCondLst>
                                        </p:cTn>
                                        <p:tgtEl>
                                          <p:spTgt spid="130"/>
                                        </p:tgtEl>
                                        <p:attrNameLst>
                                          <p:attrName>style.visibility</p:attrName>
                                        </p:attrNameLst>
                                      </p:cBhvr>
                                      <p:to>
                                        <p:strVal val="hidden"/>
                                      </p:to>
                                    </p:se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131"/>
                                        </p:tgtEl>
                                        <p:attrNameLst>
                                          <p:attrName>style.visibility</p:attrName>
                                        </p:attrNameLst>
                                      </p:cBhvr>
                                      <p:to>
                                        <p:strVal val="visible"/>
                                      </p:to>
                                    </p:set>
                                    <p:animEffect transition="in" filter="dissolve">
                                      <p:cBhvr>
                                        <p:cTn id="25" dur="500"/>
                                        <p:tgtEl>
                                          <p:spTgt spid="131"/>
                                        </p:tgtEl>
                                      </p:cBhvr>
                                    </p:animEffect>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118"/>
                                        </p:tgtEl>
                                        <p:attrNameLst>
                                          <p:attrName>style.visibility</p:attrName>
                                        </p:attrNameLst>
                                      </p:cBhvr>
                                      <p:to>
                                        <p:strVal val="visible"/>
                                      </p:to>
                                    </p:set>
                                    <p:animEffect transition="in" filter="dissolve">
                                      <p:cBhvr>
                                        <p:cTn id="29" dur="500"/>
                                        <p:tgtEl>
                                          <p:spTgt spid="11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1" nodeType="clickEffect">
                                  <p:stCondLst>
                                    <p:cond delay="0"/>
                                  </p:stCondLst>
                                  <p:childTnLst>
                                    <p:animEffect transition="out" filter="dissolve">
                                      <p:cBhvr>
                                        <p:cTn id="33" dur="500"/>
                                        <p:tgtEl>
                                          <p:spTgt spid="131"/>
                                        </p:tgtEl>
                                      </p:cBhvr>
                                    </p:animEffect>
                                    <p:set>
                                      <p:cBhvr>
                                        <p:cTn id="34" dur="1" fill="hold">
                                          <p:stCondLst>
                                            <p:cond delay="499"/>
                                          </p:stCondLst>
                                        </p:cTn>
                                        <p:tgtEl>
                                          <p:spTgt spid="131"/>
                                        </p:tgtEl>
                                        <p:attrNameLst>
                                          <p:attrName>style.visibility</p:attrName>
                                        </p:attrNameLst>
                                      </p:cBhvr>
                                      <p:to>
                                        <p:strVal val="hidden"/>
                                      </p:to>
                                    </p:set>
                                  </p:childTnLst>
                                </p:cTn>
                              </p:par>
                            </p:childTnLst>
                          </p:cTn>
                        </p:par>
                        <p:par>
                          <p:cTn id="35" fill="hold">
                            <p:stCondLst>
                              <p:cond delay="500"/>
                            </p:stCondLst>
                            <p:childTnLst>
                              <p:par>
                                <p:cTn id="36" presetID="9" presetClass="entr" presetSubtype="0" fill="hold" grpId="0" nodeType="after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dissolve">
                                      <p:cBhvr>
                                        <p:cTn id="38" dur="500"/>
                                        <p:tgtEl>
                                          <p:spTgt spid="132"/>
                                        </p:tgtEl>
                                      </p:cBhvr>
                                    </p:animEffect>
                                  </p:childTnLst>
                                </p:cTn>
                              </p:par>
                              <p:par>
                                <p:cTn id="39" presetID="9"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dissolve">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dissolve">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xit" presetSubtype="0" fill="hold" grpId="1" nodeType="clickEffect">
                                  <p:stCondLst>
                                    <p:cond delay="0"/>
                                  </p:stCondLst>
                                  <p:childTnLst>
                                    <p:animEffect transition="out" filter="dissolve">
                                      <p:cBhvr>
                                        <p:cTn id="50" dur="500"/>
                                        <p:tgtEl>
                                          <p:spTgt spid="132"/>
                                        </p:tgtEl>
                                      </p:cBhvr>
                                    </p:animEffect>
                                    <p:set>
                                      <p:cBhvr>
                                        <p:cTn id="51" dur="1" fill="hold">
                                          <p:stCondLst>
                                            <p:cond delay="499"/>
                                          </p:stCondLst>
                                        </p:cTn>
                                        <p:tgtEl>
                                          <p:spTgt spid="132"/>
                                        </p:tgtEl>
                                        <p:attrNameLst>
                                          <p:attrName>style.visibility</p:attrName>
                                        </p:attrNameLst>
                                      </p:cBhvr>
                                      <p:to>
                                        <p:strVal val="hidden"/>
                                      </p:to>
                                    </p:set>
                                  </p:childTnLst>
                                </p:cTn>
                              </p:par>
                              <p:par>
                                <p:cTn id="52" presetID="9" presetClass="entr" presetSubtype="0" fill="hold" grpId="0" nodeType="withEffect">
                                  <p:stCondLst>
                                    <p:cond delay="0"/>
                                  </p:stCondLst>
                                  <p:childTnLst>
                                    <p:set>
                                      <p:cBhvr>
                                        <p:cTn id="53" dur="1" fill="hold">
                                          <p:stCondLst>
                                            <p:cond delay="0"/>
                                          </p:stCondLst>
                                        </p:cTn>
                                        <p:tgtEl>
                                          <p:spTgt spid="133"/>
                                        </p:tgtEl>
                                        <p:attrNameLst>
                                          <p:attrName>style.visibility</p:attrName>
                                        </p:attrNameLst>
                                      </p:cBhvr>
                                      <p:to>
                                        <p:strVal val="visible"/>
                                      </p:to>
                                    </p:set>
                                    <p:animEffect transition="in" filter="dissolve">
                                      <p:cBhvr>
                                        <p:cTn id="54" dur="500"/>
                                        <p:tgtEl>
                                          <p:spTgt spid="133"/>
                                        </p:tgtEl>
                                      </p:cBhvr>
                                    </p:animEffect>
                                  </p:childTnLst>
                                </p:cTn>
                              </p:par>
                              <p:par>
                                <p:cTn id="55" presetID="9" presetClass="entr" presetSubtype="0" fill="hold" nodeType="withEffect">
                                  <p:stCondLst>
                                    <p:cond delay="0"/>
                                  </p:stCondLst>
                                  <p:childTnLst>
                                    <p:set>
                                      <p:cBhvr>
                                        <p:cTn id="56" dur="1" fill="hold">
                                          <p:stCondLst>
                                            <p:cond delay="0"/>
                                          </p:stCondLst>
                                        </p:cTn>
                                        <p:tgtEl>
                                          <p:spTgt spid="120"/>
                                        </p:tgtEl>
                                        <p:attrNameLst>
                                          <p:attrName>style.visibility</p:attrName>
                                        </p:attrNameLst>
                                      </p:cBhvr>
                                      <p:to>
                                        <p:strVal val="visible"/>
                                      </p:to>
                                    </p:set>
                                    <p:animEffect transition="in" filter="dissolve">
                                      <p:cBhvr>
                                        <p:cTn id="57"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0" grpId="1" animBg="1"/>
      <p:bldP spid="131" grpId="0" animBg="1"/>
      <p:bldP spid="131" grpId="1" animBg="1"/>
      <p:bldP spid="132" grpId="0" animBg="1"/>
      <p:bldP spid="132" grpId="1" animBg="1"/>
      <p:bldP spid="1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fontScale="90000"/>
          </a:bodyPr>
          <a:lstStyle/>
          <a:p>
            <a:r>
              <a:rPr lang="en-US" altLang="en-US" dirty="0">
                <a:cs typeface="Calibri" panose="020F0502020204030204" pitchFamily="34" charset="0"/>
              </a:rPr>
              <a:t>Transport vs. network layer services and protocols</a:t>
            </a:r>
            <a:endParaRPr lang="en-US" dirty="0"/>
          </a:p>
        </p:txBody>
      </p:sp>
      <p:sp>
        <p:nvSpPr>
          <p:cNvPr id="517" name="Rectangle 3"/>
          <p:cNvSpPr txBox="1">
            <a:spLocks noChangeArrowheads="1"/>
          </p:cNvSpPr>
          <p:nvPr/>
        </p:nvSpPr>
        <p:spPr>
          <a:xfrm>
            <a:off x="702363" y="1523857"/>
            <a:ext cx="5230917"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rPr>
              <a:t>network layer:</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logical communication between </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hosts</a:t>
            </a:r>
            <a:endPar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rPr>
              <a:t>transport layer</a:t>
            </a:r>
            <a:r>
              <a:rPr kumimoji="0" lang="en-US" sz="3200" b="0" i="1" u="none" strike="noStrike" kern="1200" cap="none" spc="0" normalizeH="0" baseline="0" noProof="0" dirty="0">
                <a:ln>
                  <a:noFill/>
                </a:ln>
                <a:solidFill>
                  <a:srgbClr val="000099"/>
                </a:solidFill>
                <a:effectLst/>
                <a:uLnTx/>
                <a:uFillTx/>
                <a:latin typeface="Calibri" panose="020F0502020204030204"/>
                <a:ea typeface="+mn-ea"/>
                <a:cs typeface="+mn-cs"/>
              </a:rPr>
              <a:t>:</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logical communication between </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processes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relies on, enhances, network layer services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 name="Group 8"/>
          <p:cNvGrpSpPr/>
          <p:nvPr/>
        </p:nvGrpSpPr>
        <p:grpSpPr>
          <a:xfrm>
            <a:off x="6278709" y="1094882"/>
            <a:ext cx="5468536" cy="5077175"/>
            <a:chOff x="6430780" y="1365914"/>
            <a:chExt cx="5468536" cy="5077175"/>
          </a:xfrm>
        </p:grpSpPr>
        <p:sp>
          <p:nvSpPr>
            <p:cNvPr id="10" name="Rectangle 9"/>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7"/>
            <p:cNvSpPr>
              <a:spLocks noChangeArrowheads="1"/>
            </p:cNvSpPr>
            <p:nvPr/>
          </p:nvSpPr>
          <p:spPr bwMode="auto">
            <a:xfrm>
              <a:off x="6430780" y="1910777"/>
              <a:ext cx="5230917" cy="4409765"/>
            </a:xfrm>
            <a:prstGeom prst="rect">
              <a:avLst/>
            </a:prstGeom>
            <a:noFill/>
            <a:ln w="19050">
              <a:solidFill>
                <a:srgbClr val="CC0000"/>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12" name="Text Box 11"/>
            <p:cNvSpPr txBox="1">
              <a:spLocks noChangeArrowheads="1"/>
            </p:cNvSpPr>
            <p:nvPr/>
          </p:nvSpPr>
          <p:spPr bwMode="auto">
            <a:xfrm>
              <a:off x="7104167" y="1686939"/>
              <a:ext cx="3025187" cy="445635"/>
            </a:xfrm>
            <a:prstGeom prst="rect">
              <a:avLst/>
            </a:prstGeom>
            <a:solidFill>
              <a:schemeClr val="bg1"/>
            </a:solid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80000"/>
                </a:lnSpc>
                <a:spcBef>
                  <a:spcPct val="45000"/>
                </a:spcBef>
                <a:spcAft>
                  <a:spcPts val="0"/>
                </a:spcAft>
                <a:buClr>
                  <a:srgbClr val="000099"/>
                </a:buClr>
                <a:buSzPct val="65000"/>
                <a:buFont typeface="Wingdings" panose="05000000000000000000" charset="0"/>
                <a:buNone/>
                <a:defRPr/>
              </a:pPr>
              <a:r>
                <a:rPr kumimoji="0" lang="en-US" sz="2800" b="0" i="1" u="none" strike="noStrike" kern="120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rPr>
                <a:t>household analogy:</a:t>
              </a:r>
              <a:endParaRPr kumimoji="0" lang="en-US" sz="28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3" name="Rectangle 4"/>
            <p:cNvSpPr txBox="1">
              <a:spLocks noChangeArrowheads="1"/>
            </p:cNvSpPr>
            <p:nvPr/>
          </p:nvSpPr>
          <p:spPr>
            <a:xfrm>
              <a:off x="6539915" y="2193352"/>
              <a:ext cx="4916773" cy="4249737"/>
            </a:xfrm>
            <a:prstGeom prst="rect">
              <a:avLst/>
            </a:prstGeom>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anose="05000000000000000000" pitchFamily="2" charset="2"/>
                <a:buNone/>
                <a:defRPr/>
              </a:pPr>
              <a:r>
                <a:rPr kumimoji="0" lang="en-US" altLang="en-US" sz="30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12 kids in Ann’</a:t>
              </a:r>
              <a:r>
                <a:rPr kumimoji="0" lang="en-US" altLang="ja-JP" sz="30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 house sending letters to 12 kids in Bill’s house:</a:t>
              </a:r>
              <a:endParaRPr kumimoji="0" lang="en-US" altLang="ja-JP" sz="3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hosts = houses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processes = kids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app messages = letters in envelopes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transport protocol = Ann and Bill who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demux</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to in-house siblings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network-layer protocol = postal service</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anose="05000000000000000000" pitchFamily="2" charset="2"/>
                <a:buNone/>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sp>
        <p:nvSpPr>
          <p:cNvPr id="14" name="Rectangle 13"/>
          <p:cNvSpPr/>
          <p:nvPr/>
        </p:nvSpPr>
        <p:spPr>
          <a:xfrm>
            <a:off x="6387844" y="4463368"/>
            <a:ext cx="5059089" cy="1364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17"/>
                                        </p:tgtEl>
                                        <p:attrNameLst>
                                          <p:attrName>style.visibility</p:attrName>
                                        </p:attrNameLst>
                                      </p:cBhvr>
                                      <p:to>
                                        <p:strVal val="visible"/>
                                      </p:to>
                                    </p:set>
                                    <p:animEffect transition="in" filter="dissolve">
                                      <p:cBhvr>
                                        <p:cTn id="11" dur="500"/>
                                        <p:tgtEl>
                                          <p:spTgt spid="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rdt3.0 in action</a:t>
            </a:r>
            <a:endParaRPr lang="en-US" sz="4400" dirty="0"/>
          </a:p>
        </p:txBody>
      </p:sp>
      <p:sp>
        <p:nvSpPr>
          <p:cNvPr id="197" name="Text Box 5"/>
          <p:cNvSpPr txBox="1">
            <a:spLocks noChangeArrowheads="1"/>
          </p:cNvSpPr>
          <p:nvPr/>
        </p:nvSpPr>
        <p:spPr bwMode="auto">
          <a:xfrm>
            <a:off x="1363148" y="1512487"/>
            <a:ext cx="936625"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1" u="sng" strike="noStrike" kern="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rPr>
              <a:t>sender</a:t>
            </a:r>
            <a:endParaRPr kumimoji="0" lang="en-US" sz="2000" b="0" i="1" u="sng" strike="noStrike" kern="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endParaRPr>
          </a:p>
        </p:txBody>
      </p:sp>
      <p:sp>
        <p:nvSpPr>
          <p:cNvPr id="198" name="Text Box 6"/>
          <p:cNvSpPr txBox="1">
            <a:spLocks noChangeArrowheads="1"/>
          </p:cNvSpPr>
          <p:nvPr/>
        </p:nvSpPr>
        <p:spPr bwMode="auto">
          <a:xfrm>
            <a:off x="3803136" y="1507725"/>
            <a:ext cx="1071562"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1" u="sng" strike="noStrike" kern="0" cap="none" spc="0" normalizeH="0" baseline="0" noProof="0">
                <a:ln>
                  <a:noFill/>
                </a:ln>
                <a:solidFill>
                  <a:srgbClr val="008000"/>
                </a:solidFill>
                <a:effectLst/>
                <a:uLnTx/>
                <a:uFillTx/>
                <a:latin typeface="Tahoma" panose="020B0604030504040204" charset="0"/>
                <a:ea typeface="MS PGothic" panose="020B0600070205080204" pitchFamily="34" charset="-128"/>
                <a:cs typeface="+mn-cs"/>
              </a:rPr>
              <a:t>receiver</a:t>
            </a:r>
            <a:endParaRPr kumimoji="0" lang="en-US" sz="2000" b="0" i="1" u="sng" strike="noStrike" kern="0" cap="none" spc="0" normalizeH="0" baseline="0" noProof="0">
              <a:ln>
                <a:noFill/>
              </a:ln>
              <a:solidFill>
                <a:srgbClr val="008000"/>
              </a:solidFill>
              <a:effectLst/>
              <a:uLnTx/>
              <a:uFillTx/>
              <a:latin typeface="Tahoma" panose="020B0604030504040204" charset="0"/>
              <a:ea typeface="MS PGothic" panose="020B0600070205080204" pitchFamily="34" charset="-128"/>
              <a:cs typeface="+mn-cs"/>
            </a:endParaRPr>
          </a:p>
        </p:txBody>
      </p:sp>
      <p:sp>
        <p:nvSpPr>
          <p:cNvPr id="199" name="Text Box 8"/>
          <p:cNvSpPr txBox="1">
            <a:spLocks noChangeArrowheads="1"/>
          </p:cNvSpPr>
          <p:nvPr/>
        </p:nvSpPr>
        <p:spPr bwMode="auto">
          <a:xfrm>
            <a:off x="3806311" y="3131737"/>
            <a:ext cx="1000125"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rcv pkt1</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0" name="Text Box 10"/>
          <p:cNvSpPr txBox="1">
            <a:spLocks noChangeArrowheads="1"/>
          </p:cNvSpPr>
          <p:nvPr/>
        </p:nvSpPr>
        <p:spPr bwMode="auto">
          <a:xfrm>
            <a:off x="3812661" y="3987400"/>
            <a:ext cx="1000125"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rcv pkt0</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1" name="Text Box 11"/>
          <p:cNvSpPr txBox="1">
            <a:spLocks noChangeArrowheads="1"/>
          </p:cNvSpPr>
          <p:nvPr/>
        </p:nvSpPr>
        <p:spPr bwMode="auto">
          <a:xfrm>
            <a:off x="3809486" y="2445937"/>
            <a:ext cx="1196975"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send ack0</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2" name="Text Box 12"/>
          <p:cNvSpPr txBox="1">
            <a:spLocks noChangeArrowheads="1"/>
          </p:cNvSpPr>
          <p:nvPr/>
        </p:nvSpPr>
        <p:spPr bwMode="auto">
          <a:xfrm>
            <a:off x="3806311" y="3357162"/>
            <a:ext cx="1196975"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send ack1</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3" name="Text Box 13"/>
          <p:cNvSpPr txBox="1">
            <a:spLocks noChangeArrowheads="1"/>
          </p:cNvSpPr>
          <p:nvPr/>
        </p:nvSpPr>
        <p:spPr bwMode="auto">
          <a:xfrm>
            <a:off x="3806311" y="4182662"/>
            <a:ext cx="1196975"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send ack0</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4" name="Text Box 14"/>
          <p:cNvSpPr txBox="1">
            <a:spLocks noChangeArrowheads="1"/>
          </p:cNvSpPr>
          <p:nvPr/>
        </p:nvSpPr>
        <p:spPr bwMode="auto">
          <a:xfrm>
            <a:off x="1291711" y="2695175"/>
            <a:ext cx="1022350"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rcv ack0</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5" name="Text Box 15"/>
          <p:cNvSpPr txBox="1">
            <a:spLocks noChangeArrowheads="1"/>
          </p:cNvSpPr>
          <p:nvPr/>
        </p:nvSpPr>
        <p:spPr bwMode="auto">
          <a:xfrm>
            <a:off x="1136136" y="3788962"/>
            <a:ext cx="1174750"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send pkt0</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6" name="Text Box 17"/>
          <p:cNvSpPr txBox="1">
            <a:spLocks noChangeArrowheads="1"/>
          </p:cNvSpPr>
          <p:nvPr/>
        </p:nvSpPr>
        <p:spPr bwMode="auto">
          <a:xfrm>
            <a:off x="1136136" y="2914250"/>
            <a:ext cx="1174750"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send pkt1</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7" name="Text Box 18"/>
          <p:cNvSpPr txBox="1">
            <a:spLocks noChangeArrowheads="1"/>
          </p:cNvSpPr>
          <p:nvPr/>
        </p:nvSpPr>
        <p:spPr bwMode="auto">
          <a:xfrm>
            <a:off x="1280598" y="3549250"/>
            <a:ext cx="1022350"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rcv ack1</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8" name="Text Box 7"/>
          <p:cNvSpPr txBox="1">
            <a:spLocks noChangeArrowheads="1"/>
          </p:cNvSpPr>
          <p:nvPr/>
        </p:nvSpPr>
        <p:spPr bwMode="auto">
          <a:xfrm>
            <a:off x="1125023" y="1952225"/>
            <a:ext cx="1174750"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send pkt0</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9" name="Text Box 9"/>
          <p:cNvSpPr txBox="1">
            <a:spLocks noChangeArrowheads="1"/>
          </p:cNvSpPr>
          <p:nvPr/>
        </p:nvSpPr>
        <p:spPr bwMode="auto">
          <a:xfrm>
            <a:off x="3801548" y="2234800"/>
            <a:ext cx="1000125"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rcv pkt0</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10" name="Group 37"/>
          <p:cNvGrpSpPr/>
          <p:nvPr/>
        </p:nvGrpSpPr>
        <p:grpSpPr bwMode="auto">
          <a:xfrm>
            <a:off x="2341048" y="2022075"/>
            <a:ext cx="1471613" cy="512762"/>
            <a:chOff x="850" y="1159"/>
            <a:chExt cx="927" cy="323"/>
          </a:xfrm>
        </p:grpSpPr>
        <p:sp>
          <p:nvSpPr>
            <p:cNvPr id="211" name="Line 19"/>
            <p:cNvSpPr>
              <a:spLocks noChangeShapeType="1"/>
            </p:cNvSpPr>
            <p:nvPr/>
          </p:nvSpPr>
          <p:spPr bwMode="auto">
            <a:xfrm>
              <a:off x="850" y="1257"/>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2" name="Text Box 28"/>
            <p:cNvSpPr txBox="1">
              <a:spLocks noChangeArrowheads="1"/>
            </p:cNvSpPr>
            <p:nvPr/>
          </p:nvSpPr>
          <p:spPr bwMode="auto">
            <a:xfrm>
              <a:off x="1100" y="1159"/>
              <a:ext cx="358"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rPr>
                <a:t>pkt0</a:t>
              </a:r>
              <a:endPar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endParaRPr>
            </a:p>
          </p:txBody>
        </p:sp>
      </p:grpSp>
      <p:grpSp>
        <p:nvGrpSpPr>
          <p:cNvPr id="213" name="Group 43"/>
          <p:cNvGrpSpPr/>
          <p:nvPr/>
        </p:nvGrpSpPr>
        <p:grpSpPr bwMode="auto">
          <a:xfrm>
            <a:off x="2334698" y="3758800"/>
            <a:ext cx="1471613" cy="487362"/>
            <a:chOff x="846" y="2253"/>
            <a:chExt cx="927" cy="307"/>
          </a:xfrm>
        </p:grpSpPr>
        <p:sp>
          <p:nvSpPr>
            <p:cNvPr id="214" name="Line 24"/>
            <p:cNvSpPr>
              <a:spLocks noChangeShapeType="1"/>
            </p:cNvSpPr>
            <p:nvPr/>
          </p:nvSpPr>
          <p:spPr bwMode="auto">
            <a:xfrm>
              <a:off x="846" y="2335"/>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5" name="Text Box 29"/>
            <p:cNvSpPr txBox="1">
              <a:spLocks noChangeArrowheads="1"/>
            </p:cNvSpPr>
            <p:nvPr/>
          </p:nvSpPr>
          <p:spPr bwMode="auto">
            <a:xfrm>
              <a:off x="1097" y="2253"/>
              <a:ext cx="358"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rPr>
                <a:t>pkt0</a:t>
              </a:r>
              <a:endPar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endParaRPr>
            </a:p>
          </p:txBody>
        </p:sp>
      </p:grpSp>
      <p:grpSp>
        <p:nvGrpSpPr>
          <p:cNvPr id="216" name="Group 39"/>
          <p:cNvGrpSpPr/>
          <p:nvPr/>
        </p:nvGrpSpPr>
        <p:grpSpPr bwMode="auto">
          <a:xfrm>
            <a:off x="2348986" y="2896787"/>
            <a:ext cx="1471612" cy="504825"/>
            <a:chOff x="855" y="1710"/>
            <a:chExt cx="927" cy="318"/>
          </a:xfrm>
        </p:grpSpPr>
        <p:sp>
          <p:nvSpPr>
            <p:cNvPr id="217" name="Line 23"/>
            <p:cNvSpPr>
              <a:spLocks noChangeShapeType="1"/>
            </p:cNvSpPr>
            <p:nvPr/>
          </p:nvSpPr>
          <p:spPr bwMode="auto">
            <a:xfrm>
              <a:off x="855" y="1803"/>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8" name="Text Box 30"/>
            <p:cNvSpPr txBox="1">
              <a:spLocks noChangeArrowheads="1"/>
            </p:cNvSpPr>
            <p:nvPr/>
          </p:nvSpPr>
          <p:spPr bwMode="auto">
            <a:xfrm>
              <a:off x="1094" y="1710"/>
              <a:ext cx="358"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rPr>
                <a:t>pkt1</a:t>
              </a:r>
              <a:endPar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endParaRPr>
            </a:p>
          </p:txBody>
        </p:sp>
      </p:grpSp>
      <p:grpSp>
        <p:nvGrpSpPr>
          <p:cNvPr id="219" name="Group 40"/>
          <p:cNvGrpSpPr/>
          <p:nvPr/>
        </p:nvGrpSpPr>
        <p:grpSpPr bwMode="auto">
          <a:xfrm>
            <a:off x="2334698" y="3361925"/>
            <a:ext cx="1471613" cy="471487"/>
            <a:chOff x="846" y="2003"/>
            <a:chExt cx="927" cy="297"/>
          </a:xfrm>
        </p:grpSpPr>
        <p:sp>
          <p:nvSpPr>
            <p:cNvPr id="220" name="Line 26"/>
            <p:cNvSpPr>
              <a:spLocks noChangeShapeType="1"/>
            </p:cNvSpPr>
            <p:nvPr/>
          </p:nvSpPr>
          <p:spPr bwMode="auto">
            <a:xfrm flipH="1">
              <a:off x="846" y="2075"/>
              <a:ext cx="927" cy="225"/>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1" name="Text Box 31"/>
            <p:cNvSpPr txBox="1">
              <a:spLocks noChangeArrowheads="1"/>
            </p:cNvSpPr>
            <p:nvPr/>
          </p:nvSpPr>
          <p:spPr bwMode="auto">
            <a:xfrm>
              <a:off x="1092" y="2003"/>
              <a:ext cx="386"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panose="020B0600070205080204" pitchFamily="34" charset="-128"/>
                  <a:cs typeface="+mn-cs"/>
                </a:rPr>
                <a:t>ack1</a:t>
              </a:r>
              <a:endPar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panose="020B0600070205080204" pitchFamily="34" charset="-128"/>
                <a:cs typeface="+mn-cs"/>
              </a:endParaRPr>
            </a:p>
          </p:txBody>
        </p:sp>
      </p:grpSp>
      <p:grpSp>
        <p:nvGrpSpPr>
          <p:cNvPr id="222" name="Group 38"/>
          <p:cNvGrpSpPr/>
          <p:nvPr/>
        </p:nvGrpSpPr>
        <p:grpSpPr bwMode="auto">
          <a:xfrm>
            <a:off x="2326761" y="2522137"/>
            <a:ext cx="1471612" cy="455613"/>
            <a:chOff x="841" y="1474"/>
            <a:chExt cx="927" cy="287"/>
          </a:xfrm>
        </p:grpSpPr>
        <p:sp>
          <p:nvSpPr>
            <p:cNvPr id="223" name="Line 25"/>
            <p:cNvSpPr>
              <a:spLocks noChangeShapeType="1"/>
            </p:cNvSpPr>
            <p:nvPr/>
          </p:nvSpPr>
          <p:spPr bwMode="auto">
            <a:xfrm flipH="1">
              <a:off x="841" y="1536"/>
              <a:ext cx="927" cy="225"/>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4" name="Text Box 32"/>
            <p:cNvSpPr txBox="1">
              <a:spLocks noChangeArrowheads="1"/>
            </p:cNvSpPr>
            <p:nvPr/>
          </p:nvSpPr>
          <p:spPr bwMode="auto">
            <a:xfrm>
              <a:off x="1089" y="1474"/>
              <a:ext cx="386" cy="212"/>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panose="020B0600070205080204" pitchFamily="34" charset="-128"/>
                  <a:cs typeface="+mn-cs"/>
                </a:rPr>
                <a:t>ack0</a:t>
              </a:r>
              <a:endPar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panose="020B0600070205080204" pitchFamily="34" charset="-128"/>
                <a:cs typeface="+mn-cs"/>
              </a:endParaRPr>
            </a:p>
          </p:txBody>
        </p:sp>
      </p:grpSp>
      <p:grpSp>
        <p:nvGrpSpPr>
          <p:cNvPr id="225" name="Group 44"/>
          <p:cNvGrpSpPr/>
          <p:nvPr/>
        </p:nvGrpSpPr>
        <p:grpSpPr bwMode="auto">
          <a:xfrm>
            <a:off x="2320411" y="4214412"/>
            <a:ext cx="1471612" cy="461963"/>
            <a:chOff x="837" y="2540"/>
            <a:chExt cx="927" cy="291"/>
          </a:xfrm>
        </p:grpSpPr>
        <p:sp>
          <p:nvSpPr>
            <p:cNvPr id="226" name="Line 27"/>
            <p:cNvSpPr>
              <a:spLocks noChangeShapeType="1"/>
            </p:cNvSpPr>
            <p:nvPr/>
          </p:nvSpPr>
          <p:spPr bwMode="auto">
            <a:xfrm flipH="1">
              <a:off x="837" y="2606"/>
              <a:ext cx="927" cy="225"/>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7" name="Text Box 33"/>
            <p:cNvSpPr txBox="1">
              <a:spLocks noChangeArrowheads="1"/>
            </p:cNvSpPr>
            <p:nvPr/>
          </p:nvSpPr>
          <p:spPr bwMode="auto">
            <a:xfrm>
              <a:off x="1086" y="2540"/>
              <a:ext cx="386"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panose="020B0600070205080204" pitchFamily="34" charset="-128"/>
                  <a:cs typeface="+mn-cs"/>
                </a:rPr>
                <a:t>ack0</a:t>
              </a:r>
              <a:endPar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panose="020B0600070205080204" pitchFamily="34" charset="-128"/>
                <a:cs typeface="+mn-cs"/>
              </a:endParaRPr>
            </a:p>
          </p:txBody>
        </p:sp>
      </p:grpSp>
      <p:sp>
        <p:nvSpPr>
          <p:cNvPr id="228" name="Text Box 45"/>
          <p:cNvSpPr txBox="1">
            <a:spLocks noChangeArrowheads="1"/>
          </p:cNvSpPr>
          <p:nvPr/>
        </p:nvSpPr>
        <p:spPr bwMode="auto">
          <a:xfrm>
            <a:off x="2628386" y="5293912"/>
            <a:ext cx="1252537"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 no loss</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9" name="Text Box 46"/>
          <p:cNvSpPr txBox="1">
            <a:spLocks noChangeArrowheads="1"/>
          </p:cNvSpPr>
          <p:nvPr/>
        </p:nvSpPr>
        <p:spPr bwMode="auto">
          <a:xfrm>
            <a:off x="7079959" y="1461687"/>
            <a:ext cx="936625"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1" u="sng" strike="noStrike" kern="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rPr>
              <a:t>sender</a:t>
            </a:r>
            <a:endParaRPr kumimoji="0" lang="en-US" sz="2000" b="0" i="1" u="sng" strike="noStrike" kern="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endParaRPr>
          </a:p>
        </p:txBody>
      </p:sp>
      <p:sp>
        <p:nvSpPr>
          <p:cNvPr id="230" name="Text Box 47"/>
          <p:cNvSpPr txBox="1">
            <a:spLocks noChangeArrowheads="1"/>
          </p:cNvSpPr>
          <p:nvPr/>
        </p:nvSpPr>
        <p:spPr bwMode="auto">
          <a:xfrm>
            <a:off x="9519946" y="1456925"/>
            <a:ext cx="1071563"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1" u="sng" strike="noStrike" kern="0" cap="none" spc="0" normalizeH="0" baseline="0" noProof="0">
                <a:ln>
                  <a:noFill/>
                </a:ln>
                <a:solidFill>
                  <a:srgbClr val="008000"/>
                </a:solidFill>
                <a:effectLst/>
                <a:uLnTx/>
                <a:uFillTx/>
                <a:latin typeface="Tahoma" panose="020B0604030504040204" charset="0"/>
                <a:ea typeface="MS PGothic" panose="020B0600070205080204" pitchFamily="34" charset="-128"/>
                <a:cs typeface="+mn-cs"/>
              </a:rPr>
              <a:t>receiver</a:t>
            </a:r>
            <a:endParaRPr kumimoji="0" lang="en-US" sz="2000" b="0" i="1" u="sng" strike="noStrike" kern="0" cap="none" spc="0" normalizeH="0" baseline="0" noProof="0">
              <a:ln>
                <a:noFill/>
              </a:ln>
              <a:solidFill>
                <a:srgbClr val="008000"/>
              </a:solidFill>
              <a:effectLst/>
              <a:uLnTx/>
              <a:uFillTx/>
              <a:latin typeface="Tahoma" panose="020B0604030504040204" charset="0"/>
              <a:ea typeface="MS PGothic" panose="020B0600070205080204" pitchFamily="34" charset="-128"/>
              <a:cs typeface="+mn-cs"/>
            </a:endParaRPr>
          </a:p>
        </p:txBody>
      </p:sp>
      <p:sp>
        <p:nvSpPr>
          <p:cNvPr id="231" name="Text Box 48"/>
          <p:cNvSpPr txBox="1">
            <a:spLocks noChangeArrowheads="1"/>
          </p:cNvSpPr>
          <p:nvPr/>
        </p:nvSpPr>
        <p:spPr bwMode="auto">
          <a:xfrm>
            <a:off x="9521534" y="4373162"/>
            <a:ext cx="1000125"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rcv pkt1</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2" name="Text Box 49"/>
          <p:cNvSpPr txBox="1">
            <a:spLocks noChangeArrowheads="1"/>
          </p:cNvSpPr>
          <p:nvPr/>
        </p:nvSpPr>
        <p:spPr bwMode="auto">
          <a:xfrm>
            <a:off x="9529471" y="5214537"/>
            <a:ext cx="1000125"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rcv pkt0</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3" name="Text Box 50"/>
          <p:cNvSpPr txBox="1">
            <a:spLocks noChangeArrowheads="1"/>
          </p:cNvSpPr>
          <p:nvPr/>
        </p:nvSpPr>
        <p:spPr bwMode="auto">
          <a:xfrm>
            <a:off x="9526296" y="2395137"/>
            <a:ext cx="1196975"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send ack0</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4" name="Text Box 51"/>
          <p:cNvSpPr txBox="1">
            <a:spLocks noChangeArrowheads="1"/>
          </p:cNvSpPr>
          <p:nvPr/>
        </p:nvSpPr>
        <p:spPr bwMode="auto">
          <a:xfrm>
            <a:off x="9523121" y="4584300"/>
            <a:ext cx="1196975"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send ack1</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5" name="Text Box 52"/>
          <p:cNvSpPr txBox="1">
            <a:spLocks noChangeArrowheads="1"/>
          </p:cNvSpPr>
          <p:nvPr/>
        </p:nvSpPr>
        <p:spPr bwMode="auto">
          <a:xfrm>
            <a:off x="9523121" y="5409800"/>
            <a:ext cx="1196975"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send ack0</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6" name="Text Box 53"/>
          <p:cNvSpPr txBox="1">
            <a:spLocks noChangeArrowheads="1"/>
          </p:cNvSpPr>
          <p:nvPr/>
        </p:nvSpPr>
        <p:spPr bwMode="auto">
          <a:xfrm>
            <a:off x="7008521" y="2644375"/>
            <a:ext cx="1022350"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rcv ack0</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7" name="Text Box 54"/>
          <p:cNvSpPr txBox="1">
            <a:spLocks noChangeArrowheads="1"/>
          </p:cNvSpPr>
          <p:nvPr/>
        </p:nvSpPr>
        <p:spPr bwMode="auto">
          <a:xfrm>
            <a:off x="6852946" y="5016100"/>
            <a:ext cx="1174750"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send pkt0</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8" name="Text Box 55"/>
          <p:cNvSpPr txBox="1">
            <a:spLocks noChangeArrowheads="1"/>
          </p:cNvSpPr>
          <p:nvPr/>
        </p:nvSpPr>
        <p:spPr bwMode="auto">
          <a:xfrm>
            <a:off x="6852946" y="2863450"/>
            <a:ext cx="1174750"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send pkt1</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9" name="Text Box 56"/>
          <p:cNvSpPr txBox="1">
            <a:spLocks noChangeArrowheads="1"/>
          </p:cNvSpPr>
          <p:nvPr/>
        </p:nvSpPr>
        <p:spPr bwMode="auto">
          <a:xfrm>
            <a:off x="6997409" y="4776387"/>
            <a:ext cx="1022350"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rcv ack1</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0" name="Text Box 57"/>
          <p:cNvSpPr txBox="1">
            <a:spLocks noChangeArrowheads="1"/>
          </p:cNvSpPr>
          <p:nvPr/>
        </p:nvSpPr>
        <p:spPr bwMode="auto">
          <a:xfrm>
            <a:off x="6841834" y="1901425"/>
            <a:ext cx="1174750"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send pkt0</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1" name="Text Box 58"/>
          <p:cNvSpPr txBox="1">
            <a:spLocks noChangeArrowheads="1"/>
          </p:cNvSpPr>
          <p:nvPr/>
        </p:nvSpPr>
        <p:spPr bwMode="auto">
          <a:xfrm>
            <a:off x="9518359" y="2184000"/>
            <a:ext cx="1000125"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rcv pkt0</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42" name="Group 59"/>
          <p:cNvGrpSpPr/>
          <p:nvPr/>
        </p:nvGrpSpPr>
        <p:grpSpPr bwMode="auto">
          <a:xfrm>
            <a:off x="8057859" y="1971275"/>
            <a:ext cx="1471612" cy="512762"/>
            <a:chOff x="850" y="1159"/>
            <a:chExt cx="927" cy="323"/>
          </a:xfrm>
        </p:grpSpPr>
        <p:sp>
          <p:nvSpPr>
            <p:cNvPr id="243" name="Line 60"/>
            <p:cNvSpPr>
              <a:spLocks noChangeShapeType="1"/>
            </p:cNvSpPr>
            <p:nvPr/>
          </p:nvSpPr>
          <p:spPr bwMode="auto">
            <a:xfrm>
              <a:off x="850" y="1257"/>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4" name="Text Box 61"/>
            <p:cNvSpPr txBox="1">
              <a:spLocks noChangeArrowheads="1"/>
            </p:cNvSpPr>
            <p:nvPr/>
          </p:nvSpPr>
          <p:spPr bwMode="auto">
            <a:xfrm>
              <a:off x="1100" y="1159"/>
              <a:ext cx="358"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rPr>
                <a:t>pkt0</a:t>
              </a:r>
              <a:endPar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endParaRPr>
            </a:p>
          </p:txBody>
        </p:sp>
      </p:grpSp>
      <p:grpSp>
        <p:nvGrpSpPr>
          <p:cNvPr id="245" name="Group 62"/>
          <p:cNvGrpSpPr/>
          <p:nvPr/>
        </p:nvGrpSpPr>
        <p:grpSpPr bwMode="auto">
          <a:xfrm>
            <a:off x="8051509" y="4985937"/>
            <a:ext cx="1471612" cy="487363"/>
            <a:chOff x="846" y="2253"/>
            <a:chExt cx="927" cy="307"/>
          </a:xfrm>
        </p:grpSpPr>
        <p:sp>
          <p:nvSpPr>
            <p:cNvPr id="246" name="Line 63"/>
            <p:cNvSpPr>
              <a:spLocks noChangeShapeType="1"/>
            </p:cNvSpPr>
            <p:nvPr/>
          </p:nvSpPr>
          <p:spPr bwMode="auto">
            <a:xfrm>
              <a:off x="846" y="2335"/>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7" name="Text Box 64"/>
            <p:cNvSpPr txBox="1">
              <a:spLocks noChangeArrowheads="1"/>
            </p:cNvSpPr>
            <p:nvPr/>
          </p:nvSpPr>
          <p:spPr bwMode="auto">
            <a:xfrm>
              <a:off x="1097" y="2253"/>
              <a:ext cx="358"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rPr>
                <a:t>pkt0</a:t>
              </a:r>
              <a:endPar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endParaRPr>
            </a:p>
          </p:txBody>
        </p:sp>
      </p:grpSp>
      <p:grpSp>
        <p:nvGrpSpPr>
          <p:cNvPr id="248" name="Group 68"/>
          <p:cNvGrpSpPr/>
          <p:nvPr/>
        </p:nvGrpSpPr>
        <p:grpSpPr bwMode="auto">
          <a:xfrm>
            <a:off x="8051509" y="4589062"/>
            <a:ext cx="1471612" cy="471488"/>
            <a:chOff x="846" y="2003"/>
            <a:chExt cx="927" cy="297"/>
          </a:xfrm>
        </p:grpSpPr>
        <p:sp>
          <p:nvSpPr>
            <p:cNvPr id="249" name="Line 69"/>
            <p:cNvSpPr>
              <a:spLocks noChangeShapeType="1"/>
            </p:cNvSpPr>
            <p:nvPr/>
          </p:nvSpPr>
          <p:spPr bwMode="auto">
            <a:xfrm flipH="1">
              <a:off x="846" y="2075"/>
              <a:ext cx="927" cy="225"/>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0" name="Text Box 70"/>
            <p:cNvSpPr txBox="1">
              <a:spLocks noChangeArrowheads="1"/>
            </p:cNvSpPr>
            <p:nvPr/>
          </p:nvSpPr>
          <p:spPr bwMode="auto">
            <a:xfrm>
              <a:off x="1092" y="2003"/>
              <a:ext cx="386"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panose="020B0600070205080204" pitchFamily="34" charset="-128"/>
                  <a:cs typeface="+mn-cs"/>
                </a:rPr>
                <a:t>ack1</a:t>
              </a:r>
              <a:endPar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panose="020B0600070205080204" pitchFamily="34" charset="-128"/>
                <a:cs typeface="+mn-cs"/>
              </a:endParaRPr>
            </a:p>
          </p:txBody>
        </p:sp>
      </p:grpSp>
      <p:grpSp>
        <p:nvGrpSpPr>
          <p:cNvPr id="251" name="Group 71"/>
          <p:cNvGrpSpPr/>
          <p:nvPr/>
        </p:nvGrpSpPr>
        <p:grpSpPr bwMode="auto">
          <a:xfrm>
            <a:off x="8043571" y="2471337"/>
            <a:ext cx="1471613" cy="455613"/>
            <a:chOff x="841" y="1474"/>
            <a:chExt cx="927" cy="287"/>
          </a:xfrm>
        </p:grpSpPr>
        <p:sp>
          <p:nvSpPr>
            <p:cNvPr id="252" name="Line 72"/>
            <p:cNvSpPr>
              <a:spLocks noChangeShapeType="1"/>
            </p:cNvSpPr>
            <p:nvPr/>
          </p:nvSpPr>
          <p:spPr bwMode="auto">
            <a:xfrm flipH="1">
              <a:off x="841" y="1536"/>
              <a:ext cx="927" cy="225"/>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3" name="Text Box 73"/>
            <p:cNvSpPr txBox="1">
              <a:spLocks noChangeArrowheads="1"/>
            </p:cNvSpPr>
            <p:nvPr/>
          </p:nvSpPr>
          <p:spPr bwMode="auto">
            <a:xfrm>
              <a:off x="1089" y="1474"/>
              <a:ext cx="386"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panose="020B0600070205080204" pitchFamily="34" charset="-128"/>
                  <a:cs typeface="+mn-cs"/>
                </a:rPr>
                <a:t>ack0</a:t>
              </a:r>
              <a:endPar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panose="020B0600070205080204" pitchFamily="34" charset="-128"/>
                <a:cs typeface="+mn-cs"/>
              </a:endParaRPr>
            </a:p>
          </p:txBody>
        </p:sp>
      </p:grpSp>
      <p:grpSp>
        <p:nvGrpSpPr>
          <p:cNvPr id="254" name="Group 74"/>
          <p:cNvGrpSpPr/>
          <p:nvPr/>
        </p:nvGrpSpPr>
        <p:grpSpPr bwMode="auto">
          <a:xfrm>
            <a:off x="8037221" y="5436787"/>
            <a:ext cx="1471613" cy="466725"/>
            <a:chOff x="837" y="2537"/>
            <a:chExt cx="927" cy="294"/>
          </a:xfrm>
        </p:grpSpPr>
        <p:sp>
          <p:nvSpPr>
            <p:cNvPr id="255" name="Line 75"/>
            <p:cNvSpPr>
              <a:spLocks noChangeShapeType="1"/>
            </p:cNvSpPr>
            <p:nvPr/>
          </p:nvSpPr>
          <p:spPr bwMode="auto">
            <a:xfrm flipH="1">
              <a:off x="837" y="2606"/>
              <a:ext cx="927" cy="225"/>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6" name="Text Box 76"/>
            <p:cNvSpPr txBox="1">
              <a:spLocks noChangeArrowheads="1"/>
            </p:cNvSpPr>
            <p:nvPr/>
          </p:nvSpPr>
          <p:spPr bwMode="auto">
            <a:xfrm>
              <a:off x="1091" y="2537"/>
              <a:ext cx="376"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8000"/>
                  </a:solidFill>
                  <a:effectLst/>
                  <a:uLnTx/>
                  <a:uFillTx/>
                  <a:latin typeface="Tahoma" panose="020B0604030504040204" charset="0"/>
                  <a:ea typeface="MS PGothic" panose="020B0600070205080204" pitchFamily="34" charset="-128"/>
                  <a:cs typeface="+mn-cs"/>
                </a:rPr>
                <a:t>ack0</a:t>
              </a:r>
              <a:endParaRPr kumimoji="0" lang="en-US" sz="1600" b="0" i="0" u="none" strike="noStrike" kern="0" cap="none" spc="0" normalizeH="0" baseline="0" noProof="0">
                <a:ln>
                  <a:noFill/>
                </a:ln>
                <a:solidFill>
                  <a:srgbClr val="008000"/>
                </a:solidFill>
                <a:effectLst/>
                <a:uLnTx/>
                <a:uFillTx/>
                <a:latin typeface="Tahoma" panose="020B0604030504040204" charset="0"/>
                <a:ea typeface="MS PGothic" panose="020B0600070205080204" pitchFamily="34" charset="-128"/>
                <a:cs typeface="+mn-cs"/>
              </a:endParaRPr>
            </a:p>
          </p:txBody>
        </p:sp>
      </p:grpSp>
      <p:sp>
        <p:nvSpPr>
          <p:cNvPr id="257" name="Text Box 78"/>
          <p:cNvSpPr txBox="1">
            <a:spLocks noChangeArrowheads="1"/>
          </p:cNvSpPr>
          <p:nvPr/>
        </p:nvSpPr>
        <p:spPr bwMode="auto">
          <a:xfrm>
            <a:off x="8130884" y="6207345"/>
            <a:ext cx="1671637"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(b) packet loss</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58" name="Group 81"/>
          <p:cNvGrpSpPr/>
          <p:nvPr/>
        </p:nvGrpSpPr>
        <p:grpSpPr bwMode="auto">
          <a:xfrm>
            <a:off x="8065796" y="2845987"/>
            <a:ext cx="1157288" cy="738188"/>
            <a:chOff x="3726" y="1687"/>
            <a:chExt cx="729" cy="465"/>
          </a:xfrm>
        </p:grpSpPr>
        <p:sp>
          <p:nvSpPr>
            <p:cNvPr id="259" name="Line 66"/>
            <p:cNvSpPr>
              <a:spLocks noChangeShapeType="1"/>
            </p:cNvSpPr>
            <p:nvPr/>
          </p:nvSpPr>
          <p:spPr bwMode="auto">
            <a:xfrm>
              <a:off x="3726" y="1780"/>
              <a:ext cx="548" cy="148"/>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0" name="Text Box 67"/>
            <p:cNvSpPr txBox="1">
              <a:spLocks noChangeArrowheads="1"/>
            </p:cNvSpPr>
            <p:nvPr/>
          </p:nvSpPr>
          <p:spPr bwMode="auto">
            <a:xfrm>
              <a:off x="3965" y="1687"/>
              <a:ext cx="358"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rPr>
                <a:t>pkt1</a:t>
              </a:r>
              <a:endParaRPr kumimoji="0" lang="en-US" sz="1600" b="0" i="0" u="none" strike="noStrike" kern="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endParaRPr>
            </a:p>
          </p:txBody>
        </p:sp>
        <p:sp>
          <p:nvSpPr>
            <p:cNvPr id="261" name="Text Box 79"/>
            <p:cNvSpPr txBox="1">
              <a:spLocks noChangeArrowheads="1"/>
            </p:cNvSpPr>
            <p:nvPr/>
          </p:nvSpPr>
          <p:spPr bwMode="auto">
            <a:xfrm>
              <a:off x="4185" y="1808"/>
              <a:ext cx="215" cy="23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1" i="0"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rPr>
                <a:t>X</a:t>
              </a:r>
              <a:endParaRPr kumimoji="0" lang="en-US" sz="1800" b="1" i="0"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endParaRPr>
            </a:p>
          </p:txBody>
        </p:sp>
        <p:sp>
          <p:nvSpPr>
            <p:cNvPr id="262" name="Text Box 80"/>
            <p:cNvSpPr txBox="1">
              <a:spLocks noChangeArrowheads="1"/>
            </p:cNvSpPr>
            <p:nvPr/>
          </p:nvSpPr>
          <p:spPr bwMode="auto">
            <a:xfrm>
              <a:off x="4126" y="1940"/>
              <a:ext cx="329"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1"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rPr>
                <a:t>loss</a:t>
              </a:r>
              <a:endParaRPr kumimoji="0" lang="en-US" sz="1600" b="0" i="1"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endParaRPr>
            </a:p>
          </p:txBody>
        </p:sp>
      </p:grpSp>
      <p:grpSp>
        <p:nvGrpSpPr>
          <p:cNvPr id="263" name="Group 86"/>
          <p:cNvGrpSpPr/>
          <p:nvPr/>
        </p:nvGrpSpPr>
        <p:grpSpPr bwMode="auto">
          <a:xfrm>
            <a:off x="7946734" y="3149200"/>
            <a:ext cx="122237" cy="1033462"/>
            <a:chOff x="3651" y="1878"/>
            <a:chExt cx="78" cy="963"/>
          </a:xfrm>
        </p:grpSpPr>
        <p:sp>
          <p:nvSpPr>
            <p:cNvPr id="264" name="Line 82"/>
            <p:cNvSpPr>
              <a:spLocks noChangeShapeType="1"/>
            </p:cNvSpPr>
            <p:nvPr/>
          </p:nvSpPr>
          <p:spPr bwMode="auto">
            <a:xfrm>
              <a:off x="3729" y="1879"/>
              <a:ext cx="0" cy="962"/>
            </a:xfrm>
            <a:prstGeom prst="line">
              <a:avLst/>
            </a:prstGeom>
            <a:noFill/>
            <a:ln w="2857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5" name="Line 84"/>
            <p:cNvSpPr>
              <a:spLocks noChangeShapeType="1"/>
            </p:cNvSpPr>
            <p:nvPr/>
          </p:nvSpPr>
          <p:spPr bwMode="auto">
            <a:xfrm flipH="1">
              <a:off x="3651" y="1878"/>
              <a:ext cx="75" cy="0"/>
            </a:xfrm>
            <a:prstGeom prst="line">
              <a:avLst/>
            </a:prstGeom>
            <a:noFill/>
            <a:ln w="2857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6" name="Line 85"/>
            <p:cNvSpPr>
              <a:spLocks noChangeShapeType="1"/>
            </p:cNvSpPr>
            <p:nvPr/>
          </p:nvSpPr>
          <p:spPr bwMode="auto">
            <a:xfrm flipH="1">
              <a:off x="3651" y="2841"/>
              <a:ext cx="75" cy="0"/>
            </a:xfrm>
            <a:prstGeom prst="line">
              <a:avLst/>
            </a:prstGeom>
            <a:noFill/>
            <a:ln w="2857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67" name="Group 88"/>
          <p:cNvGrpSpPr/>
          <p:nvPr/>
        </p:nvGrpSpPr>
        <p:grpSpPr bwMode="auto">
          <a:xfrm>
            <a:off x="8075321" y="4138212"/>
            <a:ext cx="1471613" cy="504825"/>
            <a:chOff x="855" y="1710"/>
            <a:chExt cx="927" cy="318"/>
          </a:xfrm>
        </p:grpSpPr>
        <p:sp>
          <p:nvSpPr>
            <p:cNvPr id="268" name="Line 89"/>
            <p:cNvSpPr>
              <a:spLocks noChangeShapeType="1"/>
            </p:cNvSpPr>
            <p:nvPr/>
          </p:nvSpPr>
          <p:spPr bwMode="auto">
            <a:xfrm>
              <a:off x="855" y="1803"/>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9" name="Text Box 90"/>
            <p:cNvSpPr txBox="1">
              <a:spLocks noChangeArrowheads="1"/>
            </p:cNvSpPr>
            <p:nvPr/>
          </p:nvSpPr>
          <p:spPr bwMode="auto">
            <a:xfrm>
              <a:off x="1094" y="1710"/>
              <a:ext cx="358"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rPr>
                <a:t>pkt1</a:t>
              </a:r>
              <a:endPar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endParaRPr>
            </a:p>
          </p:txBody>
        </p:sp>
      </p:grpSp>
      <p:grpSp>
        <p:nvGrpSpPr>
          <p:cNvPr id="270" name="Group 92"/>
          <p:cNvGrpSpPr/>
          <p:nvPr/>
        </p:nvGrpSpPr>
        <p:grpSpPr bwMode="auto">
          <a:xfrm>
            <a:off x="6643396" y="3761975"/>
            <a:ext cx="1377950" cy="731837"/>
            <a:chOff x="2802" y="2348"/>
            <a:chExt cx="868" cy="461"/>
          </a:xfrm>
        </p:grpSpPr>
        <p:pic>
          <p:nvPicPr>
            <p:cNvPr id="271" name="Picture 87" descr="alarm_clock_ring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Text Box 91"/>
            <p:cNvSpPr txBox="1">
              <a:spLocks noChangeArrowheads="1"/>
            </p:cNvSpPr>
            <p:nvPr/>
          </p:nvSpPr>
          <p:spPr bwMode="auto">
            <a:xfrm>
              <a:off x="2802" y="2491"/>
              <a:ext cx="868" cy="31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75000"/>
                </a:lnSpc>
                <a:spcBef>
                  <a:spcPct val="0"/>
                </a:spcBef>
                <a:spcAft>
                  <a:spcPct val="0"/>
                </a:spcAft>
                <a:buClrTx/>
                <a:buSzTx/>
                <a:buFontTx/>
                <a:buNone/>
                <a:defRPr/>
              </a:pPr>
              <a:r>
                <a:rPr kumimoji="0" lang="en-US" sz="1800" b="0" i="1" u="none" strike="noStrike" kern="0" cap="none" spc="0" normalizeH="0" baseline="0" noProof="0" dirty="0">
                  <a:ln>
                    <a:noFill/>
                  </a:ln>
                  <a:solidFill>
                    <a:srgbClr val="FF0000"/>
                  </a:solidFill>
                  <a:effectLst/>
                  <a:uLnTx/>
                  <a:uFillTx/>
                  <a:latin typeface="Tahoma" panose="020B0604030504040204" charset="0"/>
                  <a:ea typeface="MS PGothic" panose="020B0600070205080204" pitchFamily="34" charset="-128"/>
                  <a:cs typeface="+mn-cs"/>
                </a:rPr>
                <a:t>timeout</a:t>
              </a:r>
              <a:endParaRPr kumimoji="0" lang="en-US" sz="1800" b="0" i="1" u="none" strike="noStrike" kern="0" cap="none" spc="0" normalizeH="0" baseline="0" noProof="0" dirty="0">
                <a:ln>
                  <a:noFill/>
                </a:ln>
                <a:solidFill>
                  <a:srgbClr val="FF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75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resend pkt1</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79"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wipe(left)">
                                      <p:cBhvr>
                                        <p:cTn id="7" dur="500"/>
                                        <p:tgtEl>
                                          <p:spTgt spid="2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09">
                                            <p:txEl>
                                              <p:pRg st="0" end="0"/>
                                            </p:txEl>
                                          </p:spTgt>
                                        </p:tgtEl>
                                        <p:attrNameLst>
                                          <p:attrName>style.visibility</p:attrName>
                                        </p:attrNameLst>
                                      </p:cBhvr>
                                      <p:to>
                                        <p:strVal val="visible"/>
                                      </p:to>
                                    </p:set>
                                    <p:animEffect transition="in" filter="dissolve">
                                      <p:cBhvr>
                                        <p:cTn id="11" dur="500"/>
                                        <p:tgtEl>
                                          <p:spTgt spid="20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01"/>
                                        </p:tgtEl>
                                        <p:attrNameLst>
                                          <p:attrName>style.visibility</p:attrName>
                                        </p:attrNameLst>
                                      </p:cBhvr>
                                      <p:to>
                                        <p:strVal val="visible"/>
                                      </p:to>
                                    </p:set>
                                    <p:animEffect transition="in" filter="dissolve">
                                      <p:cBhvr>
                                        <p:cTn id="16" dur="500"/>
                                        <p:tgtEl>
                                          <p:spTgt spid="201"/>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222"/>
                                        </p:tgtEl>
                                        <p:attrNameLst>
                                          <p:attrName>style.visibility</p:attrName>
                                        </p:attrNameLst>
                                      </p:cBhvr>
                                      <p:to>
                                        <p:strVal val="visible"/>
                                      </p:to>
                                    </p:set>
                                    <p:animEffect transition="in" filter="wipe(right)">
                                      <p:cBhvr>
                                        <p:cTn id="20" dur="500"/>
                                        <p:tgtEl>
                                          <p:spTgt spid="222"/>
                                        </p:tgtEl>
                                      </p:cBhvr>
                                    </p:animEffect>
                                  </p:childTnLst>
                                </p:cTn>
                              </p:par>
                            </p:childTnLst>
                          </p:cTn>
                        </p:par>
                        <p:par>
                          <p:cTn id="21" fill="hold">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204"/>
                                        </p:tgtEl>
                                        <p:attrNameLst>
                                          <p:attrName>style.visibility</p:attrName>
                                        </p:attrNameLst>
                                      </p:cBhvr>
                                      <p:to>
                                        <p:strVal val="visible"/>
                                      </p:to>
                                    </p:set>
                                    <p:animEffect transition="in" filter="dissolve">
                                      <p:cBhvr>
                                        <p:cTn id="24" dur="500"/>
                                        <p:tgtEl>
                                          <p:spTgt spid="20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06"/>
                                        </p:tgtEl>
                                        <p:attrNameLst>
                                          <p:attrName>style.visibility</p:attrName>
                                        </p:attrNameLst>
                                      </p:cBhvr>
                                      <p:to>
                                        <p:strVal val="visible"/>
                                      </p:to>
                                    </p:set>
                                    <p:animEffect transition="in" filter="dissolve">
                                      <p:cBhvr>
                                        <p:cTn id="29" dur="500"/>
                                        <p:tgtEl>
                                          <p:spTgt spid="206"/>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216"/>
                                        </p:tgtEl>
                                        <p:attrNameLst>
                                          <p:attrName>style.visibility</p:attrName>
                                        </p:attrNameLst>
                                      </p:cBhvr>
                                      <p:to>
                                        <p:strVal val="visible"/>
                                      </p:to>
                                    </p:set>
                                    <p:animEffect transition="in" filter="wipe(left)">
                                      <p:cBhvr>
                                        <p:cTn id="33" dur="500"/>
                                        <p:tgtEl>
                                          <p:spTgt spid="216"/>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199">
                                            <p:txEl>
                                              <p:pRg st="0" end="0"/>
                                            </p:txEl>
                                          </p:spTgt>
                                        </p:tgtEl>
                                        <p:attrNameLst>
                                          <p:attrName>style.visibility</p:attrName>
                                        </p:attrNameLst>
                                      </p:cBhvr>
                                      <p:to>
                                        <p:strVal val="visible"/>
                                      </p:to>
                                    </p:set>
                                    <p:animEffect transition="in" filter="dissolve">
                                      <p:cBhvr>
                                        <p:cTn id="37" dur="500"/>
                                        <p:tgtEl>
                                          <p:spTgt spid="199">
                                            <p:txEl>
                                              <p:pRg st="0" end="0"/>
                                            </p:txEl>
                                          </p:spTgt>
                                        </p:tgtEl>
                                      </p:cBhvr>
                                    </p:animEffect>
                                  </p:childTnLst>
                                </p:cTn>
                              </p:par>
                            </p:childTnLst>
                          </p:cTn>
                        </p:par>
                        <p:par>
                          <p:cTn id="38" fill="hold">
                            <p:stCondLst>
                              <p:cond delay="1500"/>
                            </p:stCondLst>
                            <p:childTnLst>
                              <p:par>
                                <p:cTn id="39" presetID="9" presetClass="entr" presetSubtype="0" fill="hold" grpId="0" nodeType="afterEffect">
                                  <p:stCondLst>
                                    <p:cond delay="0"/>
                                  </p:stCondLst>
                                  <p:childTnLst>
                                    <p:set>
                                      <p:cBhvr>
                                        <p:cTn id="40" dur="1" fill="hold">
                                          <p:stCondLst>
                                            <p:cond delay="0"/>
                                          </p:stCondLst>
                                        </p:cTn>
                                        <p:tgtEl>
                                          <p:spTgt spid="202"/>
                                        </p:tgtEl>
                                        <p:attrNameLst>
                                          <p:attrName>style.visibility</p:attrName>
                                        </p:attrNameLst>
                                      </p:cBhvr>
                                      <p:to>
                                        <p:strVal val="visible"/>
                                      </p:to>
                                    </p:set>
                                    <p:animEffect transition="in" filter="dissolve">
                                      <p:cBhvr>
                                        <p:cTn id="41" dur="500"/>
                                        <p:tgtEl>
                                          <p:spTgt spid="202"/>
                                        </p:tgtEl>
                                      </p:cBhvr>
                                    </p:animEffect>
                                  </p:childTnLst>
                                </p:cTn>
                              </p:par>
                            </p:childTnLst>
                          </p:cTn>
                        </p:par>
                        <p:par>
                          <p:cTn id="42" fill="hold">
                            <p:stCondLst>
                              <p:cond delay="2000"/>
                            </p:stCondLst>
                            <p:childTnLst>
                              <p:par>
                                <p:cTn id="43" presetID="22" presetClass="entr" presetSubtype="2" fill="hold" nodeType="after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wipe(right)">
                                      <p:cBhvr>
                                        <p:cTn id="45" dur="500"/>
                                        <p:tgtEl>
                                          <p:spTgt spid="219"/>
                                        </p:tgtEl>
                                      </p:cBhvr>
                                    </p:animEffect>
                                  </p:childTnLst>
                                </p:cTn>
                              </p:par>
                            </p:childTnLst>
                          </p:cTn>
                        </p:par>
                        <p:par>
                          <p:cTn id="46" fill="hold">
                            <p:stCondLst>
                              <p:cond delay="2500"/>
                            </p:stCondLst>
                            <p:childTnLst>
                              <p:par>
                                <p:cTn id="47" presetID="9" presetClass="entr" presetSubtype="0" fill="hold" grpId="0" nodeType="afterEffect">
                                  <p:stCondLst>
                                    <p:cond delay="0"/>
                                  </p:stCondLst>
                                  <p:childTnLst>
                                    <p:set>
                                      <p:cBhvr>
                                        <p:cTn id="48" dur="1" fill="hold">
                                          <p:stCondLst>
                                            <p:cond delay="0"/>
                                          </p:stCondLst>
                                        </p:cTn>
                                        <p:tgtEl>
                                          <p:spTgt spid="207"/>
                                        </p:tgtEl>
                                        <p:attrNameLst>
                                          <p:attrName>style.visibility</p:attrName>
                                        </p:attrNameLst>
                                      </p:cBhvr>
                                      <p:to>
                                        <p:strVal val="visible"/>
                                      </p:to>
                                    </p:set>
                                    <p:animEffect transition="in" filter="dissolve">
                                      <p:cBhvr>
                                        <p:cTn id="49" dur="500"/>
                                        <p:tgtEl>
                                          <p:spTgt spid="207"/>
                                        </p:tgtEl>
                                      </p:cBhvr>
                                    </p:animEffect>
                                  </p:childTnLst>
                                </p:cTn>
                              </p:par>
                            </p:childTnLst>
                          </p:cTn>
                        </p:par>
                        <p:par>
                          <p:cTn id="50" fill="hold">
                            <p:stCondLst>
                              <p:cond delay="3000"/>
                            </p:stCondLst>
                            <p:childTnLst>
                              <p:par>
                                <p:cTn id="51" presetID="9" presetClass="entr" presetSubtype="0" fill="hold" grpId="0" nodeType="afterEffect">
                                  <p:stCondLst>
                                    <p:cond delay="0"/>
                                  </p:stCondLst>
                                  <p:childTnLst>
                                    <p:set>
                                      <p:cBhvr>
                                        <p:cTn id="52" dur="1" fill="hold">
                                          <p:stCondLst>
                                            <p:cond delay="0"/>
                                          </p:stCondLst>
                                        </p:cTn>
                                        <p:tgtEl>
                                          <p:spTgt spid="205"/>
                                        </p:tgtEl>
                                        <p:attrNameLst>
                                          <p:attrName>style.visibility</p:attrName>
                                        </p:attrNameLst>
                                      </p:cBhvr>
                                      <p:to>
                                        <p:strVal val="visible"/>
                                      </p:to>
                                    </p:set>
                                    <p:animEffect transition="in" filter="dissolve">
                                      <p:cBhvr>
                                        <p:cTn id="53" dur="500"/>
                                        <p:tgtEl>
                                          <p:spTgt spid="205"/>
                                        </p:tgtEl>
                                      </p:cBhvr>
                                    </p:animEffect>
                                  </p:childTnLst>
                                </p:cTn>
                              </p:par>
                            </p:childTnLst>
                          </p:cTn>
                        </p:par>
                        <p:par>
                          <p:cTn id="54" fill="hold">
                            <p:stCondLst>
                              <p:cond delay="3500"/>
                            </p:stCondLst>
                            <p:childTnLst>
                              <p:par>
                                <p:cTn id="55" presetID="22" presetClass="entr" presetSubtype="8" fill="hold" nodeType="afterEffect">
                                  <p:stCondLst>
                                    <p:cond delay="0"/>
                                  </p:stCondLst>
                                  <p:childTnLst>
                                    <p:set>
                                      <p:cBhvr>
                                        <p:cTn id="56" dur="1" fill="hold">
                                          <p:stCondLst>
                                            <p:cond delay="0"/>
                                          </p:stCondLst>
                                        </p:cTn>
                                        <p:tgtEl>
                                          <p:spTgt spid="213"/>
                                        </p:tgtEl>
                                        <p:attrNameLst>
                                          <p:attrName>style.visibility</p:attrName>
                                        </p:attrNameLst>
                                      </p:cBhvr>
                                      <p:to>
                                        <p:strVal val="visible"/>
                                      </p:to>
                                    </p:set>
                                    <p:animEffect transition="in" filter="wipe(left)">
                                      <p:cBhvr>
                                        <p:cTn id="57" dur="500"/>
                                        <p:tgtEl>
                                          <p:spTgt spid="213"/>
                                        </p:tgtEl>
                                      </p:cBhvr>
                                    </p:animEffect>
                                  </p:childTnLst>
                                </p:cTn>
                              </p:par>
                            </p:childTnLst>
                          </p:cTn>
                        </p:par>
                        <p:par>
                          <p:cTn id="58" fill="hold">
                            <p:stCondLst>
                              <p:cond delay="4000"/>
                            </p:stCondLst>
                            <p:childTnLst>
                              <p:par>
                                <p:cTn id="59" presetID="9" presetClass="entr" presetSubtype="0" fill="hold" grpId="0" nodeType="afterEffect">
                                  <p:stCondLst>
                                    <p:cond delay="0"/>
                                  </p:stCondLst>
                                  <p:childTnLst>
                                    <p:set>
                                      <p:cBhvr>
                                        <p:cTn id="60" dur="1" fill="hold">
                                          <p:stCondLst>
                                            <p:cond delay="0"/>
                                          </p:stCondLst>
                                        </p:cTn>
                                        <p:tgtEl>
                                          <p:spTgt spid="200"/>
                                        </p:tgtEl>
                                        <p:attrNameLst>
                                          <p:attrName>style.visibility</p:attrName>
                                        </p:attrNameLst>
                                      </p:cBhvr>
                                      <p:to>
                                        <p:strVal val="visible"/>
                                      </p:to>
                                    </p:set>
                                    <p:animEffect transition="in" filter="dissolve">
                                      <p:cBhvr>
                                        <p:cTn id="61" dur="500"/>
                                        <p:tgtEl>
                                          <p:spTgt spid="200"/>
                                        </p:tgtEl>
                                      </p:cBhvr>
                                    </p:animEffect>
                                  </p:childTnLst>
                                </p:cTn>
                              </p:par>
                            </p:childTnLst>
                          </p:cTn>
                        </p:par>
                        <p:par>
                          <p:cTn id="62" fill="hold">
                            <p:stCondLst>
                              <p:cond delay="4500"/>
                            </p:stCondLst>
                            <p:childTnLst>
                              <p:par>
                                <p:cTn id="63" presetID="9" presetClass="entr" presetSubtype="0" fill="hold" nodeType="afterEffect">
                                  <p:stCondLst>
                                    <p:cond delay="0"/>
                                  </p:stCondLst>
                                  <p:childTnLst>
                                    <p:set>
                                      <p:cBhvr>
                                        <p:cTn id="64" dur="1" fill="hold">
                                          <p:stCondLst>
                                            <p:cond delay="0"/>
                                          </p:stCondLst>
                                        </p:cTn>
                                        <p:tgtEl>
                                          <p:spTgt spid="203">
                                            <p:txEl>
                                              <p:pRg st="0" end="0"/>
                                            </p:txEl>
                                          </p:spTgt>
                                        </p:tgtEl>
                                        <p:attrNameLst>
                                          <p:attrName>style.visibility</p:attrName>
                                        </p:attrNameLst>
                                      </p:cBhvr>
                                      <p:to>
                                        <p:strVal val="visible"/>
                                      </p:to>
                                    </p:set>
                                    <p:animEffect transition="in" filter="dissolve">
                                      <p:cBhvr>
                                        <p:cTn id="65" dur="500"/>
                                        <p:tgtEl>
                                          <p:spTgt spid="203">
                                            <p:txEl>
                                              <p:pRg st="0" end="0"/>
                                            </p:txEl>
                                          </p:spTgt>
                                        </p:tgtEl>
                                      </p:cBhvr>
                                    </p:animEffect>
                                  </p:childTnLst>
                                </p:cTn>
                              </p:par>
                            </p:childTnLst>
                          </p:cTn>
                        </p:par>
                        <p:par>
                          <p:cTn id="66" fill="hold">
                            <p:stCondLst>
                              <p:cond delay="5000"/>
                            </p:stCondLst>
                            <p:childTnLst>
                              <p:par>
                                <p:cTn id="67" presetID="22" presetClass="entr" presetSubtype="2" fill="hold" nodeType="afterEffect">
                                  <p:stCondLst>
                                    <p:cond delay="0"/>
                                  </p:stCondLst>
                                  <p:childTnLst>
                                    <p:set>
                                      <p:cBhvr>
                                        <p:cTn id="68" dur="1" fill="hold">
                                          <p:stCondLst>
                                            <p:cond delay="0"/>
                                          </p:stCondLst>
                                        </p:cTn>
                                        <p:tgtEl>
                                          <p:spTgt spid="225"/>
                                        </p:tgtEl>
                                        <p:attrNameLst>
                                          <p:attrName>style.visibility</p:attrName>
                                        </p:attrNameLst>
                                      </p:cBhvr>
                                      <p:to>
                                        <p:strVal val="visible"/>
                                      </p:to>
                                    </p:set>
                                    <p:animEffect transition="in" filter="wipe(right)">
                                      <p:cBhvr>
                                        <p:cTn id="69" dur="500"/>
                                        <p:tgtEl>
                                          <p:spTgt spid="22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242"/>
                                        </p:tgtEl>
                                        <p:attrNameLst>
                                          <p:attrName>style.visibility</p:attrName>
                                        </p:attrNameLst>
                                      </p:cBhvr>
                                      <p:to>
                                        <p:strVal val="visible"/>
                                      </p:to>
                                    </p:set>
                                    <p:animEffect transition="in" filter="wipe(left)">
                                      <p:cBhvr>
                                        <p:cTn id="74" dur="500"/>
                                        <p:tgtEl>
                                          <p:spTgt spid="242"/>
                                        </p:tgtEl>
                                      </p:cBhvr>
                                    </p:animEffect>
                                  </p:childTnLst>
                                </p:cTn>
                              </p:par>
                            </p:childTnLst>
                          </p:cTn>
                        </p:par>
                        <p:par>
                          <p:cTn id="75" fill="hold">
                            <p:stCondLst>
                              <p:cond delay="500"/>
                            </p:stCondLst>
                            <p:childTnLst>
                              <p:par>
                                <p:cTn id="76" presetID="9" presetClass="entr" presetSubtype="0" fill="hold" nodeType="afterEffect">
                                  <p:stCondLst>
                                    <p:cond delay="0"/>
                                  </p:stCondLst>
                                  <p:childTnLst>
                                    <p:set>
                                      <p:cBhvr>
                                        <p:cTn id="77" dur="1" fill="hold">
                                          <p:stCondLst>
                                            <p:cond delay="0"/>
                                          </p:stCondLst>
                                        </p:cTn>
                                        <p:tgtEl>
                                          <p:spTgt spid="241">
                                            <p:txEl>
                                              <p:pRg st="0" end="0"/>
                                            </p:txEl>
                                          </p:spTgt>
                                        </p:tgtEl>
                                        <p:attrNameLst>
                                          <p:attrName>style.visibility</p:attrName>
                                        </p:attrNameLst>
                                      </p:cBhvr>
                                      <p:to>
                                        <p:strVal val="visible"/>
                                      </p:to>
                                    </p:set>
                                    <p:animEffect transition="in" filter="dissolve">
                                      <p:cBhvr>
                                        <p:cTn id="78" dur="500"/>
                                        <p:tgtEl>
                                          <p:spTgt spid="241">
                                            <p:txEl>
                                              <p:pRg st="0" end="0"/>
                                            </p:txEl>
                                          </p:spTgt>
                                        </p:tgtEl>
                                      </p:cBhvr>
                                    </p:animEffect>
                                  </p:childTnLst>
                                </p:cTn>
                              </p:par>
                            </p:childTnLst>
                          </p:cTn>
                        </p:par>
                        <p:par>
                          <p:cTn id="79" fill="hold">
                            <p:stCondLst>
                              <p:cond delay="1000"/>
                            </p:stCondLst>
                            <p:childTnLst>
                              <p:par>
                                <p:cTn id="80" presetID="9" presetClass="entr" presetSubtype="0" fill="hold" grpId="0" nodeType="afterEffect">
                                  <p:stCondLst>
                                    <p:cond delay="0"/>
                                  </p:stCondLst>
                                  <p:childTnLst>
                                    <p:set>
                                      <p:cBhvr>
                                        <p:cTn id="81" dur="1" fill="hold">
                                          <p:stCondLst>
                                            <p:cond delay="0"/>
                                          </p:stCondLst>
                                        </p:cTn>
                                        <p:tgtEl>
                                          <p:spTgt spid="233"/>
                                        </p:tgtEl>
                                        <p:attrNameLst>
                                          <p:attrName>style.visibility</p:attrName>
                                        </p:attrNameLst>
                                      </p:cBhvr>
                                      <p:to>
                                        <p:strVal val="visible"/>
                                      </p:to>
                                    </p:set>
                                    <p:animEffect transition="in" filter="dissolve">
                                      <p:cBhvr>
                                        <p:cTn id="82" dur="500"/>
                                        <p:tgtEl>
                                          <p:spTgt spid="233"/>
                                        </p:tgtEl>
                                      </p:cBhvr>
                                    </p:animEffect>
                                  </p:childTnLst>
                                </p:cTn>
                              </p:par>
                            </p:childTnLst>
                          </p:cTn>
                        </p:par>
                        <p:par>
                          <p:cTn id="83" fill="hold">
                            <p:stCondLst>
                              <p:cond delay="1500"/>
                            </p:stCondLst>
                            <p:childTnLst>
                              <p:par>
                                <p:cTn id="84" presetID="22" presetClass="entr" presetSubtype="2" fill="hold" nodeType="afterEffect">
                                  <p:stCondLst>
                                    <p:cond delay="0"/>
                                  </p:stCondLst>
                                  <p:childTnLst>
                                    <p:set>
                                      <p:cBhvr>
                                        <p:cTn id="85" dur="1" fill="hold">
                                          <p:stCondLst>
                                            <p:cond delay="0"/>
                                          </p:stCondLst>
                                        </p:cTn>
                                        <p:tgtEl>
                                          <p:spTgt spid="251"/>
                                        </p:tgtEl>
                                        <p:attrNameLst>
                                          <p:attrName>style.visibility</p:attrName>
                                        </p:attrNameLst>
                                      </p:cBhvr>
                                      <p:to>
                                        <p:strVal val="visible"/>
                                      </p:to>
                                    </p:set>
                                    <p:animEffect transition="in" filter="wipe(right)">
                                      <p:cBhvr>
                                        <p:cTn id="86" dur="500"/>
                                        <p:tgtEl>
                                          <p:spTgt spid="251"/>
                                        </p:tgtEl>
                                      </p:cBhvr>
                                    </p:animEffect>
                                  </p:childTnLst>
                                </p:cTn>
                              </p:par>
                            </p:childTnLst>
                          </p:cTn>
                        </p:par>
                        <p:par>
                          <p:cTn id="87" fill="hold">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236"/>
                                        </p:tgtEl>
                                        <p:attrNameLst>
                                          <p:attrName>style.visibility</p:attrName>
                                        </p:attrNameLst>
                                      </p:cBhvr>
                                      <p:to>
                                        <p:strVal val="visible"/>
                                      </p:to>
                                    </p:set>
                                    <p:animEffect transition="in" filter="dissolve">
                                      <p:cBhvr>
                                        <p:cTn id="90" dur="500"/>
                                        <p:tgtEl>
                                          <p:spTgt spid="236"/>
                                        </p:tgtEl>
                                      </p:cBhvr>
                                    </p:animEffect>
                                  </p:childTnLst>
                                </p:cTn>
                              </p:par>
                            </p:childTnLst>
                          </p:cTn>
                        </p:par>
                        <p:par>
                          <p:cTn id="91" fill="hold">
                            <p:stCondLst>
                              <p:cond delay="2500"/>
                            </p:stCondLst>
                            <p:childTnLst>
                              <p:par>
                                <p:cTn id="92" presetID="9" presetClass="entr" presetSubtype="0" fill="hold" grpId="0" nodeType="afterEffect">
                                  <p:stCondLst>
                                    <p:cond delay="0"/>
                                  </p:stCondLst>
                                  <p:childTnLst>
                                    <p:set>
                                      <p:cBhvr>
                                        <p:cTn id="93" dur="1" fill="hold">
                                          <p:stCondLst>
                                            <p:cond delay="0"/>
                                          </p:stCondLst>
                                        </p:cTn>
                                        <p:tgtEl>
                                          <p:spTgt spid="238"/>
                                        </p:tgtEl>
                                        <p:attrNameLst>
                                          <p:attrName>style.visibility</p:attrName>
                                        </p:attrNameLst>
                                      </p:cBhvr>
                                      <p:to>
                                        <p:strVal val="visible"/>
                                      </p:to>
                                    </p:set>
                                    <p:animEffect transition="in" filter="dissolve">
                                      <p:cBhvr>
                                        <p:cTn id="94" dur="500"/>
                                        <p:tgtEl>
                                          <p:spTgt spid="238"/>
                                        </p:tgtEl>
                                      </p:cBhvr>
                                    </p:animEffect>
                                  </p:childTnLst>
                                </p:cTn>
                              </p:par>
                            </p:childTnLst>
                          </p:cTn>
                        </p:par>
                        <p:par>
                          <p:cTn id="95" fill="hold">
                            <p:stCondLst>
                              <p:cond delay="3000"/>
                            </p:stCondLst>
                            <p:childTnLst>
                              <p:par>
                                <p:cTn id="96" presetID="22" presetClass="entr" presetSubtype="8" fill="hold" nodeType="afterEffect">
                                  <p:stCondLst>
                                    <p:cond delay="0"/>
                                  </p:stCondLst>
                                  <p:childTnLst>
                                    <p:set>
                                      <p:cBhvr>
                                        <p:cTn id="97" dur="1" fill="hold">
                                          <p:stCondLst>
                                            <p:cond delay="0"/>
                                          </p:stCondLst>
                                        </p:cTn>
                                        <p:tgtEl>
                                          <p:spTgt spid="258"/>
                                        </p:tgtEl>
                                        <p:attrNameLst>
                                          <p:attrName>style.visibility</p:attrName>
                                        </p:attrNameLst>
                                      </p:cBhvr>
                                      <p:to>
                                        <p:strVal val="visible"/>
                                      </p:to>
                                    </p:set>
                                    <p:animEffect transition="in" filter="wipe(left)">
                                      <p:cBhvr>
                                        <p:cTn id="98" dur="500"/>
                                        <p:tgtEl>
                                          <p:spTgt spid="258"/>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263"/>
                                        </p:tgtEl>
                                        <p:attrNameLst>
                                          <p:attrName>style.visibility</p:attrName>
                                        </p:attrNameLst>
                                      </p:cBhvr>
                                      <p:to>
                                        <p:strVal val="visible"/>
                                      </p:to>
                                    </p:set>
                                    <p:animEffect transition="in" filter="wipe(up)">
                                      <p:cBhvr>
                                        <p:cTn id="103" dur="1000"/>
                                        <p:tgtEl>
                                          <p:spTgt spid="263"/>
                                        </p:tgtEl>
                                      </p:cBhvr>
                                    </p:animEffect>
                                  </p:childTnLst>
                                </p:cTn>
                              </p:par>
                            </p:childTnLst>
                          </p:cTn>
                        </p:par>
                        <p:par>
                          <p:cTn id="104" fill="hold">
                            <p:stCondLst>
                              <p:cond delay="1000"/>
                            </p:stCondLst>
                            <p:childTnLst>
                              <p:par>
                                <p:cTn id="105" presetID="9" presetClass="entr" presetSubtype="0" fill="hold" nodeType="afterEffect">
                                  <p:stCondLst>
                                    <p:cond delay="0"/>
                                  </p:stCondLst>
                                  <p:childTnLst>
                                    <p:set>
                                      <p:cBhvr>
                                        <p:cTn id="106" dur="1" fill="hold">
                                          <p:stCondLst>
                                            <p:cond delay="0"/>
                                          </p:stCondLst>
                                        </p:cTn>
                                        <p:tgtEl>
                                          <p:spTgt spid="270"/>
                                        </p:tgtEl>
                                        <p:attrNameLst>
                                          <p:attrName>style.visibility</p:attrName>
                                        </p:attrNameLst>
                                      </p:cBhvr>
                                      <p:to>
                                        <p:strVal val="visible"/>
                                      </p:to>
                                    </p:set>
                                    <p:animEffect transition="in" filter="dissolve">
                                      <p:cBhvr>
                                        <p:cTn id="107" dur="500"/>
                                        <p:tgtEl>
                                          <p:spTgt spid="27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267"/>
                                        </p:tgtEl>
                                        <p:attrNameLst>
                                          <p:attrName>style.visibility</p:attrName>
                                        </p:attrNameLst>
                                      </p:cBhvr>
                                      <p:to>
                                        <p:strVal val="visible"/>
                                      </p:to>
                                    </p:set>
                                    <p:animEffect transition="in" filter="wipe(left)">
                                      <p:cBhvr>
                                        <p:cTn id="112" dur="500"/>
                                        <p:tgtEl>
                                          <p:spTgt spid="267"/>
                                        </p:tgtEl>
                                      </p:cBhvr>
                                    </p:animEffect>
                                  </p:childTnLst>
                                </p:cTn>
                              </p:par>
                            </p:childTnLst>
                          </p:cTn>
                        </p:par>
                        <p:par>
                          <p:cTn id="113" fill="hold">
                            <p:stCondLst>
                              <p:cond delay="500"/>
                            </p:stCondLst>
                            <p:childTnLst>
                              <p:par>
                                <p:cTn id="114" presetID="9" presetClass="entr" presetSubtype="0" fill="hold" nodeType="afterEffect">
                                  <p:stCondLst>
                                    <p:cond delay="0"/>
                                  </p:stCondLst>
                                  <p:childTnLst>
                                    <p:set>
                                      <p:cBhvr>
                                        <p:cTn id="115" dur="1" fill="hold">
                                          <p:stCondLst>
                                            <p:cond delay="0"/>
                                          </p:stCondLst>
                                        </p:cTn>
                                        <p:tgtEl>
                                          <p:spTgt spid="231">
                                            <p:txEl>
                                              <p:pRg st="0" end="0"/>
                                            </p:txEl>
                                          </p:spTgt>
                                        </p:tgtEl>
                                        <p:attrNameLst>
                                          <p:attrName>style.visibility</p:attrName>
                                        </p:attrNameLst>
                                      </p:cBhvr>
                                      <p:to>
                                        <p:strVal val="visible"/>
                                      </p:to>
                                    </p:set>
                                    <p:animEffect transition="in" filter="dissolve">
                                      <p:cBhvr>
                                        <p:cTn id="116" dur="500"/>
                                        <p:tgtEl>
                                          <p:spTgt spid="231">
                                            <p:txEl>
                                              <p:pRg st="0" end="0"/>
                                            </p:txEl>
                                          </p:spTgt>
                                        </p:tgtEl>
                                      </p:cBhvr>
                                    </p:animEffect>
                                  </p:childTnLst>
                                </p:cTn>
                              </p:par>
                            </p:childTnLst>
                          </p:cTn>
                        </p:par>
                        <p:par>
                          <p:cTn id="117" fill="hold">
                            <p:stCondLst>
                              <p:cond delay="1000"/>
                            </p:stCondLst>
                            <p:childTnLst>
                              <p:par>
                                <p:cTn id="118" presetID="9" presetClass="entr" presetSubtype="0" fill="hold" grpId="0" nodeType="afterEffect">
                                  <p:stCondLst>
                                    <p:cond delay="0"/>
                                  </p:stCondLst>
                                  <p:childTnLst>
                                    <p:set>
                                      <p:cBhvr>
                                        <p:cTn id="119" dur="1" fill="hold">
                                          <p:stCondLst>
                                            <p:cond delay="0"/>
                                          </p:stCondLst>
                                        </p:cTn>
                                        <p:tgtEl>
                                          <p:spTgt spid="234"/>
                                        </p:tgtEl>
                                        <p:attrNameLst>
                                          <p:attrName>style.visibility</p:attrName>
                                        </p:attrNameLst>
                                      </p:cBhvr>
                                      <p:to>
                                        <p:strVal val="visible"/>
                                      </p:to>
                                    </p:set>
                                    <p:animEffect transition="in" filter="dissolve">
                                      <p:cBhvr>
                                        <p:cTn id="120" dur="500"/>
                                        <p:tgtEl>
                                          <p:spTgt spid="234"/>
                                        </p:tgtEl>
                                      </p:cBhvr>
                                    </p:animEffect>
                                  </p:childTnLst>
                                </p:cTn>
                              </p:par>
                            </p:childTnLst>
                          </p:cTn>
                        </p:par>
                        <p:par>
                          <p:cTn id="121" fill="hold">
                            <p:stCondLst>
                              <p:cond delay="1500"/>
                            </p:stCondLst>
                            <p:childTnLst>
                              <p:par>
                                <p:cTn id="122" presetID="22" presetClass="entr" presetSubtype="2" fill="hold" nodeType="afterEffect">
                                  <p:stCondLst>
                                    <p:cond delay="0"/>
                                  </p:stCondLst>
                                  <p:childTnLst>
                                    <p:set>
                                      <p:cBhvr>
                                        <p:cTn id="123" dur="1" fill="hold">
                                          <p:stCondLst>
                                            <p:cond delay="0"/>
                                          </p:stCondLst>
                                        </p:cTn>
                                        <p:tgtEl>
                                          <p:spTgt spid="248"/>
                                        </p:tgtEl>
                                        <p:attrNameLst>
                                          <p:attrName>style.visibility</p:attrName>
                                        </p:attrNameLst>
                                      </p:cBhvr>
                                      <p:to>
                                        <p:strVal val="visible"/>
                                      </p:to>
                                    </p:set>
                                    <p:animEffect transition="in" filter="wipe(right)">
                                      <p:cBhvr>
                                        <p:cTn id="124" dur="500"/>
                                        <p:tgtEl>
                                          <p:spTgt spid="248"/>
                                        </p:tgtEl>
                                      </p:cBhvr>
                                    </p:animEffect>
                                  </p:childTnLst>
                                </p:cTn>
                              </p:par>
                            </p:childTnLst>
                          </p:cTn>
                        </p:par>
                        <p:par>
                          <p:cTn id="125" fill="hold">
                            <p:stCondLst>
                              <p:cond delay="2000"/>
                            </p:stCondLst>
                            <p:childTnLst>
                              <p:par>
                                <p:cTn id="126" presetID="9" presetClass="entr" presetSubtype="0" fill="hold" grpId="0" nodeType="afterEffect">
                                  <p:stCondLst>
                                    <p:cond delay="0"/>
                                  </p:stCondLst>
                                  <p:childTnLst>
                                    <p:set>
                                      <p:cBhvr>
                                        <p:cTn id="127" dur="1" fill="hold">
                                          <p:stCondLst>
                                            <p:cond delay="0"/>
                                          </p:stCondLst>
                                        </p:cTn>
                                        <p:tgtEl>
                                          <p:spTgt spid="239"/>
                                        </p:tgtEl>
                                        <p:attrNameLst>
                                          <p:attrName>style.visibility</p:attrName>
                                        </p:attrNameLst>
                                      </p:cBhvr>
                                      <p:to>
                                        <p:strVal val="visible"/>
                                      </p:to>
                                    </p:set>
                                    <p:animEffect transition="in" filter="dissolve">
                                      <p:cBhvr>
                                        <p:cTn id="128" dur="500"/>
                                        <p:tgtEl>
                                          <p:spTgt spid="239"/>
                                        </p:tgtEl>
                                      </p:cBhvr>
                                    </p:animEffect>
                                  </p:childTnLst>
                                </p:cTn>
                              </p:par>
                            </p:childTnLst>
                          </p:cTn>
                        </p:par>
                        <p:par>
                          <p:cTn id="129" fill="hold">
                            <p:stCondLst>
                              <p:cond delay="2500"/>
                            </p:stCondLst>
                            <p:childTnLst>
                              <p:par>
                                <p:cTn id="130" presetID="9" presetClass="entr" presetSubtype="0" fill="hold" grpId="0" nodeType="afterEffect">
                                  <p:stCondLst>
                                    <p:cond delay="0"/>
                                  </p:stCondLst>
                                  <p:childTnLst>
                                    <p:set>
                                      <p:cBhvr>
                                        <p:cTn id="131" dur="1" fill="hold">
                                          <p:stCondLst>
                                            <p:cond delay="0"/>
                                          </p:stCondLst>
                                        </p:cTn>
                                        <p:tgtEl>
                                          <p:spTgt spid="237"/>
                                        </p:tgtEl>
                                        <p:attrNameLst>
                                          <p:attrName>style.visibility</p:attrName>
                                        </p:attrNameLst>
                                      </p:cBhvr>
                                      <p:to>
                                        <p:strVal val="visible"/>
                                      </p:to>
                                    </p:set>
                                    <p:animEffect transition="in" filter="dissolve">
                                      <p:cBhvr>
                                        <p:cTn id="132" dur="500"/>
                                        <p:tgtEl>
                                          <p:spTgt spid="237"/>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245"/>
                                        </p:tgtEl>
                                        <p:attrNameLst>
                                          <p:attrName>style.visibility</p:attrName>
                                        </p:attrNameLst>
                                      </p:cBhvr>
                                      <p:to>
                                        <p:strVal val="visible"/>
                                      </p:to>
                                    </p:set>
                                    <p:animEffect transition="in" filter="wipe(left)">
                                      <p:cBhvr>
                                        <p:cTn id="136" dur="500"/>
                                        <p:tgtEl>
                                          <p:spTgt spid="245"/>
                                        </p:tgtEl>
                                      </p:cBhvr>
                                    </p:animEffect>
                                  </p:childTnLst>
                                </p:cTn>
                              </p:par>
                            </p:childTnLst>
                          </p:cTn>
                        </p:par>
                        <p:par>
                          <p:cTn id="137" fill="hold">
                            <p:stCondLst>
                              <p:cond delay="3500"/>
                            </p:stCondLst>
                            <p:childTnLst>
                              <p:par>
                                <p:cTn id="138" presetID="9" presetClass="entr" presetSubtype="0" fill="hold" grpId="0" nodeType="afterEffect">
                                  <p:stCondLst>
                                    <p:cond delay="0"/>
                                  </p:stCondLst>
                                  <p:childTnLst>
                                    <p:set>
                                      <p:cBhvr>
                                        <p:cTn id="139" dur="1" fill="hold">
                                          <p:stCondLst>
                                            <p:cond delay="0"/>
                                          </p:stCondLst>
                                        </p:cTn>
                                        <p:tgtEl>
                                          <p:spTgt spid="232"/>
                                        </p:tgtEl>
                                        <p:attrNameLst>
                                          <p:attrName>style.visibility</p:attrName>
                                        </p:attrNameLst>
                                      </p:cBhvr>
                                      <p:to>
                                        <p:strVal val="visible"/>
                                      </p:to>
                                    </p:set>
                                    <p:animEffect transition="in" filter="dissolve">
                                      <p:cBhvr>
                                        <p:cTn id="140" dur="500"/>
                                        <p:tgtEl>
                                          <p:spTgt spid="232"/>
                                        </p:tgtEl>
                                      </p:cBhvr>
                                    </p:animEffect>
                                  </p:childTnLst>
                                </p:cTn>
                              </p:par>
                            </p:childTnLst>
                          </p:cTn>
                        </p:par>
                        <p:par>
                          <p:cTn id="141" fill="hold">
                            <p:stCondLst>
                              <p:cond delay="4000"/>
                            </p:stCondLst>
                            <p:childTnLst>
                              <p:par>
                                <p:cTn id="142" presetID="9" presetClass="entr" presetSubtype="0" fill="hold" nodeType="afterEffect">
                                  <p:stCondLst>
                                    <p:cond delay="0"/>
                                  </p:stCondLst>
                                  <p:childTnLst>
                                    <p:set>
                                      <p:cBhvr>
                                        <p:cTn id="143" dur="1" fill="hold">
                                          <p:stCondLst>
                                            <p:cond delay="0"/>
                                          </p:stCondLst>
                                        </p:cTn>
                                        <p:tgtEl>
                                          <p:spTgt spid="235">
                                            <p:txEl>
                                              <p:pRg st="0" end="0"/>
                                            </p:txEl>
                                          </p:spTgt>
                                        </p:tgtEl>
                                        <p:attrNameLst>
                                          <p:attrName>style.visibility</p:attrName>
                                        </p:attrNameLst>
                                      </p:cBhvr>
                                      <p:to>
                                        <p:strVal val="visible"/>
                                      </p:to>
                                    </p:set>
                                    <p:animEffect transition="in" filter="dissolve">
                                      <p:cBhvr>
                                        <p:cTn id="144" dur="500"/>
                                        <p:tgtEl>
                                          <p:spTgt spid="235">
                                            <p:txEl>
                                              <p:pRg st="0" end="0"/>
                                            </p:txEl>
                                          </p:spTgt>
                                        </p:tgtEl>
                                      </p:cBhvr>
                                    </p:animEffect>
                                  </p:childTnLst>
                                </p:cTn>
                              </p:par>
                            </p:childTnLst>
                          </p:cTn>
                        </p:par>
                        <p:par>
                          <p:cTn id="145" fill="hold">
                            <p:stCondLst>
                              <p:cond delay="4500"/>
                            </p:stCondLst>
                            <p:childTnLst>
                              <p:par>
                                <p:cTn id="146" presetID="22" presetClass="entr" presetSubtype="2" fill="hold" nodeType="afterEffect">
                                  <p:stCondLst>
                                    <p:cond delay="0"/>
                                  </p:stCondLst>
                                  <p:childTnLst>
                                    <p:set>
                                      <p:cBhvr>
                                        <p:cTn id="147" dur="1" fill="hold">
                                          <p:stCondLst>
                                            <p:cond delay="0"/>
                                          </p:stCondLst>
                                        </p:cTn>
                                        <p:tgtEl>
                                          <p:spTgt spid="254"/>
                                        </p:tgtEl>
                                        <p:attrNameLst>
                                          <p:attrName>style.visibility</p:attrName>
                                        </p:attrNameLst>
                                      </p:cBhvr>
                                      <p:to>
                                        <p:strVal val="visible"/>
                                      </p:to>
                                    </p:set>
                                    <p:animEffect transition="in" filter="wipe(right)">
                                      <p:cBhvr>
                                        <p:cTn id="148"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P spid="201" grpId="0"/>
      <p:bldP spid="202" grpId="0"/>
      <p:bldP spid="204" grpId="0"/>
      <p:bldP spid="205" grpId="0"/>
      <p:bldP spid="206" grpId="0"/>
      <p:bldP spid="207" grpId="0"/>
      <p:bldP spid="232" grpId="0"/>
      <p:bldP spid="233" grpId="0"/>
      <p:bldP spid="234" grpId="0"/>
      <p:bldP spid="236" grpId="0"/>
      <p:bldP spid="237" grpId="0"/>
      <p:bldP spid="238" grpId="0"/>
      <p:bldP spid="23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rdt3.0 in action</a:t>
            </a:r>
            <a:endParaRPr lang="en-US" sz="4400" dirty="0"/>
          </a:p>
        </p:txBody>
      </p:sp>
      <p:sp>
        <p:nvSpPr>
          <p:cNvPr id="195" name="Text Box 6"/>
          <p:cNvSpPr txBox="1">
            <a:spLocks noChangeArrowheads="1"/>
          </p:cNvSpPr>
          <p:nvPr/>
        </p:nvSpPr>
        <p:spPr bwMode="auto">
          <a:xfrm>
            <a:off x="3808470" y="3116226"/>
            <a:ext cx="1000125"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rcv pkt1</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6" name="Text Box 9"/>
          <p:cNvSpPr txBox="1">
            <a:spLocks noChangeArrowheads="1"/>
          </p:cNvSpPr>
          <p:nvPr/>
        </p:nvSpPr>
        <p:spPr bwMode="auto">
          <a:xfrm>
            <a:off x="3808470" y="3341651"/>
            <a:ext cx="1196975"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send ack1</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3" name="Text Box 14"/>
          <p:cNvSpPr txBox="1">
            <a:spLocks noChangeArrowheads="1"/>
          </p:cNvSpPr>
          <p:nvPr/>
        </p:nvSpPr>
        <p:spPr bwMode="auto">
          <a:xfrm>
            <a:off x="3789420" y="4532276"/>
            <a:ext cx="1568450"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(detect duplicate)</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74" name="Group 23"/>
          <p:cNvGrpSpPr/>
          <p:nvPr/>
        </p:nvGrpSpPr>
        <p:grpSpPr bwMode="auto">
          <a:xfrm>
            <a:off x="2340033" y="2889213"/>
            <a:ext cx="1471612" cy="504825"/>
            <a:chOff x="855" y="1710"/>
            <a:chExt cx="927" cy="318"/>
          </a:xfrm>
        </p:grpSpPr>
        <p:sp>
          <p:nvSpPr>
            <p:cNvPr id="275" name="Line 24"/>
            <p:cNvSpPr>
              <a:spLocks noChangeShapeType="1"/>
            </p:cNvSpPr>
            <p:nvPr/>
          </p:nvSpPr>
          <p:spPr bwMode="auto">
            <a:xfrm>
              <a:off x="855" y="1803"/>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6" name="Text Box 25"/>
            <p:cNvSpPr txBox="1">
              <a:spLocks noChangeArrowheads="1"/>
            </p:cNvSpPr>
            <p:nvPr/>
          </p:nvSpPr>
          <p:spPr bwMode="auto">
            <a:xfrm>
              <a:off x="1094" y="1710"/>
              <a:ext cx="358" cy="212"/>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rPr>
                <a:t>pkt1</a:t>
              </a:r>
              <a:endPar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endParaRPr>
            </a:p>
          </p:txBody>
        </p:sp>
      </p:grpSp>
      <p:sp>
        <p:nvSpPr>
          <p:cNvPr id="277" name="Text Box 36"/>
          <p:cNvSpPr txBox="1">
            <a:spLocks noChangeArrowheads="1"/>
          </p:cNvSpPr>
          <p:nvPr/>
        </p:nvSpPr>
        <p:spPr bwMode="auto">
          <a:xfrm>
            <a:off x="1352608" y="1508088"/>
            <a:ext cx="936625"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1" u="sng" strike="noStrike" kern="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rPr>
              <a:t>sender</a:t>
            </a:r>
            <a:endParaRPr kumimoji="0" lang="en-US" sz="2000" b="0" i="1" u="sng" strike="noStrike" kern="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endParaRPr>
          </a:p>
        </p:txBody>
      </p:sp>
      <p:sp>
        <p:nvSpPr>
          <p:cNvPr id="278" name="Text Box 37"/>
          <p:cNvSpPr txBox="1">
            <a:spLocks noChangeArrowheads="1"/>
          </p:cNvSpPr>
          <p:nvPr/>
        </p:nvSpPr>
        <p:spPr bwMode="auto">
          <a:xfrm>
            <a:off x="3792595" y="1503326"/>
            <a:ext cx="1071563"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1" u="sng" strike="noStrike" kern="0" cap="none" spc="0" normalizeH="0" baseline="0" noProof="0">
                <a:ln>
                  <a:noFill/>
                </a:ln>
                <a:solidFill>
                  <a:srgbClr val="008000"/>
                </a:solidFill>
                <a:effectLst/>
                <a:uLnTx/>
                <a:uFillTx/>
                <a:latin typeface="Tahoma" panose="020B0604030504040204" charset="0"/>
                <a:ea typeface="MS PGothic" panose="020B0600070205080204" pitchFamily="34" charset="-128"/>
                <a:cs typeface="+mn-cs"/>
              </a:rPr>
              <a:t>receiver</a:t>
            </a:r>
            <a:endParaRPr kumimoji="0" lang="en-US" sz="2000" b="0" i="1" u="sng" strike="noStrike" kern="0" cap="none" spc="0" normalizeH="0" baseline="0" noProof="0">
              <a:ln>
                <a:noFill/>
              </a:ln>
              <a:solidFill>
                <a:srgbClr val="008000"/>
              </a:solidFill>
              <a:effectLst/>
              <a:uLnTx/>
              <a:uFillTx/>
              <a:latin typeface="Tahoma" panose="020B0604030504040204" charset="0"/>
              <a:ea typeface="MS PGothic" panose="020B0600070205080204" pitchFamily="34" charset="-128"/>
              <a:cs typeface="+mn-cs"/>
            </a:endParaRPr>
          </a:p>
        </p:txBody>
      </p:sp>
      <p:sp>
        <p:nvSpPr>
          <p:cNvPr id="279" name="Text Box 38"/>
          <p:cNvSpPr txBox="1">
            <a:spLocks noChangeArrowheads="1"/>
          </p:cNvSpPr>
          <p:nvPr/>
        </p:nvSpPr>
        <p:spPr bwMode="auto">
          <a:xfrm>
            <a:off x="3805295" y="4263988"/>
            <a:ext cx="1000125"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rcv pkt1</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0" name="Text Box 39"/>
          <p:cNvSpPr txBox="1">
            <a:spLocks noChangeArrowheads="1"/>
          </p:cNvSpPr>
          <p:nvPr/>
        </p:nvSpPr>
        <p:spPr bwMode="auto">
          <a:xfrm>
            <a:off x="3802120" y="5260938"/>
            <a:ext cx="1000125"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rcv pkt0</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1" name="Text Box 40"/>
          <p:cNvSpPr txBox="1">
            <a:spLocks noChangeArrowheads="1"/>
          </p:cNvSpPr>
          <p:nvPr/>
        </p:nvSpPr>
        <p:spPr bwMode="auto">
          <a:xfrm>
            <a:off x="3798945" y="2441538"/>
            <a:ext cx="1196975"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send ack0</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2" name="Text Box 41"/>
          <p:cNvSpPr txBox="1">
            <a:spLocks noChangeArrowheads="1"/>
          </p:cNvSpPr>
          <p:nvPr/>
        </p:nvSpPr>
        <p:spPr bwMode="auto">
          <a:xfrm>
            <a:off x="3817995" y="4686263"/>
            <a:ext cx="1196975"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send ack1</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3" name="Text Box 42"/>
          <p:cNvSpPr txBox="1">
            <a:spLocks noChangeArrowheads="1"/>
          </p:cNvSpPr>
          <p:nvPr/>
        </p:nvSpPr>
        <p:spPr bwMode="auto">
          <a:xfrm>
            <a:off x="3795770" y="5456201"/>
            <a:ext cx="1196975"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send ack0</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4" name="Text Box 43"/>
          <p:cNvSpPr txBox="1">
            <a:spLocks noChangeArrowheads="1"/>
          </p:cNvSpPr>
          <p:nvPr/>
        </p:nvSpPr>
        <p:spPr bwMode="auto">
          <a:xfrm>
            <a:off x="1281170" y="2690776"/>
            <a:ext cx="1022350"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rcv ack0</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5" name="Text Box 44"/>
          <p:cNvSpPr txBox="1">
            <a:spLocks noChangeArrowheads="1"/>
          </p:cNvSpPr>
          <p:nvPr/>
        </p:nvSpPr>
        <p:spPr bwMode="auto">
          <a:xfrm>
            <a:off x="1125595" y="5062501"/>
            <a:ext cx="1174750"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send pkt0</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6" name="Text Box 45"/>
          <p:cNvSpPr txBox="1">
            <a:spLocks noChangeArrowheads="1"/>
          </p:cNvSpPr>
          <p:nvPr/>
        </p:nvSpPr>
        <p:spPr bwMode="auto">
          <a:xfrm>
            <a:off x="1125595" y="2909851"/>
            <a:ext cx="1174750"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send pkt1</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7" name="Text Box 46"/>
          <p:cNvSpPr txBox="1">
            <a:spLocks noChangeArrowheads="1"/>
          </p:cNvSpPr>
          <p:nvPr/>
        </p:nvSpPr>
        <p:spPr bwMode="auto">
          <a:xfrm>
            <a:off x="1270058" y="4822788"/>
            <a:ext cx="1022350"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rcv ack1</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8" name="Text Box 47"/>
          <p:cNvSpPr txBox="1">
            <a:spLocks noChangeArrowheads="1"/>
          </p:cNvSpPr>
          <p:nvPr/>
        </p:nvSpPr>
        <p:spPr bwMode="auto">
          <a:xfrm>
            <a:off x="1114483" y="1947826"/>
            <a:ext cx="1174750"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send pkt0</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9" name="Text Box 48"/>
          <p:cNvSpPr txBox="1">
            <a:spLocks noChangeArrowheads="1"/>
          </p:cNvSpPr>
          <p:nvPr/>
        </p:nvSpPr>
        <p:spPr bwMode="auto">
          <a:xfrm>
            <a:off x="3791008" y="2230401"/>
            <a:ext cx="1000125"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rcv pkt0</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90" name="Group 49"/>
          <p:cNvGrpSpPr/>
          <p:nvPr/>
        </p:nvGrpSpPr>
        <p:grpSpPr bwMode="auto">
          <a:xfrm>
            <a:off x="2330508" y="2017676"/>
            <a:ext cx="1471612" cy="512762"/>
            <a:chOff x="850" y="1159"/>
            <a:chExt cx="927" cy="323"/>
          </a:xfrm>
        </p:grpSpPr>
        <p:sp>
          <p:nvSpPr>
            <p:cNvPr id="291" name="Line 50"/>
            <p:cNvSpPr>
              <a:spLocks noChangeShapeType="1"/>
            </p:cNvSpPr>
            <p:nvPr/>
          </p:nvSpPr>
          <p:spPr bwMode="auto">
            <a:xfrm>
              <a:off x="850" y="1257"/>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92" name="Text Box 51"/>
            <p:cNvSpPr txBox="1">
              <a:spLocks noChangeArrowheads="1"/>
            </p:cNvSpPr>
            <p:nvPr/>
          </p:nvSpPr>
          <p:spPr bwMode="auto">
            <a:xfrm>
              <a:off x="1100" y="1159"/>
              <a:ext cx="358"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rPr>
                <a:t>pkt0</a:t>
              </a:r>
              <a:endPar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endParaRPr>
            </a:p>
          </p:txBody>
        </p:sp>
      </p:grpSp>
      <p:grpSp>
        <p:nvGrpSpPr>
          <p:cNvPr id="293" name="Group 52"/>
          <p:cNvGrpSpPr/>
          <p:nvPr/>
        </p:nvGrpSpPr>
        <p:grpSpPr bwMode="auto">
          <a:xfrm>
            <a:off x="2324158" y="5032338"/>
            <a:ext cx="1471612" cy="487363"/>
            <a:chOff x="846" y="2253"/>
            <a:chExt cx="927" cy="307"/>
          </a:xfrm>
        </p:grpSpPr>
        <p:sp>
          <p:nvSpPr>
            <p:cNvPr id="294" name="Line 53"/>
            <p:cNvSpPr>
              <a:spLocks noChangeShapeType="1"/>
            </p:cNvSpPr>
            <p:nvPr/>
          </p:nvSpPr>
          <p:spPr bwMode="auto">
            <a:xfrm>
              <a:off x="846" y="2335"/>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95" name="Text Box 54"/>
            <p:cNvSpPr txBox="1">
              <a:spLocks noChangeArrowheads="1"/>
            </p:cNvSpPr>
            <p:nvPr/>
          </p:nvSpPr>
          <p:spPr bwMode="auto">
            <a:xfrm>
              <a:off x="1097" y="2253"/>
              <a:ext cx="358"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rPr>
                <a:t>pkt0</a:t>
              </a:r>
              <a:endPar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endParaRPr>
            </a:p>
          </p:txBody>
        </p:sp>
      </p:grpSp>
      <p:grpSp>
        <p:nvGrpSpPr>
          <p:cNvPr id="296" name="Group 55"/>
          <p:cNvGrpSpPr/>
          <p:nvPr/>
        </p:nvGrpSpPr>
        <p:grpSpPr bwMode="auto">
          <a:xfrm>
            <a:off x="2324158" y="4635463"/>
            <a:ext cx="1471612" cy="471488"/>
            <a:chOff x="846" y="2003"/>
            <a:chExt cx="927" cy="297"/>
          </a:xfrm>
        </p:grpSpPr>
        <p:sp>
          <p:nvSpPr>
            <p:cNvPr id="297" name="Line 56"/>
            <p:cNvSpPr>
              <a:spLocks noChangeShapeType="1"/>
            </p:cNvSpPr>
            <p:nvPr/>
          </p:nvSpPr>
          <p:spPr bwMode="auto">
            <a:xfrm flipH="1">
              <a:off x="846" y="2075"/>
              <a:ext cx="927" cy="225"/>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98" name="Text Box 57"/>
            <p:cNvSpPr txBox="1">
              <a:spLocks noChangeArrowheads="1"/>
            </p:cNvSpPr>
            <p:nvPr/>
          </p:nvSpPr>
          <p:spPr bwMode="auto">
            <a:xfrm>
              <a:off x="1092" y="2003"/>
              <a:ext cx="386"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panose="020B0600070205080204" pitchFamily="34" charset="-128"/>
                  <a:cs typeface="+mn-cs"/>
                </a:rPr>
                <a:t>ack1</a:t>
              </a:r>
              <a:endPar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panose="020B0600070205080204" pitchFamily="34" charset="-128"/>
                <a:cs typeface="+mn-cs"/>
              </a:endParaRPr>
            </a:p>
          </p:txBody>
        </p:sp>
      </p:grpSp>
      <p:grpSp>
        <p:nvGrpSpPr>
          <p:cNvPr id="299" name="Group 58"/>
          <p:cNvGrpSpPr/>
          <p:nvPr/>
        </p:nvGrpSpPr>
        <p:grpSpPr bwMode="auto">
          <a:xfrm>
            <a:off x="2316220" y="2517738"/>
            <a:ext cx="1471613" cy="455613"/>
            <a:chOff x="841" y="1474"/>
            <a:chExt cx="927" cy="287"/>
          </a:xfrm>
        </p:grpSpPr>
        <p:sp>
          <p:nvSpPr>
            <p:cNvPr id="300" name="Line 59"/>
            <p:cNvSpPr>
              <a:spLocks noChangeShapeType="1"/>
            </p:cNvSpPr>
            <p:nvPr/>
          </p:nvSpPr>
          <p:spPr bwMode="auto">
            <a:xfrm flipH="1">
              <a:off x="841" y="1536"/>
              <a:ext cx="927" cy="225"/>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1" name="Text Box 60"/>
            <p:cNvSpPr txBox="1">
              <a:spLocks noChangeArrowheads="1"/>
            </p:cNvSpPr>
            <p:nvPr/>
          </p:nvSpPr>
          <p:spPr bwMode="auto">
            <a:xfrm>
              <a:off x="1089" y="1474"/>
              <a:ext cx="386" cy="212"/>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panose="020B0600070205080204" pitchFamily="34" charset="-128"/>
                  <a:cs typeface="+mn-cs"/>
                </a:rPr>
                <a:t>ack0</a:t>
              </a:r>
              <a:endPar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panose="020B0600070205080204" pitchFamily="34" charset="-128"/>
                <a:cs typeface="+mn-cs"/>
              </a:endParaRPr>
            </a:p>
          </p:txBody>
        </p:sp>
      </p:grpSp>
      <p:grpSp>
        <p:nvGrpSpPr>
          <p:cNvPr id="302" name="Group 61"/>
          <p:cNvGrpSpPr/>
          <p:nvPr/>
        </p:nvGrpSpPr>
        <p:grpSpPr bwMode="auto">
          <a:xfrm>
            <a:off x="2309870" y="5487951"/>
            <a:ext cx="1471613" cy="461962"/>
            <a:chOff x="837" y="2540"/>
            <a:chExt cx="927" cy="291"/>
          </a:xfrm>
        </p:grpSpPr>
        <p:sp>
          <p:nvSpPr>
            <p:cNvPr id="303" name="Line 62"/>
            <p:cNvSpPr>
              <a:spLocks noChangeShapeType="1"/>
            </p:cNvSpPr>
            <p:nvPr/>
          </p:nvSpPr>
          <p:spPr bwMode="auto">
            <a:xfrm flipH="1">
              <a:off x="837" y="2606"/>
              <a:ext cx="927" cy="225"/>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4" name="Text Box 63"/>
            <p:cNvSpPr txBox="1">
              <a:spLocks noChangeArrowheads="1"/>
            </p:cNvSpPr>
            <p:nvPr/>
          </p:nvSpPr>
          <p:spPr bwMode="auto">
            <a:xfrm>
              <a:off x="1086" y="2540"/>
              <a:ext cx="386"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panose="020B0600070205080204" pitchFamily="34" charset="-128"/>
                  <a:cs typeface="+mn-cs"/>
                </a:rPr>
                <a:t>ack0</a:t>
              </a:r>
              <a:endParaRPr kumimoji="0" lang="en-US" sz="1600" b="0" i="0" u="none" strike="noStrike" kern="1200" cap="none" spc="0" normalizeH="0" baseline="0" noProof="0">
                <a:ln>
                  <a:noFill/>
                </a:ln>
                <a:solidFill>
                  <a:srgbClr val="008000"/>
                </a:solidFill>
                <a:effectLst/>
                <a:uLnTx/>
                <a:uFillTx/>
                <a:latin typeface="Arial" panose="020B0604020202020204" pitchFamily="34" charset="0"/>
                <a:ea typeface="MS PGothic" panose="020B0600070205080204" pitchFamily="34" charset="-128"/>
                <a:cs typeface="+mn-cs"/>
              </a:endParaRPr>
            </a:p>
          </p:txBody>
        </p:sp>
      </p:grpSp>
      <p:sp>
        <p:nvSpPr>
          <p:cNvPr id="305" name="Text Box 64"/>
          <p:cNvSpPr txBox="1">
            <a:spLocks noChangeArrowheads="1"/>
          </p:cNvSpPr>
          <p:nvPr/>
        </p:nvSpPr>
        <p:spPr bwMode="auto">
          <a:xfrm>
            <a:off x="2108258" y="6200738"/>
            <a:ext cx="1393825"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(c) ACK loss</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06" name="Group 81"/>
          <p:cNvGrpSpPr/>
          <p:nvPr/>
        </p:nvGrpSpPr>
        <p:grpSpPr bwMode="auto">
          <a:xfrm>
            <a:off x="2595620" y="3289263"/>
            <a:ext cx="1212850" cy="719138"/>
            <a:chOff x="1324" y="1931"/>
            <a:chExt cx="764" cy="453"/>
          </a:xfrm>
        </p:grpSpPr>
        <p:sp>
          <p:nvSpPr>
            <p:cNvPr id="307" name="Line 27"/>
            <p:cNvSpPr>
              <a:spLocks noChangeShapeType="1"/>
            </p:cNvSpPr>
            <p:nvPr/>
          </p:nvSpPr>
          <p:spPr bwMode="auto">
            <a:xfrm flipH="1">
              <a:off x="1514" y="2031"/>
              <a:ext cx="574" cy="132"/>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8" name="Text Box 28"/>
            <p:cNvSpPr txBox="1">
              <a:spLocks noChangeArrowheads="1"/>
            </p:cNvSpPr>
            <p:nvPr/>
          </p:nvSpPr>
          <p:spPr bwMode="auto">
            <a:xfrm>
              <a:off x="1456" y="1931"/>
              <a:ext cx="386"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8000"/>
                  </a:solidFill>
                  <a:effectLst/>
                  <a:uLnTx/>
                  <a:uFillTx/>
                  <a:latin typeface="Arial" panose="020B0604020202020204" pitchFamily="34" charset="0"/>
                  <a:ea typeface="MS PGothic" panose="020B0600070205080204" pitchFamily="34" charset="-128"/>
                  <a:cs typeface="+mn-cs"/>
                </a:rPr>
                <a:t>ack1</a:t>
              </a:r>
              <a:endParaRPr kumimoji="0" lang="en-US" sz="1600" b="0" i="0" u="none" strike="noStrike" kern="0" cap="none" spc="0" normalizeH="0" baseline="0" noProof="0">
                <a:ln>
                  <a:noFill/>
                </a:ln>
                <a:solidFill>
                  <a:srgbClr val="008000"/>
                </a:solidFill>
                <a:effectLst/>
                <a:uLnTx/>
                <a:uFillTx/>
                <a:latin typeface="Arial" panose="020B0604020202020204" pitchFamily="34" charset="0"/>
                <a:ea typeface="MS PGothic" panose="020B0600070205080204" pitchFamily="34" charset="-128"/>
                <a:cs typeface="+mn-cs"/>
              </a:endParaRPr>
            </a:p>
          </p:txBody>
        </p:sp>
        <p:sp>
          <p:nvSpPr>
            <p:cNvPr id="309" name="Text Box 68"/>
            <p:cNvSpPr txBox="1">
              <a:spLocks noChangeArrowheads="1"/>
            </p:cNvSpPr>
            <p:nvPr/>
          </p:nvSpPr>
          <p:spPr bwMode="auto">
            <a:xfrm>
              <a:off x="1383" y="2040"/>
              <a:ext cx="215" cy="23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1" i="0"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rPr>
                <a:t>X</a:t>
              </a:r>
              <a:endParaRPr kumimoji="0" lang="en-US" sz="1800" b="1" i="0"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endParaRPr>
            </a:p>
          </p:txBody>
        </p:sp>
        <p:sp>
          <p:nvSpPr>
            <p:cNvPr id="310" name="Text Box 69"/>
            <p:cNvSpPr txBox="1">
              <a:spLocks noChangeArrowheads="1"/>
            </p:cNvSpPr>
            <p:nvPr/>
          </p:nvSpPr>
          <p:spPr bwMode="auto">
            <a:xfrm>
              <a:off x="1324" y="2172"/>
              <a:ext cx="329"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1"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rPr>
                <a:t>loss</a:t>
              </a:r>
              <a:endParaRPr kumimoji="0" lang="en-US" sz="1600" b="0" i="1"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endParaRPr>
            </a:p>
          </p:txBody>
        </p:sp>
      </p:grpSp>
      <p:grpSp>
        <p:nvGrpSpPr>
          <p:cNvPr id="311" name="Group 70"/>
          <p:cNvGrpSpPr/>
          <p:nvPr/>
        </p:nvGrpSpPr>
        <p:grpSpPr bwMode="auto">
          <a:xfrm>
            <a:off x="2219383" y="3195601"/>
            <a:ext cx="122237" cy="1033462"/>
            <a:chOff x="3651" y="1878"/>
            <a:chExt cx="78" cy="963"/>
          </a:xfrm>
        </p:grpSpPr>
        <p:sp>
          <p:nvSpPr>
            <p:cNvPr id="312" name="Line 71"/>
            <p:cNvSpPr>
              <a:spLocks noChangeShapeType="1"/>
            </p:cNvSpPr>
            <p:nvPr/>
          </p:nvSpPr>
          <p:spPr bwMode="auto">
            <a:xfrm>
              <a:off x="3729" y="1879"/>
              <a:ext cx="0" cy="962"/>
            </a:xfrm>
            <a:prstGeom prst="line">
              <a:avLst/>
            </a:prstGeom>
            <a:noFill/>
            <a:ln w="2857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13" name="Line 72"/>
            <p:cNvSpPr>
              <a:spLocks noChangeShapeType="1"/>
            </p:cNvSpPr>
            <p:nvPr/>
          </p:nvSpPr>
          <p:spPr bwMode="auto">
            <a:xfrm flipH="1">
              <a:off x="3651" y="1878"/>
              <a:ext cx="75" cy="0"/>
            </a:xfrm>
            <a:prstGeom prst="line">
              <a:avLst/>
            </a:prstGeom>
            <a:noFill/>
            <a:ln w="2857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14" name="Line 73"/>
            <p:cNvSpPr>
              <a:spLocks noChangeShapeType="1"/>
            </p:cNvSpPr>
            <p:nvPr/>
          </p:nvSpPr>
          <p:spPr bwMode="auto">
            <a:xfrm flipH="1">
              <a:off x="3651" y="2841"/>
              <a:ext cx="75" cy="0"/>
            </a:xfrm>
            <a:prstGeom prst="line">
              <a:avLst/>
            </a:prstGeom>
            <a:noFill/>
            <a:ln w="2857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15" name="Group 74"/>
          <p:cNvGrpSpPr/>
          <p:nvPr/>
        </p:nvGrpSpPr>
        <p:grpSpPr bwMode="auto">
          <a:xfrm>
            <a:off x="2347970" y="4184613"/>
            <a:ext cx="1471613" cy="504825"/>
            <a:chOff x="855" y="1710"/>
            <a:chExt cx="927" cy="318"/>
          </a:xfrm>
        </p:grpSpPr>
        <p:sp>
          <p:nvSpPr>
            <p:cNvPr id="316" name="Line 75"/>
            <p:cNvSpPr>
              <a:spLocks noChangeShapeType="1"/>
            </p:cNvSpPr>
            <p:nvPr/>
          </p:nvSpPr>
          <p:spPr bwMode="auto">
            <a:xfrm>
              <a:off x="855" y="1803"/>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17" name="Text Box 76"/>
            <p:cNvSpPr txBox="1">
              <a:spLocks noChangeArrowheads="1"/>
            </p:cNvSpPr>
            <p:nvPr/>
          </p:nvSpPr>
          <p:spPr bwMode="auto">
            <a:xfrm>
              <a:off x="1094" y="1710"/>
              <a:ext cx="358"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rPr>
                <a:t>pkt1</a:t>
              </a:r>
              <a:endParaRPr kumimoji="0" lang="en-US" sz="16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mn-cs"/>
              </a:endParaRPr>
            </a:p>
          </p:txBody>
        </p:sp>
      </p:grpSp>
      <p:grpSp>
        <p:nvGrpSpPr>
          <p:cNvPr id="318" name="Group 77"/>
          <p:cNvGrpSpPr/>
          <p:nvPr/>
        </p:nvGrpSpPr>
        <p:grpSpPr bwMode="auto">
          <a:xfrm>
            <a:off x="916045" y="3808376"/>
            <a:ext cx="1377950" cy="731837"/>
            <a:chOff x="2802" y="2348"/>
            <a:chExt cx="868" cy="461"/>
          </a:xfrm>
        </p:grpSpPr>
        <p:pic>
          <p:nvPicPr>
            <p:cNvPr id="319" name="Picture 78" descr="alarm_clock_ring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0" name="Text Box 79"/>
            <p:cNvSpPr txBox="1">
              <a:spLocks noChangeArrowheads="1"/>
            </p:cNvSpPr>
            <p:nvPr/>
          </p:nvSpPr>
          <p:spPr bwMode="auto">
            <a:xfrm>
              <a:off x="2802" y="2491"/>
              <a:ext cx="868" cy="31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75000"/>
                </a:lnSpc>
                <a:spcBef>
                  <a:spcPct val="0"/>
                </a:spcBef>
                <a:spcAft>
                  <a:spcPct val="0"/>
                </a:spcAft>
                <a:buClrTx/>
                <a:buSzTx/>
                <a:buFontTx/>
                <a:buNone/>
                <a:defRPr/>
              </a:pPr>
              <a:r>
                <a:rPr kumimoji="0" lang="en-US" sz="1800" b="0" i="1"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rPr>
                <a:t>timeout</a:t>
              </a:r>
              <a:endParaRPr kumimoji="0" lang="en-US" sz="1800" b="0" i="1"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75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resend pkt1</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21" name="Text Box 82"/>
          <p:cNvSpPr txBox="1">
            <a:spLocks noChangeArrowheads="1"/>
          </p:cNvSpPr>
          <p:nvPr/>
        </p:nvSpPr>
        <p:spPr bwMode="auto">
          <a:xfrm>
            <a:off x="9492400" y="2644738"/>
            <a:ext cx="1000125"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rcv pkt1</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22" name="Text Box 83"/>
          <p:cNvSpPr txBox="1">
            <a:spLocks noChangeArrowheads="1"/>
          </p:cNvSpPr>
          <p:nvPr/>
        </p:nvSpPr>
        <p:spPr bwMode="auto">
          <a:xfrm>
            <a:off x="9492400" y="2870163"/>
            <a:ext cx="1196975"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send ack1</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23" name="Text Box 84"/>
          <p:cNvSpPr txBox="1">
            <a:spLocks noChangeArrowheads="1"/>
          </p:cNvSpPr>
          <p:nvPr/>
        </p:nvSpPr>
        <p:spPr bwMode="auto">
          <a:xfrm>
            <a:off x="9432963" y="4166394"/>
            <a:ext cx="1568450"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(detect duplicate)</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24" name="Group 85"/>
          <p:cNvGrpSpPr/>
          <p:nvPr/>
        </p:nvGrpSpPr>
        <p:grpSpPr bwMode="auto">
          <a:xfrm>
            <a:off x="8023963" y="2517742"/>
            <a:ext cx="1471612" cy="404813"/>
            <a:chOff x="855" y="1773"/>
            <a:chExt cx="927" cy="255"/>
          </a:xfrm>
        </p:grpSpPr>
        <p:sp>
          <p:nvSpPr>
            <p:cNvPr id="325" name="Line 86"/>
            <p:cNvSpPr>
              <a:spLocks noChangeShapeType="1"/>
            </p:cNvSpPr>
            <p:nvPr/>
          </p:nvSpPr>
          <p:spPr bwMode="auto">
            <a:xfrm>
              <a:off x="855" y="1803"/>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26" name="Text Box 87"/>
            <p:cNvSpPr txBox="1">
              <a:spLocks noChangeArrowheads="1"/>
            </p:cNvSpPr>
            <p:nvPr/>
          </p:nvSpPr>
          <p:spPr bwMode="auto">
            <a:xfrm>
              <a:off x="1094" y="1773"/>
              <a:ext cx="358" cy="212"/>
            </a:xfrm>
            <a:prstGeom prst="rect">
              <a:avLst/>
            </a:prstGeom>
            <a:solidFill>
              <a:schemeClr val="bg1"/>
            </a:solid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mn-cs"/>
                </a:rPr>
                <a:t>pkt1</a:t>
              </a:r>
              <a:endParaRPr kumimoji="0" lang="en-US" sz="1600" b="0" i="0" u="none" strike="noStrike" kern="120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mn-cs"/>
              </a:endParaRPr>
            </a:p>
          </p:txBody>
        </p:sp>
      </p:grpSp>
      <p:sp>
        <p:nvSpPr>
          <p:cNvPr id="327" name="Text Box 88"/>
          <p:cNvSpPr txBox="1">
            <a:spLocks noChangeArrowheads="1"/>
          </p:cNvSpPr>
          <p:nvPr/>
        </p:nvSpPr>
        <p:spPr bwMode="auto">
          <a:xfrm>
            <a:off x="7036538" y="1036601"/>
            <a:ext cx="936625"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1" u="sng" strike="noStrike" kern="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rPr>
              <a:t>sender</a:t>
            </a:r>
            <a:endParaRPr kumimoji="0" lang="en-US" sz="2000" b="0" i="1" u="sng" strike="noStrike" kern="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endParaRPr>
          </a:p>
        </p:txBody>
      </p:sp>
      <p:sp>
        <p:nvSpPr>
          <p:cNvPr id="328" name="Text Box 89"/>
          <p:cNvSpPr txBox="1">
            <a:spLocks noChangeArrowheads="1"/>
          </p:cNvSpPr>
          <p:nvPr/>
        </p:nvSpPr>
        <p:spPr bwMode="auto">
          <a:xfrm>
            <a:off x="9476525" y="1031838"/>
            <a:ext cx="1071563"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1" u="sng" strike="noStrike" kern="0" cap="none" spc="0" normalizeH="0" baseline="0" noProof="0">
                <a:ln>
                  <a:noFill/>
                </a:ln>
                <a:solidFill>
                  <a:srgbClr val="008000"/>
                </a:solidFill>
                <a:effectLst/>
                <a:uLnTx/>
                <a:uFillTx/>
                <a:latin typeface="Tahoma" panose="020B0604030504040204" charset="0"/>
                <a:ea typeface="MS PGothic" panose="020B0600070205080204" pitchFamily="34" charset="-128"/>
                <a:cs typeface="+mn-cs"/>
              </a:rPr>
              <a:t>receiver</a:t>
            </a:r>
            <a:endParaRPr kumimoji="0" lang="en-US" sz="2000" b="0" i="1" u="sng" strike="noStrike" kern="0" cap="none" spc="0" normalizeH="0" baseline="0" noProof="0">
              <a:ln>
                <a:noFill/>
              </a:ln>
              <a:solidFill>
                <a:srgbClr val="008000"/>
              </a:solidFill>
              <a:effectLst/>
              <a:uLnTx/>
              <a:uFillTx/>
              <a:latin typeface="Tahoma" panose="020B0604030504040204" charset="0"/>
              <a:ea typeface="MS PGothic" panose="020B0600070205080204" pitchFamily="34" charset="-128"/>
              <a:cs typeface="+mn-cs"/>
            </a:endParaRPr>
          </a:p>
        </p:txBody>
      </p:sp>
      <p:sp>
        <p:nvSpPr>
          <p:cNvPr id="329" name="Text Box 90"/>
          <p:cNvSpPr txBox="1">
            <a:spLocks noChangeArrowheads="1"/>
          </p:cNvSpPr>
          <p:nvPr/>
        </p:nvSpPr>
        <p:spPr bwMode="auto">
          <a:xfrm>
            <a:off x="9500155" y="3886501"/>
            <a:ext cx="1000125"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rcv</a:t>
            </a: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pkt1</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0" name="Text Box 92"/>
          <p:cNvSpPr txBox="1">
            <a:spLocks noChangeArrowheads="1"/>
          </p:cNvSpPr>
          <p:nvPr/>
        </p:nvSpPr>
        <p:spPr bwMode="auto">
          <a:xfrm>
            <a:off x="9482875" y="1970051"/>
            <a:ext cx="1196975"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send ack0</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1" name="Text Box 95"/>
          <p:cNvSpPr txBox="1">
            <a:spLocks noChangeArrowheads="1"/>
          </p:cNvSpPr>
          <p:nvPr/>
        </p:nvSpPr>
        <p:spPr bwMode="auto">
          <a:xfrm>
            <a:off x="6965100" y="2219288"/>
            <a:ext cx="1022350"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rcv ack0</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2" name="Text Box 97"/>
          <p:cNvSpPr txBox="1">
            <a:spLocks noChangeArrowheads="1"/>
          </p:cNvSpPr>
          <p:nvPr/>
        </p:nvSpPr>
        <p:spPr bwMode="auto">
          <a:xfrm>
            <a:off x="6809525" y="2438363"/>
            <a:ext cx="1174750"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send pkt1</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3" name="Text Box 99"/>
          <p:cNvSpPr txBox="1">
            <a:spLocks noChangeArrowheads="1"/>
          </p:cNvSpPr>
          <p:nvPr/>
        </p:nvSpPr>
        <p:spPr bwMode="auto">
          <a:xfrm>
            <a:off x="6798413" y="1476338"/>
            <a:ext cx="1174750"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send pkt0</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4" name="Text Box 100"/>
          <p:cNvSpPr txBox="1">
            <a:spLocks noChangeArrowheads="1"/>
          </p:cNvSpPr>
          <p:nvPr/>
        </p:nvSpPr>
        <p:spPr bwMode="auto">
          <a:xfrm>
            <a:off x="9474938" y="1758913"/>
            <a:ext cx="1000125"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rcv pkt0</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35" name="Group 101"/>
          <p:cNvGrpSpPr/>
          <p:nvPr/>
        </p:nvGrpSpPr>
        <p:grpSpPr bwMode="auto">
          <a:xfrm>
            <a:off x="8014438" y="1658899"/>
            <a:ext cx="1471612" cy="400050"/>
            <a:chOff x="850" y="1230"/>
            <a:chExt cx="927" cy="252"/>
          </a:xfrm>
        </p:grpSpPr>
        <p:sp>
          <p:nvSpPr>
            <p:cNvPr id="336" name="Line 102"/>
            <p:cNvSpPr>
              <a:spLocks noChangeShapeType="1"/>
            </p:cNvSpPr>
            <p:nvPr/>
          </p:nvSpPr>
          <p:spPr bwMode="auto">
            <a:xfrm>
              <a:off x="850" y="1257"/>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7" name="Text Box 103"/>
            <p:cNvSpPr txBox="1">
              <a:spLocks noChangeArrowheads="1"/>
            </p:cNvSpPr>
            <p:nvPr/>
          </p:nvSpPr>
          <p:spPr bwMode="auto">
            <a:xfrm>
              <a:off x="1082" y="1230"/>
              <a:ext cx="358" cy="212"/>
            </a:xfrm>
            <a:prstGeom prst="rect">
              <a:avLst/>
            </a:prstGeom>
            <a:solidFill>
              <a:schemeClr val="bg1"/>
            </a:solid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mn-cs"/>
                </a:rPr>
                <a:t>pkt0</a:t>
              </a:r>
              <a:endParaRPr kumimoji="0" lang="en-US" sz="1600" b="0" i="0" u="none" strike="noStrike" kern="120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mn-cs"/>
              </a:endParaRPr>
            </a:p>
          </p:txBody>
        </p:sp>
      </p:grpSp>
      <p:grpSp>
        <p:nvGrpSpPr>
          <p:cNvPr id="338" name="Group 110"/>
          <p:cNvGrpSpPr/>
          <p:nvPr/>
        </p:nvGrpSpPr>
        <p:grpSpPr bwMode="auto">
          <a:xfrm>
            <a:off x="8000150" y="2131982"/>
            <a:ext cx="1471613" cy="369888"/>
            <a:chOff x="841" y="1528"/>
            <a:chExt cx="927" cy="233"/>
          </a:xfrm>
        </p:grpSpPr>
        <p:sp>
          <p:nvSpPr>
            <p:cNvPr id="339" name="Line 111"/>
            <p:cNvSpPr>
              <a:spLocks noChangeShapeType="1"/>
            </p:cNvSpPr>
            <p:nvPr/>
          </p:nvSpPr>
          <p:spPr bwMode="auto">
            <a:xfrm flipH="1">
              <a:off x="841" y="1536"/>
              <a:ext cx="927" cy="225"/>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0" name="Text Box 112"/>
            <p:cNvSpPr txBox="1">
              <a:spLocks noChangeArrowheads="1"/>
            </p:cNvSpPr>
            <p:nvPr/>
          </p:nvSpPr>
          <p:spPr bwMode="auto">
            <a:xfrm>
              <a:off x="1089" y="1528"/>
              <a:ext cx="386" cy="212"/>
            </a:xfrm>
            <a:prstGeom prst="rect">
              <a:avLst/>
            </a:prstGeom>
            <a:solidFill>
              <a:schemeClr val="bg1"/>
            </a:solid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8000"/>
                  </a:solidFill>
                  <a:effectLst/>
                  <a:uLnTx/>
                  <a:uFillTx/>
                  <a:latin typeface="Arial" panose="020B0604020202020204" pitchFamily="34" charset="0"/>
                  <a:ea typeface="MS PGothic" panose="020B0600070205080204" pitchFamily="34" charset="-128"/>
                  <a:cs typeface="+mn-cs"/>
                </a:rPr>
                <a:t>ack0</a:t>
              </a:r>
              <a:endParaRPr kumimoji="0" lang="en-US" sz="1600" b="0" i="0" u="none" strike="noStrike" kern="1200" cap="none" spc="0" normalizeH="0" baseline="0" noProof="0" dirty="0">
                <a:ln>
                  <a:noFill/>
                </a:ln>
                <a:solidFill>
                  <a:srgbClr val="008000"/>
                </a:solidFill>
                <a:effectLst/>
                <a:uLnTx/>
                <a:uFillTx/>
                <a:latin typeface="Arial" panose="020B0604020202020204" pitchFamily="34" charset="0"/>
                <a:ea typeface="MS PGothic" panose="020B0600070205080204" pitchFamily="34" charset="-128"/>
                <a:cs typeface="+mn-cs"/>
              </a:endParaRPr>
            </a:p>
          </p:txBody>
        </p:sp>
      </p:grpSp>
      <p:sp>
        <p:nvSpPr>
          <p:cNvPr id="341" name="Text Box 116"/>
          <p:cNvSpPr txBox="1">
            <a:spLocks noChangeArrowheads="1"/>
          </p:cNvSpPr>
          <p:nvPr/>
        </p:nvSpPr>
        <p:spPr bwMode="auto">
          <a:xfrm>
            <a:off x="6965100" y="6200644"/>
            <a:ext cx="3867150"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(d) premature timeout/ delayed ACK</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42" name="Group 122"/>
          <p:cNvGrpSpPr/>
          <p:nvPr/>
        </p:nvGrpSpPr>
        <p:grpSpPr bwMode="auto">
          <a:xfrm>
            <a:off x="7903313" y="2724113"/>
            <a:ext cx="122237" cy="1033463"/>
            <a:chOff x="3651" y="1878"/>
            <a:chExt cx="78" cy="963"/>
          </a:xfrm>
        </p:grpSpPr>
        <p:sp>
          <p:nvSpPr>
            <p:cNvPr id="343" name="Line 123"/>
            <p:cNvSpPr>
              <a:spLocks noChangeShapeType="1"/>
            </p:cNvSpPr>
            <p:nvPr/>
          </p:nvSpPr>
          <p:spPr bwMode="auto">
            <a:xfrm>
              <a:off x="3729" y="1879"/>
              <a:ext cx="0" cy="962"/>
            </a:xfrm>
            <a:prstGeom prst="line">
              <a:avLst/>
            </a:prstGeom>
            <a:noFill/>
            <a:ln w="2857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4" name="Line 124"/>
            <p:cNvSpPr>
              <a:spLocks noChangeShapeType="1"/>
            </p:cNvSpPr>
            <p:nvPr/>
          </p:nvSpPr>
          <p:spPr bwMode="auto">
            <a:xfrm flipH="1">
              <a:off x="3651" y="1878"/>
              <a:ext cx="75" cy="0"/>
            </a:xfrm>
            <a:prstGeom prst="line">
              <a:avLst/>
            </a:prstGeom>
            <a:noFill/>
            <a:ln w="2857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5" name="Line 125"/>
            <p:cNvSpPr>
              <a:spLocks noChangeShapeType="1"/>
            </p:cNvSpPr>
            <p:nvPr/>
          </p:nvSpPr>
          <p:spPr bwMode="auto">
            <a:xfrm flipH="1">
              <a:off x="3651" y="2841"/>
              <a:ext cx="75" cy="0"/>
            </a:xfrm>
            <a:prstGeom prst="line">
              <a:avLst/>
            </a:prstGeom>
            <a:noFill/>
            <a:ln w="2857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46" name="Group 126"/>
          <p:cNvGrpSpPr/>
          <p:nvPr/>
        </p:nvGrpSpPr>
        <p:grpSpPr bwMode="auto">
          <a:xfrm>
            <a:off x="8031900" y="3854417"/>
            <a:ext cx="1471613" cy="363538"/>
            <a:chOff x="855" y="1799"/>
            <a:chExt cx="927" cy="229"/>
          </a:xfrm>
        </p:grpSpPr>
        <p:sp>
          <p:nvSpPr>
            <p:cNvPr id="347" name="Line 127"/>
            <p:cNvSpPr>
              <a:spLocks noChangeShapeType="1"/>
            </p:cNvSpPr>
            <p:nvPr/>
          </p:nvSpPr>
          <p:spPr bwMode="auto">
            <a:xfrm>
              <a:off x="855" y="1803"/>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8" name="Text Box 128"/>
            <p:cNvSpPr txBox="1">
              <a:spLocks noChangeArrowheads="1"/>
            </p:cNvSpPr>
            <p:nvPr/>
          </p:nvSpPr>
          <p:spPr bwMode="auto">
            <a:xfrm>
              <a:off x="1121" y="1799"/>
              <a:ext cx="358" cy="212"/>
            </a:xfrm>
            <a:prstGeom prst="rect">
              <a:avLst/>
            </a:prstGeom>
            <a:solidFill>
              <a:schemeClr val="bg1"/>
            </a:solid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mn-cs"/>
                </a:rPr>
                <a:t>pkt1</a:t>
              </a:r>
              <a:endParaRPr kumimoji="0" lang="en-US" sz="1600" b="0" i="0" u="none" strike="noStrike" kern="120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mn-cs"/>
              </a:endParaRPr>
            </a:p>
          </p:txBody>
        </p:sp>
      </p:grpSp>
      <p:grpSp>
        <p:nvGrpSpPr>
          <p:cNvPr id="349" name="Group 129"/>
          <p:cNvGrpSpPr/>
          <p:nvPr/>
        </p:nvGrpSpPr>
        <p:grpSpPr bwMode="auto">
          <a:xfrm>
            <a:off x="6599975" y="3336888"/>
            <a:ext cx="1377950" cy="731838"/>
            <a:chOff x="2802" y="2348"/>
            <a:chExt cx="868" cy="461"/>
          </a:xfrm>
        </p:grpSpPr>
        <p:pic>
          <p:nvPicPr>
            <p:cNvPr id="350" name="Picture 130" descr="alarm_clock_ring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46" y="2348"/>
              <a:ext cx="275"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1" name="Text Box 131"/>
            <p:cNvSpPr txBox="1">
              <a:spLocks noChangeArrowheads="1"/>
            </p:cNvSpPr>
            <p:nvPr/>
          </p:nvSpPr>
          <p:spPr bwMode="auto">
            <a:xfrm>
              <a:off x="2802" y="2491"/>
              <a:ext cx="868" cy="31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75000"/>
                </a:lnSpc>
                <a:spcBef>
                  <a:spcPct val="0"/>
                </a:spcBef>
                <a:spcAft>
                  <a:spcPct val="0"/>
                </a:spcAft>
                <a:buClrTx/>
                <a:buSzTx/>
                <a:buFontTx/>
                <a:buNone/>
                <a:defRPr/>
              </a:pPr>
              <a:r>
                <a:rPr kumimoji="0" lang="en-US" sz="1800" b="0" i="1"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rPr>
                <a:t>timeout</a:t>
              </a:r>
              <a:endParaRPr kumimoji="0" lang="en-US" sz="1800" b="0" i="1"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75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resend pkt1</a:t>
              </a:r>
              <a:endPar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52" name="Group 133"/>
          <p:cNvGrpSpPr/>
          <p:nvPr/>
        </p:nvGrpSpPr>
        <p:grpSpPr bwMode="auto">
          <a:xfrm>
            <a:off x="8580889" y="2976526"/>
            <a:ext cx="911514" cy="752475"/>
            <a:chOff x="4186" y="1705"/>
            <a:chExt cx="598" cy="453"/>
          </a:xfrm>
        </p:grpSpPr>
        <p:sp>
          <p:nvSpPr>
            <p:cNvPr id="353" name="Line 118"/>
            <p:cNvSpPr>
              <a:spLocks noChangeShapeType="1"/>
            </p:cNvSpPr>
            <p:nvPr/>
          </p:nvSpPr>
          <p:spPr bwMode="auto">
            <a:xfrm flipH="1">
              <a:off x="4343" y="1705"/>
              <a:ext cx="441" cy="329"/>
            </a:xfrm>
            <a:prstGeom prst="line">
              <a:avLst/>
            </a:prstGeom>
            <a:noFill/>
            <a:ln w="28575">
              <a:solidFill>
                <a:srgbClr val="008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5" name="Line 132"/>
            <p:cNvSpPr>
              <a:spLocks noChangeShapeType="1"/>
            </p:cNvSpPr>
            <p:nvPr/>
          </p:nvSpPr>
          <p:spPr bwMode="auto">
            <a:xfrm flipH="1">
              <a:off x="4186" y="2047"/>
              <a:ext cx="146" cy="111"/>
            </a:xfrm>
            <a:prstGeom prst="line">
              <a:avLst/>
            </a:prstGeom>
            <a:noFill/>
            <a:ln w="28575">
              <a:solidFill>
                <a:srgbClr val="008000"/>
              </a:solidFill>
              <a:prstDash val="sysDot"/>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4" name="Text Box 119"/>
            <p:cNvSpPr txBox="1">
              <a:spLocks noChangeArrowheads="1"/>
            </p:cNvSpPr>
            <p:nvPr/>
          </p:nvSpPr>
          <p:spPr bwMode="auto">
            <a:xfrm>
              <a:off x="4223" y="1846"/>
              <a:ext cx="460" cy="204"/>
            </a:xfrm>
            <a:prstGeom prst="rect">
              <a:avLst/>
            </a:prstGeom>
            <a:solidFill>
              <a:schemeClr val="bg1"/>
            </a:solid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8000"/>
                  </a:solidFill>
                  <a:effectLst/>
                  <a:uLnTx/>
                  <a:uFillTx/>
                  <a:latin typeface="Arial" panose="020B0604020202020204" pitchFamily="34" charset="0"/>
                  <a:ea typeface="MS PGothic" panose="020B0600070205080204" pitchFamily="34" charset="-128"/>
                  <a:cs typeface="+mn-cs"/>
                </a:rPr>
                <a:t>ack1</a:t>
              </a:r>
              <a:endParaRPr kumimoji="0" lang="en-US" sz="1600" b="0" i="0" u="none" strike="noStrike" kern="1200" cap="none" spc="0" normalizeH="0" baseline="0" noProof="0" dirty="0">
                <a:ln>
                  <a:noFill/>
                </a:ln>
                <a:solidFill>
                  <a:srgbClr val="008000"/>
                </a:solidFill>
                <a:effectLst/>
                <a:uLnTx/>
                <a:uFillTx/>
                <a:latin typeface="Arial" panose="020B0604020202020204" pitchFamily="34" charset="0"/>
                <a:ea typeface="MS PGothic" panose="020B0600070205080204" pitchFamily="34" charset="-128"/>
                <a:cs typeface="+mn-cs"/>
              </a:endParaRPr>
            </a:p>
          </p:txBody>
        </p:sp>
      </p:grpSp>
      <p:sp>
        <p:nvSpPr>
          <p:cNvPr id="356" name="Line 136"/>
          <p:cNvSpPr>
            <a:spLocks noChangeShapeType="1"/>
          </p:cNvSpPr>
          <p:nvPr/>
        </p:nvSpPr>
        <p:spPr bwMode="auto">
          <a:xfrm flipH="1">
            <a:off x="7922363" y="3521038"/>
            <a:ext cx="909637" cy="739775"/>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5" name="Group 4"/>
          <p:cNvGrpSpPr/>
          <p:nvPr/>
        </p:nvGrpSpPr>
        <p:grpSpPr>
          <a:xfrm>
            <a:off x="8012670" y="4309460"/>
            <a:ext cx="2667702" cy="714018"/>
            <a:chOff x="8162097" y="4679496"/>
            <a:chExt cx="2667702" cy="714018"/>
          </a:xfrm>
        </p:grpSpPr>
        <p:grpSp>
          <p:nvGrpSpPr>
            <p:cNvPr id="362" name="Group 150"/>
            <p:cNvGrpSpPr/>
            <p:nvPr/>
          </p:nvGrpSpPr>
          <p:grpSpPr bwMode="auto">
            <a:xfrm>
              <a:off x="8162097" y="4974413"/>
              <a:ext cx="1471613" cy="419101"/>
              <a:chOff x="2229" y="3467"/>
              <a:chExt cx="927" cy="264"/>
            </a:xfrm>
          </p:grpSpPr>
          <p:sp>
            <p:nvSpPr>
              <p:cNvPr id="382" name="Line 108"/>
              <p:cNvSpPr>
                <a:spLocks noChangeShapeType="1"/>
              </p:cNvSpPr>
              <p:nvPr/>
            </p:nvSpPr>
            <p:spPr bwMode="auto">
              <a:xfrm flipH="1">
                <a:off x="2229" y="3467"/>
                <a:ext cx="927" cy="225"/>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3" name="Text Box 109"/>
              <p:cNvSpPr txBox="1">
                <a:spLocks noChangeArrowheads="1"/>
              </p:cNvSpPr>
              <p:nvPr/>
            </p:nvSpPr>
            <p:spPr bwMode="auto">
              <a:xfrm>
                <a:off x="2336" y="3519"/>
                <a:ext cx="386" cy="212"/>
              </a:xfrm>
              <a:prstGeom prst="rect">
                <a:avLst/>
              </a:prstGeom>
              <a:solidFill>
                <a:schemeClr val="bg1"/>
              </a:solid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8000"/>
                    </a:solidFill>
                    <a:effectLst/>
                    <a:uLnTx/>
                    <a:uFillTx/>
                    <a:latin typeface="Arial" panose="020B0604020202020204" pitchFamily="34" charset="0"/>
                    <a:ea typeface="MS PGothic" panose="020B0600070205080204" pitchFamily="34" charset="-128"/>
                    <a:cs typeface="+mn-cs"/>
                  </a:rPr>
                  <a:t>ack1</a:t>
                </a:r>
                <a:endParaRPr kumimoji="0" lang="en-US" sz="1600" b="0" i="0" u="none" strike="noStrike" kern="0" cap="none" spc="0" normalizeH="0" baseline="0" noProof="0" dirty="0">
                  <a:ln>
                    <a:noFill/>
                  </a:ln>
                  <a:solidFill>
                    <a:srgbClr val="008000"/>
                  </a:solidFill>
                  <a:effectLst/>
                  <a:uLnTx/>
                  <a:uFillTx/>
                  <a:latin typeface="Arial" panose="020B0604020202020204" pitchFamily="34" charset="0"/>
                  <a:ea typeface="MS PGothic" panose="020B0600070205080204" pitchFamily="34" charset="-128"/>
                  <a:cs typeface="+mn-cs"/>
                </a:endParaRPr>
              </a:p>
            </p:txBody>
          </p:sp>
        </p:grpSp>
        <p:sp>
          <p:nvSpPr>
            <p:cNvPr id="358" name="Text Box 93"/>
            <p:cNvSpPr txBox="1">
              <a:spLocks noChangeArrowheads="1"/>
            </p:cNvSpPr>
            <p:nvPr/>
          </p:nvSpPr>
          <p:spPr bwMode="auto">
            <a:xfrm>
              <a:off x="9632824" y="4679496"/>
              <a:ext cx="1196975"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send ack1</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6" name="Group 5"/>
          <p:cNvGrpSpPr/>
          <p:nvPr/>
        </p:nvGrpSpPr>
        <p:grpSpPr>
          <a:xfrm>
            <a:off x="6804583" y="4153524"/>
            <a:ext cx="3833816" cy="1104906"/>
            <a:chOff x="6954010" y="4523560"/>
            <a:chExt cx="3833816" cy="1104906"/>
          </a:xfrm>
        </p:grpSpPr>
        <p:grpSp>
          <p:nvGrpSpPr>
            <p:cNvPr id="364" name="Group 137"/>
            <p:cNvGrpSpPr/>
            <p:nvPr/>
          </p:nvGrpSpPr>
          <p:grpSpPr bwMode="auto">
            <a:xfrm>
              <a:off x="6954010" y="4523560"/>
              <a:ext cx="1174750" cy="609601"/>
              <a:chOff x="2830" y="3285"/>
              <a:chExt cx="740" cy="384"/>
            </a:xfrm>
          </p:grpSpPr>
          <p:sp>
            <p:nvSpPr>
              <p:cNvPr id="378" name="Text Box 134"/>
              <p:cNvSpPr txBox="1">
                <a:spLocks noChangeArrowheads="1"/>
              </p:cNvSpPr>
              <p:nvPr/>
            </p:nvSpPr>
            <p:spPr bwMode="auto">
              <a:xfrm>
                <a:off x="2830" y="3438"/>
                <a:ext cx="740" cy="23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send pkt0</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79" name="Text Box 135"/>
              <p:cNvSpPr txBox="1">
                <a:spLocks noChangeArrowheads="1"/>
              </p:cNvSpPr>
              <p:nvPr/>
            </p:nvSpPr>
            <p:spPr bwMode="auto">
              <a:xfrm>
                <a:off x="2916" y="3285"/>
                <a:ext cx="644" cy="23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rcv</a:t>
                </a: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ack1</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65" name="Group 138"/>
            <p:cNvGrpSpPr/>
            <p:nvPr/>
          </p:nvGrpSpPr>
          <p:grpSpPr bwMode="auto">
            <a:xfrm>
              <a:off x="8073197" y="4747083"/>
              <a:ext cx="1547813" cy="446403"/>
              <a:chOff x="850" y="1229"/>
              <a:chExt cx="927" cy="253"/>
            </a:xfrm>
          </p:grpSpPr>
          <p:sp>
            <p:nvSpPr>
              <p:cNvPr id="376" name="Line 139"/>
              <p:cNvSpPr>
                <a:spLocks noChangeShapeType="1"/>
              </p:cNvSpPr>
              <p:nvPr/>
            </p:nvSpPr>
            <p:spPr bwMode="auto">
              <a:xfrm>
                <a:off x="850" y="1257"/>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77" name="Text Box 140"/>
              <p:cNvSpPr txBox="1">
                <a:spLocks noChangeArrowheads="1"/>
              </p:cNvSpPr>
              <p:nvPr/>
            </p:nvSpPr>
            <p:spPr bwMode="auto">
              <a:xfrm>
                <a:off x="1014" y="1229"/>
                <a:ext cx="340" cy="191"/>
              </a:xfrm>
              <a:prstGeom prst="rect">
                <a:avLst/>
              </a:prstGeom>
              <a:solidFill>
                <a:schemeClr val="bg1"/>
              </a:solid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mn-cs"/>
                  </a:rPr>
                  <a:t>pkt0</a:t>
                </a:r>
                <a:endParaRPr kumimoji="0" lang="en-US" sz="1600" b="0" i="0" u="none" strike="noStrike" kern="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mn-cs"/>
                </a:endParaRPr>
              </a:p>
            </p:txBody>
          </p:sp>
        </p:grpSp>
        <p:grpSp>
          <p:nvGrpSpPr>
            <p:cNvPr id="366" name="Group 142"/>
            <p:cNvGrpSpPr/>
            <p:nvPr/>
          </p:nvGrpSpPr>
          <p:grpSpPr bwMode="auto">
            <a:xfrm>
              <a:off x="9582913" y="5037915"/>
              <a:ext cx="1204913" cy="590551"/>
              <a:chOff x="4762" y="2985"/>
              <a:chExt cx="759" cy="372"/>
            </a:xfrm>
          </p:grpSpPr>
          <p:sp>
            <p:nvSpPr>
              <p:cNvPr id="374" name="Text Box 143"/>
              <p:cNvSpPr txBox="1">
                <a:spLocks noChangeArrowheads="1"/>
              </p:cNvSpPr>
              <p:nvPr/>
            </p:nvSpPr>
            <p:spPr bwMode="auto">
              <a:xfrm>
                <a:off x="4762" y="2985"/>
                <a:ext cx="630" cy="23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rcv</a:t>
                </a: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pkt0</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75" name="Text Box 144"/>
              <p:cNvSpPr txBox="1">
                <a:spLocks noChangeArrowheads="1"/>
              </p:cNvSpPr>
              <p:nvPr/>
            </p:nvSpPr>
            <p:spPr bwMode="auto">
              <a:xfrm>
                <a:off x="4767" y="3126"/>
                <a:ext cx="754" cy="23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send ack0</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grpSp>
      <p:grpSp>
        <p:nvGrpSpPr>
          <p:cNvPr id="367" name="Group 149"/>
          <p:cNvGrpSpPr/>
          <p:nvPr/>
        </p:nvGrpSpPr>
        <p:grpSpPr bwMode="auto">
          <a:xfrm>
            <a:off x="8034892" y="4967903"/>
            <a:ext cx="1457325" cy="488950"/>
            <a:chOff x="3839" y="2850"/>
            <a:chExt cx="918" cy="308"/>
          </a:xfrm>
        </p:grpSpPr>
        <p:sp>
          <p:nvSpPr>
            <p:cNvPr id="372" name="Line 146"/>
            <p:cNvSpPr>
              <a:spLocks noChangeShapeType="1"/>
            </p:cNvSpPr>
            <p:nvPr/>
          </p:nvSpPr>
          <p:spPr bwMode="auto">
            <a:xfrm flipH="1">
              <a:off x="3839" y="2850"/>
              <a:ext cx="918" cy="308"/>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73" name="Text Box 147"/>
            <p:cNvSpPr txBox="1">
              <a:spLocks noChangeArrowheads="1"/>
            </p:cNvSpPr>
            <p:nvPr/>
          </p:nvSpPr>
          <p:spPr bwMode="auto">
            <a:xfrm>
              <a:off x="4104" y="2873"/>
              <a:ext cx="386" cy="212"/>
            </a:xfrm>
            <a:prstGeom prst="rect">
              <a:avLst/>
            </a:prstGeom>
            <a:solidFill>
              <a:schemeClr val="bg1"/>
            </a:solid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8000"/>
                  </a:solidFill>
                  <a:effectLst/>
                  <a:uLnTx/>
                  <a:uFillTx/>
                  <a:latin typeface="Arial" panose="020B0604020202020204" pitchFamily="34" charset="0"/>
                  <a:ea typeface="MS PGothic" panose="020B0600070205080204" pitchFamily="34" charset="-128"/>
                  <a:cs typeface="+mn-cs"/>
                </a:rPr>
                <a:t>ack0</a:t>
              </a:r>
              <a:endParaRPr kumimoji="0" lang="en-US" sz="1600" b="0" i="0" u="none" strike="noStrike" kern="0" cap="none" spc="0" normalizeH="0" baseline="0" noProof="0" dirty="0">
                <a:ln>
                  <a:noFill/>
                </a:ln>
                <a:solidFill>
                  <a:srgbClr val="008000"/>
                </a:solidFill>
                <a:effectLst/>
                <a:uLnTx/>
                <a:uFillTx/>
                <a:latin typeface="Arial" panose="020B0604020202020204" pitchFamily="34" charset="0"/>
                <a:ea typeface="MS PGothic" panose="020B0600070205080204" pitchFamily="34" charset="-128"/>
                <a:cs typeface="+mn-cs"/>
              </a:endParaRPr>
            </a:p>
          </p:txBody>
        </p:sp>
      </p:grpSp>
      <p:grpSp>
        <p:nvGrpSpPr>
          <p:cNvPr id="120" name="Group 85"/>
          <p:cNvGrpSpPr/>
          <p:nvPr/>
        </p:nvGrpSpPr>
        <p:grpSpPr bwMode="auto">
          <a:xfrm>
            <a:off x="8026461" y="5469606"/>
            <a:ext cx="1471612" cy="363538"/>
            <a:chOff x="855" y="1799"/>
            <a:chExt cx="927" cy="229"/>
          </a:xfrm>
        </p:grpSpPr>
        <p:sp>
          <p:nvSpPr>
            <p:cNvPr id="121" name="Line 86"/>
            <p:cNvSpPr>
              <a:spLocks noChangeShapeType="1"/>
            </p:cNvSpPr>
            <p:nvPr/>
          </p:nvSpPr>
          <p:spPr bwMode="auto">
            <a:xfrm>
              <a:off x="855" y="1803"/>
              <a:ext cx="927" cy="2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2" name="Text Box 87"/>
            <p:cNvSpPr txBox="1">
              <a:spLocks noChangeArrowheads="1"/>
            </p:cNvSpPr>
            <p:nvPr/>
          </p:nvSpPr>
          <p:spPr bwMode="auto">
            <a:xfrm>
              <a:off x="1129" y="1799"/>
              <a:ext cx="358" cy="212"/>
            </a:xfrm>
            <a:prstGeom prst="rect">
              <a:avLst/>
            </a:prstGeom>
            <a:solidFill>
              <a:schemeClr val="bg1"/>
            </a:solid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mn-cs"/>
                </a:rPr>
                <a:t>pkt1</a:t>
              </a:r>
              <a:endParaRPr kumimoji="0" lang="en-US" sz="1600" b="0" i="0" u="none" strike="noStrike" kern="120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mn-cs"/>
              </a:endParaRPr>
            </a:p>
          </p:txBody>
        </p:sp>
      </p:grpSp>
      <p:grpSp>
        <p:nvGrpSpPr>
          <p:cNvPr id="3" name="Group 2"/>
          <p:cNvGrpSpPr/>
          <p:nvPr/>
        </p:nvGrpSpPr>
        <p:grpSpPr>
          <a:xfrm>
            <a:off x="6993934" y="4806637"/>
            <a:ext cx="1022350" cy="553607"/>
            <a:chOff x="6289259" y="5452590"/>
            <a:chExt cx="1022350" cy="553607"/>
          </a:xfrm>
        </p:grpSpPr>
        <p:sp>
          <p:nvSpPr>
            <p:cNvPr id="359" name="Text Box 96"/>
            <p:cNvSpPr txBox="1">
              <a:spLocks noChangeArrowheads="1"/>
            </p:cNvSpPr>
            <p:nvPr/>
          </p:nvSpPr>
          <p:spPr bwMode="auto">
            <a:xfrm>
              <a:off x="6339123" y="5698420"/>
              <a:ext cx="819455" cy="307777"/>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(ignore)</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3" name="Text Box 98"/>
            <p:cNvSpPr txBox="1">
              <a:spLocks noChangeArrowheads="1"/>
            </p:cNvSpPr>
            <p:nvPr/>
          </p:nvSpPr>
          <p:spPr bwMode="auto">
            <a:xfrm>
              <a:off x="6289259" y="5452590"/>
              <a:ext cx="1022350"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rcv</a:t>
              </a: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ack1</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13"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animEffect transition="in" filter="wipe(left)">
                                      <p:cBhvr>
                                        <p:cTn id="7" dur="500"/>
                                        <p:tgtEl>
                                          <p:spTgt spid="29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89">
                                            <p:txEl>
                                              <p:pRg st="0" end="0"/>
                                            </p:txEl>
                                          </p:spTgt>
                                        </p:tgtEl>
                                        <p:attrNameLst>
                                          <p:attrName>style.visibility</p:attrName>
                                        </p:attrNameLst>
                                      </p:cBhvr>
                                      <p:to>
                                        <p:strVal val="visible"/>
                                      </p:to>
                                    </p:set>
                                    <p:animEffect transition="in" filter="dissolve">
                                      <p:cBhvr>
                                        <p:cTn id="11" dur="500"/>
                                        <p:tgtEl>
                                          <p:spTgt spid="289">
                                            <p:txEl>
                                              <p:pRg st="0" end="0"/>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81"/>
                                        </p:tgtEl>
                                        <p:attrNameLst>
                                          <p:attrName>style.visibility</p:attrName>
                                        </p:attrNameLst>
                                      </p:cBhvr>
                                      <p:to>
                                        <p:strVal val="visible"/>
                                      </p:to>
                                    </p:set>
                                    <p:animEffect transition="in" filter="dissolve">
                                      <p:cBhvr>
                                        <p:cTn id="15" dur="500"/>
                                        <p:tgtEl>
                                          <p:spTgt spid="281"/>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99"/>
                                        </p:tgtEl>
                                        <p:attrNameLst>
                                          <p:attrName>style.visibility</p:attrName>
                                        </p:attrNameLst>
                                      </p:cBhvr>
                                      <p:to>
                                        <p:strVal val="visible"/>
                                      </p:to>
                                    </p:set>
                                    <p:animEffect transition="in" filter="wipe(right)">
                                      <p:cBhvr>
                                        <p:cTn id="19" dur="500"/>
                                        <p:tgtEl>
                                          <p:spTgt spid="299"/>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284"/>
                                        </p:tgtEl>
                                        <p:attrNameLst>
                                          <p:attrName>style.visibility</p:attrName>
                                        </p:attrNameLst>
                                      </p:cBhvr>
                                      <p:to>
                                        <p:strVal val="visible"/>
                                      </p:to>
                                    </p:set>
                                    <p:animEffect transition="in" filter="dissolve">
                                      <p:cBhvr>
                                        <p:cTn id="23" dur="500"/>
                                        <p:tgtEl>
                                          <p:spTgt spid="284"/>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86"/>
                                        </p:tgtEl>
                                        <p:attrNameLst>
                                          <p:attrName>style.visibility</p:attrName>
                                        </p:attrNameLst>
                                      </p:cBhvr>
                                      <p:to>
                                        <p:strVal val="visible"/>
                                      </p:to>
                                    </p:set>
                                    <p:animEffect transition="in" filter="dissolve">
                                      <p:cBhvr>
                                        <p:cTn id="27" dur="500"/>
                                        <p:tgtEl>
                                          <p:spTgt spid="286"/>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74"/>
                                        </p:tgtEl>
                                        <p:attrNameLst>
                                          <p:attrName>style.visibility</p:attrName>
                                        </p:attrNameLst>
                                      </p:cBhvr>
                                      <p:to>
                                        <p:strVal val="visible"/>
                                      </p:to>
                                    </p:set>
                                    <p:animEffect transition="in" filter="wipe(left)">
                                      <p:cBhvr>
                                        <p:cTn id="31" dur="500"/>
                                        <p:tgtEl>
                                          <p:spTgt spid="274"/>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195">
                                            <p:txEl>
                                              <p:pRg st="0" end="0"/>
                                            </p:txEl>
                                          </p:spTgt>
                                        </p:tgtEl>
                                        <p:attrNameLst>
                                          <p:attrName>style.visibility</p:attrName>
                                        </p:attrNameLst>
                                      </p:cBhvr>
                                      <p:to>
                                        <p:strVal val="visible"/>
                                      </p:to>
                                    </p:set>
                                    <p:animEffect transition="in" filter="dissolve">
                                      <p:cBhvr>
                                        <p:cTn id="35" dur="500"/>
                                        <p:tgtEl>
                                          <p:spTgt spid="195">
                                            <p:txEl>
                                              <p:pRg st="0" end="0"/>
                                            </p:txEl>
                                          </p:spTgt>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196"/>
                                        </p:tgtEl>
                                        <p:attrNameLst>
                                          <p:attrName>style.visibility</p:attrName>
                                        </p:attrNameLst>
                                      </p:cBhvr>
                                      <p:to>
                                        <p:strVal val="visible"/>
                                      </p:to>
                                    </p:set>
                                    <p:animEffect transition="in" filter="dissolve">
                                      <p:cBhvr>
                                        <p:cTn id="39" dur="500"/>
                                        <p:tgtEl>
                                          <p:spTgt spid="196"/>
                                        </p:tgtEl>
                                      </p:cBhvr>
                                    </p:animEffect>
                                  </p:childTnLst>
                                </p:cTn>
                              </p:par>
                            </p:childTnLst>
                          </p:cTn>
                        </p:par>
                        <p:par>
                          <p:cTn id="40" fill="hold">
                            <p:stCondLst>
                              <p:cond delay="4500"/>
                            </p:stCondLst>
                            <p:childTnLst>
                              <p:par>
                                <p:cTn id="41" presetID="22" presetClass="entr" presetSubtype="2" fill="hold" nodeType="afterEffect">
                                  <p:stCondLst>
                                    <p:cond delay="0"/>
                                  </p:stCondLst>
                                  <p:childTnLst>
                                    <p:set>
                                      <p:cBhvr>
                                        <p:cTn id="42" dur="1" fill="hold">
                                          <p:stCondLst>
                                            <p:cond delay="0"/>
                                          </p:stCondLst>
                                        </p:cTn>
                                        <p:tgtEl>
                                          <p:spTgt spid="306"/>
                                        </p:tgtEl>
                                        <p:attrNameLst>
                                          <p:attrName>style.visibility</p:attrName>
                                        </p:attrNameLst>
                                      </p:cBhvr>
                                      <p:to>
                                        <p:strVal val="visible"/>
                                      </p:to>
                                    </p:set>
                                    <p:animEffect transition="in" filter="wipe(right)">
                                      <p:cBhvr>
                                        <p:cTn id="43" dur="500"/>
                                        <p:tgtEl>
                                          <p:spTgt spid="30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311"/>
                                        </p:tgtEl>
                                        <p:attrNameLst>
                                          <p:attrName>style.visibility</p:attrName>
                                        </p:attrNameLst>
                                      </p:cBhvr>
                                      <p:to>
                                        <p:strVal val="visible"/>
                                      </p:to>
                                    </p:set>
                                    <p:animEffect transition="in" filter="wipe(up)">
                                      <p:cBhvr>
                                        <p:cTn id="48" dur="1000"/>
                                        <p:tgtEl>
                                          <p:spTgt spid="311"/>
                                        </p:tgtEl>
                                      </p:cBhvr>
                                    </p:animEffect>
                                  </p:childTnLst>
                                </p:cTn>
                              </p:par>
                            </p:childTnLst>
                          </p:cTn>
                        </p:par>
                        <p:par>
                          <p:cTn id="49" fill="hold">
                            <p:stCondLst>
                              <p:cond delay="1000"/>
                            </p:stCondLst>
                            <p:childTnLst>
                              <p:par>
                                <p:cTn id="50" presetID="9" presetClass="entr" presetSubtype="0" fill="hold" nodeType="afterEffect">
                                  <p:stCondLst>
                                    <p:cond delay="0"/>
                                  </p:stCondLst>
                                  <p:childTnLst>
                                    <p:set>
                                      <p:cBhvr>
                                        <p:cTn id="51" dur="1" fill="hold">
                                          <p:stCondLst>
                                            <p:cond delay="0"/>
                                          </p:stCondLst>
                                        </p:cTn>
                                        <p:tgtEl>
                                          <p:spTgt spid="318"/>
                                        </p:tgtEl>
                                        <p:attrNameLst>
                                          <p:attrName>style.visibility</p:attrName>
                                        </p:attrNameLst>
                                      </p:cBhvr>
                                      <p:to>
                                        <p:strVal val="visible"/>
                                      </p:to>
                                    </p:set>
                                    <p:animEffect transition="in" filter="dissolve">
                                      <p:cBhvr>
                                        <p:cTn id="52" dur="500"/>
                                        <p:tgtEl>
                                          <p:spTgt spid="3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15"/>
                                        </p:tgtEl>
                                        <p:attrNameLst>
                                          <p:attrName>style.visibility</p:attrName>
                                        </p:attrNameLst>
                                      </p:cBhvr>
                                      <p:to>
                                        <p:strVal val="visible"/>
                                      </p:to>
                                    </p:set>
                                    <p:animEffect transition="in" filter="wipe(left)">
                                      <p:cBhvr>
                                        <p:cTn id="57" dur="500"/>
                                        <p:tgtEl>
                                          <p:spTgt spid="315"/>
                                        </p:tgtEl>
                                      </p:cBhvr>
                                    </p:animEffect>
                                  </p:childTnLst>
                                </p:cTn>
                              </p:par>
                            </p:childTnLst>
                          </p:cTn>
                        </p:par>
                        <p:par>
                          <p:cTn id="58" fill="hold">
                            <p:stCondLst>
                              <p:cond delay="500"/>
                            </p:stCondLst>
                            <p:childTnLst>
                              <p:par>
                                <p:cTn id="59" presetID="9" presetClass="entr" presetSubtype="0" fill="hold" nodeType="afterEffect">
                                  <p:stCondLst>
                                    <p:cond delay="0"/>
                                  </p:stCondLst>
                                  <p:childTnLst>
                                    <p:set>
                                      <p:cBhvr>
                                        <p:cTn id="60" dur="1" fill="hold">
                                          <p:stCondLst>
                                            <p:cond delay="0"/>
                                          </p:stCondLst>
                                        </p:cTn>
                                        <p:tgtEl>
                                          <p:spTgt spid="279">
                                            <p:txEl>
                                              <p:pRg st="0" end="0"/>
                                            </p:txEl>
                                          </p:spTgt>
                                        </p:tgtEl>
                                        <p:attrNameLst>
                                          <p:attrName>style.visibility</p:attrName>
                                        </p:attrNameLst>
                                      </p:cBhvr>
                                      <p:to>
                                        <p:strVal val="visible"/>
                                      </p:to>
                                    </p:set>
                                    <p:animEffect transition="in" filter="dissolve">
                                      <p:cBhvr>
                                        <p:cTn id="61" dur="500"/>
                                        <p:tgtEl>
                                          <p:spTgt spid="279">
                                            <p:txEl>
                                              <p:pRg st="0" end="0"/>
                                            </p:txEl>
                                          </p:spTgt>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73"/>
                                        </p:tgtEl>
                                        <p:attrNameLst>
                                          <p:attrName>style.visibility</p:attrName>
                                        </p:attrNameLst>
                                      </p:cBhvr>
                                      <p:to>
                                        <p:strVal val="visible"/>
                                      </p:to>
                                    </p:set>
                                    <p:animEffect transition="in" filter="dissolve">
                                      <p:cBhvr>
                                        <p:cTn id="64" dur="500"/>
                                        <p:tgtEl>
                                          <p:spTgt spid="273"/>
                                        </p:tgtEl>
                                      </p:cBhvr>
                                    </p:animEffect>
                                  </p:childTnLst>
                                </p:cTn>
                              </p:par>
                            </p:childTnLst>
                          </p:cTn>
                        </p:par>
                        <p:par>
                          <p:cTn id="65" fill="hold">
                            <p:stCondLst>
                              <p:cond delay="1000"/>
                            </p:stCondLst>
                            <p:childTnLst>
                              <p:par>
                                <p:cTn id="66" presetID="9" presetClass="entr" presetSubtype="0" fill="hold" grpId="0" nodeType="afterEffect">
                                  <p:stCondLst>
                                    <p:cond delay="0"/>
                                  </p:stCondLst>
                                  <p:childTnLst>
                                    <p:set>
                                      <p:cBhvr>
                                        <p:cTn id="67" dur="1" fill="hold">
                                          <p:stCondLst>
                                            <p:cond delay="0"/>
                                          </p:stCondLst>
                                        </p:cTn>
                                        <p:tgtEl>
                                          <p:spTgt spid="282"/>
                                        </p:tgtEl>
                                        <p:attrNameLst>
                                          <p:attrName>style.visibility</p:attrName>
                                        </p:attrNameLst>
                                      </p:cBhvr>
                                      <p:to>
                                        <p:strVal val="visible"/>
                                      </p:to>
                                    </p:set>
                                    <p:animEffect transition="in" filter="dissolve">
                                      <p:cBhvr>
                                        <p:cTn id="68" dur="500"/>
                                        <p:tgtEl>
                                          <p:spTgt spid="282"/>
                                        </p:tgtEl>
                                      </p:cBhvr>
                                    </p:animEffect>
                                  </p:childTnLst>
                                </p:cTn>
                              </p:par>
                            </p:childTnLst>
                          </p:cTn>
                        </p:par>
                        <p:par>
                          <p:cTn id="69" fill="hold">
                            <p:stCondLst>
                              <p:cond delay="1500"/>
                            </p:stCondLst>
                            <p:childTnLst>
                              <p:par>
                                <p:cTn id="70" presetID="22" presetClass="entr" presetSubtype="2" fill="hold" nodeType="afterEffect">
                                  <p:stCondLst>
                                    <p:cond delay="0"/>
                                  </p:stCondLst>
                                  <p:childTnLst>
                                    <p:set>
                                      <p:cBhvr>
                                        <p:cTn id="71" dur="1" fill="hold">
                                          <p:stCondLst>
                                            <p:cond delay="0"/>
                                          </p:stCondLst>
                                        </p:cTn>
                                        <p:tgtEl>
                                          <p:spTgt spid="296"/>
                                        </p:tgtEl>
                                        <p:attrNameLst>
                                          <p:attrName>style.visibility</p:attrName>
                                        </p:attrNameLst>
                                      </p:cBhvr>
                                      <p:to>
                                        <p:strVal val="visible"/>
                                      </p:to>
                                    </p:set>
                                    <p:animEffect transition="in" filter="wipe(right)">
                                      <p:cBhvr>
                                        <p:cTn id="72" dur="500"/>
                                        <p:tgtEl>
                                          <p:spTgt spid="296"/>
                                        </p:tgtEl>
                                      </p:cBhvr>
                                    </p:animEffect>
                                  </p:childTnLst>
                                </p:cTn>
                              </p:par>
                            </p:childTnLst>
                          </p:cTn>
                        </p:par>
                        <p:par>
                          <p:cTn id="73" fill="hold">
                            <p:stCondLst>
                              <p:cond delay="2000"/>
                            </p:stCondLst>
                            <p:childTnLst>
                              <p:par>
                                <p:cTn id="74" presetID="9" presetClass="entr" presetSubtype="0" fill="hold" grpId="0" nodeType="afterEffect">
                                  <p:stCondLst>
                                    <p:cond delay="0"/>
                                  </p:stCondLst>
                                  <p:childTnLst>
                                    <p:set>
                                      <p:cBhvr>
                                        <p:cTn id="75" dur="1" fill="hold">
                                          <p:stCondLst>
                                            <p:cond delay="0"/>
                                          </p:stCondLst>
                                        </p:cTn>
                                        <p:tgtEl>
                                          <p:spTgt spid="287"/>
                                        </p:tgtEl>
                                        <p:attrNameLst>
                                          <p:attrName>style.visibility</p:attrName>
                                        </p:attrNameLst>
                                      </p:cBhvr>
                                      <p:to>
                                        <p:strVal val="visible"/>
                                      </p:to>
                                    </p:set>
                                    <p:animEffect transition="in" filter="dissolve">
                                      <p:cBhvr>
                                        <p:cTn id="76" dur="500"/>
                                        <p:tgtEl>
                                          <p:spTgt spid="287"/>
                                        </p:tgtEl>
                                      </p:cBhvr>
                                    </p:animEffect>
                                  </p:childTnLst>
                                </p:cTn>
                              </p:par>
                            </p:childTnLst>
                          </p:cTn>
                        </p:par>
                        <p:par>
                          <p:cTn id="77" fill="hold">
                            <p:stCondLst>
                              <p:cond delay="2500"/>
                            </p:stCondLst>
                            <p:childTnLst>
                              <p:par>
                                <p:cTn id="78" presetID="9" presetClass="entr" presetSubtype="0" fill="hold" grpId="0" nodeType="afterEffect">
                                  <p:stCondLst>
                                    <p:cond delay="0"/>
                                  </p:stCondLst>
                                  <p:childTnLst>
                                    <p:set>
                                      <p:cBhvr>
                                        <p:cTn id="79" dur="1" fill="hold">
                                          <p:stCondLst>
                                            <p:cond delay="0"/>
                                          </p:stCondLst>
                                        </p:cTn>
                                        <p:tgtEl>
                                          <p:spTgt spid="285"/>
                                        </p:tgtEl>
                                        <p:attrNameLst>
                                          <p:attrName>style.visibility</p:attrName>
                                        </p:attrNameLst>
                                      </p:cBhvr>
                                      <p:to>
                                        <p:strVal val="visible"/>
                                      </p:to>
                                    </p:set>
                                    <p:animEffect transition="in" filter="dissolve">
                                      <p:cBhvr>
                                        <p:cTn id="80" dur="500"/>
                                        <p:tgtEl>
                                          <p:spTgt spid="285"/>
                                        </p:tgtEl>
                                      </p:cBhvr>
                                    </p:animEffect>
                                  </p:childTnLst>
                                </p:cTn>
                              </p:par>
                            </p:childTnLst>
                          </p:cTn>
                        </p:par>
                        <p:par>
                          <p:cTn id="81" fill="hold">
                            <p:stCondLst>
                              <p:cond delay="3000"/>
                            </p:stCondLst>
                            <p:childTnLst>
                              <p:par>
                                <p:cTn id="82" presetID="22" presetClass="entr" presetSubtype="8" fill="hold" nodeType="afterEffect">
                                  <p:stCondLst>
                                    <p:cond delay="0"/>
                                  </p:stCondLst>
                                  <p:childTnLst>
                                    <p:set>
                                      <p:cBhvr>
                                        <p:cTn id="83" dur="1" fill="hold">
                                          <p:stCondLst>
                                            <p:cond delay="0"/>
                                          </p:stCondLst>
                                        </p:cTn>
                                        <p:tgtEl>
                                          <p:spTgt spid="293"/>
                                        </p:tgtEl>
                                        <p:attrNameLst>
                                          <p:attrName>style.visibility</p:attrName>
                                        </p:attrNameLst>
                                      </p:cBhvr>
                                      <p:to>
                                        <p:strVal val="visible"/>
                                      </p:to>
                                    </p:set>
                                    <p:animEffect transition="in" filter="wipe(left)">
                                      <p:cBhvr>
                                        <p:cTn id="84" dur="500"/>
                                        <p:tgtEl>
                                          <p:spTgt spid="293"/>
                                        </p:tgtEl>
                                      </p:cBhvr>
                                    </p:animEffect>
                                  </p:childTnLst>
                                </p:cTn>
                              </p:par>
                            </p:childTnLst>
                          </p:cTn>
                        </p:par>
                        <p:par>
                          <p:cTn id="85" fill="hold">
                            <p:stCondLst>
                              <p:cond delay="3500"/>
                            </p:stCondLst>
                            <p:childTnLst>
                              <p:par>
                                <p:cTn id="86" presetID="9" presetClass="entr" presetSubtype="0" fill="hold" grpId="0" nodeType="afterEffect">
                                  <p:stCondLst>
                                    <p:cond delay="0"/>
                                  </p:stCondLst>
                                  <p:childTnLst>
                                    <p:set>
                                      <p:cBhvr>
                                        <p:cTn id="87" dur="1" fill="hold">
                                          <p:stCondLst>
                                            <p:cond delay="0"/>
                                          </p:stCondLst>
                                        </p:cTn>
                                        <p:tgtEl>
                                          <p:spTgt spid="280"/>
                                        </p:tgtEl>
                                        <p:attrNameLst>
                                          <p:attrName>style.visibility</p:attrName>
                                        </p:attrNameLst>
                                      </p:cBhvr>
                                      <p:to>
                                        <p:strVal val="visible"/>
                                      </p:to>
                                    </p:set>
                                    <p:animEffect transition="in" filter="dissolve">
                                      <p:cBhvr>
                                        <p:cTn id="88" dur="500"/>
                                        <p:tgtEl>
                                          <p:spTgt spid="280"/>
                                        </p:tgtEl>
                                      </p:cBhvr>
                                    </p:animEffect>
                                  </p:childTnLst>
                                </p:cTn>
                              </p:par>
                            </p:childTnLst>
                          </p:cTn>
                        </p:par>
                        <p:par>
                          <p:cTn id="89" fill="hold">
                            <p:stCondLst>
                              <p:cond delay="4000"/>
                            </p:stCondLst>
                            <p:childTnLst>
                              <p:par>
                                <p:cTn id="90" presetID="9" presetClass="entr" presetSubtype="0" fill="hold" nodeType="afterEffect">
                                  <p:stCondLst>
                                    <p:cond delay="0"/>
                                  </p:stCondLst>
                                  <p:childTnLst>
                                    <p:set>
                                      <p:cBhvr>
                                        <p:cTn id="91" dur="1" fill="hold">
                                          <p:stCondLst>
                                            <p:cond delay="0"/>
                                          </p:stCondLst>
                                        </p:cTn>
                                        <p:tgtEl>
                                          <p:spTgt spid="283">
                                            <p:txEl>
                                              <p:pRg st="0" end="0"/>
                                            </p:txEl>
                                          </p:spTgt>
                                        </p:tgtEl>
                                        <p:attrNameLst>
                                          <p:attrName>style.visibility</p:attrName>
                                        </p:attrNameLst>
                                      </p:cBhvr>
                                      <p:to>
                                        <p:strVal val="visible"/>
                                      </p:to>
                                    </p:set>
                                    <p:animEffect transition="in" filter="dissolve">
                                      <p:cBhvr>
                                        <p:cTn id="92" dur="500"/>
                                        <p:tgtEl>
                                          <p:spTgt spid="283">
                                            <p:txEl>
                                              <p:pRg st="0" end="0"/>
                                            </p:txEl>
                                          </p:spTgt>
                                        </p:tgtEl>
                                      </p:cBhvr>
                                    </p:animEffect>
                                  </p:childTnLst>
                                </p:cTn>
                              </p:par>
                            </p:childTnLst>
                          </p:cTn>
                        </p:par>
                        <p:par>
                          <p:cTn id="93" fill="hold">
                            <p:stCondLst>
                              <p:cond delay="4500"/>
                            </p:stCondLst>
                            <p:childTnLst>
                              <p:par>
                                <p:cTn id="94" presetID="22" presetClass="entr" presetSubtype="2" fill="hold" nodeType="afterEffect">
                                  <p:stCondLst>
                                    <p:cond delay="0"/>
                                  </p:stCondLst>
                                  <p:childTnLst>
                                    <p:set>
                                      <p:cBhvr>
                                        <p:cTn id="95" dur="1" fill="hold">
                                          <p:stCondLst>
                                            <p:cond delay="0"/>
                                          </p:stCondLst>
                                        </p:cTn>
                                        <p:tgtEl>
                                          <p:spTgt spid="302"/>
                                        </p:tgtEl>
                                        <p:attrNameLst>
                                          <p:attrName>style.visibility</p:attrName>
                                        </p:attrNameLst>
                                      </p:cBhvr>
                                      <p:to>
                                        <p:strVal val="visible"/>
                                      </p:to>
                                    </p:set>
                                    <p:animEffect transition="in" filter="wipe(right)">
                                      <p:cBhvr>
                                        <p:cTn id="96" dur="500"/>
                                        <p:tgtEl>
                                          <p:spTgt spid="30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335"/>
                                        </p:tgtEl>
                                        <p:attrNameLst>
                                          <p:attrName>style.visibility</p:attrName>
                                        </p:attrNameLst>
                                      </p:cBhvr>
                                      <p:to>
                                        <p:strVal val="visible"/>
                                      </p:to>
                                    </p:set>
                                    <p:animEffect transition="in" filter="wipe(left)">
                                      <p:cBhvr>
                                        <p:cTn id="101" dur="500"/>
                                        <p:tgtEl>
                                          <p:spTgt spid="335"/>
                                        </p:tgtEl>
                                      </p:cBhvr>
                                    </p:animEffect>
                                  </p:childTnLst>
                                </p:cTn>
                              </p:par>
                            </p:childTnLst>
                          </p:cTn>
                        </p:par>
                        <p:par>
                          <p:cTn id="102" fill="hold">
                            <p:stCondLst>
                              <p:cond delay="500"/>
                            </p:stCondLst>
                            <p:childTnLst>
                              <p:par>
                                <p:cTn id="103" presetID="9" presetClass="entr" presetSubtype="0" fill="hold" nodeType="afterEffect">
                                  <p:stCondLst>
                                    <p:cond delay="0"/>
                                  </p:stCondLst>
                                  <p:childTnLst>
                                    <p:set>
                                      <p:cBhvr>
                                        <p:cTn id="104" dur="1" fill="hold">
                                          <p:stCondLst>
                                            <p:cond delay="0"/>
                                          </p:stCondLst>
                                        </p:cTn>
                                        <p:tgtEl>
                                          <p:spTgt spid="334">
                                            <p:txEl>
                                              <p:pRg st="0" end="0"/>
                                            </p:txEl>
                                          </p:spTgt>
                                        </p:tgtEl>
                                        <p:attrNameLst>
                                          <p:attrName>style.visibility</p:attrName>
                                        </p:attrNameLst>
                                      </p:cBhvr>
                                      <p:to>
                                        <p:strVal val="visible"/>
                                      </p:to>
                                    </p:set>
                                    <p:animEffect transition="in" filter="dissolve">
                                      <p:cBhvr>
                                        <p:cTn id="105" dur="500"/>
                                        <p:tgtEl>
                                          <p:spTgt spid="334">
                                            <p:txEl>
                                              <p:pRg st="0" end="0"/>
                                            </p:txEl>
                                          </p:spTgt>
                                        </p:tgtEl>
                                      </p:cBhvr>
                                    </p:animEffect>
                                  </p:childTnLst>
                                </p:cTn>
                              </p:par>
                            </p:childTnLst>
                          </p:cTn>
                        </p:par>
                        <p:par>
                          <p:cTn id="106" fill="hold">
                            <p:stCondLst>
                              <p:cond delay="1000"/>
                            </p:stCondLst>
                            <p:childTnLst>
                              <p:par>
                                <p:cTn id="107" presetID="9" presetClass="entr" presetSubtype="0" fill="hold" grpId="0" nodeType="afterEffect">
                                  <p:stCondLst>
                                    <p:cond delay="0"/>
                                  </p:stCondLst>
                                  <p:childTnLst>
                                    <p:set>
                                      <p:cBhvr>
                                        <p:cTn id="108" dur="1" fill="hold">
                                          <p:stCondLst>
                                            <p:cond delay="0"/>
                                          </p:stCondLst>
                                        </p:cTn>
                                        <p:tgtEl>
                                          <p:spTgt spid="330"/>
                                        </p:tgtEl>
                                        <p:attrNameLst>
                                          <p:attrName>style.visibility</p:attrName>
                                        </p:attrNameLst>
                                      </p:cBhvr>
                                      <p:to>
                                        <p:strVal val="visible"/>
                                      </p:to>
                                    </p:set>
                                    <p:animEffect transition="in" filter="dissolve">
                                      <p:cBhvr>
                                        <p:cTn id="109" dur="500"/>
                                        <p:tgtEl>
                                          <p:spTgt spid="330"/>
                                        </p:tgtEl>
                                      </p:cBhvr>
                                    </p:animEffect>
                                  </p:childTnLst>
                                </p:cTn>
                              </p:par>
                            </p:childTnLst>
                          </p:cTn>
                        </p:par>
                        <p:par>
                          <p:cTn id="110" fill="hold">
                            <p:stCondLst>
                              <p:cond delay="1500"/>
                            </p:stCondLst>
                            <p:childTnLst>
                              <p:par>
                                <p:cTn id="111" presetID="22" presetClass="entr" presetSubtype="2" fill="hold" nodeType="afterEffect">
                                  <p:stCondLst>
                                    <p:cond delay="0"/>
                                  </p:stCondLst>
                                  <p:childTnLst>
                                    <p:set>
                                      <p:cBhvr>
                                        <p:cTn id="112" dur="1" fill="hold">
                                          <p:stCondLst>
                                            <p:cond delay="0"/>
                                          </p:stCondLst>
                                        </p:cTn>
                                        <p:tgtEl>
                                          <p:spTgt spid="338"/>
                                        </p:tgtEl>
                                        <p:attrNameLst>
                                          <p:attrName>style.visibility</p:attrName>
                                        </p:attrNameLst>
                                      </p:cBhvr>
                                      <p:to>
                                        <p:strVal val="visible"/>
                                      </p:to>
                                    </p:set>
                                    <p:animEffect transition="in" filter="wipe(right)">
                                      <p:cBhvr>
                                        <p:cTn id="113" dur="500"/>
                                        <p:tgtEl>
                                          <p:spTgt spid="338"/>
                                        </p:tgtEl>
                                      </p:cBhvr>
                                    </p:animEffect>
                                  </p:childTnLst>
                                </p:cTn>
                              </p:par>
                            </p:childTnLst>
                          </p:cTn>
                        </p:par>
                        <p:par>
                          <p:cTn id="114" fill="hold">
                            <p:stCondLst>
                              <p:cond delay="2000"/>
                            </p:stCondLst>
                            <p:childTnLst>
                              <p:par>
                                <p:cTn id="115" presetID="9" presetClass="entr" presetSubtype="0" fill="hold" grpId="0" nodeType="afterEffect">
                                  <p:stCondLst>
                                    <p:cond delay="0"/>
                                  </p:stCondLst>
                                  <p:childTnLst>
                                    <p:set>
                                      <p:cBhvr>
                                        <p:cTn id="116" dur="1" fill="hold">
                                          <p:stCondLst>
                                            <p:cond delay="0"/>
                                          </p:stCondLst>
                                        </p:cTn>
                                        <p:tgtEl>
                                          <p:spTgt spid="331"/>
                                        </p:tgtEl>
                                        <p:attrNameLst>
                                          <p:attrName>style.visibility</p:attrName>
                                        </p:attrNameLst>
                                      </p:cBhvr>
                                      <p:to>
                                        <p:strVal val="visible"/>
                                      </p:to>
                                    </p:set>
                                    <p:animEffect transition="in" filter="dissolve">
                                      <p:cBhvr>
                                        <p:cTn id="117" dur="500"/>
                                        <p:tgtEl>
                                          <p:spTgt spid="331"/>
                                        </p:tgtEl>
                                      </p:cBhvr>
                                    </p:animEffect>
                                  </p:childTnLst>
                                </p:cTn>
                              </p:par>
                            </p:childTnLst>
                          </p:cTn>
                        </p:par>
                        <p:par>
                          <p:cTn id="118" fill="hold">
                            <p:stCondLst>
                              <p:cond delay="2500"/>
                            </p:stCondLst>
                            <p:childTnLst>
                              <p:par>
                                <p:cTn id="119" presetID="9" presetClass="entr" presetSubtype="0" fill="hold" grpId="0" nodeType="afterEffect">
                                  <p:stCondLst>
                                    <p:cond delay="0"/>
                                  </p:stCondLst>
                                  <p:childTnLst>
                                    <p:set>
                                      <p:cBhvr>
                                        <p:cTn id="120" dur="1" fill="hold">
                                          <p:stCondLst>
                                            <p:cond delay="0"/>
                                          </p:stCondLst>
                                        </p:cTn>
                                        <p:tgtEl>
                                          <p:spTgt spid="332"/>
                                        </p:tgtEl>
                                        <p:attrNameLst>
                                          <p:attrName>style.visibility</p:attrName>
                                        </p:attrNameLst>
                                      </p:cBhvr>
                                      <p:to>
                                        <p:strVal val="visible"/>
                                      </p:to>
                                    </p:set>
                                    <p:animEffect transition="in" filter="dissolve">
                                      <p:cBhvr>
                                        <p:cTn id="121" dur="500"/>
                                        <p:tgtEl>
                                          <p:spTgt spid="332"/>
                                        </p:tgtEl>
                                      </p:cBhvr>
                                    </p:animEffect>
                                  </p:childTnLst>
                                </p:cTn>
                              </p:par>
                            </p:childTnLst>
                          </p:cTn>
                        </p:par>
                        <p:par>
                          <p:cTn id="122" fill="hold">
                            <p:stCondLst>
                              <p:cond delay="3000"/>
                            </p:stCondLst>
                            <p:childTnLst>
                              <p:par>
                                <p:cTn id="123" presetID="22" presetClass="entr" presetSubtype="8" fill="hold" nodeType="afterEffect">
                                  <p:stCondLst>
                                    <p:cond delay="0"/>
                                  </p:stCondLst>
                                  <p:childTnLst>
                                    <p:set>
                                      <p:cBhvr>
                                        <p:cTn id="124" dur="1" fill="hold">
                                          <p:stCondLst>
                                            <p:cond delay="0"/>
                                          </p:stCondLst>
                                        </p:cTn>
                                        <p:tgtEl>
                                          <p:spTgt spid="324"/>
                                        </p:tgtEl>
                                        <p:attrNameLst>
                                          <p:attrName>style.visibility</p:attrName>
                                        </p:attrNameLst>
                                      </p:cBhvr>
                                      <p:to>
                                        <p:strVal val="visible"/>
                                      </p:to>
                                    </p:set>
                                    <p:animEffect transition="in" filter="wipe(left)">
                                      <p:cBhvr>
                                        <p:cTn id="125" dur="500"/>
                                        <p:tgtEl>
                                          <p:spTgt spid="324"/>
                                        </p:tgtEl>
                                      </p:cBhvr>
                                    </p:animEffect>
                                  </p:childTnLst>
                                </p:cTn>
                              </p:par>
                            </p:childTnLst>
                          </p:cTn>
                        </p:par>
                        <p:par>
                          <p:cTn id="126" fill="hold">
                            <p:stCondLst>
                              <p:cond delay="3500"/>
                            </p:stCondLst>
                            <p:childTnLst>
                              <p:par>
                                <p:cTn id="127" presetID="9" presetClass="entr" presetSubtype="0" fill="hold" nodeType="afterEffect">
                                  <p:stCondLst>
                                    <p:cond delay="0"/>
                                  </p:stCondLst>
                                  <p:childTnLst>
                                    <p:set>
                                      <p:cBhvr>
                                        <p:cTn id="128" dur="1" fill="hold">
                                          <p:stCondLst>
                                            <p:cond delay="0"/>
                                          </p:stCondLst>
                                        </p:cTn>
                                        <p:tgtEl>
                                          <p:spTgt spid="321">
                                            <p:txEl>
                                              <p:pRg st="0" end="0"/>
                                            </p:txEl>
                                          </p:spTgt>
                                        </p:tgtEl>
                                        <p:attrNameLst>
                                          <p:attrName>style.visibility</p:attrName>
                                        </p:attrNameLst>
                                      </p:cBhvr>
                                      <p:to>
                                        <p:strVal val="visible"/>
                                      </p:to>
                                    </p:set>
                                    <p:animEffect transition="in" filter="dissolve">
                                      <p:cBhvr>
                                        <p:cTn id="129" dur="500"/>
                                        <p:tgtEl>
                                          <p:spTgt spid="321">
                                            <p:txEl>
                                              <p:pRg st="0" end="0"/>
                                            </p:txEl>
                                          </p:spTgt>
                                        </p:tgtEl>
                                      </p:cBhvr>
                                    </p:animEffect>
                                  </p:childTnLst>
                                </p:cTn>
                              </p:par>
                            </p:childTnLst>
                          </p:cTn>
                        </p:par>
                        <p:par>
                          <p:cTn id="130" fill="hold">
                            <p:stCondLst>
                              <p:cond delay="4000"/>
                            </p:stCondLst>
                            <p:childTnLst>
                              <p:par>
                                <p:cTn id="131" presetID="9" presetClass="entr" presetSubtype="0" fill="hold" grpId="0" nodeType="afterEffect">
                                  <p:stCondLst>
                                    <p:cond delay="0"/>
                                  </p:stCondLst>
                                  <p:childTnLst>
                                    <p:set>
                                      <p:cBhvr>
                                        <p:cTn id="132" dur="1" fill="hold">
                                          <p:stCondLst>
                                            <p:cond delay="0"/>
                                          </p:stCondLst>
                                        </p:cTn>
                                        <p:tgtEl>
                                          <p:spTgt spid="322"/>
                                        </p:tgtEl>
                                        <p:attrNameLst>
                                          <p:attrName>style.visibility</p:attrName>
                                        </p:attrNameLst>
                                      </p:cBhvr>
                                      <p:to>
                                        <p:strVal val="visible"/>
                                      </p:to>
                                    </p:set>
                                    <p:animEffect transition="in" filter="dissolve">
                                      <p:cBhvr>
                                        <p:cTn id="133" dur="500"/>
                                        <p:tgtEl>
                                          <p:spTgt spid="322"/>
                                        </p:tgtEl>
                                      </p:cBhvr>
                                    </p:animEffect>
                                  </p:childTnLst>
                                </p:cTn>
                              </p:par>
                            </p:childTnLst>
                          </p:cTn>
                        </p:par>
                        <p:par>
                          <p:cTn id="134" fill="hold">
                            <p:stCondLst>
                              <p:cond delay="4500"/>
                            </p:stCondLst>
                            <p:childTnLst>
                              <p:par>
                                <p:cTn id="135" presetID="22" presetClass="entr" presetSubtype="1" fill="hold" nodeType="afterEffect">
                                  <p:stCondLst>
                                    <p:cond delay="0"/>
                                  </p:stCondLst>
                                  <p:childTnLst>
                                    <p:set>
                                      <p:cBhvr>
                                        <p:cTn id="136" dur="1" fill="hold">
                                          <p:stCondLst>
                                            <p:cond delay="0"/>
                                          </p:stCondLst>
                                        </p:cTn>
                                        <p:tgtEl>
                                          <p:spTgt spid="342"/>
                                        </p:tgtEl>
                                        <p:attrNameLst>
                                          <p:attrName>style.visibility</p:attrName>
                                        </p:attrNameLst>
                                      </p:cBhvr>
                                      <p:to>
                                        <p:strVal val="visible"/>
                                      </p:to>
                                    </p:set>
                                    <p:animEffect transition="in" filter="wipe(up)">
                                      <p:cBhvr>
                                        <p:cTn id="137" dur="1000"/>
                                        <p:tgtEl>
                                          <p:spTgt spid="342"/>
                                        </p:tgtEl>
                                      </p:cBhvr>
                                    </p:animEffect>
                                  </p:childTnLst>
                                </p:cTn>
                              </p:par>
                              <p:par>
                                <p:cTn id="138" presetID="22" presetClass="entr" presetSubtype="1" fill="hold" nodeType="withEffect">
                                  <p:stCondLst>
                                    <p:cond delay="0"/>
                                  </p:stCondLst>
                                  <p:childTnLst>
                                    <p:set>
                                      <p:cBhvr>
                                        <p:cTn id="139" dur="1" fill="hold">
                                          <p:stCondLst>
                                            <p:cond delay="0"/>
                                          </p:stCondLst>
                                        </p:cTn>
                                        <p:tgtEl>
                                          <p:spTgt spid="352"/>
                                        </p:tgtEl>
                                        <p:attrNameLst>
                                          <p:attrName>style.visibility</p:attrName>
                                        </p:attrNameLst>
                                      </p:cBhvr>
                                      <p:to>
                                        <p:strVal val="visible"/>
                                      </p:to>
                                    </p:set>
                                    <p:animEffect transition="in" filter="wipe(up)">
                                      <p:cBhvr>
                                        <p:cTn id="140" dur="500"/>
                                        <p:tgtEl>
                                          <p:spTgt spid="352"/>
                                        </p:tgtEl>
                                      </p:cBhvr>
                                    </p:animEffect>
                                  </p:childTnLst>
                                </p:cTn>
                              </p:par>
                            </p:childTnLst>
                          </p:cTn>
                        </p:par>
                        <p:par>
                          <p:cTn id="141" fill="hold">
                            <p:stCondLst>
                              <p:cond delay="5500"/>
                            </p:stCondLst>
                            <p:childTnLst>
                              <p:par>
                                <p:cTn id="142" presetID="9" presetClass="entr" presetSubtype="0" fill="hold" nodeType="afterEffect">
                                  <p:stCondLst>
                                    <p:cond delay="0"/>
                                  </p:stCondLst>
                                  <p:childTnLst>
                                    <p:set>
                                      <p:cBhvr>
                                        <p:cTn id="143" dur="1" fill="hold">
                                          <p:stCondLst>
                                            <p:cond delay="0"/>
                                          </p:stCondLst>
                                        </p:cTn>
                                        <p:tgtEl>
                                          <p:spTgt spid="349"/>
                                        </p:tgtEl>
                                        <p:attrNameLst>
                                          <p:attrName>style.visibility</p:attrName>
                                        </p:attrNameLst>
                                      </p:cBhvr>
                                      <p:to>
                                        <p:strVal val="visible"/>
                                      </p:to>
                                    </p:set>
                                    <p:animEffect transition="in" filter="dissolve">
                                      <p:cBhvr>
                                        <p:cTn id="144" dur="500"/>
                                        <p:tgtEl>
                                          <p:spTgt spid="349"/>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nodeType="clickEffect">
                                  <p:stCondLst>
                                    <p:cond delay="0"/>
                                  </p:stCondLst>
                                  <p:childTnLst>
                                    <p:set>
                                      <p:cBhvr>
                                        <p:cTn id="148" dur="1" fill="hold">
                                          <p:stCondLst>
                                            <p:cond delay="0"/>
                                          </p:stCondLst>
                                        </p:cTn>
                                        <p:tgtEl>
                                          <p:spTgt spid="346"/>
                                        </p:tgtEl>
                                        <p:attrNameLst>
                                          <p:attrName>style.visibility</p:attrName>
                                        </p:attrNameLst>
                                      </p:cBhvr>
                                      <p:to>
                                        <p:strVal val="visible"/>
                                      </p:to>
                                    </p:set>
                                    <p:animEffect transition="in" filter="wipe(left)">
                                      <p:cBhvr>
                                        <p:cTn id="149" dur="500"/>
                                        <p:tgtEl>
                                          <p:spTgt spid="346"/>
                                        </p:tgtEl>
                                      </p:cBhvr>
                                    </p:animEffect>
                                  </p:childTnLst>
                                </p:cTn>
                              </p:par>
                              <p:par>
                                <p:cTn id="150" presetID="22" presetClass="entr" presetSubtype="1" fill="hold" nodeType="withEffect">
                                  <p:stCondLst>
                                    <p:cond delay="0"/>
                                  </p:stCondLst>
                                  <p:childTnLst>
                                    <p:set>
                                      <p:cBhvr>
                                        <p:cTn id="151" dur="1" fill="hold">
                                          <p:stCondLst>
                                            <p:cond delay="0"/>
                                          </p:stCondLst>
                                        </p:cTn>
                                        <p:tgtEl>
                                          <p:spTgt spid="356"/>
                                        </p:tgtEl>
                                        <p:attrNameLst>
                                          <p:attrName>style.visibility</p:attrName>
                                        </p:attrNameLst>
                                      </p:cBhvr>
                                      <p:to>
                                        <p:strVal val="visible"/>
                                      </p:to>
                                    </p:set>
                                    <p:animEffect transition="in" filter="wipe(up)">
                                      <p:cBhvr>
                                        <p:cTn id="152" dur="500"/>
                                        <p:tgtEl>
                                          <p:spTgt spid="356"/>
                                        </p:tgtEl>
                                      </p:cBhvr>
                                    </p:animEffect>
                                  </p:childTnLst>
                                </p:cTn>
                              </p:par>
                            </p:childTnLst>
                          </p:cTn>
                        </p:par>
                        <p:par>
                          <p:cTn id="153" fill="hold">
                            <p:stCondLst>
                              <p:cond delay="500"/>
                            </p:stCondLst>
                            <p:childTnLst>
                              <p:par>
                                <p:cTn id="154" presetID="9" presetClass="entr" presetSubtype="0" fill="hold" nodeType="afterEffect">
                                  <p:stCondLst>
                                    <p:cond delay="0"/>
                                  </p:stCondLst>
                                  <p:childTnLst>
                                    <p:set>
                                      <p:cBhvr>
                                        <p:cTn id="155" dur="1" fill="hold">
                                          <p:stCondLst>
                                            <p:cond delay="0"/>
                                          </p:stCondLst>
                                        </p:cTn>
                                        <p:tgtEl>
                                          <p:spTgt spid="329">
                                            <p:txEl>
                                              <p:pRg st="0" end="0"/>
                                            </p:txEl>
                                          </p:spTgt>
                                        </p:tgtEl>
                                        <p:attrNameLst>
                                          <p:attrName>style.visibility</p:attrName>
                                        </p:attrNameLst>
                                      </p:cBhvr>
                                      <p:to>
                                        <p:strVal val="visible"/>
                                      </p:to>
                                    </p:set>
                                    <p:animEffect transition="in" filter="dissolve">
                                      <p:cBhvr>
                                        <p:cTn id="156" dur="500"/>
                                        <p:tgtEl>
                                          <p:spTgt spid="329">
                                            <p:txEl>
                                              <p:pRg st="0" end="0"/>
                                            </p:txEl>
                                          </p:spTgt>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323"/>
                                        </p:tgtEl>
                                        <p:attrNameLst>
                                          <p:attrName>style.visibility</p:attrName>
                                        </p:attrNameLst>
                                      </p:cBhvr>
                                      <p:to>
                                        <p:strVal val="visible"/>
                                      </p:to>
                                    </p:set>
                                    <p:animEffect transition="in" filter="dissolve">
                                      <p:cBhvr>
                                        <p:cTn id="159" dur="500"/>
                                        <p:tgtEl>
                                          <p:spTgt spid="323"/>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2" fill="hold" nodeType="clickEffect">
                                  <p:stCondLst>
                                    <p:cond delay="0"/>
                                  </p:stCondLst>
                                  <p:childTnLst>
                                    <p:set>
                                      <p:cBhvr>
                                        <p:cTn id="163" dur="1" fill="hold">
                                          <p:stCondLst>
                                            <p:cond delay="0"/>
                                          </p:stCondLst>
                                        </p:cTn>
                                        <p:tgtEl>
                                          <p:spTgt spid="5"/>
                                        </p:tgtEl>
                                        <p:attrNameLst>
                                          <p:attrName>style.visibility</p:attrName>
                                        </p:attrNameLst>
                                      </p:cBhvr>
                                      <p:to>
                                        <p:strVal val="visible"/>
                                      </p:to>
                                    </p:set>
                                    <p:animEffect transition="in" filter="wipe(right)">
                                      <p:cBhvr>
                                        <p:cTn id="164" dur="500"/>
                                        <p:tgtEl>
                                          <p:spTgt spid="5"/>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nodeType="clickEffect">
                                  <p:stCondLst>
                                    <p:cond delay="0"/>
                                  </p:stCondLst>
                                  <p:childTnLst>
                                    <p:set>
                                      <p:cBhvr>
                                        <p:cTn id="168" dur="1" fill="hold">
                                          <p:stCondLst>
                                            <p:cond delay="0"/>
                                          </p:stCondLst>
                                        </p:cTn>
                                        <p:tgtEl>
                                          <p:spTgt spid="6"/>
                                        </p:tgtEl>
                                        <p:attrNameLst>
                                          <p:attrName>style.visibility</p:attrName>
                                        </p:attrNameLst>
                                      </p:cBhvr>
                                      <p:to>
                                        <p:strVal val="visible"/>
                                      </p:to>
                                    </p:set>
                                    <p:animEffect transition="in" filter="wipe(left)">
                                      <p:cBhvr>
                                        <p:cTn id="169" dur="500"/>
                                        <p:tgtEl>
                                          <p:spTgt spid="6"/>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2" fill="hold" nodeType="clickEffect">
                                  <p:stCondLst>
                                    <p:cond delay="0"/>
                                  </p:stCondLst>
                                  <p:childTnLst>
                                    <p:set>
                                      <p:cBhvr>
                                        <p:cTn id="173" dur="1" fill="hold">
                                          <p:stCondLst>
                                            <p:cond delay="0"/>
                                          </p:stCondLst>
                                        </p:cTn>
                                        <p:tgtEl>
                                          <p:spTgt spid="367"/>
                                        </p:tgtEl>
                                        <p:attrNameLst>
                                          <p:attrName>style.visibility</p:attrName>
                                        </p:attrNameLst>
                                      </p:cBhvr>
                                      <p:to>
                                        <p:strVal val="visible"/>
                                      </p:to>
                                    </p:set>
                                    <p:animEffect transition="in" filter="wipe(right)">
                                      <p:cBhvr>
                                        <p:cTn id="174" dur="500"/>
                                        <p:tgtEl>
                                          <p:spTgt spid="367"/>
                                        </p:tgtEl>
                                      </p:cBhvr>
                                    </p:animEffect>
                                  </p:childTnLst>
                                </p:cTn>
                              </p:par>
                            </p:childTnLst>
                          </p:cTn>
                        </p:par>
                        <p:par>
                          <p:cTn id="175" fill="hold">
                            <p:stCondLst>
                              <p:cond delay="500"/>
                            </p:stCondLst>
                            <p:childTnLst>
                              <p:par>
                                <p:cTn id="176" presetID="22" presetClass="entr" presetSubtype="8" fill="hold" nodeType="afterEffect">
                                  <p:stCondLst>
                                    <p:cond delay="0"/>
                                  </p:stCondLst>
                                  <p:childTnLst>
                                    <p:set>
                                      <p:cBhvr>
                                        <p:cTn id="177" dur="1" fill="hold">
                                          <p:stCondLst>
                                            <p:cond delay="0"/>
                                          </p:stCondLst>
                                        </p:cTn>
                                        <p:tgtEl>
                                          <p:spTgt spid="120"/>
                                        </p:tgtEl>
                                        <p:attrNameLst>
                                          <p:attrName>style.visibility</p:attrName>
                                        </p:attrNameLst>
                                      </p:cBhvr>
                                      <p:to>
                                        <p:strVal val="visible"/>
                                      </p:to>
                                    </p:set>
                                    <p:animEffect transition="in" filter="wipe(left)">
                                      <p:cBhvr>
                                        <p:cTn id="178" dur="500"/>
                                        <p:tgtEl>
                                          <p:spTgt spid="120"/>
                                        </p:tgtEl>
                                      </p:cBhvr>
                                    </p:animEffect>
                                  </p:childTnLst>
                                </p:cTn>
                              </p:par>
                            </p:childTnLst>
                          </p:cTn>
                        </p:par>
                      </p:childTnLst>
                    </p:cTn>
                  </p:par>
                  <p:par>
                    <p:cTn id="179" fill="hold">
                      <p:stCondLst>
                        <p:cond delay="indefinite"/>
                      </p:stCondLst>
                      <p:childTnLst>
                        <p:par>
                          <p:cTn id="180" fill="hold">
                            <p:stCondLst>
                              <p:cond delay="0"/>
                            </p:stCondLst>
                            <p:childTnLst>
                              <p:par>
                                <p:cTn id="181" presetID="9" presetClass="entr" presetSubtype="0" fill="hold" nodeType="clickEffect">
                                  <p:stCondLst>
                                    <p:cond delay="0"/>
                                  </p:stCondLst>
                                  <p:childTnLst>
                                    <p:set>
                                      <p:cBhvr>
                                        <p:cTn id="182" dur="1" fill="hold">
                                          <p:stCondLst>
                                            <p:cond delay="0"/>
                                          </p:stCondLst>
                                        </p:cTn>
                                        <p:tgtEl>
                                          <p:spTgt spid="3"/>
                                        </p:tgtEl>
                                        <p:attrNameLst>
                                          <p:attrName>style.visibility</p:attrName>
                                        </p:attrNameLst>
                                      </p:cBhvr>
                                      <p:to>
                                        <p:strVal val="visible"/>
                                      </p:to>
                                    </p:set>
                                    <p:animEffect transition="in" filter="dissolve">
                                      <p:cBhvr>
                                        <p:cTn id="18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p:bldP spid="273" grpId="0"/>
      <p:bldP spid="280" grpId="0"/>
      <p:bldP spid="281" grpId="0"/>
      <p:bldP spid="282" grpId="0"/>
      <p:bldP spid="284" grpId="0"/>
      <p:bldP spid="285" grpId="0"/>
      <p:bldP spid="286" grpId="0"/>
      <p:bldP spid="287" grpId="0"/>
      <p:bldP spid="322" grpId="0"/>
      <p:bldP spid="323" grpId="0"/>
      <p:bldP spid="330" grpId="0"/>
      <p:bldP spid="331" grpId="0"/>
      <p:bldP spid="33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Performance of rdt3.0 </a:t>
            </a:r>
            <a:r>
              <a:rPr lang="en-US" sz="3200" dirty="0"/>
              <a:t>(stop-and-wait)</a:t>
            </a:r>
            <a:endParaRPr lang="en-US" sz="4400" dirty="0"/>
          </a:p>
        </p:txBody>
      </p:sp>
      <p:sp>
        <p:nvSpPr>
          <p:cNvPr id="121" name="Rectangle 3"/>
          <p:cNvSpPr txBox="1">
            <a:spLocks noChangeArrowheads="1"/>
          </p:cNvSpPr>
          <p:nvPr/>
        </p:nvSpPr>
        <p:spPr>
          <a:xfrm>
            <a:off x="870314" y="2451713"/>
            <a:ext cx="10532792" cy="104452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marR="0" lvl="0" indent="-27940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example: 1 Gbps link, 15 </a:t>
            </a:r>
            <a:r>
              <a:rPr kumimoji="0" lang="en-US" sz="3200" b="0" i="0" u="none" strike="noStrike" kern="1200" cap="none" spc="0" normalizeH="0" baseline="0" noProof="0" dirty="0" err="1">
                <a:ln>
                  <a:noFill/>
                </a:ln>
                <a:solidFill>
                  <a:prstClr val="black"/>
                </a:solidFill>
                <a:effectLst/>
                <a:uLnTx/>
                <a:uFillTx/>
                <a:latin typeface="Calibri" panose="020F0502020204030204"/>
                <a:ea typeface="+mn-ea"/>
                <a:cs typeface="+mn-cs"/>
              </a:rPr>
              <a:t>ms</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prop. delay, 8000 bit packet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Rectangle 4"/>
          <p:cNvSpPr>
            <a:spLocks noChangeArrowheads="1"/>
          </p:cNvSpPr>
          <p:nvPr/>
        </p:nvSpPr>
        <p:spPr bwMode="auto">
          <a:xfrm>
            <a:off x="536827" y="1472895"/>
            <a:ext cx="10752586" cy="476250"/>
          </a:xfrm>
          <a:prstGeom prst="rect">
            <a:avLst/>
          </a:prstGeom>
          <a:noFill/>
          <a:ln>
            <a:noFill/>
          </a:ln>
          <a:effectLst/>
        </p:spPr>
        <p:txBody>
          <a:bodyPr/>
          <a:lstStyle>
            <a:lvl1pPr marL="342900" indent="-342900">
              <a:defRPr sz="1600">
                <a:solidFill>
                  <a:schemeClr val="tx1"/>
                </a:solidFill>
                <a:latin typeface="Tahoma" panose="020B0604030504040204" charset="0"/>
                <a:ea typeface="MS PGothic" panose="020B0600070205080204" pitchFamily="34" charset="-128"/>
              </a:defRPr>
            </a:lvl1pPr>
            <a:lvl2pPr marL="688975" indent="-231775">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688975" marR="0" lvl="1" indent="-231775" algn="l" defTabSz="914400" rtl="0" eaLnBrk="1" fontAlgn="auto" latinLnBrk="0" hangingPunct="1">
              <a:lnSpc>
                <a:spcPct val="85000"/>
              </a:lnSpc>
              <a:spcBef>
                <a:spcPct val="20000"/>
              </a:spcBef>
              <a:spcAft>
                <a:spcPts val="0"/>
              </a:spcAft>
              <a:buClr>
                <a:srgbClr val="000099"/>
              </a:buClr>
              <a:buSzTx/>
              <a:buFont typeface="Wingdings" panose="05000000000000000000" pitchFamily="2" charset="2"/>
              <a:buChar char="§"/>
              <a:defRPr/>
            </a:pP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U </a:t>
            </a:r>
            <a:r>
              <a:rPr kumimoji="0" lang="en-US" altLang="en-US" sz="3200" b="0" i="1" u="none" strike="noStrike" kern="1200" cap="none" spc="0" normalizeH="0" baseline="-25000" noProof="0" dirty="0">
                <a:ln>
                  <a:noFill/>
                </a:ln>
                <a:solidFill>
                  <a:prstClr val="black"/>
                </a:solidFill>
                <a:effectLst/>
                <a:uLnTx/>
                <a:uFillTx/>
                <a:latin typeface="Calibri" panose="020F0502020204030204"/>
                <a:ea typeface="MS PGothic" panose="020B0600070205080204" pitchFamily="34" charset="-128"/>
                <a:cs typeface="+mn-cs"/>
              </a:rPr>
              <a:t>sender</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utilization</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 fraction of time sender busy sending</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125" name="Group 24"/>
          <p:cNvGrpSpPr/>
          <p:nvPr/>
        </p:nvGrpSpPr>
        <p:grpSpPr bwMode="auto">
          <a:xfrm>
            <a:off x="1782678" y="3526869"/>
            <a:ext cx="5724525" cy="812800"/>
            <a:chOff x="137" y="1675"/>
            <a:chExt cx="3606" cy="512"/>
          </a:xfrm>
        </p:grpSpPr>
        <p:sp>
          <p:nvSpPr>
            <p:cNvPr id="126" name="Text Box 10"/>
            <p:cNvSpPr txBox="1">
              <a:spLocks noChangeArrowheads="1"/>
            </p:cNvSpPr>
            <p:nvPr/>
          </p:nvSpPr>
          <p:spPr bwMode="auto">
            <a:xfrm>
              <a:off x="137" y="1795"/>
              <a:ext cx="647" cy="29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1"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D</a:t>
              </a:r>
              <a:r>
                <a:rPr kumimoji="0" lang="en-US" sz="2400" b="0" i="1" u="none" strike="noStrike" kern="1200" cap="none" spc="0" normalizeH="0" baseline="-25000" noProof="0" dirty="0" err="1">
                  <a:ln>
                    <a:noFill/>
                  </a:ln>
                  <a:solidFill>
                    <a:prstClr val="black"/>
                  </a:solidFill>
                  <a:effectLst/>
                  <a:uLnTx/>
                  <a:uFillTx/>
                  <a:latin typeface="Calibri" panose="020F0502020204030204"/>
                  <a:ea typeface="MS PGothic" panose="020B0600070205080204" pitchFamily="34" charset="-128"/>
                  <a:cs typeface="+mn-cs"/>
                </a:rPr>
                <a:t>trans</a:t>
              </a:r>
              <a:r>
                <a:rPr kumimoji="0" lang="en-US" sz="24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a:t>
              </a:r>
              <a:endParaRPr kumimoji="0" lang="en-US" sz="24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127" name="Group 14"/>
            <p:cNvGrpSpPr/>
            <p:nvPr/>
          </p:nvGrpSpPr>
          <p:grpSpPr bwMode="auto">
            <a:xfrm>
              <a:off x="827" y="1677"/>
              <a:ext cx="235" cy="499"/>
              <a:chOff x="155" y="2937"/>
              <a:chExt cx="235" cy="499"/>
            </a:xfrm>
          </p:grpSpPr>
          <p:sp>
            <p:nvSpPr>
              <p:cNvPr id="136" name="Text Box 11"/>
              <p:cNvSpPr txBox="1">
                <a:spLocks noChangeArrowheads="1"/>
              </p:cNvSpPr>
              <p:nvPr/>
            </p:nvSpPr>
            <p:spPr bwMode="auto">
              <a:xfrm>
                <a:off x="176" y="2937"/>
                <a:ext cx="198" cy="29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1"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t>L</a:t>
                </a:r>
                <a:endParaRPr kumimoji="0" lang="en-US" sz="2400" b="0" i="1"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137" name="Text Box 12"/>
              <p:cNvSpPr txBox="1">
                <a:spLocks noChangeArrowheads="1"/>
              </p:cNvSpPr>
              <p:nvPr/>
            </p:nvSpPr>
            <p:spPr bwMode="auto">
              <a:xfrm>
                <a:off x="155" y="3145"/>
                <a:ext cx="221" cy="29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1"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t>R</a:t>
                </a:r>
                <a:endParaRPr kumimoji="0" lang="en-US" sz="2400" b="0" i="1"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138" name="Line 13"/>
              <p:cNvSpPr>
                <a:spLocks noChangeShapeType="1"/>
              </p:cNvSpPr>
              <p:nvPr/>
            </p:nvSpPr>
            <p:spPr bwMode="auto">
              <a:xfrm>
                <a:off x="204" y="3192"/>
                <a:ext cx="186" cy="0"/>
              </a:xfrm>
              <a:prstGeom prst="line">
                <a:avLst/>
              </a:prstGeom>
              <a:noFill/>
              <a:ln w="1905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grpSp>
        <p:grpSp>
          <p:nvGrpSpPr>
            <p:cNvPr id="128" name="Group 19"/>
            <p:cNvGrpSpPr/>
            <p:nvPr/>
          </p:nvGrpSpPr>
          <p:grpSpPr bwMode="auto">
            <a:xfrm>
              <a:off x="1233" y="1675"/>
              <a:ext cx="1225" cy="512"/>
              <a:chOff x="1401" y="1693"/>
              <a:chExt cx="1225" cy="512"/>
            </a:xfrm>
          </p:grpSpPr>
          <p:sp>
            <p:nvSpPr>
              <p:cNvPr id="132" name="Text Box 6"/>
              <p:cNvSpPr txBox="1">
                <a:spLocks noChangeArrowheads="1"/>
              </p:cNvSpPr>
              <p:nvPr/>
            </p:nvSpPr>
            <p:spPr bwMode="auto">
              <a:xfrm>
                <a:off x="2085" y="1748"/>
                <a:ext cx="153" cy="25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t> </a:t>
                </a:r>
                <a:endParaRPr kumimoji="0" lang="en-US" sz="24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133" name="Text Box 16"/>
              <p:cNvSpPr txBox="1">
                <a:spLocks noChangeArrowheads="1"/>
              </p:cNvSpPr>
              <p:nvPr/>
            </p:nvSpPr>
            <p:spPr bwMode="auto">
              <a:xfrm>
                <a:off x="1563" y="1693"/>
                <a:ext cx="836" cy="29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8000 bits</a:t>
                </a:r>
                <a:endParaRPr kumimoji="0" lang="en-US" sz="24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34" name="Text Box 17"/>
              <p:cNvSpPr txBox="1">
                <a:spLocks noChangeArrowheads="1"/>
              </p:cNvSpPr>
              <p:nvPr/>
            </p:nvSpPr>
            <p:spPr bwMode="auto">
              <a:xfrm>
                <a:off x="1401" y="1917"/>
                <a:ext cx="1225" cy="288"/>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10</a:t>
                </a:r>
                <a:r>
                  <a:rPr kumimoji="0" lang="en-US" sz="2400" b="0" i="1" u="none" strike="noStrike" kern="1200" cap="none" spc="0" normalizeH="0" baseline="30000" noProof="0" dirty="0">
                    <a:ln>
                      <a:noFill/>
                    </a:ln>
                    <a:solidFill>
                      <a:prstClr val="black"/>
                    </a:solidFill>
                    <a:effectLst/>
                    <a:uLnTx/>
                    <a:uFillTx/>
                    <a:latin typeface="Calibri" panose="020F0502020204030204"/>
                    <a:ea typeface="MS PGothic" panose="020B0600070205080204" pitchFamily="34" charset="-128"/>
                    <a:cs typeface="+mn-cs"/>
                  </a:rPr>
                  <a:t>9 </a:t>
                </a:r>
                <a:r>
                  <a:rPr kumimoji="0" lang="en-US" sz="24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bits/sec</a:t>
                </a:r>
                <a:endParaRPr kumimoji="0" lang="en-US" sz="24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35" name="Line 18"/>
              <p:cNvSpPr>
                <a:spLocks noChangeShapeType="1"/>
              </p:cNvSpPr>
              <p:nvPr/>
            </p:nvSpPr>
            <p:spPr bwMode="auto">
              <a:xfrm>
                <a:off x="1604" y="1950"/>
                <a:ext cx="970" cy="0"/>
              </a:xfrm>
              <a:prstGeom prst="line">
                <a:avLst/>
              </a:prstGeom>
              <a:noFill/>
              <a:ln w="19050">
                <a:solidFill>
                  <a:schemeClr val="tx1"/>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grpSp>
        <p:sp>
          <p:nvSpPr>
            <p:cNvPr id="129" name="Text Box 20"/>
            <p:cNvSpPr txBox="1">
              <a:spLocks noChangeArrowheads="1"/>
            </p:cNvSpPr>
            <p:nvPr/>
          </p:nvSpPr>
          <p:spPr bwMode="auto">
            <a:xfrm>
              <a:off x="1093" y="1789"/>
              <a:ext cx="213" cy="29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t>=</a:t>
              </a:r>
              <a:endParaRPr kumimoji="0" lang="en-US" sz="24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130" name="Text Box 22"/>
            <p:cNvSpPr txBox="1">
              <a:spLocks noChangeArrowheads="1"/>
            </p:cNvSpPr>
            <p:nvPr/>
          </p:nvSpPr>
          <p:spPr bwMode="auto">
            <a:xfrm>
              <a:off x="2509" y="1789"/>
              <a:ext cx="213" cy="29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t>=</a:t>
              </a:r>
              <a:endParaRPr kumimoji="0" lang="en-US" sz="24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131" name="Text Box 23"/>
            <p:cNvSpPr txBox="1">
              <a:spLocks noChangeArrowheads="1"/>
            </p:cNvSpPr>
            <p:nvPr/>
          </p:nvSpPr>
          <p:spPr bwMode="auto">
            <a:xfrm>
              <a:off x="2715" y="1777"/>
              <a:ext cx="1028" cy="29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1"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rPr>
                <a:t>8 microsecs</a:t>
              </a:r>
              <a:endParaRPr kumimoji="0" lang="en-US" sz="2400" b="0" i="1"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grpSp>
      <p:sp>
        <p:nvSpPr>
          <p:cNvPr id="20" name="Rectangle 3"/>
          <p:cNvSpPr txBox="1">
            <a:spLocks noChangeArrowheads="1"/>
          </p:cNvSpPr>
          <p:nvPr/>
        </p:nvSpPr>
        <p:spPr>
          <a:xfrm>
            <a:off x="829076" y="3163511"/>
            <a:ext cx="9723349" cy="104452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0275" marR="0" lvl="1" indent="-45720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ime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to transmit packet into channel:</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1">
                                            <p:txEl>
                                              <p:pRg st="0" end="0"/>
                                            </p:txEl>
                                          </p:spTgt>
                                        </p:tgtEl>
                                        <p:attrNameLst>
                                          <p:attrName>style.visibility</p:attrName>
                                        </p:attrNameLst>
                                      </p:cBhvr>
                                      <p:to>
                                        <p:strVal val="visible"/>
                                      </p:to>
                                    </p:set>
                                    <p:animEffect transition="in" filter="dissolve">
                                      <p:cBhvr>
                                        <p:cTn id="12" dur="500"/>
                                        <p:tgtEl>
                                          <p:spTgt spid="1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dissolve">
                                      <p:cBhvr>
                                        <p:cTn id="17" dur="500"/>
                                        <p:tgtEl>
                                          <p:spTgt spid="125"/>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0">
                                            <p:txEl>
                                              <p:pRg st="0" end="0"/>
                                            </p:txEl>
                                          </p:spTgt>
                                        </p:tgtEl>
                                        <p:attrNameLst>
                                          <p:attrName>style.visibility</p:attrName>
                                        </p:attrNameLst>
                                      </p:cBhvr>
                                      <p:to>
                                        <p:strVal val="visible"/>
                                      </p:to>
                                    </p:set>
                                    <p:animEffect transition="in" filter="dissolve">
                                      <p:cBhvr>
                                        <p:cTn id="20"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build="p"/>
      <p:bldP spid="122" grpId="0"/>
      <p:bldP spid="20"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rdt3.0: stop-and-wait operation</a:t>
            </a:r>
            <a:endParaRPr lang="en-US" sz="4400" dirty="0"/>
          </a:p>
        </p:txBody>
      </p:sp>
      <p:grpSp>
        <p:nvGrpSpPr>
          <p:cNvPr id="4" name="Group 3"/>
          <p:cNvGrpSpPr/>
          <p:nvPr/>
        </p:nvGrpSpPr>
        <p:grpSpPr>
          <a:xfrm>
            <a:off x="3188111" y="1436688"/>
            <a:ext cx="8729662" cy="3249612"/>
            <a:chOff x="1660525" y="1638643"/>
            <a:chExt cx="8729662" cy="3249612"/>
          </a:xfrm>
        </p:grpSpPr>
        <p:sp>
          <p:nvSpPr>
            <p:cNvPr id="50" name="Line 3"/>
            <p:cNvSpPr>
              <a:spLocks noChangeShapeType="1"/>
            </p:cNvSpPr>
            <p:nvPr/>
          </p:nvSpPr>
          <p:spPr bwMode="auto">
            <a:xfrm>
              <a:off x="4984750" y="2194268"/>
              <a:ext cx="2227262" cy="92233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1" name="Text Box 4"/>
            <p:cNvSpPr txBox="1">
              <a:spLocks noChangeArrowheads="1"/>
            </p:cNvSpPr>
            <p:nvPr/>
          </p:nvSpPr>
          <p:spPr bwMode="auto">
            <a:xfrm>
              <a:off x="1660525" y="1989480"/>
              <a:ext cx="3232150" cy="352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first packet bit transmitted, t = 0</a:t>
              </a:r>
              <a:endPar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2" name="Line 5"/>
            <p:cNvSpPr>
              <a:spLocks noChangeShapeType="1"/>
            </p:cNvSpPr>
            <p:nvPr/>
          </p:nvSpPr>
          <p:spPr bwMode="auto">
            <a:xfrm>
              <a:off x="4973637" y="1975193"/>
              <a:ext cx="23813" cy="291306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3" name="Line 6"/>
            <p:cNvSpPr>
              <a:spLocks noChangeShapeType="1"/>
            </p:cNvSpPr>
            <p:nvPr/>
          </p:nvSpPr>
          <p:spPr bwMode="auto">
            <a:xfrm>
              <a:off x="7200900" y="1987893"/>
              <a:ext cx="22225" cy="289083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4" name="Text Box 7"/>
            <p:cNvSpPr txBox="1">
              <a:spLocks noChangeArrowheads="1"/>
            </p:cNvSpPr>
            <p:nvPr/>
          </p:nvSpPr>
          <p:spPr bwMode="auto">
            <a:xfrm>
              <a:off x="4445000" y="1638643"/>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sender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 name="Text Box 8"/>
            <p:cNvSpPr txBox="1">
              <a:spLocks noChangeArrowheads="1"/>
            </p:cNvSpPr>
            <p:nvPr/>
          </p:nvSpPr>
          <p:spPr bwMode="auto">
            <a:xfrm>
              <a:off x="6623050" y="1638643"/>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receiver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6" name="Line 9"/>
            <p:cNvSpPr>
              <a:spLocks noChangeShapeType="1"/>
            </p:cNvSpPr>
            <p:nvPr/>
          </p:nvSpPr>
          <p:spPr bwMode="auto">
            <a:xfrm>
              <a:off x="4997450" y="2189505"/>
              <a:ext cx="2190750" cy="3175"/>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7" name="Line 10"/>
            <p:cNvSpPr>
              <a:spLocks noChangeShapeType="1"/>
            </p:cNvSpPr>
            <p:nvPr/>
          </p:nvSpPr>
          <p:spPr bwMode="auto">
            <a:xfrm>
              <a:off x="5002212" y="4300880"/>
              <a:ext cx="2192338" cy="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8" name="Line 11"/>
            <p:cNvSpPr>
              <a:spLocks noChangeShapeType="1"/>
            </p:cNvSpPr>
            <p:nvPr/>
          </p:nvSpPr>
          <p:spPr bwMode="auto">
            <a:xfrm flipV="1">
              <a:off x="5002212" y="3357905"/>
              <a:ext cx="2209800" cy="92233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9" name="Freeform 12"/>
            <p:cNvSpPr/>
            <p:nvPr/>
          </p:nvSpPr>
          <p:spPr bwMode="auto">
            <a:xfrm>
              <a:off x="4979987" y="2187918"/>
              <a:ext cx="2232025" cy="11557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ln>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0" name="Line 13"/>
            <p:cNvSpPr>
              <a:spLocks noChangeShapeType="1"/>
            </p:cNvSpPr>
            <p:nvPr/>
          </p:nvSpPr>
          <p:spPr bwMode="auto">
            <a:xfrm flipH="1">
              <a:off x="4835525" y="2187918"/>
              <a:ext cx="131762"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1" name="Line 14"/>
            <p:cNvSpPr>
              <a:spLocks noChangeShapeType="1"/>
            </p:cNvSpPr>
            <p:nvPr/>
          </p:nvSpPr>
          <p:spPr bwMode="auto">
            <a:xfrm flipH="1">
              <a:off x="4835525" y="2429218"/>
              <a:ext cx="131762"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2" name="Line 15"/>
            <p:cNvSpPr>
              <a:spLocks noChangeShapeType="1"/>
            </p:cNvSpPr>
            <p:nvPr/>
          </p:nvSpPr>
          <p:spPr bwMode="auto">
            <a:xfrm flipH="1">
              <a:off x="4846637" y="4288180"/>
              <a:ext cx="13335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3" name="Text Box 16"/>
            <p:cNvSpPr txBox="1">
              <a:spLocks noChangeArrowheads="1"/>
            </p:cNvSpPr>
            <p:nvPr/>
          </p:nvSpPr>
          <p:spPr bwMode="auto">
            <a:xfrm>
              <a:off x="4183062" y="3161055"/>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CC0000"/>
                  </a:solidFill>
                  <a:effectLst/>
                  <a:uLnTx/>
                  <a:uFillTx/>
                  <a:latin typeface="Arial" panose="020B0604020202020204" pitchFamily="34" charset="0"/>
                  <a:ea typeface="MS PGothic" panose="020B0600070205080204" pitchFamily="34" charset="-128"/>
                  <a:cs typeface="+mn-cs"/>
                </a:rPr>
                <a:t>RTT</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4" name="Line 17"/>
            <p:cNvSpPr>
              <a:spLocks noChangeShapeType="1"/>
            </p:cNvSpPr>
            <p:nvPr/>
          </p:nvSpPr>
          <p:spPr bwMode="auto">
            <a:xfrm>
              <a:off x="4870450" y="3469030"/>
              <a:ext cx="11112" cy="81121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5" name="Line 18"/>
            <p:cNvSpPr>
              <a:spLocks noChangeShapeType="1"/>
            </p:cNvSpPr>
            <p:nvPr/>
          </p:nvSpPr>
          <p:spPr bwMode="auto">
            <a:xfrm flipV="1">
              <a:off x="4875212" y="2451443"/>
              <a:ext cx="3175" cy="76835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6" name="Line 20"/>
            <p:cNvSpPr>
              <a:spLocks noChangeShapeType="1"/>
            </p:cNvSpPr>
            <p:nvPr/>
          </p:nvSpPr>
          <p:spPr bwMode="auto">
            <a:xfrm flipH="1">
              <a:off x="7188200" y="3102318"/>
              <a:ext cx="13335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7" name="Text Box 21"/>
            <p:cNvSpPr txBox="1">
              <a:spLocks noChangeArrowheads="1"/>
            </p:cNvSpPr>
            <p:nvPr/>
          </p:nvSpPr>
          <p:spPr bwMode="auto">
            <a:xfrm>
              <a:off x="7269162" y="2926105"/>
              <a:ext cx="24257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first packet bit arrives</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8" name="Line 22"/>
            <p:cNvSpPr>
              <a:spLocks noChangeShapeType="1"/>
            </p:cNvSpPr>
            <p:nvPr/>
          </p:nvSpPr>
          <p:spPr bwMode="auto">
            <a:xfrm>
              <a:off x="7212012" y="3351555"/>
              <a:ext cx="1270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9" name="Text Box 23"/>
            <p:cNvSpPr txBox="1">
              <a:spLocks noChangeArrowheads="1"/>
            </p:cNvSpPr>
            <p:nvPr/>
          </p:nvSpPr>
          <p:spPr bwMode="auto">
            <a:xfrm>
              <a:off x="7275512" y="3178518"/>
              <a:ext cx="311467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last packet bit arrives, send ACK</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0" name="Text Box 24"/>
            <p:cNvSpPr txBox="1">
              <a:spLocks noChangeArrowheads="1"/>
            </p:cNvSpPr>
            <p:nvPr/>
          </p:nvSpPr>
          <p:spPr bwMode="auto">
            <a:xfrm>
              <a:off x="2252662" y="3961155"/>
              <a:ext cx="26860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ACK arrives, send next </a:t>
              </a:r>
              <a:endPar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packet, </a:t>
              </a:r>
              <a:r>
                <a:rPr kumimoji="0" lang="en-US" altLang="en-US" sz="1600" b="0" i="0" u="none" strike="noStrike" kern="1200" cap="none" spc="0" normalizeH="0" baseline="0" noProof="0">
                  <a:ln>
                    <a:noFill/>
                  </a:ln>
                  <a:solidFill>
                    <a:srgbClr val="CC0000"/>
                  </a:solidFill>
                  <a:effectLst/>
                  <a:uLnTx/>
                  <a:uFillTx/>
                  <a:latin typeface="Arial" panose="020B0604020202020204" pitchFamily="34" charset="0"/>
                  <a:ea typeface="MS PGothic" panose="020B0600070205080204" pitchFamily="34" charset="-128"/>
                  <a:cs typeface="+mn-cs"/>
                </a:rPr>
                <a:t>t = RTT + L / R</a:t>
              </a:r>
              <a:endParaRPr kumimoji="0" lang="en-US" altLang="en-US" sz="1600" b="0" i="0" u="none" strike="noStrike" kern="1200" cap="none" spc="0" normalizeH="0" baseline="0" noProof="0">
                <a:ln>
                  <a:noFill/>
                </a:ln>
                <a:solidFill>
                  <a:srgbClr val="CC0000"/>
                </a:solidFill>
                <a:effectLst/>
                <a:uLnTx/>
                <a:uFillTx/>
                <a:latin typeface="Times New Roman" panose="02020603050405020304" pitchFamily="18" charset="0"/>
                <a:ea typeface="MS PGothic" panose="020B0600070205080204" pitchFamily="34" charset="-128"/>
                <a:cs typeface="+mn-cs"/>
              </a:endParaRPr>
            </a:p>
          </p:txBody>
        </p:sp>
        <p:sp>
          <p:nvSpPr>
            <p:cNvPr id="71" name="Freeform 25"/>
            <p:cNvSpPr/>
            <p:nvPr/>
          </p:nvSpPr>
          <p:spPr bwMode="auto">
            <a:xfrm>
              <a:off x="4997450" y="4296118"/>
              <a:ext cx="1419225" cy="577850"/>
            </a:xfrm>
            <a:custGeom>
              <a:avLst/>
              <a:gdLst>
                <a:gd name="T0" fmla="*/ 0 w 1845"/>
                <a:gd name="T1" fmla="*/ 0 h 592"/>
                <a:gd name="T2" fmla="*/ 2147483647 w 1845"/>
                <a:gd name="T3" fmla="*/ 2147483647 h 592"/>
                <a:gd name="T4" fmla="*/ 2147483647 w 1845"/>
                <a:gd name="T5" fmla="*/ 2147483647 h 592"/>
                <a:gd name="T6" fmla="*/ 0 w 1845"/>
                <a:gd name="T7" fmla="*/ 2147483647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72" name="Group 26"/>
            <p:cNvGrpSpPr/>
            <p:nvPr/>
          </p:nvGrpSpPr>
          <p:grpSpPr bwMode="auto">
            <a:xfrm>
              <a:off x="4991100" y="4288180"/>
              <a:ext cx="1281112" cy="534988"/>
              <a:chOff x="12315" y="13225"/>
              <a:chExt cx="2775" cy="913"/>
            </a:xfrm>
          </p:grpSpPr>
          <p:sp>
            <p:nvSpPr>
              <p:cNvPr id="73" name="Line 27"/>
              <p:cNvSpPr>
                <a:spLocks noChangeShapeType="1"/>
              </p:cNvSpPr>
              <p:nvPr/>
            </p:nvSpPr>
            <p:spPr bwMode="auto">
              <a:xfrm>
                <a:off x="12315" y="13225"/>
                <a:ext cx="1587" cy="51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4" name="Line 28"/>
              <p:cNvSpPr>
                <a:spLocks noChangeShapeType="1"/>
              </p:cNvSpPr>
              <p:nvPr/>
            </p:nvSpPr>
            <p:spPr bwMode="auto">
              <a:xfrm>
                <a:off x="13915" y="13737"/>
                <a:ext cx="1175" cy="401"/>
              </a:xfrm>
              <a:prstGeom prst="line">
                <a:avLst/>
              </a:prstGeom>
              <a:noFill/>
              <a:ln w="9525">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75" name="Line 29"/>
            <p:cNvSpPr>
              <a:spLocks noChangeShapeType="1"/>
            </p:cNvSpPr>
            <p:nvPr/>
          </p:nvSpPr>
          <p:spPr bwMode="auto">
            <a:xfrm>
              <a:off x="4991100" y="4529480"/>
              <a:ext cx="317500" cy="12382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6" name="Line 30"/>
            <p:cNvSpPr>
              <a:spLocks noChangeShapeType="1"/>
            </p:cNvSpPr>
            <p:nvPr/>
          </p:nvSpPr>
          <p:spPr bwMode="auto">
            <a:xfrm>
              <a:off x="5314950" y="4653305"/>
              <a:ext cx="541337" cy="234950"/>
            </a:xfrm>
            <a:prstGeom prst="line">
              <a:avLst/>
            </a:prstGeom>
            <a:noFill/>
            <a:ln w="9525">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1"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rdt3.0: stop-and-wait operation</a:t>
            </a:r>
            <a:endParaRPr lang="en-US" sz="4400" dirty="0"/>
          </a:p>
        </p:txBody>
      </p:sp>
      <p:sp>
        <p:nvSpPr>
          <p:cNvPr id="50" name="Line 3"/>
          <p:cNvSpPr>
            <a:spLocks noChangeShapeType="1"/>
          </p:cNvSpPr>
          <p:nvPr/>
        </p:nvSpPr>
        <p:spPr bwMode="auto">
          <a:xfrm>
            <a:off x="6523093" y="1992313"/>
            <a:ext cx="2227262" cy="92233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2" name="Line 5"/>
          <p:cNvSpPr>
            <a:spLocks noChangeShapeType="1"/>
          </p:cNvSpPr>
          <p:nvPr/>
        </p:nvSpPr>
        <p:spPr bwMode="auto">
          <a:xfrm>
            <a:off x="6511980" y="1773238"/>
            <a:ext cx="23813" cy="291306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3" name="Line 6"/>
          <p:cNvSpPr>
            <a:spLocks noChangeShapeType="1"/>
          </p:cNvSpPr>
          <p:nvPr/>
        </p:nvSpPr>
        <p:spPr bwMode="auto">
          <a:xfrm>
            <a:off x="8739243" y="1785938"/>
            <a:ext cx="22225" cy="289083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4" name="Text Box 7"/>
          <p:cNvSpPr txBox="1">
            <a:spLocks noChangeArrowheads="1"/>
          </p:cNvSpPr>
          <p:nvPr/>
        </p:nvSpPr>
        <p:spPr bwMode="auto">
          <a:xfrm>
            <a:off x="5983343" y="1436688"/>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sender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5" name="Text Box 8"/>
          <p:cNvSpPr txBox="1">
            <a:spLocks noChangeArrowheads="1"/>
          </p:cNvSpPr>
          <p:nvPr/>
        </p:nvSpPr>
        <p:spPr bwMode="auto">
          <a:xfrm>
            <a:off x="8161393" y="1436688"/>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receiver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56" name="Line 9"/>
          <p:cNvSpPr>
            <a:spLocks noChangeShapeType="1"/>
          </p:cNvSpPr>
          <p:nvPr/>
        </p:nvSpPr>
        <p:spPr bwMode="auto">
          <a:xfrm>
            <a:off x="6535793" y="1987550"/>
            <a:ext cx="2190750" cy="3175"/>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7" name="Line 10"/>
          <p:cNvSpPr>
            <a:spLocks noChangeShapeType="1"/>
          </p:cNvSpPr>
          <p:nvPr/>
        </p:nvSpPr>
        <p:spPr bwMode="auto">
          <a:xfrm>
            <a:off x="6540555" y="4098925"/>
            <a:ext cx="2192338" cy="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8" name="Line 11"/>
          <p:cNvSpPr>
            <a:spLocks noChangeShapeType="1"/>
          </p:cNvSpPr>
          <p:nvPr/>
        </p:nvSpPr>
        <p:spPr bwMode="auto">
          <a:xfrm flipV="1">
            <a:off x="6540555" y="3155950"/>
            <a:ext cx="2209800" cy="92233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9" name="Freeform 12"/>
          <p:cNvSpPr/>
          <p:nvPr/>
        </p:nvSpPr>
        <p:spPr bwMode="auto">
          <a:xfrm>
            <a:off x="6518330" y="1985963"/>
            <a:ext cx="2232025" cy="11557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ln>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0" name="Line 13"/>
          <p:cNvSpPr>
            <a:spLocks noChangeShapeType="1"/>
          </p:cNvSpPr>
          <p:nvPr/>
        </p:nvSpPr>
        <p:spPr bwMode="auto">
          <a:xfrm flipH="1">
            <a:off x="6373868" y="1985963"/>
            <a:ext cx="131762"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1" name="Line 14"/>
          <p:cNvSpPr>
            <a:spLocks noChangeShapeType="1"/>
          </p:cNvSpPr>
          <p:nvPr/>
        </p:nvSpPr>
        <p:spPr bwMode="auto">
          <a:xfrm flipH="1">
            <a:off x="6373868" y="2227263"/>
            <a:ext cx="131762"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2" name="Line 15"/>
          <p:cNvSpPr>
            <a:spLocks noChangeShapeType="1"/>
          </p:cNvSpPr>
          <p:nvPr/>
        </p:nvSpPr>
        <p:spPr bwMode="auto">
          <a:xfrm flipH="1">
            <a:off x="6384980" y="4086225"/>
            <a:ext cx="13335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6" name="Line 20"/>
          <p:cNvSpPr>
            <a:spLocks noChangeShapeType="1"/>
          </p:cNvSpPr>
          <p:nvPr/>
        </p:nvSpPr>
        <p:spPr bwMode="auto">
          <a:xfrm flipH="1">
            <a:off x="8726543" y="2900363"/>
            <a:ext cx="13335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8" name="Line 22"/>
          <p:cNvSpPr>
            <a:spLocks noChangeShapeType="1"/>
          </p:cNvSpPr>
          <p:nvPr/>
        </p:nvSpPr>
        <p:spPr bwMode="auto">
          <a:xfrm>
            <a:off x="8750355" y="3149600"/>
            <a:ext cx="12700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1" name="Freeform 25"/>
          <p:cNvSpPr/>
          <p:nvPr/>
        </p:nvSpPr>
        <p:spPr bwMode="auto">
          <a:xfrm>
            <a:off x="6535793" y="4094163"/>
            <a:ext cx="1419225" cy="577850"/>
          </a:xfrm>
          <a:custGeom>
            <a:avLst/>
            <a:gdLst>
              <a:gd name="T0" fmla="*/ 0 w 1845"/>
              <a:gd name="T1" fmla="*/ 0 h 592"/>
              <a:gd name="T2" fmla="*/ 2147483647 w 1845"/>
              <a:gd name="T3" fmla="*/ 2147483647 h 592"/>
              <a:gd name="T4" fmla="*/ 2147483647 w 1845"/>
              <a:gd name="T5" fmla="*/ 2147483647 h 592"/>
              <a:gd name="T6" fmla="*/ 0 w 1845"/>
              <a:gd name="T7" fmla="*/ 2147483647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72" name="Group 26"/>
          <p:cNvGrpSpPr/>
          <p:nvPr/>
        </p:nvGrpSpPr>
        <p:grpSpPr bwMode="auto">
          <a:xfrm>
            <a:off x="6529443" y="4086225"/>
            <a:ext cx="1281112" cy="534988"/>
            <a:chOff x="12315" y="13225"/>
            <a:chExt cx="2775" cy="913"/>
          </a:xfrm>
        </p:grpSpPr>
        <p:sp>
          <p:nvSpPr>
            <p:cNvPr id="73" name="Line 27"/>
            <p:cNvSpPr>
              <a:spLocks noChangeShapeType="1"/>
            </p:cNvSpPr>
            <p:nvPr/>
          </p:nvSpPr>
          <p:spPr bwMode="auto">
            <a:xfrm>
              <a:off x="12315" y="13225"/>
              <a:ext cx="1587" cy="51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4" name="Line 28"/>
            <p:cNvSpPr>
              <a:spLocks noChangeShapeType="1"/>
            </p:cNvSpPr>
            <p:nvPr/>
          </p:nvSpPr>
          <p:spPr bwMode="auto">
            <a:xfrm>
              <a:off x="13915" y="13737"/>
              <a:ext cx="1175" cy="401"/>
            </a:xfrm>
            <a:prstGeom prst="line">
              <a:avLst/>
            </a:prstGeom>
            <a:noFill/>
            <a:ln w="9525">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75" name="Line 29"/>
          <p:cNvSpPr>
            <a:spLocks noChangeShapeType="1"/>
          </p:cNvSpPr>
          <p:nvPr/>
        </p:nvSpPr>
        <p:spPr bwMode="auto">
          <a:xfrm>
            <a:off x="6529443" y="4327525"/>
            <a:ext cx="317500" cy="12382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6" name="Line 30"/>
          <p:cNvSpPr>
            <a:spLocks noChangeShapeType="1"/>
          </p:cNvSpPr>
          <p:nvPr/>
        </p:nvSpPr>
        <p:spPr bwMode="auto">
          <a:xfrm>
            <a:off x="6853293" y="4451350"/>
            <a:ext cx="541337" cy="234950"/>
          </a:xfrm>
          <a:prstGeom prst="line">
            <a:avLst/>
          </a:prstGeom>
          <a:noFill/>
          <a:ln w="9525">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9" name="Group 8"/>
          <p:cNvGrpSpPr/>
          <p:nvPr/>
        </p:nvGrpSpPr>
        <p:grpSpPr>
          <a:xfrm>
            <a:off x="2244612" y="2022637"/>
            <a:ext cx="1278602" cy="597475"/>
            <a:chOff x="749300" y="3009900"/>
            <a:chExt cx="1278602" cy="597475"/>
          </a:xfrm>
        </p:grpSpPr>
        <p:sp>
          <p:nvSpPr>
            <p:cNvPr id="3" name="TextBox 2"/>
            <p:cNvSpPr txBox="1"/>
            <p:nvPr/>
          </p:nvSpPr>
          <p:spPr>
            <a:xfrm>
              <a:off x="749300" y="3022600"/>
              <a:ext cx="111120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0" i="0" u="none" strike="noStrike" kern="1200" cap="none" spc="0" normalizeH="0" baseline="0" noProof="0" dirty="0" err="1">
                  <a:ln>
                    <a:noFill/>
                  </a:ln>
                  <a:solidFill>
                    <a:prstClr val="black"/>
                  </a:solidFill>
                  <a:effectLst/>
                  <a:uLnTx/>
                  <a:uFillTx/>
                  <a:latin typeface="Calibri" panose="020F0502020204030204"/>
                  <a:ea typeface="+mn-ea"/>
                  <a:cs typeface="+mn-cs"/>
                </a:rPr>
                <a:t>U</a:t>
              </a:r>
              <a:r>
                <a:rPr kumimoji="0" lang="en-US" sz="2800" b="0" i="0" u="none" strike="noStrike" kern="1200" cap="none" spc="0" normalizeH="0" baseline="-25000" noProof="0" dirty="0" err="1">
                  <a:ln>
                    <a:noFill/>
                  </a:ln>
                  <a:solidFill>
                    <a:prstClr val="black"/>
                  </a:solidFill>
                  <a:effectLst/>
                  <a:uLnTx/>
                  <a:uFillTx/>
                  <a:latin typeface="Calibri" panose="020F0502020204030204"/>
                  <a:ea typeface="+mn-ea"/>
                  <a:cs typeface="+mn-cs"/>
                </a:rPr>
                <a:t>sender</a:t>
              </a:r>
              <a:endParaRPr kumimoji="0" lang="en-US" sz="28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6" name="TextBox 5"/>
            <p:cNvSpPr txBox="1"/>
            <p:nvPr/>
          </p:nvSpPr>
          <p:spPr>
            <a:xfrm>
              <a:off x="1663700" y="3009900"/>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6" name="TextBox 35"/>
          <p:cNvSpPr txBox="1"/>
          <p:nvPr/>
        </p:nvSpPr>
        <p:spPr>
          <a:xfrm>
            <a:off x="4022612" y="1768637"/>
            <a:ext cx="83388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 / R</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TextBox 36"/>
          <p:cNvSpPr txBox="1"/>
          <p:nvPr/>
        </p:nvSpPr>
        <p:spPr>
          <a:xfrm>
            <a:off x="3565412" y="2314737"/>
            <a:ext cx="7310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RTT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 name="Straight Connector 7"/>
          <p:cNvCxnSpPr/>
          <p:nvPr/>
        </p:nvCxnSpPr>
        <p:spPr>
          <a:xfrm>
            <a:off x="3654312" y="2314737"/>
            <a:ext cx="15494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5721405" y="2234921"/>
            <a:ext cx="847725" cy="1860804"/>
            <a:chOff x="4183062" y="2436876"/>
            <a:chExt cx="847725" cy="1860804"/>
          </a:xfrm>
        </p:grpSpPr>
        <p:sp>
          <p:nvSpPr>
            <p:cNvPr id="63" name="Text Box 16"/>
            <p:cNvSpPr txBox="1">
              <a:spLocks noChangeArrowheads="1"/>
            </p:cNvSpPr>
            <p:nvPr/>
          </p:nvSpPr>
          <p:spPr bwMode="auto">
            <a:xfrm>
              <a:off x="4183062" y="3161055"/>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RTT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64" name="Line 17"/>
            <p:cNvSpPr>
              <a:spLocks noChangeShapeType="1"/>
            </p:cNvSpPr>
            <p:nvPr/>
          </p:nvSpPr>
          <p:spPr bwMode="auto">
            <a:xfrm>
              <a:off x="4870450" y="3469030"/>
              <a:ext cx="11112" cy="81121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5" name="Line 18"/>
            <p:cNvSpPr>
              <a:spLocks noChangeShapeType="1"/>
            </p:cNvSpPr>
            <p:nvPr/>
          </p:nvSpPr>
          <p:spPr bwMode="auto">
            <a:xfrm flipV="1">
              <a:off x="4875212" y="2451443"/>
              <a:ext cx="3175" cy="76835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0" name="Rectangle 9"/>
            <p:cNvSpPr/>
            <p:nvPr/>
          </p:nvSpPr>
          <p:spPr>
            <a:xfrm>
              <a:off x="4421124" y="2436876"/>
              <a:ext cx="77724" cy="186080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 name="Group 11"/>
          <p:cNvGrpSpPr/>
          <p:nvPr/>
        </p:nvGrpSpPr>
        <p:grpSpPr>
          <a:xfrm>
            <a:off x="5737741" y="1941782"/>
            <a:ext cx="847725" cy="336550"/>
            <a:chOff x="4199398" y="2143737"/>
            <a:chExt cx="847725" cy="336550"/>
          </a:xfrm>
        </p:grpSpPr>
        <p:sp>
          <p:nvSpPr>
            <p:cNvPr id="34" name="Text Box 16"/>
            <p:cNvSpPr txBox="1">
              <a:spLocks noChangeArrowheads="1"/>
            </p:cNvSpPr>
            <p:nvPr/>
          </p:nvSpPr>
          <p:spPr bwMode="auto">
            <a:xfrm>
              <a:off x="4199398" y="2143737"/>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L/R</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42" name="Rectangle 41"/>
            <p:cNvSpPr/>
            <p:nvPr/>
          </p:nvSpPr>
          <p:spPr>
            <a:xfrm>
              <a:off x="4418854" y="2180844"/>
              <a:ext cx="85344" cy="2468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3" name="TextBox 42"/>
          <p:cNvSpPr txBox="1"/>
          <p:nvPr/>
        </p:nvSpPr>
        <p:spPr>
          <a:xfrm>
            <a:off x="4175012" y="2314737"/>
            <a:ext cx="109517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L / R</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9" name="Group 18"/>
          <p:cNvGrpSpPr/>
          <p:nvPr/>
        </p:nvGrpSpPr>
        <p:grpSpPr>
          <a:xfrm>
            <a:off x="3156251" y="2947504"/>
            <a:ext cx="1781653" cy="1463020"/>
            <a:chOff x="1660939" y="3934767"/>
            <a:chExt cx="1781653" cy="1463020"/>
          </a:xfrm>
        </p:grpSpPr>
        <p:sp>
          <p:nvSpPr>
            <p:cNvPr id="13" name="TextBox 12"/>
            <p:cNvSpPr txBox="1"/>
            <p:nvPr/>
          </p:nvSpPr>
          <p:spPr>
            <a:xfrm>
              <a:off x="1673639" y="4856490"/>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TextBox 46"/>
            <p:cNvSpPr txBox="1"/>
            <p:nvPr/>
          </p:nvSpPr>
          <p:spPr>
            <a:xfrm>
              <a:off x="2070100" y="4874567"/>
              <a:ext cx="137249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0.00027</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 name="Group 17"/>
            <p:cNvGrpSpPr/>
            <p:nvPr/>
          </p:nvGrpSpPr>
          <p:grpSpPr>
            <a:xfrm>
              <a:off x="1660939" y="3934767"/>
              <a:ext cx="1473628" cy="868065"/>
              <a:chOff x="1660939" y="3795067"/>
              <a:chExt cx="1473628" cy="868065"/>
            </a:xfrm>
          </p:grpSpPr>
          <p:sp>
            <p:nvSpPr>
              <p:cNvPr id="79" name="TextBox 78"/>
              <p:cNvSpPr txBox="1"/>
              <p:nvPr/>
            </p:nvSpPr>
            <p:spPr>
              <a:xfrm>
                <a:off x="1660939" y="3952557"/>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7" name="Group 16"/>
              <p:cNvGrpSpPr/>
              <p:nvPr/>
            </p:nvGrpSpPr>
            <p:grpSpPr>
              <a:xfrm>
                <a:off x="2095500" y="3795067"/>
                <a:ext cx="1039067" cy="868065"/>
                <a:chOff x="2032000" y="3795067"/>
                <a:chExt cx="1039067" cy="868065"/>
              </a:xfrm>
            </p:grpSpPr>
            <p:sp>
              <p:nvSpPr>
                <p:cNvPr id="80" name="TextBox 79"/>
                <p:cNvSpPr txBox="1"/>
                <p:nvPr/>
              </p:nvSpPr>
              <p:spPr>
                <a:xfrm>
                  <a:off x="2146300" y="3795067"/>
                  <a:ext cx="72808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.008</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TextBox 80"/>
                <p:cNvSpPr txBox="1"/>
                <p:nvPr/>
              </p:nvSpPr>
              <p:spPr>
                <a:xfrm>
                  <a:off x="2032000" y="4201467"/>
                  <a:ext cx="10390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30.008</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2" name="Straight Connector 81"/>
                <p:cNvCxnSpPr/>
                <p:nvPr/>
              </p:nvCxnSpPr>
              <p:spPr>
                <a:xfrm>
                  <a:off x="2120900" y="4239567"/>
                  <a:ext cx="825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85" name="Rectangle 84"/>
          <p:cNvSpPr/>
          <p:nvPr/>
        </p:nvSpPr>
        <p:spPr>
          <a:xfrm>
            <a:off x="5728597" y="1978889"/>
            <a:ext cx="85344" cy="2468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1219200" y="5055243"/>
            <a:ext cx="10194664" cy="1231106"/>
          </a:xfrm>
          <a:prstGeom prst="rect">
            <a:avLst/>
          </a:prstGeom>
          <a:noFill/>
        </p:spPr>
        <p:txBody>
          <a:bodyPr wrap="square" rtlCol="0">
            <a:spAutoFit/>
          </a:bodyPr>
          <a:lstStyle/>
          <a:p>
            <a:pPr marL="287655" marR="0" lvl="0" indent="-287655" algn="l" defTabSz="914400" rtl="0" eaLnBrk="1" fontAlgn="auto" latinLnBrk="0" hangingPunct="1">
              <a:lnSpc>
                <a:spcPct val="100000"/>
              </a:lnSpc>
              <a:spcBef>
                <a:spcPts val="0"/>
              </a:spcBef>
              <a:spcAft>
                <a:spcPts val="0"/>
              </a:spcAft>
              <a:buClr>
                <a:srgbClr val="0013A3"/>
              </a:buClr>
              <a:buSzTx/>
              <a:buFont typeface="Wingdings" panose="05000000000000000000" pitchFamily="2" charset="2"/>
              <a:buChar char="§"/>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rdt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3.0 protocol performance stinks!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7655" marR="0" lvl="0" indent="-287655" algn="l" defTabSz="914400" rtl="0" eaLnBrk="1" fontAlgn="auto" latinLnBrk="0" hangingPunct="1">
              <a:lnSpc>
                <a:spcPct val="100000"/>
              </a:lnSpc>
              <a:spcBef>
                <a:spcPts val="0"/>
              </a:spcBef>
              <a:spcAft>
                <a:spcPts val="0"/>
              </a:spcAft>
              <a:buClr>
                <a:srgbClr val="0013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Protocol limits performance of underlying infrastructure (channel)</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dissolve">
                                      <p:cBhvr>
                                        <p:cTn id="12" dur="500"/>
                                        <p:tgtEl>
                                          <p:spTgt spid="37"/>
                                        </p:tgtEl>
                                      </p:cBhvr>
                                    </p:animEffect>
                                  </p:childTnLst>
                                </p:cTn>
                              </p:par>
                              <p:par>
                                <p:cTn id="13" presetID="9"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dissolve">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dissolve">
                                      <p:cBhvr>
                                        <p:cTn id="28" dur="500"/>
                                        <p:tgtEl>
                                          <p:spTgt spid="3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dissolve">
                                      <p:cBhvr>
                                        <p:cTn id="31" dur="500"/>
                                        <p:tgtEl>
                                          <p:spTgt spid="85"/>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dissolv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3" grpId="0"/>
      <p:bldP spid="85" grpId="0" animBg="1"/>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rdt3.0: pipelined protocols operation</a:t>
            </a:r>
            <a:endParaRPr lang="en-US" sz="4400" dirty="0"/>
          </a:p>
        </p:txBody>
      </p:sp>
      <p:sp>
        <p:nvSpPr>
          <p:cNvPr id="78" name="Rectangle 3"/>
          <p:cNvSpPr txBox="1">
            <a:spLocks noChangeArrowheads="1"/>
          </p:cNvSpPr>
          <p:nvPr/>
        </p:nvSpPr>
        <p:spPr>
          <a:xfrm>
            <a:off x="722556" y="1312877"/>
            <a:ext cx="10988826" cy="203318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pipelining: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sender allows multiple,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in-flight”, yet-to-be-acknowledged packets</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range of sequence numbers must be increased</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buffering at sender and/or receiver</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4" name="Group 3"/>
          <p:cNvGrpSpPr/>
          <p:nvPr/>
        </p:nvGrpSpPr>
        <p:grpSpPr>
          <a:xfrm>
            <a:off x="2916237" y="2993267"/>
            <a:ext cx="6359525" cy="2370138"/>
            <a:chOff x="1673403" y="3019025"/>
            <a:chExt cx="6359525" cy="2370138"/>
          </a:xfrm>
        </p:grpSpPr>
        <p:pic>
          <p:nvPicPr>
            <p:cNvPr id="80" name="Picture 5" descr="rdt_pipelined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27403" y="3019025"/>
              <a:ext cx="6105525"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 name="Group 44"/>
            <p:cNvGrpSpPr/>
            <p:nvPr/>
          </p:nvGrpSpPr>
          <p:grpSpPr bwMode="auto">
            <a:xfrm>
              <a:off x="1673403" y="3696888"/>
              <a:ext cx="469900" cy="465137"/>
              <a:chOff x="881" y="2283"/>
              <a:chExt cx="296" cy="293"/>
            </a:xfrm>
          </p:grpSpPr>
          <p:sp>
            <p:nvSpPr>
              <p:cNvPr id="82" name="Rectangle 43"/>
              <p:cNvSpPr>
                <a:spLocks noChangeArrowheads="1"/>
              </p:cNvSpPr>
              <p:nvPr/>
            </p:nvSpPr>
            <p:spPr bwMode="auto">
              <a:xfrm>
                <a:off x="1026" y="2283"/>
                <a:ext cx="122" cy="265"/>
              </a:xfrm>
              <a:prstGeom prst="rect">
                <a:avLst/>
              </a:pr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nvGrpSpPr>
              <p:cNvPr id="83" name="Group 36"/>
              <p:cNvGrpSpPr/>
              <p:nvPr/>
            </p:nvGrpSpPr>
            <p:grpSpPr bwMode="auto">
              <a:xfrm flipH="1">
                <a:off x="881" y="2283"/>
                <a:ext cx="296" cy="293"/>
                <a:chOff x="2839" y="3501"/>
                <a:chExt cx="755" cy="803"/>
              </a:xfrm>
            </p:grpSpPr>
            <p:pic>
              <p:nvPicPr>
                <p:cNvPr id="84" name="Picture 3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Freeform 38"/>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86" name="Freeform 48"/>
            <p:cNvSpPr/>
            <p:nvPr/>
          </p:nvSpPr>
          <p:spPr bwMode="auto">
            <a:xfrm>
              <a:off x="7613828" y="3709588"/>
              <a:ext cx="185737" cy="431800"/>
            </a:xfrm>
            <a:custGeom>
              <a:avLst/>
              <a:gdLst>
                <a:gd name="T0" fmla="*/ 2147483647 w 117"/>
                <a:gd name="T1" fmla="*/ 2147483647 h 272"/>
                <a:gd name="T2" fmla="*/ 2147483647 w 117"/>
                <a:gd name="T3" fmla="*/ 2147483647 h 272"/>
                <a:gd name="T4" fmla="*/ 2147483647 w 117"/>
                <a:gd name="T5" fmla="*/ 2147483647 h 272"/>
                <a:gd name="T6" fmla="*/ 0 w 117"/>
                <a:gd name="T7" fmla="*/ 2147483647 h 272"/>
                <a:gd name="T8" fmla="*/ 2147483647 w 117"/>
                <a:gd name="T9" fmla="*/ 2147483647 h 272"/>
                <a:gd name="T10" fmla="*/ 2147483647 w 117"/>
                <a:gd name="T11" fmla="*/ 2147483647 h 272"/>
                <a:gd name="T12" fmla="*/ 2147483647 w 117"/>
                <a:gd name="T13" fmla="*/ 0 h 272"/>
                <a:gd name="T14" fmla="*/ 2147483647 w 117"/>
                <a:gd name="T15" fmla="*/ 2147483647 h 2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7" h="272">
                  <a:moveTo>
                    <a:pt x="6" y="6"/>
                  </a:moveTo>
                  <a:lnTo>
                    <a:pt x="3" y="77"/>
                  </a:lnTo>
                  <a:lnTo>
                    <a:pt x="59" y="120"/>
                  </a:lnTo>
                  <a:lnTo>
                    <a:pt x="0" y="146"/>
                  </a:lnTo>
                  <a:lnTo>
                    <a:pt x="3" y="270"/>
                  </a:lnTo>
                  <a:lnTo>
                    <a:pt x="117" y="272"/>
                  </a:lnTo>
                  <a:lnTo>
                    <a:pt x="114" y="0"/>
                  </a:lnTo>
                  <a:lnTo>
                    <a:pt x="6" y="6"/>
                  </a:lnTo>
                  <a:close/>
                </a:path>
              </a:pathLst>
            </a:custGeom>
            <a:solidFill>
              <a:schemeClr val="bg1"/>
            </a:soli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roup 50"/>
            <p:cNvGrpSpPr/>
            <p:nvPr/>
          </p:nvGrpSpPr>
          <p:grpSpPr bwMode="auto">
            <a:xfrm>
              <a:off x="4784903" y="3714350"/>
              <a:ext cx="469900" cy="465138"/>
              <a:chOff x="881" y="2283"/>
              <a:chExt cx="296" cy="293"/>
            </a:xfrm>
          </p:grpSpPr>
          <p:sp>
            <p:nvSpPr>
              <p:cNvPr id="88" name="Rectangle 51"/>
              <p:cNvSpPr>
                <a:spLocks noChangeArrowheads="1"/>
              </p:cNvSpPr>
              <p:nvPr/>
            </p:nvSpPr>
            <p:spPr bwMode="auto">
              <a:xfrm>
                <a:off x="1026" y="2283"/>
                <a:ext cx="122" cy="265"/>
              </a:xfrm>
              <a:prstGeom prst="rect">
                <a:avLst/>
              </a:pr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nvGrpSpPr>
              <p:cNvPr id="89" name="Group 52"/>
              <p:cNvGrpSpPr/>
              <p:nvPr/>
            </p:nvGrpSpPr>
            <p:grpSpPr bwMode="auto">
              <a:xfrm flipH="1">
                <a:off x="881" y="2283"/>
                <a:ext cx="296" cy="293"/>
                <a:chOff x="2839" y="3501"/>
                <a:chExt cx="755" cy="803"/>
              </a:xfrm>
            </p:grpSpPr>
            <p:pic>
              <p:nvPicPr>
                <p:cNvPr id="90" name="Picture 5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Freeform 54"/>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92" name="Group 55"/>
            <p:cNvGrpSpPr/>
            <p:nvPr/>
          </p:nvGrpSpPr>
          <p:grpSpPr bwMode="auto">
            <a:xfrm>
              <a:off x="4493546" y="3633388"/>
              <a:ext cx="223838" cy="501650"/>
              <a:chOff x="4140" y="429"/>
              <a:chExt cx="1425" cy="2396"/>
            </a:xfrm>
          </p:grpSpPr>
          <p:sp>
            <p:nvSpPr>
              <p:cNvPr id="93" name="Freeform 56"/>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Rectangle 57"/>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95" name="Freeform 58"/>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59"/>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Rectangle 60"/>
              <p:cNvSpPr>
                <a:spLocks noChangeArrowheads="1"/>
              </p:cNvSpPr>
              <p:nvPr/>
            </p:nvSpPr>
            <p:spPr bwMode="auto">
              <a:xfrm>
                <a:off x="4211" y="694"/>
                <a:ext cx="596" cy="45"/>
              </a:xfrm>
              <a:prstGeom prst="rect">
                <a:avLst/>
              </a:prstGeom>
              <a:solidFill>
                <a:schemeClr val="tx1"/>
              </a:solidFill>
              <a:ln w="9525">
                <a:solidFill>
                  <a:schemeClr val="tx1"/>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nvGrpSpPr>
              <p:cNvPr id="98" name="Group 61"/>
              <p:cNvGrpSpPr/>
              <p:nvPr/>
            </p:nvGrpSpPr>
            <p:grpSpPr bwMode="auto">
              <a:xfrm>
                <a:off x="4749" y="668"/>
                <a:ext cx="581" cy="145"/>
                <a:chOff x="614" y="2568"/>
                <a:chExt cx="725" cy="139"/>
              </a:xfrm>
            </p:grpSpPr>
            <p:sp>
              <p:nvSpPr>
                <p:cNvPr id="141" name="AutoShape 62"/>
                <p:cNvSpPr>
                  <a:spLocks noChangeArrowheads="1"/>
                </p:cNvSpPr>
                <p:nvPr/>
              </p:nvSpPr>
              <p:spPr bwMode="auto">
                <a:xfrm>
                  <a:off x="611" y="2571"/>
                  <a:ext cx="731" cy="138"/>
                </a:xfrm>
                <a:prstGeom prst="roundRect">
                  <a:avLst>
                    <a:gd name="adj" fmla="val 50000"/>
                  </a:avLst>
                </a:prstGeom>
                <a:solidFill>
                  <a:schemeClr val="tx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42" name="AutoShape 63"/>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sp>
            <p:nvSpPr>
              <p:cNvPr id="99" name="Rectangle 64"/>
              <p:cNvSpPr>
                <a:spLocks noChangeArrowheads="1"/>
              </p:cNvSpPr>
              <p:nvPr/>
            </p:nvSpPr>
            <p:spPr bwMode="auto">
              <a:xfrm>
                <a:off x="4221" y="1020"/>
                <a:ext cx="596" cy="45"/>
              </a:xfrm>
              <a:prstGeom prst="rect">
                <a:avLst/>
              </a:prstGeom>
              <a:solidFill>
                <a:schemeClr val="tx1"/>
              </a:solidFill>
              <a:ln w="9525">
                <a:solidFill>
                  <a:schemeClr val="tx1"/>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nvGrpSpPr>
              <p:cNvPr id="100" name="Group 65"/>
              <p:cNvGrpSpPr/>
              <p:nvPr/>
            </p:nvGrpSpPr>
            <p:grpSpPr bwMode="auto">
              <a:xfrm>
                <a:off x="4747" y="994"/>
                <a:ext cx="581" cy="134"/>
                <a:chOff x="614" y="2568"/>
                <a:chExt cx="725" cy="139"/>
              </a:xfrm>
            </p:grpSpPr>
            <p:sp>
              <p:nvSpPr>
                <p:cNvPr id="139" name="AutoShape 66"/>
                <p:cNvSpPr>
                  <a:spLocks noChangeArrowheads="1"/>
                </p:cNvSpPr>
                <p:nvPr/>
              </p:nvSpPr>
              <p:spPr bwMode="auto">
                <a:xfrm>
                  <a:off x="613" y="2572"/>
                  <a:ext cx="731" cy="134"/>
                </a:xfrm>
                <a:prstGeom prst="roundRect">
                  <a:avLst>
                    <a:gd name="adj" fmla="val 50000"/>
                  </a:avLst>
                </a:prstGeom>
                <a:solidFill>
                  <a:schemeClr val="tx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40" name="AutoShape 67"/>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sp>
            <p:nvSpPr>
              <p:cNvPr id="101" name="Rectangle 68"/>
              <p:cNvSpPr>
                <a:spLocks noChangeArrowheads="1"/>
              </p:cNvSpPr>
              <p:nvPr/>
            </p:nvSpPr>
            <p:spPr bwMode="auto">
              <a:xfrm>
                <a:off x="4221" y="1362"/>
                <a:ext cx="596" cy="45"/>
              </a:xfrm>
              <a:prstGeom prst="rect">
                <a:avLst/>
              </a:prstGeom>
              <a:solidFill>
                <a:schemeClr val="tx1"/>
              </a:solidFill>
              <a:ln w="9525">
                <a:solidFill>
                  <a:schemeClr val="tx1"/>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02" name="Rectangle 69"/>
              <p:cNvSpPr>
                <a:spLocks noChangeArrowheads="1"/>
              </p:cNvSpPr>
              <p:nvPr/>
            </p:nvSpPr>
            <p:spPr bwMode="auto">
              <a:xfrm>
                <a:off x="4231" y="1657"/>
                <a:ext cx="596" cy="45"/>
              </a:xfrm>
              <a:prstGeom prst="rect">
                <a:avLst/>
              </a:prstGeom>
              <a:solidFill>
                <a:schemeClr val="tx1"/>
              </a:solidFill>
              <a:ln w="9525">
                <a:solidFill>
                  <a:schemeClr val="tx1"/>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nvGrpSpPr>
              <p:cNvPr id="103" name="Group 70"/>
              <p:cNvGrpSpPr/>
              <p:nvPr/>
            </p:nvGrpSpPr>
            <p:grpSpPr bwMode="auto">
              <a:xfrm>
                <a:off x="4735" y="1627"/>
                <a:ext cx="582" cy="151"/>
                <a:chOff x="614" y="2568"/>
                <a:chExt cx="725" cy="139"/>
              </a:xfrm>
            </p:grpSpPr>
            <p:sp>
              <p:nvSpPr>
                <p:cNvPr id="119" name="AutoShape 71"/>
                <p:cNvSpPr>
                  <a:spLocks noChangeArrowheads="1"/>
                </p:cNvSpPr>
                <p:nvPr/>
              </p:nvSpPr>
              <p:spPr bwMode="auto">
                <a:xfrm>
                  <a:off x="616" y="2568"/>
                  <a:ext cx="718" cy="140"/>
                </a:xfrm>
                <a:prstGeom prst="roundRect">
                  <a:avLst>
                    <a:gd name="adj" fmla="val 50000"/>
                  </a:avLst>
                </a:prstGeom>
                <a:solidFill>
                  <a:schemeClr val="tx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20" name="AutoShape 72"/>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sp>
            <p:nvSpPr>
              <p:cNvPr id="104" name="Freeform 73"/>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5" name="Group 74"/>
              <p:cNvGrpSpPr/>
              <p:nvPr/>
            </p:nvGrpSpPr>
            <p:grpSpPr bwMode="auto">
              <a:xfrm>
                <a:off x="4739" y="1327"/>
                <a:ext cx="582" cy="139"/>
                <a:chOff x="614" y="2568"/>
                <a:chExt cx="725" cy="139"/>
              </a:xfrm>
            </p:grpSpPr>
            <p:sp>
              <p:nvSpPr>
                <p:cNvPr id="117" name="AutoShape 75"/>
                <p:cNvSpPr>
                  <a:spLocks noChangeArrowheads="1"/>
                </p:cNvSpPr>
                <p:nvPr/>
              </p:nvSpPr>
              <p:spPr bwMode="auto">
                <a:xfrm>
                  <a:off x="611" y="2565"/>
                  <a:ext cx="730" cy="144"/>
                </a:xfrm>
                <a:prstGeom prst="roundRect">
                  <a:avLst>
                    <a:gd name="adj" fmla="val 50000"/>
                  </a:avLst>
                </a:prstGeom>
                <a:solidFill>
                  <a:schemeClr val="tx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18" name="AutoShape 76"/>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sp>
            <p:nvSpPr>
              <p:cNvPr id="106" name="Rectangle 77"/>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07" name="Freeform 78"/>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79"/>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Oval 80"/>
              <p:cNvSpPr>
                <a:spLocks noChangeArrowheads="1"/>
              </p:cNvSpPr>
              <p:nvPr/>
            </p:nvSpPr>
            <p:spPr bwMode="auto">
              <a:xfrm>
                <a:off x="5514" y="2613"/>
                <a:ext cx="51" cy="91"/>
              </a:xfrm>
              <a:prstGeom prst="ellipse">
                <a:avLst/>
              </a:prstGeom>
              <a:solidFill>
                <a:srgbClr val="333333"/>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10" name="Freeform 81"/>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AutoShape 82"/>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12" name="AutoShape 83"/>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13" name="Oval 84"/>
              <p:cNvSpPr>
                <a:spLocks noChangeArrowheads="1"/>
              </p:cNvSpPr>
              <p:nvPr/>
            </p:nvSpPr>
            <p:spPr bwMode="auto">
              <a:xfrm>
                <a:off x="4312" y="2385"/>
                <a:ext cx="152" cy="144"/>
              </a:xfrm>
              <a:prstGeom prst="ellipse">
                <a:avLst/>
              </a:prstGeom>
              <a:solidFill>
                <a:srgbClr val="33CC33"/>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14" name="Oval 85"/>
              <p:cNvSpPr>
                <a:spLocks noChangeArrowheads="1"/>
              </p:cNvSpPr>
              <p:nvPr/>
            </p:nvSpPr>
            <p:spPr bwMode="auto">
              <a:xfrm>
                <a:off x="4484" y="2385"/>
                <a:ext cx="162" cy="144"/>
              </a:xfrm>
              <a:prstGeom prst="ellipse">
                <a:avLst/>
              </a:prstGeom>
              <a:solidFill>
                <a:srgbClr val="FF0000"/>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15" name="Oval 86"/>
              <p:cNvSpPr>
                <a:spLocks noChangeArrowheads="1"/>
              </p:cNvSpPr>
              <p:nvPr/>
            </p:nvSpPr>
            <p:spPr bwMode="auto">
              <a:xfrm>
                <a:off x="4666" y="2378"/>
                <a:ext cx="152" cy="144"/>
              </a:xfrm>
              <a:prstGeom prst="ellipse">
                <a:avLst/>
              </a:prstGeom>
              <a:solidFill>
                <a:srgbClr val="33CC33"/>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16" name="Rectangle 87"/>
              <p:cNvSpPr>
                <a:spLocks noChangeArrowheads="1"/>
              </p:cNvSpPr>
              <p:nvPr/>
            </p:nvSpPr>
            <p:spPr bwMode="auto">
              <a:xfrm>
                <a:off x="5060" y="1832"/>
                <a:ext cx="91" cy="766"/>
              </a:xfrm>
              <a:prstGeom prst="rect">
                <a:avLst/>
              </a:prstGeom>
              <a:solidFill>
                <a:srgbClr val="292929"/>
              </a:solidFill>
              <a:ln w="9525">
                <a:solidFill>
                  <a:schemeClr val="tx1"/>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grpSp>
          <p:nvGrpSpPr>
            <p:cNvPr id="143" name="Group 88"/>
            <p:cNvGrpSpPr/>
            <p:nvPr/>
          </p:nvGrpSpPr>
          <p:grpSpPr bwMode="auto">
            <a:xfrm>
              <a:off x="7659865" y="3576238"/>
              <a:ext cx="223838" cy="501650"/>
              <a:chOff x="4140" y="429"/>
              <a:chExt cx="1425" cy="2396"/>
            </a:xfrm>
          </p:grpSpPr>
          <p:sp>
            <p:nvSpPr>
              <p:cNvPr id="144" name="Freeform 89"/>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Rectangle 90"/>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46" name="Freeform 91"/>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Freeform 92"/>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Rectangle 93"/>
              <p:cNvSpPr>
                <a:spLocks noChangeArrowheads="1"/>
              </p:cNvSpPr>
              <p:nvPr/>
            </p:nvSpPr>
            <p:spPr bwMode="auto">
              <a:xfrm>
                <a:off x="4211" y="694"/>
                <a:ext cx="596" cy="45"/>
              </a:xfrm>
              <a:prstGeom prst="rect">
                <a:avLst/>
              </a:prstGeom>
              <a:solidFill>
                <a:schemeClr val="tx1"/>
              </a:solidFill>
              <a:ln w="9525">
                <a:solidFill>
                  <a:schemeClr val="tx1"/>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nvGrpSpPr>
              <p:cNvPr id="149" name="Group 94"/>
              <p:cNvGrpSpPr/>
              <p:nvPr/>
            </p:nvGrpSpPr>
            <p:grpSpPr bwMode="auto">
              <a:xfrm>
                <a:off x="4749" y="668"/>
                <a:ext cx="581" cy="145"/>
                <a:chOff x="614" y="2568"/>
                <a:chExt cx="725" cy="139"/>
              </a:xfrm>
            </p:grpSpPr>
            <p:sp>
              <p:nvSpPr>
                <p:cNvPr id="174" name="AutoShape 95"/>
                <p:cNvSpPr>
                  <a:spLocks noChangeArrowheads="1"/>
                </p:cNvSpPr>
                <p:nvPr/>
              </p:nvSpPr>
              <p:spPr bwMode="auto">
                <a:xfrm>
                  <a:off x="611" y="2571"/>
                  <a:ext cx="731" cy="138"/>
                </a:xfrm>
                <a:prstGeom prst="roundRect">
                  <a:avLst>
                    <a:gd name="adj" fmla="val 50000"/>
                  </a:avLst>
                </a:prstGeom>
                <a:solidFill>
                  <a:schemeClr val="tx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75" name="AutoShape 96"/>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sp>
            <p:nvSpPr>
              <p:cNvPr id="150" name="Rectangle 97"/>
              <p:cNvSpPr>
                <a:spLocks noChangeArrowheads="1"/>
              </p:cNvSpPr>
              <p:nvPr/>
            </p:nvSpPr>
            <p:spPr bwMode="auto">
              <a:xfrm>
                <a:off x="4221" y="1020"/>
                <a:ext cx="596" cy="45"/>
              </a:xfrm>
              <a:prstGeom prst="rect">
                <a:avLst/>
              </a:prstGeom>
              <a:solidFill>
                <a:schemeClr val="tx1"/>
              </a:solidFill>
              <a:ln w="9525">
                <a:solidFill>
                  <a:schemeClr val="tx1"/>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nvGrpSpPr>
              <p:cNvPr id="151" name="Group 98"/>
              <p:cNvGrpSpPr/>
              <p:nvPr/>
            </p:nvGrpSpPr>
            <p:grpSpPr bwMode="auto">
              <a:xfrm>
                <a:off x="4747" y="994"/>
                <a:ext cx="581" cy="134"/>
                <a:chOff x="614" y="2568"/>
                <a:chExt cx="725" cy="139"/>
              </a:xfrm>
            </p:grpSpPr>
            <p:sp>
              <p:nvSpPr>
                <p:cNvPr id="172" name="AutoShape 99"/>
                <p:cNvSpPr>
                  <a:spLocks noChangeArrowheads="1"/>
                </p:cNvSpPr>
                <p:nvPr/>
              </p:nvSpPr>
              <p:spPr bwMode="auto">
                <a:xfrm>
                  <a:off x="613" y="2572"/>
                  <a:ext cx="731" cy="134"/>
                </a:xfrm>
                <a:prstGeom prst="roundRect">
                  <a:avLst>
                    <a:gd name="adj" fmla="val 50000"/>
                  </a:avLst>
                </a:prstGeom>
                <a:solidFill>
                  <a:schemeClr val="tx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73" name="AutoShape 100"/>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sp>
            <p:nvSpPr>
              <p:cNvPr id="152" name="Rectangle 101"/>
              <p:cNvSpPr>
                <a:spLocks noChangeArrowheads="1"/>
              </p:cNvSpPr>
              <p:nvPr/>
            </p:nvSpPr>
            <p:spPr bwMode="auto">
              <a:xfrm>
                <a:off x="4221" y="1362"/>
                <a:ext cx="596" cy="45"/>
              </a:xfrm>
              <a:prstGeom prst="rect">
                <a:avLst/>
              </a:prstGeom>
              <a:solidFill>
                <a:schemeClr val="tx1"/>
              </a:solidFill>
              <a:ln w="9525">
                <a:solidFill>
                  <a:schemeClr val="tx1"/>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53" name="Rectangle 102"/>
              <p:cNvSpPr>
                <a:spLocks noChangeArrowheads="1"/>
              </p:cNvSpPr>
              <p:nvPr/>
            </p:nvSpPr>
            <p:spPr bwMode="auto">
              <a:xfrm>
                <a:off x="4231" y="1657"/>
                <a:ext cx="596" cy="45"/>
              </a:xfrm>
              <a:prstGeom prst="rect">
                <a:avLst/>
              </a:prstGeom>
              <a:solidFill>
                <a:schemeClr val="tx1"/>
              </a:solidFill>
              <a:ln w="9525">
                <a:solidFill>
                  <a:schemeClr val="tx1"/>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nvGrpSpPr>
              <p:cNvPr id="154" name="Group 103"/>
              <p:cNvGrpSpPr/>
              <p:nvPr/>
            </p:nvGrpSpPr>
            <p:grpSpPr bwMode="auto">
              <a:xfrm>
                <a:off x="4735" y="1627"/>
                <a:ext cx="582" cy="151"/>
                <a:chOff x="614" y="2568"/>
                <a:chExt cx="725" cy="139"/>
              </a:xfrm>
            </p:grpSpPr>
            <p:sp>
              <p:nvSpPr>
                <p:cNvPr id="170" name="AutoShape 104"/>
                <p:cNvSpPr>
                  <a:spLocks noChangeArrowheads="1"/>
                </p:cNvSpPr>
                <p:nvPr/>
              </p:nvSpPr>
              <p:spPr bwMode="auto">
                <a:xfrm>
                  <a:off x="616" y="2568"/>
                  <a:ext cx="718" cy="140"/>
                </a:xfrm>
                <a:prstGeom prst="roundRect">
                  <a:avLst>
                    <a:gd name="adj" fmla="val 50000"/>
                  </a:avLst>
                </a:prstGeom>
                <a:solidFill>
                  <a:schemeClr val="tx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71" name="AutoShape 105"/>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sp>
            <p:nvSpPr>
              <p:cNvPr id="155" name="Freeform 106"/>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6" name="Group 107"/>
              <p:cNvGrpSpPr/>
              <p:nvPr/>
            </p:nvGrpSpPr>
            <p:grpSpPr bwMode="auto">
              <a:xfrm>
                <a:off x="4739" y="1327"/>
                <a:ext cx="582" cy="139"/>
                <a:chOff x="614" y="2568"/>
                <a:chExt cx="725" cy="139"/>
              </a:xfrm>
            </p:grpSpPr>
            <p:sp>
              <p:nvSpPr>
                <p:cNvPr id="168" name="AutoShape 108"/>
                <p:cNvSpPr>
                  <a:spLocks noChangeArrowheads="1"/>
                </p:cNvSpPr>
                <p:nvPr/>
              </p:nvSpPr>
              <p:spPr bwMode="auto">
                <a:xfrm>
                  <a:off x="611" y="2565"/>
                  <a:ext cx="730" cy="144"/>
                </a:xfrm>
                <a:prstGeom prst="roundRect">
                  <a:avLst>
                    <a:gd name="adj" fmla="val 50000"/>
                  </a:avLst>
                </a:prstGeom>
                <a:solidFill>
                  <a:schemeClr val="tx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69" name="AutoShape 109"/>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sp>
            <p:nvSpPr>
              <p:cNvPr id="157" name="Rectangle 110"/>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58" name="Freeform 111"/>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112"/>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Oval 113"/>
              <p:cNvSpPr>
                <a:spLocks noChangeArrowheads="1"/>
              </p:cNvSpPr>
              <p:nvPr/>
            </p:nvSpPr>
            <p:spPr bwMode="auto">
              <a:xfrm>
                <a:off x="5514" y="2613"/>
                <a:ext cx="51" cy="91"/>
              </a:xfrm>
              <a:prstGeom prst="ellipse">
                <a:avLst/>
              </a:prstGeom>
              <a:solidFill>
                <a:srgbClr val="333333"/>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61" name="Freeform 114"/>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AutoShape 115"/>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63" name="AutoShape 116"/>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64" name="Oval 117"/>
              <p:cNvSpPr>
                <a:spLocks noChangeArrowheads="1"/>
              </p:cNvSpPr>
              <p:nvPr/>
            </p:nvSpPr>
            <p:spPr bwMode="auto">
              <a:xfrm>
                <a:off x="4312" y="2385"/>
                <a:ext cx="152" cy="144"/>
              </a:xfrm>
              <a:prstGeom prst="ellipse">
                <a:avLst/>
              </a:prstGeom>
              <a:solidFill>
                <a:srgbClr val="33CC33"/>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65" name="Oval 118"/>
              <p:cNvSpPr>
                <a:spLocks noChangeArrowheads="1"/>
              </p:cNvSpPr>
              <p:nvPr/>
            </p:nvSpPr>
            <p:spPr bwMode="auto">
              <a:xfrm>
                <a:off x="4484" y="2385"/>
                <a:ext cx="162" cy="144"/>
              </a:xfrm>
              <a:prstGeom prst="ellipse">
                <a:avLst/>
              </a:prstGeom>
              <a:solidFill>
                <a:srgbClr val="FF0000"/>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66" name="Oval 119"/>
              <p:cNvSpPr>
                <a:spLocks noChangeArrowheads="1"/>
              </p:cNvSpPr>
              <p:nvPr/>
            </p:nvSpPr>
            <p:spPr bwMode="auto">
              <a:xfrm>
                <a:off x="4666" y="2378"/>
                <a:ext cx="152" cy="144"/>
              </a:xfrm>
              <a:prstGeom prst="ellipse">
                <a:avLst/>
              </a:prstGeom>
              <a:solidFill>
                <a:srgbClr val="33CC33"/>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67" name="Rectangle 120"/>
              <p:cNvSpPr>
                <a:spLocks noChangeArrowheads="1"/>
              </p:cNvSpPr>
              <p:nvPr/>
            </p:nvSpPr>
            <p:spPr bwMode="auto">
              <a:xfrm>
                <a:off x="5060" y="1832"/>
                <a:ext cx="91" cy="766"/>
              </a:xfrm>
              <a:prstGeom prst="rect">
                <a:avLst/>
              </a:prstGeom>
              <a:solidFill>
                <a:srgbClr val="292929"/>
              </a:solidFill>
              <a:ln w="9525">
                <a:solidFill>
                  <a:schemeClr val="tx1"/>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grpSp>
      <p:sp>
        <p:nvSpPr>
          <p:cNvPr id="6" name="Freeform 5"/>
          <p:cNvSpPr/>
          <p:nvPr/>
        </p:nvSpPr>
        <p:spPr>
          <a:xfrm>
            <a:off x="6069496" y="2941983"/>
            <a:ext cx="3750365" cy="2491408"/>
          </a:xfrm>
          <a:custGeom>
            <a:avLst/>
            <a:gdLst>
              <a:gd name="connsiteX0" fmla="*/ 331304 w 3750365"/>
              <a:gd name="connsiteY0" fmla="*/ 0 h 2491408"/>
              <a:gd name="connsiteX1" fmla="*/ 0 w 3750365"/>
              <a:gd name="connsiteY1" fmla="*/ 861391 h 2491408"/>
              <a:gd name="connsiteX2" fmla="*/ 13252 w 3750365"/>
              <a:gd name="connsiteY2" fmla="*/ 1378226 h 2491408"/>
              <a:gd name="connsiteX3" fmla="*/ 26504 w 3750365"/>
              <a:gd name="connsiteY3" fmla="*/ 2491408 h 2491408"/>
              <a:gd name="connsiteX4" fmla="*/ 3750365 w 3750365"/>
              <a:gd name="connsiteY4" fmla="*/ 2451652 h 2491408"/>
              <a:gd name="connsiteX5" fmla="*/ 3723861 w 3750365"/>
              <a:gd name="connsiteY5" fmla="*/ 79513 h 2491408"/>
              <a:gd name="connsiteX6" fmla="*/ 331304 w 3750365"/>
              <a:gd name="connsiteY6" fmla="*/ 0 h 249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0365" h="2491408">
                <a:moveTo>
                  <a:pt x="331304" y="0"/>
                </a:moveTo>
                <a:lnTo>
                  <a:pt x="0" y="861391"/>
                </a:lnTo>
                <a:lnTo>
                  <a:pt x="13252" y="1378226"/>
                </a:lnTo>
                <a:lnTo>
                  <a:pt x="26504" y="2491408"/>
                </a:lnTo>
                <a:lnTo>
                  <a:pt x="3750365" y="2451652"/>
                </a:lnTo>
                <a:lnTo>
                  <a:pt x="3723861" y="79513"/>
                </a:lnTo>
                <a:lnTo>
                  <a:pt x="3313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Pipelining: increased utilization</a:t>
            </a:r>
            <a:endParaRPr lang="en-US" sz="4400" dirty="0"/>
          </a:p>
        </p:txBody>
      </p:sp>
      <p:grpSp>
        <p:nvGrpSpPr>
          <p:cNvPr id="6" name="Group 5"/>
          <p:cNvGrpSpPr/>
          <p:nvPr/>
        </p:nvGrpSpPr>
        <p:grpSpPr>
          <a:xfrm>
            <a:off x="1436915" y="1417186"/>
            <a:ext cx="9144000" cy="3759200"/>
            <a:chOff x="1436915" y="1417186"/>
            <a:chExt cx="9144000" cy="3759200"/>
          </a:xfrm>
        </p:grpSpPr>
        <p:grpSp>
          <p:nvGrpSpPr>
            <p:cNvPr id="5" name="Group 4"/>
            <p:cNvGrpSpPr/>
            <p:nvPr/>
          </p:nvGrpSpPr>
          <p:grpSpPr>
            <a:xfrm>
              <a:off x="1436915" y="1744211"/>
              <a:ext cx="5265738" cy="3432175"/>
              <a:chOff x="1436915" y="1744211"/>
              <a:chExt cx="5265738" cy="3432175"/>
            </a:xfrm>
          </p:grpSpPr>
          <p:sp>
            <p:nvSpPr>
              <p:cNvPr id="271" name="Text Box 4"/>
              <p:cNvSpPr txBox="1">
                <a:spLocks noChangeArrowheads="1"/>
              </p:cNvSpPr>
              <p:nvPr/>
            </p:nvSpPr>
            <p:spPr bwMode="auto">
              <a:xfrm>
                <a:off x="1436915" y="1760086"/>
                <a:ext cx="3086100" cy="354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first packet bit transmitted, t = 0</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72" name="Line 5"/>
              <p:cNvSpPr>
                <a:spLocks noChangeShapeType="1"/>
              </p:cNvSpPr>
              <p:nvPr/>
            </p:nvSpPr>
            <p:spPr bwMode="auto">
              <a:xfrm>
                <a:off x="4599215" y="1744211"/>
                <a:ext cx="20638" cy="32845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3" name="Line 6"/>
              <p:cNvSpPr>
                <a:spLocks noChangeShapeType="1"/>
              </p:cNvSpPr>
              <p:nvPr/>
            </p:nvSpPr>
            <p:spPr bwMode="auto">
              <a:xfrm>
                <a:off x="6680428" y="1756911"/>
                <a:ext cx="22225" cy="335121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90" name="Group 23"/>
              <p:cNvGrpSpPr/>
              <p:nvPr/>
            </p:nvGrpSpPr>
            <p:grpSpPr bwMode="auto">
              <a:xfrm>
                <a:off x="4480153" y="4081011"/>
                <a:ext cx="1466850" cy="608013"/>
                <a:chOff x="12502" y="21425"/>
                <a:chExt cx="3400" cy="1025"/>
              </a:xfrm>
            </p:grpSpPr>
            <p:sp>
              <p:nvSpPr>
                <p:cNvPr id="291" name="Line 24"/>
                <p:cNvSpPr>
                  <a:spLocks noChangeShapeType="1"/>
                </p:cNvSpPr>
                <p:nvPr/>
              </p:nvSpPr>
              <p:spPr bwMode="auto">
                <a:xfrm flipH="1">
                  <a:off x="12502" y="21425"/>
                  <a:ext cx="288" cy="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92" name="Freeform 25"/>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93" name="Group 26"/>
                <p:cNvGrpSpPr/>
                <p:nvPr/>
              </p:nvGrpSpPr>
              <p:grpSpPr bwMode="auto">
                <a:xfrm>
                  <a:off x="12815" y="21425"/>
                  <a:ext cx="2776" cy="913"/>
                  <a:chOff x="12315" y="13225"/>
                  <a:chExt cx="2775" cy="913"/>
                </a:xfrm>
              </p:grpSpPr>
              <p:sp>
                <p:nvSpPr>
                  <p:cNvPr id="296" name="Line 27"/>
                  <p:cNvSpPr>
                    <a:spLocks noChangeShapeType="1"/>
                  </p:cNvSpPr>
                  <p:nvPr/>
                </p:nvSpPr>
                <p:spPr bwMode="auto">
                  <a:xfrm>
                    <a:off x="12315" y="13225"/>
                    <a:ext cx="1587" cy="51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97" name="Line 28"/>
                  <p:cNvSpPr>
                    <a:spLocks noChangeShapeType="1"/>
                  </p:cNvSpPr>
                  <p:nvPr/>
                </p:nvSpPr>
                <p:spPr bwMode="auto">
                  <a:xfrm>
                    <a:off x="13915" y="13737"/>
                    <a:ext cx="1175" cy="401"/>
                  </a:xfrm>
                  <a:prstGeom prst="line">
                    <a:avLst/>
                  </a:prstGeom>
                  <a:noFill/>
                  <a:ln w="9525">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94" name="Line 29"/>
                <p:cNvSpPr>
                  <a:spLocks noChangeShapeType="1"/>
                </p:cNvSpPr>
                <p:nvPr/>
              </p:nvSpPr>
              <p:spPr bwMode="auto">
                <a:xfrm>
                  <a:off x="12815" y="21837"/>
                  <a:ext cx="687" cy="21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95" name="Line 30"/>
                <p:cNvSpPr>
                  <a:spLocks noChangeShapeType="1"/>
                </p:cNvSpPr>
                <p:nvPr/>
              </p:nvSpPr>
              <p:spPr bwMode="auto">
                <a:xfrm>
                  <a:off x="13515" y="22048"/>
                  <a:ext cx="1175" cy="402"/>
                </a:xfrm>
                <a:prstGeom prst="line">
                  <a:avLst/>
                </a:prstGeom>
                <a:noFill/>
                <a:ln w="9525">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02" name="Group 35"/>
              <p:cNvGrpSpPr/>
              <p:nvPr/>
            </p:nvGrpSpPr>
            <p:grpSpPr bwMode="auto">
              <a:xfrm>
                <a:off x="4469040" y="4319136"/>
                <a:ext cx="1466850" cy="606425"/>
                <a:chOff x="12502" y="21425"/>
                <a:chExt cx="3400" cy="1025"/>
              </a:xfrm>
            </p:grpSpPr>
            <p:sp>
              <p:nvSpPr>
                <p:cNvPr id="303" name="Line 36"/>
                <p:cNvSpPr>
                  <a:spLocks noChangeShapeType="1"/>
                </p:cNvSpPr>
                <p:nvPr/>
              </p:nvSpPr>
              <p:spPr bwMode="auto">
                <a:xfrm flipH="1">
                  <a:off x="12502" y="21425"/>
                  <a:ext cx="288" cy="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4" name="Freeform 37"/>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05" name="Group 38"/>
                <p:cNvGrpSpPr/>
                <p:nvPr/>
              </p:nvGrpSpPr>
              <p:grpSpPr bwMode="auto">
                <a:xfrm>
                  <a:off x="12815" y="21425"/>
                  <a:ext cx="2776" cy="913"/>
                  <a:chOff x="12315" y="13225"/>
                  <a:chExt cx="2775" cy="913"/>
                </a:xfrm>
              </p:grpSpPr>
              <p:sp>
                <p:nvSpPr>
                  <p:cNvPr id="308" name="Line 39"/>
                  <p:cNvSpPr>
                    <a:spLocks noChangeShapeType="1"/>
                  </p:cNvSpPr>
                  <p:nvPr/>
                </p:nvSpPr>
                <p:spPr bwMode="auto">
                  <a:xfrm>
                    <a:off x="12315" y="13225"/>
                    <a:ext cx="1587" cy="51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9" name="Line 40"/>
                  <p:cNvSpPr>
                    <a:spLocks noChangeShapeType="1"/>
                  </p:cNvSpPr>
                  <p:nvPr/>
                </p:nvSpPr>
                <p:spPr bwMode="auto">
                  <a:xfrm>
                    <a:off x="13915" y="13737"/>
                    <a:ext cx="1175" cy="401"/>
                  </a:xfrm>
                  <a:prstGeom prst="line">
                    <a:avLst/>
                  </a:prstGeom>
                  <a:noFill/>
                  <a:ln w="9525">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06" name="Line 41"/>
                <p:cNvSpPr>
                  <a:spLocks noChangeShapeType="1"/>
                </p:cNvSpPr>
                <p:nvPr/>
              </p:nvSpPr>
              <p:spPr bwMode="auto">
                <a:xfrm>
                  <a:off x="12815" y="21837"/>
                  <a:ext cx="687" cy="21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7" name="Line 42"/>
                <p:cNvSpPr>
                  <a:spLocks noChangeShapeType="1"/>
                </p:cNvSpPr>
                <p:nvPr/>
              </p:nvSpPr>
              <p:spPr bwMode="auto">
                <a:xfrm>
                  <a:off x="13515" y="22048"/>
                  <a:ext cx="1175" cy="402"/>
                </a:xfrm>
                <a:prstGeom prst="line">
                  <a:avLst/>
                </a:prstGeom>
                <a:noFill/>
                <a:ln w="9525">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10" name="Group 43"/>
              <p:cNvGrpSpPr/>
              <p:nvPr/>
            </p:nvGrpSpPr>
            <p:grpSpPr bwMode="auto">
              <a:xfrm>
                <a:off x="4480153" y="4569961"/>
                <a:ext cx="1466850" cy="606425"/>
                <a:chOff x="12502" y="21425"/>
                <a:chExt cx="3400" cy="1025"/>
              </a:xfrm>
            </p:grpSpPr>
            <p:sp>
              <p:nvSpPr>
                <p:cNvPr id="311" name="Line 44"/>
                <p:cNvSpPr>
                  <a:spLocks noChangeShapeType="1"/>
                </p:cNvSpPr>
                <p:nvPr/>
              </p:nvSpPr>
              <p:spPr bwMode="auto">
                <a:xfrm flipH="1">
                  <a:off x="12502" y="21425"/>
                  <a:ext cx="288" cy="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12" name="Freeform 45"/>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13" name="Group 46"/>
                <p:cNvGrpSpPr/>
                <p:nvPr/>
              </p:nvGrpSpPr>
              <p:grpSpPr bwMode="auto">
                <a:xfrm>
                  <a:off x="12815" y="21425"/>
                  <a:ext cx="2776" cy="913"/>
                  <a:chOff x="12315" y="13225"/>
                  <a:chExt cx="2775" cy="913"/>
                </a:xfrm>
              </p:grpSpPr>
              <p:sp>
                <p:nvSpPr>
                  <p:cNvPr id="316" name="Line 47"/>
                  <p:cNvSpPr>
                    <a:spLocks noChangeShapeType="1"/>
                  </p:cNvSpPr>
                  <p:nvPr/>
                </p:nvSpPr>
                <p:spPr bwMode="auto">
                  <a:xfrm>
                    <a:off x="12315" y="13225"/>
                    <a:ext cx="1587" cy="51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17" name="Line 48"/>
                  <p:cNvSpPr>
                    <a:spLocks noChangeShapeType="1"/>
                  </p:cNvSpPr>
                  <p:nvPr/>
                </p:nvSpPr>
                <p:spPr bwMode="auto">
                  <a:xfrm>
                    <a:off x="13915" y="13737"/>
                    <a:ext cx="1175" cy="401"/>
                  </a:xfrm>
                  <a:prstGeom prst="line">
                    <a:avLst/>
                  </a:prstGeom>
                  <a:noFill/>
                  <a:ln w="9525">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14" name="Line 49"/>
                <p:cNvSpPr>
                  <a:spLocks noChangeShapeType="1"/>
                </p:cNvSpPr>
                <p:nvPr/>
              </p:nvSpPr>
              <p:spPr bwMode="auto">
                <a:xfrm>
                  <a:off x="12815" y="21837"/>
                  <a:ext cx="687" cy="21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15" name="Line 50"/>
                <p:cNvSpPr>
                  <a:spLocks noChangeShapeType="1"/>
                </p:cNvSpPr>
                <p:nvPr/>
              </p:nvSpPr>
              <p:spPr bwMode="auto">
                <a:xfrm>
                  <a:off x="13515" y="22048"/>
                  <a:ext cx="1175" cy="402"/>
                </a:xfrm>
                <a:prstGeom prst="line">
                  <a:avLst/>
                </a:prstGeom>
                <a:noFill/>
                <a:ln w="9525">
                  <a:solidFill>
                    <a:srgbClr val="000000"/>
                  </a:solidFill>
                  <a:prstDash val="sysDot"/>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18" name="Line 51"/>
              <p:cNvSpPr>
                <a:spLocks noChangeShapeType="1"/>
              </p:cNvSpPr>
              <p:nvPr/>
            </p:nvSpPr>
            <p:spPr bwMode="auto">
              <a:xfrm flipV="1">
                <a:off x="4630965" y="3646036"/>
                <a:ext cx="2065338" cy="93186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4" name="Group 3"/>
            <p:cNvGrpSpPr/>
            <p:nvPr/>
          </p:nvGrpSpPr>
          <p:grpSpPr>
            <a:xfrm>
              <a:off x="1782990" y="1417186"/>
              <a:ext cx="8797925" cy="2974975"/>
              <a:chOff x="1782990" y="1417186"/>
              <a:chExt cx="8797925" cy="2974975"/>
            </a:xfrm>
          </p:grpSpPr>
          <p:sp>
            <p:nvSpPr>
              <p:cNvPr id="270" name="Line 3"/>
              <p:cNvSpPr>
                <a:spLocks noChangeShapeType="1"/>
              </p:cNvSpPr>
              <p:nvPr/>
            </p:nvSpPr>
            <p:spPr bwMode="auto">
              <a:xfrm>
                <a:off x="4608740" y="1966461"/>
                <a:ext cx="2082800" cy="93186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4" name="Text Box 7"/>
              <p:cNvSpPr txBox="1">
                <a:spLocks noChangeArrowheads="1"/>
              </p:cNvSpPr>
              <p:nvPr/>
            </p:nvSpPr>
            <p:spPr bwMode="auto">
              <a:xfrm>
                <a:off x="4138840" y="1417186"/>
                <a:ext cx="1042988"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sender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75" name="Text Box 8"/>
              <p:cNvSpPr txBox="1">
                <a:spLocks noChangeArrowheads="1"/>
              </p:cNvSpPr>
              <p:nvPr/>
            </p:nvSpPr>
            <p:spPr bwMode="auto">
              <a:xfrm>
                <a:off x="6167665" y="1417186"/>
                <a:ext cx="1108075"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receiver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76" name="Line 9"/>
              <p:cNvSpPr>
                <a:spLocks noChangeShapeType="1"/>
              </p:cNvSpPr>
              <p:nvPr/>
            </p:nvSpPr>
            <p:spPr bwMode="auto">
              <a:xfrm>
                <a:off x="4619853" y="1961699"/>
                <a:ext cx="2049462" cy="3175"/>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7" name="Line 10"/>
              <p:cNvSpPr>
                <a:spLocks noChangeShapeType="1"/>
              </p:cNvSpPr>
              <p:nvPr/>
            </p:nvSpPr>
            <p:spPr bwMode="auto">
              <a:xfrm>
                <a:off x="4626203" y="4093711"/>
                <a:ext cx="2049462" cy="0"/>
              </a:xfrm>
              <a:prstGeom prst="line">
                <a:avLst/>
              </a:prstGeom>
              <a:noFill/>
              <a:ln w="9525">
                <a:solidFill>
                  <a:srgbClr val="000000"/>
                </a:solidFill>
                <a:prstDash val="dash"/>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8" name="Freeform 11"/>
              <p:cNvSpPr/>
              <p:nvPr/>
            </p:nvSpPr>
            <p:spPr bwMode="auto">
              <a:xfrm>
                <a:off x="4603978" y="1958524"/>
                <a:ext cx="2087562" cy="1169987"/>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ln>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9" name="Line 12"/>
              <p:cNvSpPr>
                <a:spLocks noChangeShapeType="1"/>
              </p:cNvSpPr>
              <p:nvPr/>
            </p:nvSpPr>
            <p:spPr bwMode="auto">
              <a:xfrm flipH="1">
                <a:off x="4469040" y="1958524"/>
                <a:ext cx="123825" cy="317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0" name="Line 13"/>
              <p:cNvSpPr>
                <a:spLocks noChangeShapeType="1"/>
              </p:cNvSpPr>
              <p:nvPr/>
            </p:nvSpPr>
            <p:spPr bwMode="auto">
              <a:xfrm flipH="1">
                <a:off x="4469040" y="2202999"/>
                <a:ext cx="123825"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1" name="Text Box 14"/>
              <p:cNvSpPr txBox="1">
                <a:spLocks noChangeArrowheads="1"/>
              </p:cNvSpPr>
              <p:nvPr/>
            </p:nvSpPr>
            <p:spPr bwMode="auto">
              <a:xfrm>
                <a:off x="3687990" y="2942774"/>
                <a:ext cx="965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RTT </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82" name="Line 15"/>
              <p:cNvSpPr>
                <a:spLocks noChangeShapeType="1"/>
              </p:cNvSpPr>
              <p:nvPr/>
            </p:nvSpPr>
            <p:spPr bwMode="auto">
              <a:xfrm>
                <a:off x="4502378" y="3253924"/>
                <a:ext cx="9525" cy="82073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3" name="Line 16"/>
              <p:cNvSpPr>
                <a:spLocks noChangeShapeType="1"/>
              </p:cNvSpPr>
              <p:nvPr/>
            </p:nvSpPr>
            <p:spPr bwMode="auto">
              <a:xfrm flipV="1">
                <a:off x="4507140" y="2225224"/>
                <a:ext cx="1588" cy="77628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4" name="Text Box 17"/>
              <p:cNvSpPr txBox="1">
                <a:spLocks noChangeArrowheads="1"/>
              </p:cNvSpPr>
              <p:nvPr/>
            </p:nvSpPr>
            <p:spPr bwMode="auto">
              <a:xfrm>
                <a:off x="1782990" y="2041074"/>
                <a:ext cx="27400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last bit transmitted, t = L / 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85" name="Line 18"/>
              <p:cNvSpPr>
                <a:spLocks noChangeShapeType="1"/>
              </p:cNvSpPr>
              <p:nvPr/>
            </p:nvSpPr>
            <p:spPr bwMode="auto">
              <a:xfrm flipH="1">
                <a:off x="6669315" y="2884036"/>
                <a:ext cx="125413"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6" name="Text Box 19"/>
              <p:cNvSpPr txBox="1">
                <a:spLocks noChangeArrowheads="1"/>
              </p:cNvSpPr>
              <p:nvPr/>
            </p:nvSpPr>
            <p:spPr bwMode="auto">
              <a:xfrm>
                <a:off x="6745515" y="2706236"/>
                <a:ext cx="2641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first packet bit arrives</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87" name="Line 20"/>
              <p:cNvSpPr>
                <a:spLocks noChangeShapeType="1"/>
              </p:cNvSpPr>
              <p:nvPr/>
            </p:nvSpPr>
            <p:spPr bwMode="auto">
              <a:xfrm>
                <a:off x="6691540" y="3134861"/>
                <a:ext cx="119063"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8" name="Text Box 21"/>
              <p:cNvSpPr txBox="1">
                <a:spLocks noChangeArrowheads="1"/>
              </p:cNvSpPr>
              <p:nvPr/>
            </p:nvSpPr>
            <p:spPr bwMode="auto">
              <a:xfrm>
                <a:off x="6750278" y="2958649"/>
                <a:ext cx="3581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last packet bit arrives, send ACK</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89" name="Text Box 22"/>
              <p:cNvSpPr txBox="1">
                <a:spLocks noChangeArrowheads="1"/>
              </p:cNvSpPr>
              <p:nvPr/>
            </p:nvSpPr>
            <p:spPr bwMode="auto">
              <a:xfrm>
                <a:off x="1930628" y="3750811"/>
                <a:ext cx="2635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ACK arrives, send next </a:t>
                </a:r>
                <a:endPar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packet, t = RTT + L / 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298" name="Freeform 31"/>
              <p:cNvSpPr/>
              <p:nvPr/>
            </p:nvSpPr>
            <p:spPr bwMode="auto">
              <a:xfrm>
                <a:off x="4608740" y="2210936"/>
                <a:ext cx="2087563" cy="11684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99" name="Freeform 32"/>
              <p:cNvSpPr/>
              <p:nvPr/>
            </p:nvSpPr>
            <p:spPr bwMode="auto">
              <a:xfrm>
                <a:off x="4608740" y="2461761"/>
                <a:ext cx="2087563" cy="11684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ln>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0" name="Line 33"/>
              <p:cNvSpPr>
                <a:spLocks noChangeShapeType="1"/>
              </p:cNvSpPr>
              <p:nvPr/>
            </p:nvSpPr>
            <p:spPr bwMode="auto">
              <a:xfrm flipV="1">
                <a:off x="4626203" y="3142799"/>
                <a:ext cx="2065337" cy="9318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1" name="Line 34"/>
              <p:cNvSpPr>
                <a:spLocks noChangeShapeType="1"/>
              </p:cNvSpPr>
              <p:nvPr/>
            </p:nvSpPr>
            <p:spPr bwMode="auto">
              <a:xfrm flipV="1">
                <a:off x="4626203" y="3393624"/>
                <a:ext cx="2065337" cy="9318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19" name="Text Box 52"/>
              <p:cNvSpPr txBox="1">
                <a:spLocks noChangeArrowheads="1"/>
              </p:cNvSpPr>
              <p:nvPr/>
            </p:nvSpPr>
            <p:spPr bwMode="auto">
              <a:xfrm>
                <a:off x="6747103" y="3212649"/>
                <a:ext cx="38338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last bit of 2</a:t>
                </a:r>
                <a:r>
                  <a:rPr kumimoji="0" lang="en-US" altLang="en-US" sz="1600" b="0" i="0" u="none" strike="noStrike" kern="1200" cap="none" spc="0" normalizeH="0" baseline="30000" noProof="0">
                    <a:ln>
                      <a:noFill/>
                    </a:ln>
                    <a:solidFill>
                      <a:srgbClr val="000000"/>
                    </a:solidFill>
                    <a:effectLst/>
                    <a:uLnTx/>
                    <a:uFillTx/>
                    <a:latin typeface="Arial" panose="020B0604020202020204" pitchFamily="34" charset="0"/>
                    <a:ea typeface="MS PGothic" panose="020B0600070205080204" pitchFamily="34" charset="-128"/>
                    <a:cs typeface="+mn-cs"/>
                  </a:rPr>
                  <a:t>nd</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packet arrives, send ACK</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320" name="Line 53"/>
              <p:cNvSpPr>
                <a:spLocks noChangeShapeType="1"/>
              </p:cNvSpPr>
              <p:nvPr/>
            </p:nvSpPr>
            <p:spPr bwMode="auto">
              <a:xfrm flipV="1">
                <a:off x="6691540" y="3371399"/>
                <a:ext cx="112713"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21" name="Line 54"/>
              <p:cNvSpPr>
                <a:spLocks noChangeShapeType="1"/>
              </p:cNvSpPr>
              <p:nvPr/>
            </p:nvSpPr>
            <p:spPr bwMode="auto">
              <a:xfrm flipV="1">
                <a:off x="6702653" y="3623811"/>
                <a:ext cx="112712"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22" name="Text Box 55"/>
              <p:cNvSpPr txBox="1">
                <a:spLocks noChangeArrowheads="1"/>
              </p:cNvSpPr>
              <p:nvPr/>
            </p:nvSpPr>
            <p:spPr bwMode="auto">
              <a:xfrm>
                <a:off x="6742340" y="3446011"/>
                <a:ext cx="38385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last bit of 3</a:t>
                </a:r>
                <a:r>
                  <a:rPr kumimoji="0" lang="en-US" altLang="en-US" sz="1600" b="0" i="0" u="none" strike="noStrike" kern="1200" cap="none" spc="0" normalizeH="0" baseline="30000" noProof="0" dirty="0">
                    <a:ln>
                      <a:noFill/>
                    </a:ln>
                    <a:solidFill>
                      <a:srgbClr val="000000"/>
                    </a:solidFill>
                    <a:effectLst/>
                    <a:uLnTx/>
                    <a:uFillTx/>
                    <a:latin typeface="Arial" panose="020B0604020202020204" pitchFamily="34" charset="0"/>
                    <a:ea typeface="MS PGothic" panose="020B0600070205080204" pitchFamily="34" charset="-128"/>
                    <a:cs typeface="+mn-cs"/>
                  </a:rPr>
                  <a:t>rd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packet arrives, send ACK</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grpSp>
        <p:nvGrpSpPr>
          <p:cNvPr id="7" name="Group 6"/>
          <p:cNvGrpSpPr/>
          <p:nvPr/>
        </p:nvGrpSpPr>
        <p:grpSpPr>
          <a:xfrm>
            <a:off x="6955065" y="4341361"/>
            <a:ext cx="3460750" cy="1145039"/>
            <a:chOff x="6955065" y="4341361"/>
            <a:chExt cx="3460750" cy="1145039"/>
          </a:xfrm>
        </p:grpSpPr>
        <p:sp>
          <p:nvSpPr>
            <p:cNvPr id="323" name="Text Box 57"/>
            <p:cNvSpPr txBox="1">
              <a:spLocks noChangeArrowheads="1"/>
            </p:cNvSpPr>
            <p:nvPr/>
          </p:nvSpPr>
          <p:spPr bwMode="auto">
            <a:xfrm>
              <a:off x="6955065" y="4341361"/>
              <a:ext cx="3460750" cy="7016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3-packet pipelining increases</a:t>
              </a:r>
              <a:endParaRPr kumimoji="0" lang="en-US" sz="2000" b="0" i="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rPr>
                <a:t> utilization by a factor of 3!</a:t>
              </a:r>
              <a:endParaRPr kumimoji="0" lang="en-US" sz="2000" b="0" i="0" u="none" strike="noStrike" kern="1200" cap="none" spc="0" normalizeH="0" baseline="0" noProof="0" dirty="0">
                <a:ln>
                  <a:noFill/>
                </a:ln>
                <a:solidFill>
                  <a:srgbClr val="CC0000"/>
                </a:solidFill>
                <a:effectLst/>
                <a:uLnTx/>
                <a:uFillTx/>
                <a:latin typeface="Arial" panose="020B0604020202020204" pitchFamily="34" charset="0"/>
                <a:ea typeface="MS PGothic" panose="020B0600070205080204" pitchFamily="34" charset="-128"/>
                <a:cs typeface="+mn-cs"/>
              </a:endParaRPr>
            </a:p>
          </p:txBody>
        </p:sp>
        <p:sp>
          <p:nvSpPr>
            <p:cNvPr id="324" name="Line 58"/>
            <p:cNvSpPr>
              <a:spLocks noChangeShapeType="1"/>
            </p:cNvSpPr>
            <p:nvPr/>
          </p:nvSpPr>
          <p:spPr bwMode="auto">
            <a:xfrm>
              <a:off x="7948840" y="5009699"/>
              <a:ext cx="1360" cy="476701"/>
            </a:xfrm>
            <a:prstGeom prst="line">
              <a:avLst/>
            </a:prstGeom>
            <a:noFill/>
            <a:ln w="9525">
              <a:solidFill>
                <a:srgbClr val="CC0000"/>
              </a:solidFill>
              <a:round/>
              <a:tailEnd type="triangl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aphicFrame>
        <p:nvGraphicFramePr>
          <p:cNvPr id="325" name="Object 61"/>
          <p:cNvGraphicFramePr>
            <a:graphicFrameLocks noChangeAspect="1"/>
          </p:cNvGraphicFramePr>
          <p:nvPr/>
        </p:nvGraphicFramePr>
        <p:xfrm>
          <a:off x="2992665" y="5276399"/>
          <a:ext cx="6748463" cy="933450"/>
        </p:xfrm>
        <a:graphic>
          <a:graphicData uri="http://schemas.openxmlformats.org/presentationml/2006/ole">
            <mc:AlternateContent xmlns:mc="http://schemas.openxmlformats.org/markup-compatibility/2006">
              <mc:Choice xmlns:v="urn:schemas-microsoft-com:vml" Requires="v">
                <p:oleObj spid="_x0000_s49161" name="Picture" r:id="rId1" imgW="2686050" imgH="371475" progId="Word.Picture.8">
                  <p:embed/>
                </p:oleObj>
              </mc:Choice>
              <mc:Fallback>
                <p:oleObj name="Picture" r:id="rId1" imgW="2686050" imgH="371475" progId="Word.Picture.8">
                  <p:embed/>
                  <p:pic>
                    <p:nvPicPr>
                      <p:cNvPr id="0" name="Object 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665" y="5276399"/>
                        <a:ext cx="6748463"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dissolve">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66060" y="3200400"/>
            <a:ext cx="2480310" cy="674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798690" y="289325"/>
            <a:ext cx="11100625" cy="894622"/>
          </a:xfrm>
        </p:spPr>
        <p:txBody>
          <a:bodyPr>
            <a:normAutofit/>
          </a:bodyPr>
          <a:lstStyle/>
          <a:p>
            <a:r>
              <a:rPr lang="en-US" sz="4800" dirty="0"/>
              <a:t>Go-Back-N: sender</a:t>
            </a:r>
            <a:endParaRPr lang="en-US" sz="4400" dirty="0"/>
          </a:p>
        </p:txBody>
      </p:sp>
      <p:sp>
        <p:nvSpPr>
          <p:cNvPr id="6" name="Rectangle 3"/>
          <p:cNvSpPr txBox="1">
            <a:spLocks noChangeArrowheads="1"/>
          </p:cNvSpPr>
          <p:nvPr/>
        </p:nvSpPr>
        <p:spPr>
          <a:xfrm>
            <a:off x="938540" y="1295239"/>
            <a:ext cx="11077752" cy="139609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sender: “window” of up to N, consecutive transmitted but </a:t>
            </a:r>
            <a:r>
              <a:rPr kumimoji="0" lang="en-US" altLang="ja-JP" sz="28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unACKed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pkts </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815975" marR="0" lvl="1" indent="-34290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k-bit seq # in pkt header</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altLang="ja-JP"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pic>
        <p:nvPicPr>
          <p:cNvPr id="8" name="Picture 4" descr="gbn_seqnum"/>
          <p:cNvPicPr>
            <a:picLocks noChangeAspect="1" noChangeArrowheads="1"/>
          </p:cNvPicPr>
          <p:nvPr/>
        </p:nvPicPr>
        <p:blipFill>
          <a:blip r:embed="rId1">
            <a:alphaModFix amt="83000"/>
            <a:extLst>
              <a:ext uri="{28A0092B-C50C-407E-A947-70E740481C1C}">
                <a14:useLocalDpi xmlns:a14="http://schemas.microsoft.com/office/drawing/2010/main" val="0"/>
              </a:ext>
            </a:extLst>
          </a:blip>
          <a:srcRect/>
          <a:stretch>
            <a:fillRect/>
          </a:stretch>
        </p:blipFill>
        <p:spPr bwMode="auto">
          <a:xfrm>
            <a:off x="1743751" y="2576024"/>
            <a:ext cx="9167471" cy="1845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p:cNvSpPr>
            <a:spLocks noChangeArrowheads="1"/>
          </p:cNvSpPr>
          <p:nvPr/>
        </p:nvSpPr>
        <p:spPr bwMode="auto">
          <a:xfrm>
            <a:off x="1057835" y="4782281"/>
            <a:ext cx="11309804" cy="1985049"/>
          </a:xfrm>
          <a:prstGeom prst="rect">
            <a:avLst/>
          </a:prstGeom>
          <a:noFill/>
          <a:ln>
            <a:noFill/>
          </a:ln>
          <a:effectLst/>
        </p:spPr>
        <p:txBody>
          <a:bodyPr/>
          <a:lstStyle>
            <a:lvl1pPr marL="292100" indent="-292100">
              <a:defRPr sz="1600">
                <a:solidFill>
                  <a:schemeClr val="tx1"/>
                </a:solidFill>
                <a:latin typeface="Tahoma" panose="020B0604030504040204" charset="0"/>
                <a:ea typeface="MS PGothic" panose="020B0600070205080204" pitchFamily="34" charset="-128"/>
              </a:defRPr>
            </a:lvl1pPr>
            <a:lvl2pPr marL="685800" indent="-22860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351155" marR="0" lvl="0" indent="-339725" algn="l" defTabSz="914400" rtl="0" eaLnBrk="1" fontAlgn="auto" latinLnBrk="0" hangingPunct="1">
              <a:lnSpc>
                <a:spcPct val="85000"/>
              </a:lnSpc>
              <a:spcBef>
                <a:spcPct val="20000"/>
              </a:spcBef>
              <a:spcAft>
                <a:spcPts val="0"/>
              </a:spcAft>
              <a:buClr>
                <a:srgbClr val="000099"/>
              </a:buClr>
              <a:buSzPct val="100000"/>
              <a:buFont typeface="Wingdings" panose="05000000000000000000" pitchFamily="2" charset="2"/>
              <a:buChar char="§"/>
              <a:defRPr/>
            </a:pPr>
            <a:r>
              <a:rPr kumimoji="0" lang="en-US" altLang="en-US" sz="2800" b="0" i="1"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cumulative ACK: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ACK(</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ACKs all packets up to, including seq #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862330" marR="0" lvl="1" indent="-457200"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on receiving ACK(</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m</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ove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window forward to begin at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n+1</a:t>
            </a:r>
            <a:endParaRPr kumimoji="0" lang="en-US" altLang="en-US" sz="28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1155" marR="0" lvl="0" indent="-339725" algn="l" defTabSz="914400" rtl="0" eaLnBrk="1" fontAlgn="auto" latinLnBrk="0" hangingPunct="1">
              <a:lnSpc>
                <a:spcPct val="85000"/>
              </a:lnSpc>
              <a:spcBef>
                <a:spcPct val="20000"/>
              </a:spcBef>
              <a:spcAft>
                <a:spcPts val="0"/>
              </a:spcAft>
              <a:buClr>
                <a:srgbClr val="000099"/>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timer for oldest in-flight packet</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1155" marR="0" lvl="0" indent="-339725" algn="l" defTabSz="914400" rtl="0" eaLnBrk="1" fontAlgn="auto" latinLnBrk="0" hangingPunct="1">
              <a:lnSpc>
                <a:spcPct val="85000"/>
              </a:lnSpc>
              <a:spcBef>
                <a:spcPct val="20000"/>
              </a:spcBef>
              <a:spcAft>
                <a:spcPts val="0"/>
              </a:spcAft>
              <a:buClr>
                <a:srgbClr val="000099"/>
              </a:buClr>
              <a:buSzPct val="100000"/>
              <a:buFont typeface="Wingdings" panose="05000000000000000000" pitchFamily="2" charset="2"/>
              <a:buChar char="§"/>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timeout(n):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retransmit packet n and all higher seq # packets in window</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65000"/>
              <a:buFont typeface="Wingdings" panose="05000000000000000000" pitchFamily="2" charset="2"/>
              <a:buChar char="v"/>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MS PGothic" panose="020B0600070205080204" pitchFamily="34" charset="-128"/>
              <a:cs typeface="+mn-cs"/>
            </a:endParaRPr>
          </a:p>
        </p:txBody>
      </p:sp>
      <p:sp>
        <p:nvSpPr>
          <p:cNvPr id="7"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Go-Back-N: receiver</a:t>
            </a:r>
            <a:endParaRPr lang="en-US" sz="4400" dirty="0"/>
          </a:p>
        </p:txBody>
      </p:sp>
      <p:sp>
        <p:nvSpPr>
          <p:cNvPr id="7" name="Rectangle 3"/>
          <p:cNvSpPr txBox="1">
            <a:spLocks noChangeArrowheads="1"/>
          </p:cNvSpPr>
          <p:nvPr/>
        </p:nvSpPr>
        <p:spPr>
          <a:xfrm>
            <a:off x="803389" y="1374775"/>
            <a:ext cx="10318069" cy="285432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8925" marR="0" lvl="0" indent="-27813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ACK-only: always send ACK for correctly-received packet so far, with highest </a:t>
            </a: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in-order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seq #</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may generate duplicate ACKs</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need only remember </a:t>
            </a:r>
            <a:r>
              <a:rPr kumimoji="0" lang="en-US" altLang="en-US" sz="2400" b="0" i="0" u="none" strike="noStrike" kern="1200" cap="none" spc="0" normalizeH="0" baseline="0" noProof="0" dirty="0" err="1">
                <a:ln>
                  <a:noFill/>
                </a:ln>
                <a:solidFill>
                  <a:srgbClr val="0013A3"/>
                </a:solidFill>
                <a:effectLst/>
                <a:uLnTx/>
                <a:uFillTx/>
                <a:latin typeface="Courier New" panose="02070309020205020404" charset="0"/>
                <a:ea typeface="MS PGothic" panose="020B0600070205080204" pitchFamily="34" charset="-128"/>
                <a:cs typeface="+mn-cs"/>
              </a:rPr>
              <a:t>rcv_base</a:t>
            </a:r>
            <a:endParaRPr kumimoji="0" lang="en-US" altLang="en-US" sz="2400" b="0" i="0" u="none" strike="noStrike" kern="1200" cap="none" spc="0" normalizeH="0" baseline="0" noProof="0" dirty="0">
              <a:ln>
                <a:noFill/>
              </a:ln>
              <a:solidFill>
                <a:srgbClr val="0013A3"/>
              </a:solidFill>
              <a:effectLst/>
              <a:uLnTx/>
              <a:uFillTx/>
              <a:latin typeface="Courier New" panose="02070309020205020404" charset="0"/>
              <a:ea typeface="MS PGothic"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on receipt of out-of-order packet: </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can discard (don’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 buffer) or buffer: an implementation decision</a:t>
            </a:r>
            <a:endParaRPr kumimoji="0" lang="en-US" altLang="ja-JP" sz="24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re-ACK pkt with highest in-order seq #</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40" name="Group 39"/>
          <p:cNvGrpSpPr/>
          <p:nvPr/>
        </p:nvGrpSpPr>
        <p:grpSpPr>
          <a:xfrm>
            <a:off x="965200" y="4368800"/>
            <a:ext cx="10131689" cy="2135212"/>
            <a:chOff x="965200" y="4368800"/>
            <a:chExt cx="10131689" cy="2135212"/>
          </a:xfrm>
        </p:grpSpPr>
        <p:sp>
          <p:nvSpPr>
            <p:cNvPr id="4" name="Rectangle 3"/>
            <p:cNvSpPr/>
            <p:nvPr/>
          </p:nvSpPr>
          <p:spPr>
            <a:xfrm>
              <a:off x="2412281" y="487799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2603500" y="487853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p:cNvSpPr/>
            <p:nvPr/>
          </p:nvSpPr>
          <p:spPr>
            <a:xfrm>
              <a:off x="2777467" y="4879975"/>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2951434" y="487823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3125401" y="4879676"/>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p:cNvSpPr/>
            <p:nvPr/>
          </p:nvSpPr>
          <p:spPr>
            <a:xfrm>
              <a:off x="3312307" y="4876800"/>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p:cNvSpPr/>
            <p:nvPr/>
          </p:nvSpPr>
          <p:spPr>
            <a:xfrm>
              <a:off x="4042679" y="487709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p:cNvSpPr/>
            <p:nvPr/>
          </p:nvSpPr>
          <p:spPr>
            <a:xfrm>
              <a:off x="4216646" y="48773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p:cNvSpPr/>
            <p:nvPr/>
          </p:nvSpPr>
          <p:spPr>
            <a:xfrm>
              <a:off x="4394926" y="4877695"/>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p:cNvSpPr/>
            <p:nvPr/>
          </p:nvSpPr>
          <p:spPr>
            <a:xfrm>
              <a:off x="4573204" y="48770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p:cNvSpPr/>
            <p:nvPr/>
          </p:nvSpPr>
          <p:spPr>
            <a:xfrm>
              <a:off x="4738544" y="488260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3200400" y="5878722"/>
              <a:ext cx="12875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800" b="0" i="0" u="none" strike="noStrike" kern="1200" cap="none" spc="0" normalizeH="0" baseline="0" noProof="0" dirty="0" err="1">
                  <a:ln>
                    <a:noFill/>
                  </a:ln>
                  <a:solidFill>
                    <a:srgbClr val="0013A3"/>
                  </a:solidFill>
                  <a:effectLst/>
                  <a:uLnTx/>
                  <a:uFillTx/>
                  <a:latin typeface="Courier New" panose="02070309020205020404" charset="0"/>
                  <a:ea typeface="MS PGothic" panose="020B0600070205080204" pitchFamily="34" charset="-128"/>
                  <a:cs typeface="+mn-cs"/>
                </a:rPr>
                <a:t>rcv_base</a:t>
              </a:r>
              <a:endParaRPr kumimoji="0" lang="en-US" sz="1800" b="0" i="0" u="none" strike="noStrike" kern="1200" cap="none" spc="0" normalizeH="0" baseline="0" noProof="0" dirty="0">
                <a:ln>
                  <a:noFill/>
                </a:ln>
                <a:solidFill>
                  <a:srgbClr val="0013A3"/>
                </a:solidFill>
                <a:effectLst/>
                <a:uLnTx/>
                <a:uFillTx/>
                <a:latin typeface="Calibri" panose="020F0502020204030204"/>
                <a:ea typeface="+mn-ea"/>
                <a:cs typeface="+mn-cs"/>
              </a:endParaRPr>
            </a:p>
          </p:txBody>
        </p:sp>
        <p:cxnSp>
          <p:nvCxnSpPr>
            <p:cNvPr id="24" name="Straight Arrow Connector 23"/>
            <p:cNvCxnSpPr/>
            <p:nvPr/>
          </p:nvCxnSpPr>
          <p:spPr>
            <a:xfrm flipV="1">
              <a:off x="3340100" y="5523122"/>
              <a:ext cx="0" cy="4699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7035081" y="4522877"/>
              <a:ext cx="4061808" cy="1981135"/>
              <a:chOff x="7797081" y="4179977"/>
              <a:chExt cx="4061808" cy="1981135"/>
            </a:xfrm>
          </p:grpSpPr>
          <p:sp>
            <p:nvSpPr>
              <p:cNvPr id="25" name="Rectangle 24"/>
              <p:cNvSpPr/>
              <p:nvPr/>
            </p:nvSpPr>
            <p:spPr>
              <a:xfrm>
                <a:off x="7797081" y="417997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7797081" y="5565889"/>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p:cNvSpPr txBox="1"/>
              <p:nvPr/>
            </p:nvSpPr>
            <p:spPr>
              <a:xfrm>
                <a:off x="8089900" y="4279900"/>
                <a:ext cx="20945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received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TextBox 28"/>
              <p:cNvSpPr txBox="1"/>
              <p:nvPr/>
            </p:nvSpPr>
            <p:spPr>
              <a:xfrm>
                <a:off x="8115300" y="4965700"/>
                <a:ext cx="37435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Out-of-order: received but not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TextBox 29"/>
              <p:cNvSpPr txBox="1"/>
              <p:nvPr/>
            </p:nvSpPr>
            <p:spPr>
              <a:xfrm>
                <a:off x="8089900" y="5664200"/>
                <a:ext cx="13832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 received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2" name="TextBox 31"/>
            <p:cNvSpPr txBox="1"/>
            <p:nvPr/>
          </p:nvSpPr>
          <p:spPr>
            <a:xfrm>
              <a:off x="965200" y="4368800"/>
              <a:ext cx="541981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view of sequence number space:</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Rectangle 33"/>
            <p:cNvSpPr/>
            <p:nvPr/>
          </p:nvSpPr>
          <p:spPr>
            <a:xfrm>
              <a:off x="7043594" y="5225507"/>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ectangle 34"/>
            <p:cNvSpPr/>
            <p:nvPr/>
          </p:nvSpPr>
          <p:spPr>
            <a:xfrm>
              <a:off x="38558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Rectangle 35"/>
            <p:cNvSpPr/>
            <p:nvPr/>
          </p:nvSpPr>
          <p:spPr>
            <a:xfrm>
              <a:off x="35002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Rectangle 36"/>
            <p:cNvSpPr/>
            <p:nvPr/>
          </p:nvSpPr>
          <p:spPr>
            <a:xfrm>
              <a:off x="368444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TextBox 37"/>
            <p:cNvSpPr txBox="1"/>
            <p:nvPr/>
          </p:nvSpPr>
          <p:spPr>
            <a:xfrm>
              <a:off x="18923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TextBox 38"/>
            <p:cNvSpPr txBox="1"/>
            <p:nvPr/>
          </p:nvSpPr>
          <p:spPr>
            <a:xfrm>
              <a:off x="48768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1"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Go-Back-N in action</a:t>
            </a:r>
            <a:endParaRPr lang="en-US" sz="4400" dirty="0"/>
          </a:p>
        </p:txBody>
      </p:sp>
      <p:sp>
        <p:nvSpPr>
          <p:cNvPr id="108" name="Text Box 4"/>
          <p:cNvSpPr txBox="1">
            <a:spLocks noChangeArrowheads="1"/>
          </p:cNvSpPr>
          <p:nvPr/>
        </p:nvSpPr>
        <p:spPr bwMode="auto">
          <a:xfrm>
            <a:off x="4770437" y="1531937"/>
            <a:ext cx="1246188" cy="146526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send  pkt0</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send  pkt1</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send  pkt2</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send  pkt3</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(wait)</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09" name="Text Box 5"/>
          <p:cNvSpPr txBox="1">
            <a:spLocks noChangeArrowheads="1"/>
          </p:cNvSpPr>
          <p:nvPr/>
        </p:nvSpPr>
        <p:spPr bwMode="auto">
          <a:xfrm>
            <a:off x="5091112" y="1160462"/>
            <a:ext cx="936625"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1" u="sng" strike="noStrike" kern="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rPr>
              <a:t>sender</a:t>
            </a:r>
            <a:endParaRPr kumimoji="0" lang="en-US" sz="2000" b="0" i="1" u="sng" strike="noStrike" kern="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endParaRPr>
          </a:p>
        </p:txBody>
      </p:sp>
      <p:sp>
        <p:nvSpPr>
          <p:cNvPr id="110" name="Text Box 6"/>
          <p:cNvSpPr txBox="1">
            <a:spLocks noChangeArrowheads="1"/>
          </p:cNvSpPr>
          <p:nvPr/>
        </p:nvSpPr>
        <p:spPr bwMode="auto">
          <a:xfrm>
            <a:off x="8121650" y="1179512"/>
            <a:ext cx="1071562"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1" u="sng" strike="noStrike" kern="0" cap="none" spc="0" normalizeH="0" baseline="0" noProof="0">
                <a:ln>
                  <a:noFill/>
                </a:ln>
                <a:solidFill>
                  <a:srgbClr val="008000"/>
                </a:solidFill>
                <a:effectLst/>
                <a:uLnTx/>
                <a:uFillTx/>
                <a:latin typeface="Tahoma" panose="020B0604030504040204" charset="0"/>
                <a:ea typeface="MS PGothic" panose="020B0600070205080204" pitchFamily="34" charset="-128"/>
                <a:cs typeface="+mn-cs"/>
              </a:rPr>
              <a:t>receiver</a:t>
            </a:r>
            <a:endParaRPr kumimoji="0" lang="en-US" sz="2000" b="0" i="1" u="sng" strike="noStrike" kern="0" cap="none" spc="0" normalizeH="0" baseline="0" noProof="0">
              <a:ln>
                <a:noFill/>
              </a:ln>
              <a:solidFill>
                <a:srgbClr val="008000"/>
              </a:solidFill>
              <a:effectLst/>
              <a:uLnTx/>
              <a:uFillTx/>
              <a:latin typeface="Tahoma" panose="020B0604030504040204" charset="0"/>
              <a:ea typeface="MS PGothic" panose="020B0600070205080204" pitchFamily="34" charset="-128"/>
              <a:cs typeface="+mn-cs"/>
            </a:endParaRPr>
          </a:p>
        </p:txBody>
      </p:sp>
      <p:sp>
        <p:nvSpPr>
          <p:cNvPr id="111" name="Line 14"/>
          <p:cNvSpPr>
            <a:spLocks noChangeShapeType="1"/>
          </p:cNvSpPr>
          <p:nvPr/>
        </p:nvSpPr>
        <p:spPr bwMode="auto">
          <a:xfrm>
            <a:off x="8196262" y="1778000"/>
            <a:ext cx="11113" cy="4538662"/>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2" name="Text Box 15"/>
          <p:cNvSpPr txBox="1">
            <a:spLocks noChangeArrowheads="1"/>
          </p:cNvSpPr>
          <p:nvPr/>
        </p:nvSpPr>
        <p:spPr bwMode="auto">
          <a:xfrm>
            <a:off x="8139112" y="1973262"/>
            <a:ext cx="2568575" cy="146526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receive pkt0, send ack0</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receive pkt1, send ack1</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receive pkt3, discard, </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(re)send ack1</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6" name="Text Box 36"/>
          <p:cNvSpPr txBox="1">
            <a:spLocks noChangeArrowheads="1"/>
          </p:cNvSpPr>
          <p:nvPr/>
        </p:nvSpPr>
        <p:spPr bwMode="auto">
          <a:xfrm>
            <a:off x="4775200" y="4713287"/>
            <a:ext cx="1246187" cy="10826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send  pkt2</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9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send  pkt3</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9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send  pkt4</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9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send  pkt5</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1" name="Line 17"/>
          <p:cNvSpPr>
            <a:spLocks noChangeShapeType="1"/>
          </p:cNvSpPr>
          <p:nvPr/>
        </p:nvSpPr>
        <p:spPr bwMode="auto">
          <a:xfrm flipH="1">
            <a:off x="6067425" y="2249487"/>
            <a:ext cx="2014537" cy="1066800"/>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5" name="Group 4"/>
          <p:cNvGrpSpPr/>
          <p:nvPr/>
        </p:nvGrpSpPr>
        <p:grpSpPr>
          <a:xfrm>
            <a:off x="6059487" y="1725612"/>
            <a:ext cx="2122488" cy="1292225"/>
            <a:chOff x="6059487" y="1725612"/>
            <a:chExt cx="2122488" cy="1292225"/>
          </a:xfrm>
        </p:grpSpPr>
        <p:sp>
          <p:nvSpPr>
            <p:cNvPr id="117" name="Line 7"/>
            <p:cNvSpPr>
              <a:spLocks noChangeShapeType="1"/>
            </p:cNvSpPr>
            <p:nvPr/>
          </p:nvSpPr>
          <p:spPr bwMode="auto">
            <a:xfrm>
              <a:off x="6061075" y="1725612"/>
              <a:ext cx="2101850" cy="468313"/>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8" name="Line 11"/>
            <p:cNvSpPr>
              <a:spLocks noChangeShapeType="1"/>
            </p:cNvSpPr>
            <p:nvPr/>
          </p:nvSpPr>
          <p:spPr bwMode="auto">
            <a:xfrm>
              <a:off x="6059487" y="2000250"/>
              <a:ext cx="2100263" cy="468312"/>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9" name="Line 12"/>
            <p:cNvSpPr>
              <a:spLocks noChangeShapeType="1"/>
            </p:cNvSpPr>
            <p:nvPr/>
          </p:nvSpPr>
          <p:spPr bwMode="auto">
            <a:xfrm>
              <a:off x="6075362" y="2263775"/>
              <a:ext cx="876300" cy="2000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0" name="Line 13"/>
            <p:cNvSpPr>
              <a:spLocks noChangeShapeType="1"/>
            </p:cNvSpPr>
            <p:nvPr/>
          </p:nvSpPr>
          <p:spPr bwMode="auto">
            <a:xfrm>
              <a:off x="6081712" y="2549525"/>
              <a:ext cx="2100263" cy="468312"/>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2" name="Text Box 19"/>
            <p:cNvSpPr txBox="1">
              <a:spLocks noChangeArrowheads="1"/>
            </p:cNvSpPr>
            <p:nvPr/>
          </p:nvSpPr>
          <p:spPr bwMode="auto">
            <a:xfrm>
              <a:off x="6837362" y="2298700"/>
              <a:ext cx="341313"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1" i="0"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rPr>
                <a:t>X</a:t>
              </a:r>
              <a:endParaRPr kumimoji="0" lang="en-US" sz="1800" b="1" i="0"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endParaRPr>
            </a:p>
          </p:txBody>
        </p:sp>
        <p:sp>
          <p:nvSpPr>
            <p:cNvPr id="123" name="Text Box 20"/>
            <p:cNvSpPr txBox="1">
              <a:spLocks noChangeArrowheads="1"/>
            </p:cNvSpPr>
            <p:nvPr/>
          </p:nvSpPr>
          <p:spPr bwMode="auto">
            <a:xfrm>
              <a:off x="6996112" y="2319337"/>
              <a:ext cx="522288"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1"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rPr>
                <a:t>loss</a:t>
              </a:r>
              <a:endParaRPr kumimoji="0" lang="en-US" sz="1600" b="0" i="1"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endParaRPr>
            </a:p>
          </p:txBody>
        </p:sp>
      </p:grpSp>
      <p:sp>
        <p:nvSpPr>
          <p:cNvPr id="124" name="Line 21"/>
          <p:cNvSpPr>
            <a:spLocks noChangeShapeType="1"/>
          </p:cNvSpPr>
          <p:nvPr/>
        </p:nvSpPr>
        <p:spPr bwMode="auto">
          <a:xfrm flipH="1">
            <a:off x="6064250" y="2535237"/>
            <a:ext cx="2014537" cy="1100138"/>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5" name="Line 24"/>
          <p:cNvSpPr>
            <a:spLocks noChangeShapeType="1"/>
          </p:cNvSpPr>
          <p:nvPr/>
        </p:nvSpPr>
        <p:spPr bwMode="auto">
          <a:xfrm>
            <a:off x="6067425" y="3371850"/>
            <a:ext cx="2100262" cy="468312"/>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6" name="Line 25"/>
          <p:cNvSpPr>
            <a:spLocks noChangeShapeType="1"/>
          </p:cNvSpPr>
          <p:nvPr/>
        </p:nvSpPr>
        <p:spPr bwMode="auto">
          <a:xfrm>
            <a:off x="6099175" y="3690937"/>
            <a:ext cx="2101850" cy="468313"/>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7" name="Line 26"/>
          <p:cNvSpPr>
            <a:spLocks noChangeShapeType="1"/>
          </p:cNvSpPr>
          <p:nvPr/>
        </p:nvSpPr>
        <p:spPr bwMode="auto">
          <a:xfrm flipH="1">
            <a:off x="6096000" y="3065462"/>
            <a:ext cx="2014537" cy="1100138"/>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9" name="Group 8"/>
          <p:cNvGrpSpPr/>
          <p:nvPr/>
        </p:nvGrpSpPr>
        <p:grpSpPr>
          <a:xfrm>
            <a:off x="4081462" y="2254250"/>
            <a:ext cx="1978025" cy="2543175"/>
            <a:chOff x="4081462" y="2254250"/>
            <a:chExt cx="1978025" cy="2543175"/>
          </a:xfrm>
        </p:grpSpPr>
        <p:pic>
          <p:nvPicPr>
            <p:cNvPr id="114" name="Picture 34" descr="alarm_clock_ring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p:cNvSpPr txBox="1">
              <a:spLocks noChangeArrowheads="1"/>
            </p:cNvSpPr>
            <p:nvPr/>
          </p:nvSpPr>
          <p:spPr bwMode="auto">
            <a:xfrm>
              <a:off x="4449762" y="4498975"/>
              <a:ext cx="1538288" cy="2984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75000"/>
                </a:lnSpc>
                <a:spcBef>
                  <a:spcPct val="0"/>
                </a:spcBef>
                <a:spcAft>
                  <a:spcPct val="0"/>
                </a:spcAft>
                <a:buClrTx/>
                <a:buSzTx/>
                <a:buFontTx/>
                <a:buNone/>
                <a:defRPr/>
              </a:pPr>
              <a:r>
                <a:rPr kumimoji="0" lang="en-US" sz="1800" b="0" i="1"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rPr>
                <a:t>pkt 2 timeout</a:t>
              </a:r>
              <a:endParaRPr kumimoji="0" lang="en-US" sz="1800" b="0" i="1"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endParaRPr>
            </a:p>
          </p:txBody>
        </p:sp>
        <p:grpSp>
          <p:nvGrpSpPr>
            <p:cNvPr id="128" name="Group 29"/>
            <p:cNvGrpSpPr/>
            <p:nvPr/>
          </p:nvGrpSpPr>
          <p:grpSpPr bwMode="auto">
            <a:xfrm>
              <a:off x="5956300" y="2254250"/>
              <a:ext cx="103187" cy="2462212"/>
              <a:chOff x="3651" y="1878"/>
              <a:chExt cx="78" cy="963"/>
            </a:xfrm>
          </p:grpSpPr>
          <p:sp>
            <p:nvSpPr>
              <p:cNvPr id="129" name="Line 30"/>
              <p:cNvSpPr>
                <a:spLocks noChangeShapeType="1"/>
              </p:cNvSpPr>
              <p:nvPr/>
            </p:nvSpPr>
            <p:spPr bwMode="auto">
              <a:xfrm>
                <a:off x="3729" y="1879"/>
                <a:ext cx="0" cy="962"/>
              </a:xfrm>
              <a:prstGeom prst="line">
                <a:avLst/>
              </a:prstGeom>
              <a:noFill/>
              <a:ln w="2857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0" name="Line 31"/>
              <p:cNvSpPr>
                <a:spLocks noChangeShapeType="1"/>
              </p:cNvSpPr>
              <p:nvPr/>
            </p:nvSpPr>
            <p:spPr bwMode="auto">
              <a:xfrm flipH="1">
                <a:off x="3651" y="1878"/>
                <a:ext cx="76" cy="0"/>
              </a:xfrm>
              <a:prstGeom prst="line">
                <a:avLst/>
              </a:prstGeom>
              <a:noFill/>
              <a:ln w="2857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1" name="Line 32"/>
              <p:cNvSpPr>
                <a:spLocks noChangeShapeType="1"/>
              </p:cNvSpPr>
              <p:nvPr/>
            </p:nvSpPr>
            <p:spPr bwMode="auto">
              <a:xfrm flipH="1">
                <a:off x="3651" y="2841"/>
                <a:ext cx="76" cy="0"/>
              </a:xfrm>
              <a:prstGeom prst="line">
                <a:avLst/>
              </a:prstGeom>
              <a:noFill/>
              <a:ln w="2857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grpSp>
        <p:nvGrpSpPr>
          <p:cNvPr id="11" name="Group 10"/>
          <p:cNvGrpSpPr/>
          <p:nvPr/>
        </p:nvGrpSpPr>
        <p:grpSpPr>
          <a:xfrm>
            <a:off x="6061075" y="4884737"/>
            <a:ext cx="2114550" cy="1179513"/>
            <a:chOff x="6061075" y="4884737"/>
            <a:chExt cx="2114550" cy="1179513"/>
          </a:xfrm>
        </p:grpSpPr>
        <p:sp>
          <p:nvSpPr>
            <p:cNvPr id="132" name="Line 37"/>
            <p:cNvSpPr>
              <a:spLocks noChangeShapeType="1"/>
            </p:cNvSpPr>
            <p:nvPr/>
          </p:nvSpPr>
          <p:spPr bwMode="auto">
            <a:xfrm>
              <a:off x="6075362" y="4884737"/>
              <a:ext cx="2100263" cy="468313"/>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3" name="Line 38"/>
            <p:cNvSpPr>
              <a:spLocks noChangeShapeType="1"/>
            </p:cNvSpPr>
            <p:nvPr/>
          </p:nvSpPr>
          <p:spPr bwMode="auto">
            <a:xfrm>
              <a:off x="6067425" y="5129212"/>
              <a:ext cx="2101850" cy="468313"/>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4" name="Line 39"/>
            <p:cNvSpPr>
              <a:spLocks noChangeShapeType="1"/>
            </p:cNvSpPr>
            <p:nvPr/>
          </p:nvSpPr>
          <p:spPr bwMode="auto">
            <a:xfrm>
              <a:off x="6061075" y="5362575"/>
              <a:ext cx="2101850" cy="468312"/>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5" name="Line 40"/>
            <p:cNvSpPr>
              <a:spLocks noChangeShapeType="1"/>
            </p:cNvSpPr>
            <p:nvPr/>
          </p:nvSpPr>
          <p:spPr bwMode="auto">
            <a:xfrm>
              <a:off x="6064250" y="5595937"/>
              <a:ext cx="2100262" cy="468313"/>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36" name="Text Box 41"/>
          <p:cNvSpPr txBox="1">
            <a:spLocks noChangeArrowheads="1"/>
          </p:cNvSpPr>
          <p:nvPr/>
        </p:nvSpPr>
        <p:spPr bwMode="auto">
          <a:xfrm>
            <a:off x="8135937" y="3497262"/>
            <a:ext cx="2413000" cy="6413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receive pkt4, discard, </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(re)send ack1</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7" name="Text Box 42"/>
          <p:cNvSpPr txBox="1">
            <a:spLocks noChangeArrowheads="1"/>
          </p:cNvSpPr>
          <p:nvPr/>
        </p:nvSpPr>
        <p:spPr bwMode="auto">
          <a:xfrm>
            <a:off x="8154987" y="4017962"/>
            <a:ext cx="2413000" cy="6413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receive pkt5, discard, </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(re)send ack1</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8" name="Text Box 43"/>
          <p:cNvSpPr txBox="1">
            <a:spLocks noChangeArrowheads="1"/>
          </p:cNvSpPr>
          <p:nvPr/>
        </p:nvSpPr>
        <p:spPr bwMode="auto">
          <a:xfrm>
            <a:off x="8166100" y="5172075"/>
            <a:ext cx="2965450" cy="10826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sz="18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rcv</a:t>
            </a: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pkt2, deliver, send ack2</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90000"/>
              </a:lnSpc>
              <a:spcBef>
                <a:spcPct val="0"/>
              </a:spcBef>
              <a:spcAft>
                <a:spcPct val="0"/>
              </a:spcAft>
              <a:buClrTx/>
              <a:buSzTx/>
              <a:buFontTx/>
              <a:buNone/>
              <a:defRPr/>
            </a:pPr>
            <a:r>
              <a:rPr kumimoji="0" lang="en-US" sz="18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rcv</a:t>
            </a: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pkt3, deliver, send ack3</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90000"/>
              </a:lnSpc>
              <a:spcBef>
                <a:spcPct val="0"/>
              </a:spcBef>
              <a:spcAft>
                <a:spcPct val="0"/>
              </a:spcAft>
              <a:buClrTx/>
              <a:buSzTx/>
              <a:buFontTx/>
              <a:buNone/>
              <a:defRPr/>
            </a:pPr>
            <a:r>
              <a:rPr kumimoji="0" lang="en-US" sz="18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rcv</a:t>
            </a: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pkt4, deliver, send ack4</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90000"/>
              </a:lnSpc>
              <a:spcBef>
                <a:spcPct val="0"/>
              </a:spcBef>
              <a:spcAft>
                <a:spcPct val="0"/>
              </a:spcAft>
              <a:buClrTx/>
              <a:buSzTx/>
              <a:buFontTx/>
              <a:buNone/>
              <a:defRPr/>
            </a:pPr>
            <a:r>
              <a:rPr kumimoji="0" lang="en-US" sz="18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rcv</a:t>
            </a: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pkt5, deliver, send ack5</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9" name="Text Box 44"/>
          <p:cNvSpPr txBox="1">
            <a:spLocks noChangeArrowheads="1"/>
          </p:cNvSpPr>
          <p:nvPr/>
        </p:nvSpPr>
        <p:spPr bwMode="auto">
          <a:xfrm>
            <a:off x="4217987" y="4000500"/>
            <a:ext cx="1811338"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ignore duplicate ACK</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3" name="Text Box 59"/>
          <p:cNvSpPr txBox="1">
            <a:spLocks noChangeArrowheads="1"/>
          </p:cNvSpPr>
          <p:nvPr/>
        </p:nvSpPr>
        <p:spPr bwMode="auto">
          <a:xfrm>
            <a:off x="2278062" y="1223962"/>
            <a:ext cx="214630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1" u="sng" strike="noStrike" kern="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rPr>
              <a:t>sender window (N=4)</a:t>
            </a:r>
            <a:endParaRPr kumimoji="0" lang="en-US" sz="1600" b="0" i="1" u="sng" strike="noStrike" kern="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endParaRPr>
          </a:p>
        </p:txBody>
      </p:sp>
      <p:grpSp>
        <p:nvGrpSpPr>
          <p:cNvPr id="4" name="Group 3"/>
          <p:cNvGrpSpPr/>
          <p:nvPr/>
        </p:nvGrpSpPr>
        <p:grpSpPr>
          <a:xfrm>
            <a:off x="2317750" y="1570037"/>
            <a:ext cx="1520825" cy="1150938"/>
            <a:chOff x="2317750" y="1570037"/>
            <a:chExt cx="1520825" cy="1150938"/>
          </a:xfrm>
        </p:grpSpPr>
        <p:grpSp>
          <p:nvGrpSpPr>
            <p:cNvPr id="140" name="Group 65"/>
            <p:cNvGrpSpPr/>
            <p:nvPr/>
          </p:nvGrpSpPr>
          <p:grpSpPr bwMode="auto">
            <a:xfrm>
              <a:off x="2320925" y="1570037"/>
              <a:ext cx="1512887" cy="304800"/>
              <a:chOff x="115" y="914"/>
              <a:chExt cx="953" cy="192"/>
            </a:xfrm>
          </p:grpSpPr>
          <p:sp>
            <p:nvSpPr>
              <p:cNvPr id="141" name="Rectangle 60"/>
              <p:cNvSpPr>
                <a:spLocks noChangeArrowheads="1"/>
              </p:cNvSpPr>
              <p:nvPr/>
            </p:nvSpPr>
            <p:spPr bwMode="auto">
              <a:xfrm>
                <a:off x="152" y="936"/>
                <a:ext cx="396" cy="144"/>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2" name="Text Box 46"/>
              <p:cNvSpPr txBox="1">
                <a:spLocks noChangeArrowheads="1"/>
              </p:cNvSpPr>
              <p:nvPr/>
            </p:nvSpPr>
            <p:spPr bwMode="auto">
              <a:xfrm>
                <a:off x="115" y="914"/>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0 1 2 3 </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4 5 6 7 8 </a:t>
                </a: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44" name="Group 67"/>
            <p:cNvGrpSpPr/>
            <p:nvPr/>
          </p:nvGrpSpPr>
          <p:grpSpPr bwMode="auto">
            <a:xfrm>
              <a:off x="2317750" y="1855787"/>
              <a:ext cx="1512887" cy="304800"/>
              <a:chOff x="115" y="914"/>
              <a:chExt cx="953" cy="192"/>
            </a:xfrm>
          </p:grpSpPr>
          <p:sp>
            <p:nvSpPr>
              <p:cNvPr id="145" name="Rectangle 68"/>
              <p:cNvSpPr>
                <a:spLocks noChangeArrowheads="1"/>
              </p:cNvSpPr>
              <p:nvPr/>
            </p:nvSpPr>
            <p:spPr bwMode="auto">
              <a:xfrm>
                <a:off x="152" y="936"/>
                <a:ext cx="396" cy="144"/>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6" name="Text Box 69"/>
              <p:cNvSpPr txBox="1">
                <a:spLocks noChangeArrowheads="1"/>
              </p:cNvSpPr>
              <p:nvPr/>
            </p:nvSpPr>
            <p:spPr bwMode="auto">
              <a:xfrm>
                <a:off x="115" y="914"/>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0 1 2 3 </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4 5 6 7 8 </a:t>
                </a: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47" name="Group 70"/>
            <p:cNvGrpSpPr/>
            <p:nvPr/>
          </p:nvGrpSpPr>
          <p:grpSpPr bwMode="auto">
            <a:xfrm>
              <a:off x="2325687" y="2141537"/>
              <a:ext cx="1512888" cy="304800"/>
              <a:chOff x="115" y="914"/>
              <a:chExt cx="953" cy="192"/>
            </a:xfrm>
          </p:grpSpPr>
          <p:sp>
            <p:nvSpPr>
              <p:cNvPr id="148" name="Rectangle 71"/>
              <p:cNvSpPr>
                <a:spLocks noChangeArrowheads="1"/>
              </p:cNvSpPr>
              <p:nvPr/>
            </p:nvSpPr>
            <p:spPr bwMode="auto">
              <a:xfrm>
                <a:off x="152" y="936"/>
                <a:ext cx="396" cy="144"/>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9" name="Text Box 72"/>
              <p:cNvSpPr txBox="1">
                <a:spLocks noChangeArrowheads="1"/>
              </p:cNvSpPr>
              <p:nvPr/>
            </p:nvSpPr>
            <p:spPr bwMode="auto">
              <a:xfrm>
                <a:off x="115" y="914"/>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0 1 2 3 </a:t>
                </a: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4 5 6 7 8 </a:t>
                </a: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50" name="Group 73"/>
            <p:cNvGrpSpPr/>
            <p:nvPr/>
          </p:nvGrpSpPr>
          <p:grpSpPr bwMode="auto">
            <a:xfrm>
              <a:off x="2322512" y="2416175"/>
              <a:ext cx="1512888" cy="304800"/>
              <a:chOff x="115" y="914"/>
              <a:chExt cx="953" cy="192"/>
            </a:xfrm>
          </p:grpSpPr>
          <p:sp>
            <p:nvSpPr>
              <p:cNvPr id="151" name="Rectangle 74"/>
              <p:cNvSpPr>
                <a:spLocks noChangeArrowheads="1"/>
              </p:cNvSpPr>
              <p:nvPr/>
            </p:nvSpPr>
            <p:spPr bwMode="auto">
              <a:xfrm>
                <a:off x="152" y="936"/>
                <a:ext cx="396" cy="144"/>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2" name="Text Box 75"/>
              <p:cNvSpPr txBox="1">
                <a:spLocks noChangeArrowheads="1"/>
              </p:cNvSpPr>
              <p:nvPr/>
            </p:nvSpPr>
            <p:spPr bwMode="auto">
              <a:xfrm>
                <a:off x="115" y="914"/>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0 1 2 3 </a:t>
                </a: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4 5 6 7 8 </a:t>
                </a: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grpSp>
        <p:nvGrpSpPr>
          <p:cNvPr id="8" name="Group 7"/>
          <p:cNvGrpSpPr/>
          <p:nvPr/>
        </p:nvGrpSpPr>
        <p:grpSpPr>
          <a:xfrm>
            <a:off x="2319337" y="3135312"/>
            <a:ext cx="3749675" cy="369332"/>
            <a:chOff x="2319337" y="3135312"/>
            <a:chExt cx="3749675" cy="369332"/>
          </a:xfrm>
        </p:grpSpPr>
        <p:sp>
          <p:nvSpPr>
            <p:cNvPr id="153" name="Rectangle 79"/>
            <p:cNvSpPr>
              <a:spLocks noChangeArrowheads="1"/>
            </p:cNvSpPr>
            <p:nvPr/>
          </p:nvSpPr>
          <p:spPr bwMode="auto">
            <a:xfrm>
              <a:off x="2533650" y="3221037"/>
              <a:ext cx="628650" cy="228600"/>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6" name="Group 5"/>
            <p:cNvGrpSpPr/>
            <p:nvPr/>
          </p:nvGrpSpPr>
          <p:grpSpPr>
            <a:xfrm>
              <a:off x="2319337" y="3135312"/>
              <a:ext cx="3749675" cy="369332"/>
              <a:chOff x="2319337" y="3135312"/>
              <a:chExt cx="3749675" cy="369332"/>
            </a:xfrm>
          </p:grpSpPr>
          <p:sp>
            <p:nvSpPr>
              <p:cNvPr id="113" name="Text Box 22"/>
              <p:cNvSpPr txBox="1">
                <a:spLocks noChangeArrowheads="1"/>
              </p:cNvSpPr>
              <p:nvPr/>
            </p:nvSpPr>
            <p:spPr bwMode="auto">
              <a:xfrm>
                <a:off x="3894955" y="3135312"/>
                <a:ext cx="2174057" cy="369332"/>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rcv</a:t>
                </a: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ack0, send pkt4</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4" name="Text Box 80"/>
              <p:cNvSpPr txBox="1">
                <a:spLocks noChangeArrowheads="1"/>
              </p:cNvSpPr>
              <p:nvPr/>
            </p:nvSpPr>
            <p:spPr bwMode="auto">
              <a:xfrm>
                <a:off x="2319337" y="3186112"/>
                <a:ext cx="1512888"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0 </a:t>
                </a: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1 2 3 4</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5 6 7 8 </a:t>
                </a: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grpSp>
        <p:nvGrpSpPr>
          <p:cNvPr id="10" name="Group 9"/>
          <p:cNvGrpSpPr/>
          <p:nvPr/>
        </p:nvGrpSpPr>
        <p:grpSpPr>
          <a:xfrm>
            <a:off x="2305050" y="4754562"/>
            <a:ext cx="1520825" cy="1050925"/>
            <a:chOff x="2305050" y="4754562"/>
            <a:chExt cx="1520825" cy="1050925"/>
          </a:xfrm>
        </p:grpSpPr>
        <p:grpSp>
          <p:nvGrpSpPr>
            <p:cNvPr id="158" name="Group 85"/>
            <p:cNvGrpSpPr/>
            <p:nvPr/>
          </p:nvGrpSpPr>
          <p:grpSpPr bwMode="auto">
            <a:xfrm>
              <a:off x="2305050" y="4754562"/>
              <a:ext cx="1512887" cy="304800"/>
              <a:chOff x="112" y="2105"/>
              <a:chExt cx="953" cy="192"/>
            </a:xfrm>
          </p:grpSpPr>
          <p:sp>
            <p:nvSpPr>
              <p:cNvPr id="159" name="Rectangle 86"/>
              <p:cNvSpPr>
                <a:spLocks noChangeArrowheads="1"/>
              </p:cNvSpPr>
              <p:nvPr/>
            </p:nvSpPr>
            <p:spPr bwMode="auto">
              <a:xfrm>
                <a:off x="338" y="2127"/>
                <a:ext cx="396" cy="144"/>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0" name="Text Box 87"/>
              <p:cNvSpPr txBox="1">
                <a:spLocks noChangeArrowheads="1"/>
              </p:cNvSpPr>
              <p:nvPr/>
            </p:nvSpPr>
            <p:spPr bwMode="auto">
              <a:xfrm>
                <a:off x="112" y="2105"/>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0 1</a:t>
                </a:r>
                <a:r>
                  <a:rPr kumimoji="0" lang="en-US" sz="14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 2 3 4 5</a:t>
                </a: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6 7 8 </a:t>
                </a: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61" name="Group 88"/>
            <p:cNvGrpSpPr/>
            <p:nvPr/>
          </p:nvGrpSpPr>
          <p:grpSpPr bwMode="auto">
            <a:xfrm>
              <a:off x="2312987" y="4995862"/>
              <a:ext cx="1512888" cy="304800"/>
              <a:chOff x="112" y="2105"/>
              <a:chExt cx="953" cy="192"/>
            </a:xfrm>
          </p:grpSpPr>
          <p:sp>
            <p:nvSpPr>
              <p:cNvPr id="162" name="Rectangle 89"/>
              <p:cNvSpPr>
                <a:spLocks noChangeArrowheads="1"/>
              </p:cNvSpPr>
              <p:nvPr/>
            </p:nvSpPr>
            <p:spPr bwMode="auto">
              <a:xfrm>
                <a:off x="338" y="2127"/>
                <a:ext cx="396" cy="144"/>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3" name="Text Box 90"/>
              <p:cNvSpPr txBox="1">
                <a:spLocks noChangeArrowheads="1"/>
              </p:cNvSpPr>
              <p:nvPr/>
            </p:nvSpPr>
            <p:spPr bwMode="auto">
              <a:xfrm>
                <a:off x="112" y="2105"/>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0 1</a:t>
                </a: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 2 3 4 5</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6 7 8 </a:t>
                </a: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64" name="Group 91"/>
            <p:cNvGrpSpPr/>
            <p:nvPr/>
          </p:nvGrpSpPr>
          <p:grpSpPr bwMode="auto">
            <a:xfrm>
              <a:off x="2309812" y="5259387"/>
              <a:ext cx="1512888" cy="304800"/>
              <a:chOff x="112" y="2105"/>
              <a:chExt cx="953" cy="192"/>
            </a:xfrm>
          </p:grpSpPr>
          <p:sp>
            <p:nvSpPr>
              <p:cNvPr id="165" name="Rectangle 92"/>
              <p:cNvSpPr>
                <a:spLocks noChangeArrowheads="1"/>
              </p:cNvSpPr>
              <p:nvPr/>
            </p:nvSpPr>
            <p:spPr bwMode="auto">
              <a:xfrm>
                <a:off x="338" y="2127"/>
                <a:ext cx="396" cy="144"/>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6" name="Text Box 93"/>
              <p:cNvSpPr txBox="1">
                <a:spLocks noChangeArrowheads="1"/>
              </p:cNvSpPr>
              <p:nvPr/>
            </p:nvSpPr>
            <p:spPr bwMode="auto">
              <a:xfrm>
                <a:off x="112" y="2105"/>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0 1</a:t>
                </a:r>
                <a:r>
                  <a:rPr kumimoji="0" lang="en-US" sz="14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 2 3 4 5</a:t>
                </a: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6 7 8 </a:t>
                </a: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67" name="Group 94"/>
            <p:cNvGrpSpPr/>
            <p:nvPr/>
          </p:nvGrpSpPr>
          <p:grpSpPr bwMode="auto">
            <a:xfrm>
              <a:off x="2306637" y="5500687"/>
              <a:ext cx="1512888" cy="304800"/>
              <a:chOff x="112" y="2105"/>
              <a:chExt cx="953" cy="192"/>
            </a:xfrm>
          </p:grpSpPr>
          <p:sp>
            <p:nvSpPr>
              <p:cNvPr id="168" name="Rectangle 95"/>
              <p:cNvSpPr>
                <a:spLocks noChangeArrowheads="1"/>
              </p:cNvSpPr>
              <p:nvPr/>
            </p:nvSpPr>
            <p:spPr bwMode="auto">
              <a:xfrm>
                <a:off x="338" y="2127"/>
                <a:ext cx="396" cy="144"/>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9" name="Text Box 96"/>
              <p:cNvSpPr txBox="1">
                <a:spLocks noChangeArrowheads="1"/>
              </p:cNvSpPr>
              <p:nvPr/>
            </p:nvSpPr>
            <p:spPr bwMode="auto">
              <a:xfrm>
                <a:off x="112" y="2105"/>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0 1</a:t>
                </a:r>
                <a:r>
                  <a:rPr kumimoji="0" lang="en-US" sz="14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 2 3 4 5</a:t>
                </a: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6 7 8 </a:t>
                </a: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grpSp>
        <p:nvGrpSpPr>
          <p:cNvPr id="13" name="Group 12"/>
          <p:cNvGrpSpPr/>
          <p:nvPr/>
        </p:nvGrpSpPr>
        <p:grpSpPr>
          <a:xfrm>
            <a:off x="7129462" y="3876675"/>
            <a:ext cx="1039813" cy="873125"/>
            <a:chOff x="7129462" y="3876675"/>
            <a:chExt cx="1039813" cy="873125"/>
          </a:xfrm>
        </p:grpSpPr>
        <p:sp>
          <p:nvSpPr>
            <p:cNvPr id="170" name="Line 98"/>
            <p:cNvSpPr>
              <a:spLocks noChangeShapeType="1"/>
            </p:cNvSpPr>
            <p:nvPr/>
          </p:nvSpPr>
          <p:spPr bwMode="auto">
            <a:xfrm flipH="1">
              <a:off x="7129462" y="3876675"/>
              <a:ext cx="1033463" cy="563562"/>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1" name="Line 99"/>
            <p:cNvSpPr>
              <a:spLocks noChangeShapeType="1"/>
            </p:cNvSpPr>
            <p:nvPr/>
          </p:nvSpPr>
          <p:spPr bwMode="auto">
            <a:xfrm flipH="1">
              <a:off x="7135812" y="4186237"/>
              <a:ext cx="1033463" cy="563563"/>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2" name="Group 11"/>
          <p:cNvGrpSpPr/>
          <p:nvPr/>
        </p:nvGrpSpPr>
        <p:grpSpPr>
          <a:xfrm>
            <a:off x="7108825" y="5376862"/>
            <a:ext cx="1081087" cy="1303338"/>
            <a:chOff x="7083425" y="5376862"/>
            <a:chExt cx="1081087" cy="1303338"/>
          </a:xfrm>
        </p:grpSpPr>
        <p:sp>
          <p:nvSpPr>
            <p:cNvPr id="172" name="Line 100"/>
            <p:cNvSpPr>
              <a:spLocks noChangeShapeType="1"/>
            </p:cNvSpPr>
            <p:nvPr/>
          </p:nvSpPr>
          <p:spPr bwMode="auto">
            <a:xfrm flipH="1">
              <a:off x="7131050" y="5376862"/>
              <a:ext cx="1033462" cy="563563"/>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3" name="Line 101"/>
            <p:cNvSpPr>
              <a:spLocks noChangeShapeType="1"/>
            </p:cNvSpPr>
            <p:nvPr/>
          </p:nvSpPr>
          <p:spPr bwMode="auto">
            <a:xfrm flipH="1">
              <a:off x="7115175" y="5630862"/>
              <a:ext cx="1033462" cy="563563"/>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4" name="Line 102"/>
            <p:cNvSpPr>
              <a:spLocks noChangeShapeType="1"/>
            </p:cNvSpPr>
            <p:nvPr/>
          </p:nvSpPr>
          <p:spPr bwMode="auto">
            <a:xfrm flipH="1">
              <a:off x="7099300" y="5873750"/>
              <a:ext cx="1033462" cy="563562"/>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5" name="Line 103"/>
            <p:cNvSpPr>
              <a:spLocks noChangeShapeType="1"/>
            </p:cNvSpPr>
            <p:nvPr/>
          </p:nvSpPr>
          <p:spPr bwMode="auto">
            <a:xfrm flipH="1">
              <a:off x="7083425" y="6116637"/>
              <a:ext cx="1033462" cy="563563"/>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7" name="Group 6"/>
          <p:cNvGrpSpPr/>
          <p:nvPr/>
        </p:nvGrpSpPr>
        <p:grpSpPr>
          <a:xfrm>
            <a:off x="2316162" y="3452813"/>
            <a:ext cx="3752850" cy="369332"/>
            <a:chOff x="2316162" y="3452813"/>
            <a:chExt cx="3752850" cy="369332"/>
          </a:xfrm>
        </p:grpSpPr>
        <p:grpSp>
          <p:nvGrpSpPr>
            <p:cNvPr id="155" name="Group 84"/>
            <p:cNvGrpSpPr/>
            <p:nvPr/>
          </p:nvGrpSpPr>
          <p:grpSpPr bwMode="auto">
            <a:xfrm>
              <a:off x="2316162" y="3460750"/>
              <a:ext cx="1512888" cy="304800"/>
              <a:chOff x="112" y="2105"/>
              <a:chExt cx="953" cy="192"/>
            </a:xfrm>
          </p:grpSpPr>
          <p:sp>
            <p:nvSpPr>
              <p:cNvPr id="156" name="Rectangle 82"/>
              <p:cNvSpPr>
                <a:spLocks noChangeArrowheads="1"/>
              </p:cNvSpPr>
              <p:nvPr/>
            </p:nvSpPr>
            <p:spPr bwMode="auto">
              <a:xfrm>
                <a:off x="338" y="2127"/>
                <a:ext cx="396" cy="144"/>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7" name="Text Box 83"/>
              <p:cNvSpPr txBox="1">
                <a:spLocks noChangeArrowheads="1"/>
              </p:cNvSpPr>
              <p:nvPr/>
            </p:nvSpPr>
            <p:spPr bwMode="auto">
              <a:xfrm>
                <a:off x="112" y="2105"/>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0 1</a:t>
                </a: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 2 3 4 5</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6 7 8 </a:t>
                </a: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74" name="Text Box 22"/>
            <p:cNvSpPr txBox="1">
              <a:spLocks noChangeArrowheads="1"/>
            </p:cNvSpPr>
            <p:nvPr/>
          </p:nvSpPr>
          <p:spPr bwMode="auto">
            <a:xfrm>
              <a:off x="3860800" y="3452813"/>
              <a:ext cx="2208212" cy="369332"/>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rcv</a:t>
              </a: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ack1, send pkt5</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79" name="Line 14"/>
          <p:cNvSpPr>
            <a:spLocks noChangeShapeType="1"/>
          </p:cNvSpPr>
          <p:nvPr/>
        </p:nvSpPr>
        <p:spPr bwMode="auto">
          <a:xfrm>
            <a:off x="6037262" y="1612900"/>
            <a:ext cx="11113" cy="4538662"/>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3"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dissolve">
                                      <p:cBhvr>
                                        <p:cTn id="19" dur="500"/>
                                        <p:tgtEl>
                                          <p:spTgt spid="1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dissolve">
                                      <p:cBhvr>
                                        <p:cTn id="43" dur="500"/>
                                        <p:tgtEl>
                                          <p:spTgt spid="13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137"/>
                                        </p:tgtEl>
                                        <p:attrNameLst>
                                          <p:attrName>style.visibility</p:attrName>
                                        </p:attrNameLst>
                                      </p:cBhvr>
                                      <p:to>
                                        <p:strVal val="visible"/>
                                      </p:to>
                                    </p:set>
                                    <p:animEffect transition="in" filter="dissolve">
                                      <p:cBhvr>
                                        <p:cTn id="56" dur="500"/>
                                        <p:tgtEl>
                                          <p:spTgt spid="13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39"/>
                                        </p:tgtEl>
                                        <p:attrNameLst>
                                          <p:attrName>style.visibility</p:attrName>
                                        </p:attrNameLst>
                                      </p:cBhvr>
                                      <p:to>
                                        <p:strVal val="visible"/>
                                      </p:to>
                                    </p:set>
                                    <p:animEffect transition="in" filter="dissolve">
                                      <p:cBhvr>
                                        <p:cTn id="61" dur="500"/>
                                        <p:tgtEl>
                                          <p:spTgt spid="13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right)">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dissolve">
                                      <p:cBhvr>
                                        <p:cTn id="71" dur="5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left)">
                                      <p:cBhvr>
                                        <p:cTn id="76" dur="500"/>
                                        <p:tgtEl>
                                          <p:spTgt spid="10"/>
                                        </p:tgtEl>
                                      </p:cBhvr>
                                    </p:animEffect>
                                  </p:childTnLst>
                                </p:cTn>
                              </p:par>
                            </p:childTnLst>
                          </p:cTn>
                        </p:par>
                        <p:par>
                          <p:cTn id="77" fill="hold">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116"/>
                                        </p:tgtEl>
                                        <p:attrNameLst>
                                          <p:attrName>style.visibility</p:attrName>
                                        </p:attrNameLst>
                                      </p:cBhvr>
                                      <p:to>
                                        <p:strVal val="visible"/>
                                      </p:to>
                                    </p:set>
                                    <p:animEffect transition="in" filter="wipe(left)">
                                      <p:cBhvr>
                                        <p:cTn id="80" dur="500"/>
                                        <p:tgtEl>
                                          <p:spTgt spid="116"/>
                                        </p:tgtEl>
                                      </p:cBhvr>
                                    </p:animEffect>
                                  </p:childTnLst>
                                </p:cTn>
                              </p:par>
                            </p:childTnLst>
                          </p:cTn>
                        </p:par>
                        <p:par>
                          <p:cTn id="81" fill="hold">
                            <p:stCondLst>
                              <p:cond delay="1000"/>
                            </p:stCondLst>
                            <p:childTnLst>
                              <p:par>
                                <p:cTn id="82" presetID="22" presetClass="entr" presetSubtype="8" fill="hold"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ipe(left)">
                                      <p:cBhvr>
                                        <p:cTn id="84" dur="500"/>
                                        <p:tgtEl>
                                          <p:spTgt spid="11"/>
                                        </p:tgtEl>
                                      </p:cBhvr>
                                    </p:animEffect>
                                  </p:childTnLst>
                                </p:cTn>
                              </p:par>
                            </p:childTnLst>
                          </p:cTn>
                        </p:par>
                        <p:par>
                          <p:cTn id="85" fill="hold">
                            <p:stCondLst>
                              <p:cond delay="1500"/>
                            </p:stCondLst>
                            <p:childTnLst>
                              <p:par>
                                <p:cTn id="86" presetID="9" presetClass="entr" presetSubtype="0" fill="hold" grpId="0" nodeType="afterEffect">
                                  <p:stCondLst>
                                    <p:cond delay="0"/>
                                  </p:stCondLst>
                                  <p:childTnLst>
                                    <p:set>
                                      <p:cBhvr>
                                        <p:cTn id="87" dur="1" fill="hold">
                                          <p:stCondLst>
                                            <p:cond delay="0"/>
                                          </p:stCondLst>
                                        </p:cTn>
                                        <p:tgtEl>
                                          <p:spTgt spid="138"/>
                                        </p:tgtEl>
                                        <p:attrNameLst>
                                          <p:attrName>style.visibility</p:attrName>
                                        </p:attrNameLst>
                                      </p:cBhvr>
                                      <p:to>
                                        <p:strVal val="visible"/>
                                      </p:to>
                                    </p:set>
                                    <p:animEffect transition="in" filter="dissolve">
                                      <p:cBhvr>
                                        <p:cTn id="88" dur="500"/>
                                        <p:tgtEl>
                                          <p:spTgt spid="138"/>
                                        </p:tgtEl>
                                      </p:cBhvr>
                                    </p:animEffect>
                                  </p:childTnLst>
                                </p:cTn>
                              </p:par>
                            </p:childTnLst>
                          </p:cTn>
                        </p:par>
                        <p:par>
                          <p:cTn id="89" fill="hold">
                            <p:stCondLst>
                              <p:cond delay="2000"/>
                            </p:stCondLst>
                            <p:childTnLst>
                              <p:par>
                                <p:cTn id="90" presetID="22" presetClass="entr" presetSubtype="2" fill="hold" nodeType="after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wipe(right)">
                                      <p:cBhvr>
                                        <p:cTn id="9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2" grpId="0"/>
      <p:bldP spid="116" grpId="0"/>
      <p:bldP spid="121" grpId="0" animBg="1"/>
      <p:bldP spid="124" grpId="0" animBg="1"/>
      <p:bldP spid="125" grpId="0" animBg="1"/>
      <p:bldP spid="126" grpId="0" animBg="1"/>
      <p:bldP spid="127" grpId="0" animBg="1"/>
      <p:bldP spid="136" grpId="0"/>
      <p:bldP spid="137" grpId="0"/>
      <p:bldP spid="138" grpId="0"/>
      <p:bldP spid="1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578811" y="4965666"/>
            <a:ext cx="6866725" cy="1028731"/>
            <a:chOff x="2578811" y="4965666"/>
            <a:chExt cx="6866725" cy="1028731"/>
          </a:xfrm>
        </p:grpSpPr>
        <p:cxnSp>
          <p:nvCxnSpPr>
            <p:cNvPr id="128" name="Straight Connector 127"/>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4062521" y="4965666"/>
              <a:ext cx="5383015" cy="1028731"/>
              <a:chOff x="4062521" y="4965666"/>
              <a:chExt cx="5383015" cy="1028731"/>
            </a:xfrm>
          </p:grpSpPr>
          <p:cxnSp>
            <p:nvCxnSpPr>
              <p:cNvPr id="127" name="Straight Connector 126"/>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Arial" panose="020B0604020202020204"/>
                  </a:rPr>
                  <a:t>             </a:t>
                </a:r>
                <a:endParaRPr kumimoji="0" lang="en-US" sz="2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Arial" panose="020B0604020202020204"/>
                </a:endParaRPr>
              </a:p>
            </p:txBody>
          </p:sp>
        </p:grpSp>
      </p:grpSp>
      <p:sp>
        <p:nvSpPr>
          <p:cNvPr id="182" name="Freeform 103"/>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3" name="Freeform 70"/>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22" name="Group 185"/>
          <p:cNvGrpSpPr/>
          <p:nvPr/>
        </p:nvGrpSpPr>
        <p:grpSpPr bwMode="auto">
          <a:xfrm>
            <a:off x="10955688" y="4246759"/>
            <a:ext cx="549832" cy="1070215"/>
            <a:chOff x="4140" y="429"/>
            <a:chExt cx="1425" cy="2396"/>
          </a:xfrm>
        </p:grpSpPr>
        <p:sp>
          <p:nvSpPr>
            <p:cNvPr id="223" name="Freeform 186"/>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4" name="Rectangle 187"/>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5" name="Freeform 188"/>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6" name="Freeform 189"/>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7" name="Rectangle 190"/>
            <p:cNvSpPr>
              <a:spLocks noChangeArrowheads="1"/>
            </p:cNvSpPr>
            <p:nvPr/>
          </p:nvSpPr>
          <p:spPr bwMode="auto">
            <a:xfrm>
              <a:off x="4209" y="693"/>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28" name="Group 191"/>
            <p:cNvGrpSpPr/>
            <p:nvPr/>
          </p:nvGrpSpPr>
          <p:grpSpPr bwMode="auto">
            <a:xfrm>
              <a:off x="4749" y="668"/>
              <a:ext cx="581" cy="145"/>
              <a:chOff x="614" y="2568"/>
              <a:chExt cx="725" cy="139"/>
            </a:xfrm>
          </p:grpSpPr>
          <p:sp>
            <p:nvSpPr>
              <p:cNvPr id="253" name="AutoShape 192"/>
              <p:cNvSpPr>
                <a:spLocks noChangeArrowheads="1"/>
              </p:cNvSpPr>
              <p:nvPr/>
            </p:nvSpPr>
            <p:spPr bwMode="auto">
              <a:xfrm>
                <a:off x="617" y="2567"/>
                <a:ext cx="724"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4" name="AutoShape 193"/>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29" name="Rectangle 194"/>
            <p:cNvSpPr>
              <a:spLocks noChangeArrowheads="1"/>
            </p:cNvSpPr>
            <p:nvPr/>
          </p:nvSpPr>
          <p:spPr bwMode="auto">
            <a:xfrm>
              <a:off x="4222" y="101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0" name="Group 195"/>
            <p:cNvGrpSpPr/>
            <p:nvPr/>
          </p:nvGrpSpPr>
          <p:grpSpPr bwMode="auto">
            <a:xfrm>
              <a:off x="4747" y="994"/>
              <a:ext cx="581" cy="134"/>
              <a:chOff x="614" y="2568"/>
              <a:chExt cx="725" cy="139"/>
            </a:xfrm>
          </p:grpSpPr>
          <p:sp>
            <p:nvSpPr>
              <p:cNvPr id="251" name="AutoShape 196"/>
              <p:cNvSpPr>
                <a:spLocks noChangeArrowheads="1"/>
              </p:cNvSpPr>
              <p:nvPr/>
            </p:nvSpPr>
            <p:spPr bwMode="auto">
              <a:xfrm>
                <a:off x="612" y="2570"/>
                <a:ext cx="724" cy="16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2" name="AutoShape 197"/>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1" name="Rectangle 198"/>
            <p:cNvSpPr>
              <a:spLocks noChangeArrowheads="1"/>
            </p:cNvSpPr>
            <p:nvPr/>
          </p:nvSpPr>
          <p:spPr bwMode="auto">
            <a:xfrm>
              <a:off x="4216" y="135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2" name="Rectangle 199"/>
            <p:cNvSpPr>
              <a:spLocks noChangeArrowheads="1"/>
            </p:cNvSpPr>
            <p:nvPr/>
          </p:nvSpPr>
          <p:spPr bwMode="auto">
            <a:xfrm>
              <a:off x="4228" y="1654"/>
              <a:ext cx="593"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3" name="Group 200"/>
            <p:cNvGrpSpPr/>
            <p:nvPr/>
          </p:nvGrpSpPr>
          <p:grpSpPr bwMode="auto">
            <a:xfrm>
              <a:off x="4735" y="1627"/>
              <a:ext cx="582" cy="151"/>
              <a:chOff x="614" y="2568"/>
              <a:chExt cx="725" cy="139"/>
            </a:xfrm>
          </p:grpSpPr>
          <p:sp>
            <p:nvSpPr>
              <p:cNvPr id="249" name="AutoShape 201"/>
              <p:cNvSpPr>
                <a:spLocks noChangeArrowheads="1"/>
              </p:cNvSpPr>
              <p:nvPr/>
            </p:nvSpPr>
            <p:spPr bwMode="auto">
              <a:xfrm>
                <a:off x="611" y="2568"/>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0" name="AutoShape 202"/>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4" name="Freeform 203"/>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5" name="Group 204"/>
            <p:cNvGrpSpPr/>
            <p:nvPr/>
          </p:nvGrpSpPr>
          <p:grpSpPr bwMode="auto">
            <a:xfrm>
              <a:off x="4739" y="1327"/>
              <a:ext cx="582" cy="139"/>
              <a:chOff x="614" y="2568"/>
              <a:chExt cx="725" cy="139"/>
            </a:xfrm>
          </p:grpSpPr>
          <p:sp>
            <p:nvSpPr>
              <p:cNvPr id="247" name="AutoShape 205"/>
              <p:cNvSpPr>
                <a:spLocks noChangeArrowheads="1"/>
              </p:cNvSpPr>
              <p:nvPr/>
            </p:nvSpPr>
            <p:spPr bwMode="auto">
              <a:xfrm>
                <a:off x="614" y="2566"/>
                <a:ext cx="723"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8" name="AutoShape 206"/>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6" name="Rectangle 207"/>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7" name="Freeform 208"/>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8" name="Freeform 209"/>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9" name="Oval 210"/>
            <p:cNvSpPr>
              <a:spLocks noChangeArrowheads="1"/>
            </p:cNvSpPr>
            <p:nvPr/>
          </p:nvSpPr>
          <p:spPr bwMode="auto">
            <a:xfrm>
              <a:off x="5515" y="2609"/>
              <a:ext cx="50"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0" name="Freeform 211"/>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1" name="AutoShape 212"/>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2" name="AutoShape 213"/>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3" name="Oval 214"/>
            <p:cNvSpPr>
              <a:spLocks noChangeArrowheads="1"/>
            </p:cNvSpPr>
            <p:nvPr/>
          </p:nvSpPr>
          <p:spPr bwMode="auto">
            <a:xfrm>
              <a:off x="4310" y="2382"/>
              <a:ext cx="158"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4" name="Oval 215"/>
            <p:cNvSpPr>
              <a:spLocks noChangeArrowheads="1"/>
            </p:cNvSpPr>
            <p:nvPr/>
          </p:nvSpPr>
          <p:spPr bwMode="auto">
            <a:xfrm>
              <a:off x="4487" y="2382"/>
              <a:ext cx="158" cy="146"/>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45" name="Oval 216"/>
            <p:cNvSpPr>
              <a:spLocks noChangeArrowheads="1"/>
            </p:cNvSpPr>
            <p:nvPr/>
          </p:nvSpPr>
          <p:spPr bwMode="auto">
            <a:xfrm>
              <a:off x="4663" y="2382"/>
              <a:ext cx="158" cy="140"/>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6" name="Rectangle 217"/>
            <p:cNvSpPr>
              <a:spLocks noChangeArrowheads="1"/>
            </p:cNvSpPr>
            <p:nvPr/>
          </p:nvSpPr>
          <p:spPr bwMode="auto">
            <a:xfrm>
              <a:off x="5061" y="1837"/>
              <a:ext cx="88" cy="761"/>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 name="Group 2"/>
          <p:cNvGrpSpPr/>
          <p:nvPr/>
        </p:nvGrpSpPr>
        <p:grpSpPr>
          <a:xfrm>
            <a:off x="8510352" y="2078288"/>
            <a:ext cx="1946338" cy="2912558"/>
            <a:chOff x="8091785" y="2078288"/>
            <a:chExt cx="2364905" cy="2912558"/>
          </a:xfrm>
        </p:grpSpPr>
        <p:sp>
          <p:nvSpPr>
            <p:cNvPr id="145" name="Rectangle 23"/>
            <p:cNvSpPr>
              <a:spLocks noChangeArrowheads="1"/>
            </p:cNvSpPr>
            <p:nvPr/>
          </p:nvSpPr>
          <p:spPr bwMode="auto">
            <a:xfrm>
              <a:off x="8179440" y="2078288"/>
              <a:ext cx="2277250" cy="2799267"/>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6" name="Rectangle 24"/>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7" name="Line 25"/>
            <p:cNvSpPr>
              <a:spLocks noChangeShapeType="1"/>
            </p:cNvSpPr>
            <p:nvPr/>
          </p:nvSpPr>
          <p:spPr bwMode="auto">
            <a:xfrm>
              <a:off x="8108956" y="2749010"/>
              <a:ext cx="2238254" cy="4821"/>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9" name="Line 27"/>
            <p:cNvSpPr>
              <a:spLocks noChangeShapeType="1"/>
            </p:cNvSpPr>
            <p:nvPr/>
          </p:nvSpPr>
          <p:spPr bwMode="auto">
            <a:xfrm>
              <a:off x="8108201" y="3602458"/>
              <a:ext cx="2233387"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1" name="Text Box 26"/>
            <p:cNvSpPr txBox="1">
              <a:spLocks noChangeArrowheads="1"/>
            </p:cNvSpPr>
            <p:nvPr/>
          </p:nvSpPr>
          <p:spPr bwMode="auto">
            <a:xfrm>
              <a:off x="8218436" y="4533100"/>
              <a:ext cx="2019294" cy="44027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2" name="Text Box 26"/>
            <p:cNvSpPr txBox="1">
              <a:spLocks noChangeArrowheads="1"/>
            </p:cNvSpPr>
            <p:nvPr/>
          </p:nvSpPr>
          <p:spPr bwMode="auto">
            <a:xfrm>
              <a:off x="8218436" y="4088345"/>
              <a:ext cx="2019294" cy="44027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3" name="Text Box 26"/>
            <p:cNvSpPr txBox="1">
              <a:spLocks noChangeArrowheads="1"/>
            </p:cNvSpPr>
            <p:nvPr/>
          </p:nvSpPr>
          <p:spPr bwMode="auto">
            <a:xfrm>
              <a:off x="8218436" y="3646079"/>
              <a:ext cx="2019294" cy="39889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network (IP)</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5" name="Line 27"/>
            <p:cNvSpPr>
              <a:spLocks noChangeShapeType="1"/>
            </p:cNvSpPr>
            <p:nvPr/>
          </p:nvSpPr>
          <p:spPr bwMode="auto">
            <a:xfrm>
              <a:off x="8116255" y="4074895"/>
              <a:ext cx="2233388"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6" name="Line 27"/>
            <p:cNvSpPr>
              <a:spLocks noChangeShapeType="1"/>
            </p:cNvSpPr>
            <p:nvPr/>
          </p:nvSpPr>
          <p:spPr bwMode="auto">
            <a:xfrm>
              <a:off x="8111389" y="4528049"/>
              <a:ext cx="2233388"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4" name="Text Box 26"/>
            <p:cNvSpPr txBox="1">
              <a:spLocks noChangeArrowheads="1"/>
            </p:cNvSpPr>
            <p:nvPr/>
          </p:nvSpPr>
          <p:spPr bwMode="auto">
            <a:xfrm>
              <a:off x="8179440" y="2284368"/>
              <a:ext cx="2019294" cy="39889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76" name="Group 75"/>
          <p:cNvGrpSpPr/>
          <p:nvPr/>
        </p:nvGrpSpPr>
        <p:grpSpPr>
          <a:xfrm>
            <a:off x="1687770" y="2167472"/>
            <a:ext cx="2131701" cy="2912558"/>
            <a:chOff x="8091785" y="2078288"/>
            <a:chExt cx="2364905" cy="2912558"/>
          </a:xfrm>
        </p:grpSpPr>
        <p:sp>
          <p:nvSpPr>
            <p:cNvPr id="77" name="Rectangle 23"/>
            <p:cNvSpPr>
              <a:spLocks noChangeArrowheads="1"/>
            </p:cNvSpPr>
            <p:nvPr/>
          </p:nvSpPr>
          <p:spPr bwMode="auto">
            <a:xfrm>
              <a:off x="8179440" y="2078288"/>
              <a:ext cx="2277250" cy="2799267"/>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8" name="Rectangle 24"/>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9" name="Line 25"/>
            <p:cNvSpPr>
              <a:spLocks noChangeShapeType="1"/>
            </p:cNvSpPr>
            <p:nvPr/>
          </p:nvSpPr>
          <p:spPr bwMode="auto">
            <a:xfrm>
              <a:off x="8108956" y="2749010"/>
              <a:ext cx="2238254" cy="4821"/>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1" name="Line 27"/>
            <p:cNvSpPr>
              <a:spLocks noChangeShapeType="1"/>
            </p:cNvSpPr>
            <p:nvPr/>
          </p:nvSpPr>
          <p:spPr bwMode="auto">
            <a:xfrm>
              <a:off x="8121121" y="3602458"/>
              <a:ext cx="2233388"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2" name="Text Box 26"/>
            <p:cNvSpPr txBox="1">
              <a:spLocks noChangeArrowheads="1"/>
            </p:cNvSpPr>
            <p:nvPr/>
          </p:nvSpPr>
          <p:spPr bwMode="auto">
            <a:xfrm>
              <a:off x="8218436" y="4533100"/>
              <a:ext cx="2019294" cy="44027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3" name="Text Box 26"/>
            <p:cNvSpPr txBox="1">
              <a:spLocks noChangeArrowheads="1"/>
            </p:cNvSpPr>
            <p:nvPr/>
          </p:nvSpPr>
          <p:spPr bwMode="auto">
            <a:xfrm>
              <a:off x="8218436" y="4088345"/>
              <a:ext cx="2019294" cy="44027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4" name="Text Box 26"/>
            <p:cNvSpPr txBox="1">
              <a:spLocks noChangeArrowheads="1"/>
            </p:cNvSpPr>
            <p:nvPr/>
          </p:nvSpPr>
          <p:spPr bwMode="auto">
            <a:xfrm>
              <a:off x="8218436" y="3646079"/>
              <a:ext cx="2019294" cy="73744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network (IP)</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5" name="Line 27"/>
            <p:cNvSpPr>
              <a:spLocks noChangeShapeType="1"/>
            </p:cNvSpPr>
            <p:nvPr/>
          </p:nvSpPr>
          <p:spPr bwMode="auto">
            <a:xfrm>
              <a:off x="8116255" y="4074895"/>
              <a:ext cx="2233388"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6" name="Line 27"/>
            <p:cNvSpPr>
              <a:spLocks noChangeShapeType="1"/>
            </p:cNvSpPr>
            <p:nvPr/>
          </p:nvSpPr>
          <p:spPr bwMode="auto">
            <a:xfrm>
              <a:off x="8111389" y="4528049"/>
              <a:ext cx="2233388"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7" name="Text Box 26"/>
            <p:cNvSpPr txBox="1">
              <a:spLocks noChangeArrowheads="1"/>
            </p:cNvSpPr>
            <p:nvPr/>
          </p:nvSpPr>
          <p:spPr bwMode="auto">
            <a:xfrm>
              <a:off x="8179440" y="2284368"/>
              <a:ext cx="2019294" cy="39889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29" name="Text Box 26"/>
          <p:cNvSpPr txBox="1">
            <a:spLocks noChangeArrowheads="1"/>
          </p:cNvSpPr>
          <p:nvPr/>
        </p:nvSpPr>
        <p:spPr bwMode="auto">
          <a:xfrm>
            <a:off x="8732527" y="2993828"/>
            <a:ext cx="1401811" cy="398892"/>
          </a:xfrm>
          <a:prstGeom prst="rect">
            <a:avLst/>
          </a:prstGeom>
          <a:noFill/>
          <a:ln>
            <a:noFill/>
          </a:ln>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93" name="Group 92"/>
          <p:cNvGrpSpPr/>
          <p:nvPr/>
        </p:nvGrpSpPr>
        <p:grpSpPr>
          <a:xfrm>
            <a:off x="500734" y="4943580"/>
            <a:ext cx="1026523" cy="597153"/>
            <a:chOff x="7493876" y="2774731"/>
            <a:chExt cx="1481958" cy="894622"/>
          </a:xfrm>
        </p:grpSpPr>
        <p:sp>
          <p:nvSpPr>
            <p:cNvPr id="107" name="Freeform 106"/>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8" name="Oval 107"/>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9" name="Group 108"/>
            <p:cNvGrpSpPr/>
            <p:nvPr/>
          </p:nvGrpSpPr>
          <p:grpSpPr>
            <a:xfrm>
              <a:off x="7713663" y="2848339"/>
              <a:ext cx="1042107" cy="425543"/>
              <a:chOff x="7786941" y="2884917"/>
              <a:chExt cx="897649" cy="353919"/>
            </a:xfrm>
          </p:grpSpPr>
          <p:sp>
            <p:nvSpPr>
              <p:cNvPr id="110" name="Freeform 10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11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11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Freeform 11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4" name="Title 1"/>
          <p:cNvSpPr>
            <a:spLocks noGrp="1"/>
          </p:cNvSpPr>
          <p:nvPr>
            <p:ph type="title"/>
          </p:nvPr>
        </p:nvSpPr>
        <p:spPr>
          <a:xfrm>
            <a:off x="798690" y="289325"/>
            <a:ext cx="11100625" cy="894622"/>
          </a:xfrm>
        </p:spPr>
        <p:txBody>
          <a:bodyPr>
            <a:normAutofit/>
          </a:bodyPr>
          <a:lstStyle/>
          <a:p>
            <a:r>
              <a:rPr lang="en-US" sz="4400" dirty="0"/>
              <a:t>Transport Layer Actions</a:t>
            </a:r>
            <a:endParaRPr lang="en-US" sz="4400" dirty="0"/>
          </a:p>
        </p:txBody>
      </p:sp>
      <p:grpSp>
        <p:nvGrpSpPr>
          <p:cNvPr id="115" name="Group 149"/>
          <p:cNvGrpSpPr/>
          <p:nvPr/>
        </p:nvGrpSpPr>
        <p:grpSpPr bwMode="auto">
          <a:xfrm>
            <a:off x="2462207" y="2756023"/>
            <a:ext cx="412750" cy="158750"/>
            <a:chOff x="1287" y="2524"/>
            <a:chExt cx="260" cy="100"/>
          </a:xfrm>
        </p:grpSpPr>
        <p:sp>
          <p:nvSpPr>
            <p:cNvPr id="116" name="Rectangle 73"/>
            <p:cNvSpPr>
              <a:spLocks noChangeArrowheads="1"/>
            </p:cNvSpPr>
            <p:nvPr/>
          </p:nvSpPr>
          <p:spPr bwMode="auto">
            <a:xfrm>
              <a:off x="1287" y="2524"/>
              <a:ext cx="260" cy="10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7" name="Rectangle 74"/>
            <p:cNvSpPr>
              <a:spLocks noChangeArrowheads="1"/>
            </p:cNvSpPr>
            <p:nvPr/>
          </p:nvSpPr>
          <p:spPr bwMode="auto">
            <a:xfrm>
              <a:off x="1338" y="2537"/>
              <a:ext cx="155" cy="76"/>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8" name="Rectangle 75"/>
            <p:cNvSpPr>
              <a:spLocks noChangeArrowheads="1"/>
            </p:cNvSpPr>
            <p:nvPr/>
          </p:nvSpPr>
          <p:spPr bwMode="auto">
            <a:xfrm>
              <a:off x="1503" y="2582"/>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9" name="Rectangle 129"/>
            <p:cNvSpPr>
              <a:spLocks noChangeArrowheads="1"/>
            </p:cNvSpPr>
            <p:nvPr/>
          </p:nvSpPr>
          <p:spPr bwMode="auto">
            <a:xfrm>
              <a:off x="1298" y="2583"/>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20" name="Group 149"/>
          <p:cNvGrpSpPr/>
          <p:nvPr/>
        </p:nvGrpSpPr>
        <p:grpSpPr bwMode="auto">
          <a:xfrm>
            <a:off x="9681144" y="2673610"/>
            <a:ext cx="412750" cy="158750"/>
            <a:chOff x="1287" y="2524"/>
            <a:chExt cx="260" cy="100"/>
          </a:xfrm>
        </p:grpSpPr>
        <p:sp>
          <p:nvSpPr>
            <p:cNvPr id="121" name="Rectangle 73"/>
            <p:cNvSpPr>
              <a:spLocks noChangeArrowheads="1"/>
            </p:cNvSpPr>
            <p:nvPr/>
          </p:nvSpPr>
          <p:spPr bwMode="auto">
            <a:xfrm>
              <a:off x="1287" y="2524"/>
              <a:ext cx="260" cy="10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2" name="Rectangle 74"/>
            <p:cNvSpPr>
              <a:spLocks noChangeArrowheads="1"/>
            </p:cNvSpPr>
            <p:nvPr/>
          </p:nvSpPr>
          <p:spPr bwMode="auto">
            <a:xfrm>
              <a:off x="1338" y="2537"/>
              <a:ext cx="155" cy="76"/>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3" name="Rectangle 75"/>
            <p:cNvSpPr>
              <a:spLocks noChangeArrowheads="1"/>
            </p:cNvSpPr>
            <p:nvPr/>
          </p:nvSpPr>
          <p:spPr bwMode="auto">
            <a:xfrm>
              <a:off x="1503" y="2582"/>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4" name="Rectangle 129"/>
            <p:cNvSpPr>
              <a:spLocks noChangeArrowheads="1"/>
            </p:cNvSpPr>
            <p:nvPr/>
          </p:nvSpPr>
          <p:spPr bwMode="auto">
            <a:xfrm>
              <a:off x="1298" y="2583"/>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 name="TextBox 1"/>
          <p:cNvSpPr txBox="1"/>
          <p:nvPr/>
        </p:nvSpPr>
        <p:spPr>
          <a:xfrm>
            <a:off x="4212477" y="1830701"/>
            <a:ext cx="38983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anose="05000000000000000000" pitchFamily="2" charset="2"/>
              <a:buChar char="§"/>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 name="Rectangle 101"/>
          <p:cNvSpPr/>
          <p:nvPr/>
        </p:nvSpPr>
        <p:spPr>
          <a:xfrm>
            <a:off x="8071146" y="2078287"/>
            <a:ext cx="2415414" cy="336947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8" name="Group 87"/>
          <p:cNvGrpSpPr/>
          <p:nvPr/>
        </p:nvGrpSpPr>
        <p:grpSpPr>
          <a:xfrm>
            <a:off x="9130164" y="2303106"/>
            <a:ext cx="1259074" cy="369332"/>
            <a:chOff x="8934916" y="2775692"/>
            <a:chExt cx="1259074" cy="369332"/>
          </a:xfrm>
        </p:grpSpPr>
        <p:sp>
          <p:nvSpPr>
            <p:cNvPr id="89" name="Rectangle 88"/>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TextBox 89"/>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 msg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91" name="TextBox 90"/>
          <p:cNvSpPr txBox="1"/>
          <p:nvPr/>
        </p:nvSpPr>
        <p:spPr>
          <a:xfrm>
            <a:off x="4391544" y="2325099"/>
            <a:ext cx="3825456" cy="1036887"/>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is passed an application-layer message</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 name="TextBox 93"/>
          <p:cNvSpPr txBox="1"/>
          <p:nvPr/>
        </p:nvSpPr>
        <p:spPr>
          <a:xfrm>
            <a:off x="4388186" y="2990916"/>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determines segment header fields values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TextBox 94"/>
          <p:cNvSpPr txBox="1"/>
          <p:nvPr/>
        </p:nvSpPr>
        <p:spPr>
          <a:xfrm>
            <a:off x="4376692" y="3592863"/>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creates segment</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TextBox 96"/>
          <p:cNvSpPr txBox="1"/>
          <p:nvPr/>
        </p:nvSpPr>
        <p:spPr>
          <a:xfrm>
            <a:off x="4381369" y="4025163"/>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passes segment to IP</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1" name="Text Box 26"/>
          <p:cNvSpPr txBox="1">
            <a:spLocks noChangeArrowheads="1"/>
          </p:cNvSpPr>
          <p:nvPr/>
        </p:nvSpPr>
        <p:spPr bwMode="auto">
          <a:xfrm>
            <a:off x="1944359" y="3086580"/>
            <a:ext cx="1535315" cy="398892"/>
          </a:xfrm>
          <a:prstGeom prst="rect">
            <a:avLst/>
          </a:prstGeom>
          <a:noFill/>
          <a:ln>
            <a:noFill/>
          </a:ln>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8" name="Rectangle 97"/>
          <p:cNvSpPr/>
          <p:nvPr/>
        </p:nvSpPr>
        <p:spPr>
          <a:xfrm>
            <a:off x="270781" y="1644192"/>
            <a:ext cx="3715697" cy="405207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6" name="Group 105"/>
          <p:cNvGrpSpPr/>
          <p:nvPr/>
        </p:nvGrpSpPr>
        <p:grpSpPr>
          <a:xfrm>
            <a:off x="8473556" y="2992506"/>
            <a:ext cx="1259074" cy="338554"/>
            <a:chOff x="8964789" y="2639236"/>
            <a:chExt cx="1259074" cy="338554"/>
          </a:xfrm>
        </p:grpSpPr>
        <p:sp>
          <p:nvSpPr>
            <p:cNvPr id="125" name="Rectangle 124"/>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TextBox 125"/>
            <p:cNvSpPr txBox="1"/>
            <p:nvPr/>
          </p:nvSpPr>
          <p:spPr>
            <a:xfrm>
              <a:off x="8964789" y="2639236"/>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T</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h</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grpSp>
        <p:nvGrpSpPr>
          <p:cNvPr id="5" name="Group 4"/>
          <p:cNvGrpSpPr/>
          <p:nvPr/>
        </p:nvGrpSpPr>
        <p:grpSpPr>
          <a:xfrm>
            <a:off x="8549491" y="2999047"/>
            <a:ext cx="1818022" cy="369332"/>
            <a:chOff x="7863122" y="5632673"/>
            <a:chExt cx="1818022" cy="369332"/>
          </a:xfrm>
        </p:grpSpPr>
        <p:grpSp>
          <p:nvGrpSpPr>
            <p:cNvPr id="99" name="Group 98"/>
            <p:cNvGrpSpPr/>
            <p:nvPr/>
          </p:nvGrpSpPr>
          <p:grpSpPr>
            <a:xfrm>
              <a:off x="7863122" y="5638955"/>
              <a:ext cx="1259074" cy="338554"/>
              <a:chOff x="8964789" y="2648929"/>
              <a:chExt cx="1259074" cy="338554"/>
            </a:xfrm>
          </p:grpSpPr>
          <p:sp>
            <p:nvSpPr>
              <p:cNvPr id="100" name="Rectangle 99"/>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T</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h</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grpSp>
          <p:nvGrpSpPr>
            <p:cNvPr id="103" name="Group 102"/>
            <p:cNvGrpSpPr/>
            <p:nvPr/>
          </p:nvGrpSpPr>
          <p:grpSpPr>
            <a:xfrm>
              <a:off x="8422070" y="5632673"/>
              <a:ext cx="1259074" cy="369332"/>
              <a:chOff x="8934916" y="2778923"/>
              <a:chExt cx="1259074" cy="369332"/>
            </a:xfrm>
          </p:grpSpPr>
          <p:sp>
            <p:nvSpPr>
              <p:cNvPr id="104" name="Rectangle 103"/>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TextBox 104"/>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 msg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130"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dissolv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dissolve">
                                      <p:cBhvr>
                                        <p:cTn id="12" dur="500"/>
                                        <p:tgtEl>
                                          <p:spTgt spid="88"/>
                                        </p:tgtEl>
                                      </p:cBhvr>
                                    </p:animEffect>
                                  </p:childTnLst>
                                </p:cTn>
                              </p:par>
                              <p:par>
                                <p:cTn id="13" presetID="0" presetClass="path" presetSubtype="0" accel="50000" decel="50000" fill="hold" nodeType="withEffect">
                                  <p:stCondLst>
                                    <p:cond delay="0"/>
                                  </p:stCondLst>
                                  <p:childTnLst>
                                    <p:animMotion origin="layout" path="M -6.25E-7 -1.48148E-6 L 0.00065 0.10139 " pathEditMode="relative" rAng="0" ptsTypes="AA">
                                      <p:cBhvr>
                                        <p:cTn id="14" dur="2000" fill="hold"/>
                                        <p:tgtEl>
                                          <p:spTgt spid="88"/>
                                        </p:tgtEl>
                                        <p:attrNameLst>
                                          <p:attrName>ppt_x</p:attrName>
                                          <p:attrName>ppt_y</p:attrName>
                                        </p:attrNameLst>
                                      </p:cBhvr>
                                      <p:rCtr x="26" y="5069"/>
                                    </p:animMotion>
                                  </p:childTnLst>
                                </p:cTn>
                              </p:par>
                              <p:par>
                                <p:cTn id="15" presetID="9"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dissolve">
                                      <p:cBhvr>
                                        <p:cTn id="17" dur="500"/>
                                        <p:tgtEl>
                                          <p:spTgt spid="9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dissolve">
                                      <p:cBhvr>
                                        <p:cTn id="22" dur="500"/>
                                        <p:tgtEl>
                                          <p:spTgt spid="10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dissolve">
                                      <p:cBhvr>
                                        <p:cTn id="25" dur="500"/>
                                        <p:tgtEl>
                                          <p:spTgt spid="94"/>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06"/>
                                        </p:tgtEl>
                                      </p:cBhvr>
                                    </p:animEffect>
                                    <p:set>
                                      <p:cBhvr>
                                        <p:cTn id="30" dur="1" fill="hold">
                                          <p:stCondLst>
                                            <p:cond delay="499"/>
                                          </p:stCondLst>
                                        </p:cTn>
                                        <p:tgtEl>
                                          <p:spTgt spid="106"/>
                                        </p:tgtEl>
                                        <p:attrNameLst>
                                          <p:attrName>style.visibility</p:attrName>
                                        </p:attrNameLst>
                                      </p:cBhvr>
                                      <p:to>
                                        <p:strVal val="hidden"/>
                                      </p:to>
                                    </p:set>
                                  </p:childTnLst>
                                </p:cTn>
                              </p:par>
                              <p:par>
                                <p:cTn id="31" presetID="9" presetClass="exit" presetSubtype="0" fill="hold" nodeType="withEffect">
                                  <p:stCondLst>
                                    <p:cond delay="0"/>
                                  </p:stCondLst>
                                  <p:childTnLst>
                                    <p:animEffect transition="out" filter="dissolve">
                                      <p:cBhvr>
                                        <p:cTn id="32" dur="500"/>
                                        <p:tgtEl>
                                          <p:spTgt spid="88"/>
                                        </p:tgtEl>
                                      </p:cBhvr>
                                    </p:animEffect>
                                    <p:set>
                                      <p:cBhvr>
                                        <p:cTn id="33" dur="1" fill="hold">
                                          <p:stCondLst>
                                            <p:cond delay="499"/>
                                          </p:stCondLst>
                                        </p:cTn>
                                        <p:tgtEl>
                                          <p:spTgt spid="88"/>
                                        </p:tgtEl>
                                        <p:attrNameLst>
                                          <p:attrName>style.visibility</p:attrName>
                                        </p:attrNameLst>
                                      </p:cBhvr>
                                      <p:to>
                                        <p:strVal val="hidden"/>
                                      </p:to>
                                    </p:set>
                                  </p:childTnLst>
                                </p:cTn>
                              </p:par>
                            </p:childTnLst>
                          </p:cTn>
                        </p:par>
                        <p:par>
                          <p:cTn id="34" fill="hold">
                            <p:stCondLst>
                              <p:cond delay="500"/>
                            </p:stCondLst>
                            <p:childTnLst>
                              <p:par>
                                <p:cTn id="35" presetID="9" presetClass="entr" presetSubtype="0"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95"/>
                                        </p:tgtEl>
                                        <p:attrNameLst>
                                          <p:attrName>style.visibility</p:attrName>
                                        </p:attrNameLst>
                                      </p:cBhvr>
                                      <p:to>
                                        <p:strVal val="visible"/>
                                      </p:to>
                                    </p:set>
                                    <p:animEffect transition="in" filter="dissolve">
                                      <p:cBhvr>
                                        <p:cTn id="40" dur="500"/>
                                        <p:tgtEl>
                                          <p:spTgt spid="95"/>
                                        </p:tgtEl>
                                      </p:cBhvr>
                                    </p:animEffec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1.25E-6 -3.7037E-7 L 0.00052 0.09306 " pathEditMode="relative" rAng="0" ptsTypes="AA">
                                      <p:cBhvr>
                                        <p:cTn id="44" dur="2000" fill="hold"/>
                                        <p:tgtEl>
                                          <p:spTgt spid="5"/>
                                        </p:tgtEl>
                                        <p:attrNameLst>
                                          <p:attrName>ppt_x</p:attrName>
                                          <p:attrName>ppt_y</p:attrName>
                                        </p:attrNameLst>
                                      </p:cBhvr>
                                      <p:rCtr x="26" y="4653"/>
                                    </p:animMotion>
                                  </p:childTnLst>
                                </p:cTn>
                              </p:par>
                              <p:par>
                                <p:cTn id="45" presetID="9" presetClass="entr" presetSubtype="0" fill="hold" grpId="0" nodeType="withEffect">
                                  <p:stCondLst>
                                    <p:cond delay="0"/>
                                  </p:stCondLst>
                                  <p:childTnLst>
                                    <p:set>
                                      <p:cBhvr>
                                        <p:cTn id="46" dur="1" fill="hold">
                                          <p:stCondLst>
                                            <p:cond delay="0"/>
                                          </p:stCondLst>
                                        </p:cTn>
                                        <p:tgtEl>
                                          <p:spTgt spid="97"/>
                                        </p:tgtEl>
                                        <p:attrNameLst>
                                          <p:attrName>style.visibility</p:attrName>
                                        </p:attrNameLst>
                                      </p:cBhvr>
                                      <p:to>
                                        <p:strVal val="visible"/>
                                      </p:to>
                                    </p:set>
                                    <p:animEffect transition="in" filter="dissolve">
                                      <p:cBhvr>
                                        <p:cTn id="47" dur="500"/>
                                        <p:tgtEl>
                                          <p:spTgt spid="97"/>
                                        </p:tgtEl>
                                      </p:cBhvr>
                                    </p:animEffec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nodeType="clickEffect">
                                  <p:stCondLst>
                                    <p:cond delay="0"/>
                                  </p:stCondLst>
                                  <p:childTnLst>
                                    <p:animMotion origin="layout" path="M 0.00052 0.09306 C -0.00013 0.14931 -0.00091 0.20347 -0.00169 0.26181 L -0.11432 0.32593 L -0.43333 0.31991 C -0.47513 0.3044 -0.51719 0.27778 -0.55846 0.26366 " pathEditMode="relative" rAng="0" ptsTypes="AAAAA">
                                      <p:cBhvr>
                                        <p:cTn id="51" dur="2000" fill="hold"/>
                                        <p:tgtEl>
                                          <p:spTgt spid="5"/>
                                        </p:tgtEl>
                                        <p:attrNameLst>
                                          <p:attrName>ppt_x</p:attrName>
                                          <p:attrName>ppt_y</p:attrName>
                                        </p:attrNameLst>
                                      </p:cBhvr>
                                      <p:rCtr x="-27943" y="1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91" grpId="0"/>
      <p:bldP spid="94" grpId="0"/>
      <p:bldP spid="95" grpId="0"/>
      <p:bldP spid="9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Selective repeat</a:t>
            </a:r>
            <a:endParaRPr lang="en-US" sz="4400" dirty="0"/>
          </a:p>
        </p:txBody>
      </p:sp>
      <p:sp>
        <p:nvSpPr>
          <p:cNvPr id="72" name="Rectangle 3"/>
          <p:cNvSpPr txBox="1">
            <a:spLocks noChangeArrowheads="1"/>
          </p:cNvSpPr>
          <p:nvPr/>
        </p:nvSpPr>
        <p:spPr>
          <a:xfrm>
            <a:off x="733374" y="1489418"/>
            <a:ext cx="11100624"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receiver </a:t>
            </a:r>
            <a:r>
              <a:rPr kumimoji="0" lang="en-US" altLang="en-US" sz="3200" b="0" i="1"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individually</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acknowledges all correctly received packets</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buffers packets, as needed, for eventual in-order delivery to upper layer</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sender times-out/retransmits individually for </a:t>
            </a:r>
            <a:r>
              <a:rPr kumimoji="0" lang="en-US" altLang="en-US" sz="32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unACKed</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packets</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748030" marR="0" lvl="1" indent="-22733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sender maintains timer for each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pkt</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sender window</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consecutive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limits seq #s of sent,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packets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4"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dissolve">
                                      <p:cBhvr>
                                        <p:cTn id="7" dur="500"/>
                                        <p:tgtEl>
                                          <p:spTgt spid="7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2">
                                            <p:txEl>
                                              <p:pRg st="1" end="1"/>
                                            </p:txEl>
                                          </p:spTgt>
                                        </p:tgtEl>
                                        <p:attrNameLst>
                                          <p:attrName>style.visibility</p:attrName>
                                        </p:attrNameLst>
                                      </p:cBhvr>
                                      <p:to>
                                        <p:strVal val="visible"/>
                                      </p:to>
                                    </p:set>
                                    <p:animEffect transition="in" filter="dissolve">
                                      <p:cBhvr>
                                        <p:cTn id="10" dur="500"/>
                                        <p:tgtEl>
                                          <p:spTgt spid="7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2">
                                            <p:txEl>
                                              <p:pRg st="2" end="2"/>
                                            </p:txEl>
                                          </p:spTgt>
                                        </p:tgtEl>
                                        <p:attrNameLst>
                                          <p:attrName>style.visibility</p:attrName>
                                        </p:attrNameLst>
                                      </p:cBhvr>
                                      <p:to>
                                        <p:strVal val="visible"/>
                                      </p:to>
                                    </p:set>
                                    <p:animEffect transition="in" filter="dissolve">
                                      <p:cBhvr>
                                        <p:cTn id="15" dur="500"/>
                                        <p:tgtEl>
                                          <p:spTgt spid="72">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2">
                                            <p:txEl>
                                              <p:pRg st="3" end="3"/>
                                            </p:txEl>
                                          </p:spTgt>
                                        </p:tgtEl>
                                        <p:attrNameLst>
                                          <p:attrName>style.visibility</p:attrName>
                                        </p:attrNameLst>
                                      </p:cBhvr>
                                      <p:to>
                                        <p:strVal val="visible"/>
                                      </p:to>
                                    </p:set>
                                    <p:animEffect transition="in" filter="dissolve">
                                      <p:cBhvr>
                                        <p:cTn id="18" dur="500"/>
                                        <p:tgtEl>
                                          <p:spTgt spid="7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2">
                                            <p:txEl>
                                              <p:pRg st="4" end="4"/>
                                            </p:txEl>
                                          </p:spTgt>
                                        </p:tgtEl>
                                        <p:attrNameLst>
                                          <p:attrName>style.visibility</p:attrName>
                                        </p:attrNameLst>
                                      </p:cBhvr>
                                      <p:to>
                                        <p:strVal val="visible"/>
                                      </p:to>
                                    </p:set>
                                    <p:animEffect transition="in" filter="dissolve">
                                      <p:cBhvr>
                                        <p:cTn id="23" dur="500"/>
                                        <p:tgtEl>
                                          <p:spTgt spid="72">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2">
                                            <p:txEl>
                                              <p:pRg st="5" end="5"/>
                                            </p:txEl>
                                          </p:spTgt>
                                        </p:tgtEl>
                                        <p:attrNameLst>
                                          <p:attrName>style.visibility</p:attrName>
                                        </p:attrNameLst>
                                      </p:cBhvr>
                                      <p:to>
                                        <p:strVal val="visible"/>
                                      </p:to>
                                    </p:set>
                                    <p:animEffect transition="in" filter="dissolve">
                                      <p:cBhvr>
                                        <p:cTn id="26" dur="500"/>
                                        <p:tgtEl>
                                          <p:spTgt spid="72">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2">
                                            <p:txEl>
                                              <p:pRg st="6" end="6"/>
                                            </p:txEl>
                                          </p:spTgt>
                                        </p:tgtEl>
                                        <p:attrNameLst>
                                          <p:attrName>style.visibility</p:attrName>
                                        </p:attrNameLst>
                                      </p:cBhvr>
                                      <p:to>
                                        <p:strVal val="visible"/>
                                      </p:to>
                                    </p:set>
                                    <p:animEffect transition="in" filter="dissolve">
                                      <p:cBhvr>
                                        <p:cTn id="29" dur="500"/>
                                        <p:tgtEl>
                                          <p:spTgt spid="7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Selective repeat: sender, receiver windows</a:t>
            </a:r>
            <a:endParaRPr lang="en-US" sz="4400" dirty="0"/>
          </a:p>
        </p:txBody>
      </p:sp>
      <p:pic>
        <p:nvPicPr>
          <p:cNvPr id="6" name="Picture 3" descr="sr_seqn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8025" y="1526602"/>
            <a:ext cx="82359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2150592" y="4671612"/>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p:cNvSpPr/>
          <p:nvPr/>
        </p:nvSpPr>
        <p:spPr>
          <a:xfrm>
            <a:off x="2299806" y="4667895"/>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p:cNvSpPr/>
          <p:nvPr/>
        </p:nvSpPr>
        <p:spPr>
          <a:xfrm>
            <a:off x="2452206" y="4667364"/>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p:cNvSpPr/>
          <p:nvPr/>
        </p:nvSpPr>
        <p:spPr>
          <a:xfrm>
            <a:off x="2604606" y="4666833"/>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p:cNvSpPr/>
          <p:nvPr/>
        </p:nvSpPr>
        <p:spPr>
          <a:xfrm>
            <a:off x="2760192" y="4663116"/>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p:cNvSpPr/>
          <p:nvPr/>
        </p:nvSpPr>
        <p:spPr>
          <a:xfrm>
            <a:off x="2915778" y="4665771"/>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p:cNvSpPr/>
          <p:nvPr/>
        </p:nvSpPr>
        <p:spPr>
          <a:xfrm>
            <a:off x="3064992" y="4662054"/>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p:cNvSpPr/>
          <p:nvPr/>
        </p:nvSpPr>
        <p:spPr>
          <a:xfrm>
            <a:off x="3220578" y="4661523"/>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p:cNvSpPr/>
          <p:nvPr/>
        </p:nvSpPr>
        <p:spPr>
          <a:xfrm>
            <a:off x="3369792" y="4664178"/>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p:cNvSpPr/>
          <p:nvPr/>
        </p:nvSpPr>
        <p:spPr>
          <a:xfrm>
            <a:off x="914400" y="3897630"/>
            <a:ext cx="10835640" cy="2811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Selective repeat: sender and receiver</a:t>
            </a:r>
            <a:endParaRPr lang="en-US" sz="4400" dirty="0"/>
          </a:p>
        </p:txBody>
      </p:sp>
      <p:sp>
        <p:nvSpPr>
          <p:cNvPr id="5" name="Rectangle 3"/>
          <p:cNvSpPr txBox="1">
            <a:spLocks noChangeArrowheads="1"/>
          </p:cNvSpPr>
          <p:nvPr/>
        </p:nvSpPr>
        <p:spPr>
          <a:xfrm>
            <a:off x="946165" y="1698978"/>
            <a:ext cx="4651241"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data from above:</a:t>
            </a:r>
            <a:endPar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endParaRP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if next available seq # in window, send packet</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timeout(</a:t>
            </a: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n</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a:t>
            </a:r>
            <a:endPar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endParaRPr>
          </a:p>
          <a:p>
            <a:pPr marL="471805" marR="0" lvl="0" indent="-22860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resend packet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restart timer</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2400" b="0" i="0" u="none" strike="noStrike" kern="1200" cap="none" spc="0" normalizeH="0" baseline="0" noProof="0" dirty="0">
                <a:ln>
                  <a:noFill/>
                </a:ln>
                <a:solidFill>
                  <a:srgbClr val="CC0000"/>
                </a:solidFill>
                <a:effectLst/>
                <a:uLnTx/>
                <a:uFillTx/>
                <a:latin typeface="Calibri" panose="020F0502020204030204"/>
                <a:ea typeface="+mn-ea"/>
                <a:cs typeface="+mn-cs"/>
              </a:rPr>
              <a:t>ACK(</a:t>
            </a:r>
            <a:r>
              <a:rPr kumimoji="0" lang="en-US" sz="2400" b="0" i="1" u="none" strike="noStrike" kern="1200" cap="none" spc="0" normalizeH="0" baseline="0" noProof="0" dirty="0">
                <a:ln>
                  <a:noFill/>
                </a:ln>
                <a:solidFill>
                  <a:srgbClr val="CC0000"/>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srgbClr val="CC0000"/>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sendbase,sendbase+N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mark packet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as received</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if n smallest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unACKed</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packet, advance window base to next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unACKed</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seq #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4"/>
          <p:cNvSpPr>
            <a:spLocks noChangeArrowheads="1"/>
          </p:cNvSpPr>
          <p:nvPr/>
        </p:nvSpPr>
        <p:spPr bwMode="auto">
          <a:xfrm>
            <a:off x="876300" y="1485900"/>
            <a:ext cx="4721106" cy="4610100"/>
          </a:xfrm>
          <a:prstGeom prst="rect">
            <a:avLst/>
          </a:prstGeom>
          <a:noFill/>
          <a:ln w="28575">
            <a:solidFill>
              <a:srgbClr val="000099"/>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nvGrpSpPr>
          <p:cNvPr id="8" name="Group 5"/>
          <p:cNvGrpSpPr/>
          <p:nvPr/>
        </p:nvGrpSpPr>
        <p:grpSpPr bwMode="auto">
          <a:xfrm>
            <a:off x="1079500" y="1184280"/>
            <a:ext cx="1327103" cy="584201"/>
            <a:chOff x="1100" y="3896"/>
            <a:chExt cx="752" cy="368"/>
          </a:xfrm>
        </p:grpSpPr>
        <p:sp>
          <p:nvSpPr>
            <p:cNvPr id="9" name="Rectangle 6"/>
            <p:cNvSpPr>
              <a:spLocks noChangeArrowheads="1"/>
            </p:cNvSpPr>
            <p:nvPr/>
          </p:nvSpPr>
          <p:spPr bwMode="auto">
            <a:xfrm>
              <a:off x="1146" y="3984"/>
              <a:ext cx="612" cy="180"/>
            </a:xfrm>
            <a:prstGeom prst="rect">
              <a:avLst/>
            </a:pr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0" name="Text Box 7"/>
            <p:cNvSpPr txBox="1">
              <a:spLocks noChangeArrowheads="1"/>
            </p:cNvSpPr>
            <p:nvPr/>
          </p:nvSpPr>
          <p:spPr bwMode="auto">
            <a:xfrm>
              <a:off x="1100" y="3896"/>
              <a:ext cx="752" cy="368"/>
            </a:xfrm>
            <a:prstGeom prst="rect">
              <a:avLst/>
            </a:prstGeom>
            <a:solidFill>
              <a:schemeClr val="bg1"/>
            </a:solid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rPr>
                <a:t>sender</a:t>
              </a:r>
              <a:endParaRPr kumimoji="0" lang="en-US" sz="2800" b="0" i="0" u="none" strike="noStrike" kern="120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endParaRPr>
            </a:p>
          </p:txBody>
        </p:sp>
      </p:grpSp>
      <p:grpSp>
        <p:nvGrpSpPr>
          <p:cNvPr id="16" name="Group 15"/>
          <p:cNvGrpSpPr/>
          <p:nvPr/>
        </p:nvGrpSpPr>
        <p:grpSpPr>
          <a:xfrm>
            <a:off x="6447754" y="1183947"/>
            <a:ext cx="5269467" cy="5221186"/>
            <a:chOff x="6447754" y="1183947"/>
            <a:chExt cx="5269467" cy="5221186"/>
          </a:xfrm>
        </p:grpSpPr>
        <p:sp>
          <p:nvSpPr>
            <p:cNvPr id="11" name="Rectangle 8"/>
            <p:cNvSpPr>
              <a:spLocks noChangeArrowheads="1"/>
            </p:cNvSpPr>
            <p:nvPr/>
          </p:nvSpPr>
          <p:spPr bwMode="auto">
            <a:xfrm>
              <a:off x="6855858" y="1756933"/>
              <a:ext cx="4861363" cy="4648200"/>
            </a:xfrm>
            <a:prstGeom prst="rect">
              <a:avLst/>
            </a:prstGeom>
            <a:noFill/>
            <a:ln>
              <a:noFill/>
            </a:ln>
            <a:effectLst/>
          </p:spPr>
          <p:txBody>
            <a:body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anose="05000000000000000000" charset="0"/>
                <a:buNone/>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packet </a:t>
              </a:r>
              <a:r>
                <a:rPr kumimoji="0" lang="en-US" sz="28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n</a:t>
              </a:r>
              <a:r>
                <a:rPr kumimoji="0" lang="en-US" sz="28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 in </a:t>
              </a:r>
              <a:r>
                <a:rPr kumimoji="0" lang="en-US" sz="18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a:t>
              </a:r>
              <a:r>
                <a:rPr kumimoji="0" lang="en-US" sz="2400" b="0" i="0" u="none" strike="noStrike" kern="1200" cap="none" spc="0" normalizeH="0" baseline="0" noProof="0" dirty="0" err="1">
                  <a:ln>
                    <a:noFill/>
                  </a:ln>
                  <a:solidFill>
                    <a:srgbClr val="CC0000"/>
                  </a:solidFill>
                  <a:effectLst/>
                  <a:uLnTx/>
                  <a:uFillTx/>
                  <a:latin typeface="Calibri" panose="020F0502020204030204"/>
                  <a:ea typeface="MS PGothic" panose="020B0600070205080204" pitchFamily="34" charset="-128"/>
                  <a:cs typeface="+mn-cs"/>
                </a:rPr>
                <a:t>rcvbase</a:t>
              </a:r>
              <a:r>
                <a:rPr kumimoji="0" lang="en-US" sz="24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 rcvbase+N-1]</a:t>
              </a:r>
              <a:endParaRPr kumimoji="0" lang="en-US" sz="28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send ACK(</a:t>
              </a:r>
              <a:r>
                <a:rPr kumimoji="0" lang="en-US" sz="24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t>
              </a:r>
              <a:endPar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out-of-order: buffer</a:t>
              </a:r>
              <a:endPar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in-order: deliver (also deliver buffered, in-order packets), advance window to next not-yet-received packet</a:t>
              </a:r>
              <a:endPar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anose="05000000000000000000" charset="0"/>
                <a:buNone/>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packet</a:t>
              </a:r>
              <a:r>
                <a:rPr kumimoji="0" lang="en-US" sz="28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 n </a:t>
              </a:r>
              <a:r>
                <a:rPr kumimoji="0" lang="en-US" sz="28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in </a:t>
              </a:r>
              <a:r>
                <a:rPr kumimoji="0" lang="en-US" sz="24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[rcvbase-N,rcvbase-1]</a:t>
              </a:r>
              <a:endParaRPr kumimoji="0" lang="en-US" sz="36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a:p>
              <a:pPr marL="406400" marR="0" lvl="0" indent="-276225" algn="l" defTabSz="914400" rtl="0" eaLnBrk="1" fontAlgn="auto" latinLnBrk="0" hangingPunct="1">
                <a:lnSpc>
                  <a:spcPct val="85000"/>
                </a:lnSpc>
                <a:spcBef>
                  <a:spcPct val="20000"/>
                </a:spcBef>
                <a:spcAft>
                  <a:spcPts val="0"/>
                </a:spcAft>
                <a:buClr>
                  <a:srgbClr val="000099"/>
                </a:buClr>
                <a:buSzPct val="100000"/>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ACK(</a:t>
              </a:r>
              <a:r>
                <a:rPr kumimoji="0" lang="en-US" sz="24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t>
              </a:r>
              <a:endPar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anose="05000000000000000000" charset="0"/>
                <a:buNone/>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otherwise:</a:t>
              </a:r>
              <a:r>
                <a:rPr kumimoji="0" lang="en-US" sz="2400" b="0" i="0" u="none" strike="noStrike" kern="1200" cap="none" spc="0" normalizeH="0" baseline="0" noProof="0" dirty="0">
                  <a:ln>
                    <a:noFill/>
                  </a:ln>
                  <a:solidFill>
                    <a:srgbClr val="FF0000"/>
                  </a:solidFill>
                  <a:effectLst/>
                  <a:uLnTx/>
                  <a:uFillTx/>
                  <a:latin typeface="Calibri" panose="020F0502020204030204"/>
                  <a:ea typeface="MS PGothic" panose="020B0600070205080204" pitchFamily="34" charset="-128"/>
                  <a:cs typeface="+mn-cs"/>
                </a:rPr>
                <a:t> </a:t>
              </a:r>
              <a:endParaRPr kumimoji="0" lang="en-US" sz="2400" b="0" i="0" u="none" strike="noStrike" kern="1200" cap="none" spc="0" normalizeH="0" baseline="0" noProof="0" dirty="0">
                <a:ln>
                  <a:noFill/>
                </a:ln>
                <a:solidFill>
                  <a:srgbClr val="FF0000"/>
                </a:solidFill>
                <a:effectLst/>
                <a:uLnTx/>
                <a:uFillTx/>
                <a:latin typeface="Calibri" panose="020F0502020204030204"/>
                <a:ea typeface="MS PGothic" panose="020B0600070205080204" pitchFamily="34" charset="-128"/>
                <a:cs typeface="+mn-cs"/>
              </a:endParaRPr>
            </a:p>
            <a:p>
              <a:pPr marL="406400" marR="0" lvl="0" indent="-276225" algn="l" defTabSz="914400" rtl="0" eaLnBrk="1" fontAlgn="auto" latinLnBrk="0" hangingPunct="1">
                <a:lnSpc>
                  <a:spcPct val="85000"/>
                </a:lnSpc>
                <a:spcBef>
                  <a:spcPct val="20000"/>
                </a:spcBef>
                <a:spcAft>
                  <a:spcPts val="0"/>
                </a:spcAft>
                <a:buClr>
                  <a:srgbClr val="000099"/>
                </a:buClr>
                <a:buSzPct val="100000"/>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ignore </a:t>
              </a:r>
              <a:endPar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anose="05000000000000000000" charset="0"/>
                <a:buChar char="v"/>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2" name="Rectangle 9"/>
            <p:cNvSpPr>
              <a:spLocks noChangeArrowheads="1"/>
            </p:cNvSpPr>
            <p:nvPr/>
          </p:nvSpPr>
          <p:spPr bwMode="auto">
            <a:xfrm>
              <a:off x="6447754" y="1495097"/>
              <a:ext cx="5129210" cy="4610100"/>
            </a:xfrm>
            <a:prstGeom prst="rect">
              <a:avLst/>
            </a:prstGeom>
            <a:noFill/>
            <a:ln w="28575">
              <a:solidFill>
                <a:srgbClr val="000099"/>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13" name="Group 10"/>
            <p:cNvGrpSpPr/>
            <p:nvPr/>
          </p:nvGrpSpPr>
          <p:grpSpPr bwMode="auto">
            <a:xfrm>
              <a:off x="6643024" y="1183947"/>
              <a:ext cx="1531938" cy="584201"/>
              <a:chOff x="3339" y="158"/>
              <a:chExt cx="965" cy="368"/>
            </a:xfrm>
          </p:grpSpPr>
          <p:sp>
            <p:nvSpPr>
              <p:cNvPr id="14" name="Rectangle 11"/>
              <p:cNvSpPr>
                <a:spLocks noChangeArrowheads="1"/>
              </p:cNvSpPr>
              <p:nvPr/>
            </p:nvSpPr>
            <p:spPr bwMode="auto">
              <a:xfrm>
                <a:off x="3360" y="264"/>
                <a:ext cx="822" cy="180"/>
              </a:xfrm>
              <a:prstGeom prst="rect">
                <a:avLst/>
              </a:pr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15" name="Text Box 12"/>
              <p:cNvSpPr txBox="1">
                <a:spLocks noChangeArrowheads="1"/>
              </p:cNvSpPr>
              <p:nvPr/>
            </p:nvSpPr>
            <p:spPr bwMode="auto">
              <a:xfrm>
                <a:off x="3339" y="158"/>
                <a:ext cx="965" cy="36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rPr>
                  <a:t>receiver</a:t>
                </a:r>
                <a:endParaRPr kumimoji="0" lang="en-US" sz="2800" b="0" i="0" u="none" strike="noStrike" kern="120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endParaRPr>
              </a:p>
            </p:txBody>
          </p:sp>
        </p:grpSp>
      </p:grpSp>
      <p:sp>
        <p:nvSpPr>
          <p:cNvPr id="17"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100625" cy="894622"/>
          </a:xfrm>
        </p:spPr>
        <p:txBody>
          <a:bodyPr>
            <a:normAutofit/>
          </a:bodyPr>
          <a:lstStyle/>
          <a:p>
            <a:r>
              <a:rPr lang="en-US" sz="4800" dirty="0"/>
              <a:t>Selective Repeat in action</a:t>
            </a:r>
            <a:endParaRPr lang="en-US" sz="4400" dirty="0"/>
          </a:p>
        </p:txBody>
      </p:sp>
      <p:sp>
        <p:nvSpPr>
          <p:cNvPr id="108" name="Text Box 4"/>
          <p:cNvSpPr txBox="1">
            <a:spLocks noChangeArrowheads="1"/>
          </p:cNvSpPr>
          <p:nvPr/>
        </p:nvSpPr>
        <p:spPr bwMode="auto">
          <a:xfrm>
            <a:off x="4770437" y="1531937"/>
            <a:ext cx="1246188" cy="146526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send  pkt0</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send  pkt1</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send  pkt2</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send  pkt3</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(wait)</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09" name="Text Box 5"/>
          <p:cNvSpPr txBox="1">
            <a:spLocks noChangeArrowheads="1"/>
          </p:cNvSpPr>
          <p:nvPr/>
        </p:nvSpPr>
        <p:spPr bwMode="auto">
          <a:xfrm>
            <a:off x="5091112" y="1160462"/>
            <a:ext cx="936625"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1" u="sng" strike="noStrike" kern="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rPr>
              <a:t>sender</a:t>
            </a:r>
            <a:endParaRPr kumimoji="0" lang="en-US" sz="2000" b="0" i="1" u="sng" strike="noStrike" kern="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endParaRPr>
          </a:p>
        </p:txBody>
      </p:sp>
      <p:sp>
        <p:nvSpPr>
          <p:cNvPr id="110" name="Text Box 6"/>
          <p:cNvSpPr txBox="1">
            <a:spLocks noChangeArrowheads="1"/>
          </p:cNvSpPr>
          <p:nvPr/>
        </p:nvSpPr>
        <p:spPr bwMode="auto">
          <a:xfrm>
            <a:off x="8121650" y="1179512"/>
            <a:ext cx="1071562"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1" u="sng" strike="noStrike" kern="0" cap="none" spc="0" normalizeH="0" baseline="0" noProof="0">
                <a:ln>
                  <a:noFill/>
                </a:ln>
                <a:solidFill>
                  <a:srgbClr val="008000"/>
                </a:solidFill>
                <a:effectLst/>
                <a:uLnTx/>
                <a:uFillTx/>
                <a:latin typeface="Tahoma" panose="020B0604030504040204" charset="0"/>
                <a:ea typeface="MS PGothic" panose="020B0600070205080204" pitchFamily="34" charset="-128"/>
                <a:cs typeface="+mn-cs"/>
              </a:rPr>
              <a:t>receiver</a:t>
            </a:r>
            <a:endParaRPr kumimoji="0" lang="en-US" sz="2000" b="0" i="1" u="sng" strike="noStrike" kern="0" cap="none" spc="0" normalizeH="0" baseline="0" noProof="0">
              <a:ln>
                <a:noFill/>
              </a:ln>
              <a:solidFill>
                <a:srgbClr val="008000"/>
              </a:solidFill>
              <a:effectLst/>
              <a:uLnTx/>
              <a:uFillTx/>
              <a:latin typeface="Tahoma" panose="020B0604030504040204" charset="0"/>
              <a:ea typeface="MS PGothic" panose="020B0600070205080204" pitchFamily="34" charset="-128"/>
              <a:cs typeface="+mn-cs"/>
            </a:endParaRPr>
          </a:p>
        </p:txBody>
      </p:sp>
      <p:sp>
        <p:nvSpPr>
          <p:cNvPr id="111" name="Line 14"/>
          <p:cNvSpPr>
            <a:spLocks noChangeShapeType="1"/>
          </p:cNvSpPr>
          <p:nvPr/>
        </p:nvSpPr>
        <p:spPr bwMode="auto">
          <a:xfrm>
            <a:off x="8196262" y="1778000"/>
            <a:ext cx="11113" cy="4538662"/>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6" name="Text Box 36"/>
          <p:cNvSpPr txBox="1">
            <a:spLocks noChangeArrowheads="1"/>
          </p:cNvSpPr>
          <p:nvPr/>
        </p:nvSpPr>
        <p:spPr bwMode="auto">
          <a:xfrm>
            <a:off x="4498213" y="4713287"/>
            <a:ext cx="1523174" cy="56323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send  pkt2</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90000"/>
              </a:lnSpc>
              <a:spcBef>
                <a:spcPct val="0"/>
              </a:spcBef>
              <a:spcAft>
                <a:spcPct val="0"/>
              </a:spcAft>
              <a:buClrTx/>
              <a:buSzTx/>
              <a:buFontTx/>
              <a:buNone/>
              <a:defRPr/>
            </a:pPr>
            <a:r>
              <a:rPr kumimoji="0" lang="en-US" sz="1600" b="0" i="0" u="none" strike="noStrike" kern="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rPr>
              <a:t>(but not 3,4,5)</a:t>
            </a:r>
            <a:endParaRPr kumimoji="0" lang="en-US" sz="1600" b="0" i="0" u="none" strike="noStrike" kern="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endParaRPr>
          </a:p>
        </p:txBody>
      </p:sp>
      <p:sp>
        <p:nvSpPr>
          <p:cNvPr id="121" name="Line 17"/>
          <p:cNvSpPr>
            <a:spLocks noChangeShapeType="1"/>
          </p:cNvSpPr>
          <p:nvPr/>
        </p:nvSpPr>
        <p:spPr bwMode="auto">
          <a:xfrm flipH="1">
            <a:off x="6067425" y="2249487"/>
            <a:ext cx="2014537" cy="1066800"/>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5" name="Group 4"/>
          <p:cNvGrpSpPr/>
          <p:nvPr/>
        </p:nvGrpSpPr>
        <p:grpSpPr>
          <a:xfrm>
            <a:off x="6059487" y="1725612"/>
            <a:ext cx="2122488" cy="1292225"/>
            <a:chOff x="6059487" y="1725612"/>
            <a:chExt cx="2122488" cy="1292225"/>
          </a:xfrm>
        </p:grpSpPr>
        <p:sp>
          <p:nvSpPr>
            <p:cNvPr id="117" name="Line 7"/>
            <p:cNvSpPr>
              <a:spLocks noChangeShapeType="1"/>
            </p:cNvSpPr>
            <p:nvPr/>
          </p:nvSpPr>
          <p:spPr bwMode="auto">
            <a:xfrm>
              <a:off x="6061075" y="1725612"/>
              <a:ext cx="2101850" cy="468313"/>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8" name="Line 11"/>
            <p:cNvSpPr>
              <a:spLocks noChangeShapeType="1"/>
            </p:cNvSpPr>
            <p:nvPr/>
          </p:nvSpPr>
          <p:spPr bwMode="auto">
            <a:xfrm>
              <a:off x="6059487" y="2000250"/>
              <a:ext cx="2100263" cy="468312"/>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9" name="Line 12"/>
            <p:cNvSpPr>
              <a:spLocks noChangeShapeType="1"/>
            </p:cNvSpPr>
            <p:nvPr/>
          </p:nvSpPr>
          <p:spPr bwMode="auto">
            <a:xfrm>
              <a:off x="6075362" y="2263775"/>
              <a:ext cx="876300" cy="20002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0" name="Line 13"/>
            <p:cNvSpPr>
              <a:spLocks noChangeShapeType="1"/>
            </p:cNvSpPr>
            <p:nvPr/>
          </p:nvSpPr>
          <p:spPr bwMode="auto">
            <a:xfrm>
              <a:off x="6081712" y="2549525"/>
              <a:ext cx="2100263" cy="468312"/>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2" name="Text Box 19"/>
            <p:cNvSpPr txBox="1">
              <a:spLocks noChangeArrowheads="1"/>
            </p:cNvSpPr>
            <p:nvPr/>
          </p:nvSpPr>
          <p:spPr bwMode="auto">
            <a:xfrm>
              <a:off x="6837362" y="2298700"/>
              <a:ext cx="341313"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1" i="0"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rPr>
                <a:t>X</a:t>
              </a:r>
              <a:endParaRPr kumimoji="0" lang="en-US" sz="1800" b="1" i="0"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endParaRPr>
            </a:p>
          </p:txBody>
        </p:sp>
        <p:sp>
          <p:nvSpPr>
            <p:cNvPr id="123" name="Text Box 20"/>
            <p:cNvSpPr txBox="1">
              <a:spLocks noChangeArrowheads="1"/>
            </p:cNvSpPr>
            <p:nvPr/>
          </p:nvSpPr>
          <p:spPr bwMode="auto">
            <a:xfrm>
              <a:off x="6996112" y="2319337"/>
              <a:ext cx="522288"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1"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rPr>
                <a:t>loss</a:t>
              </a:r>
              <a:endParaRPr kumimoji="0" lang="en-US" sz="1600" b="0" i="1"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endParaRPr>
            </a:p>
          </p:txBody>
        </p:sp>
      </p:grpSp>
      <p:sp>
        <p:nvSpPr>
          <p:cNvPr id="124" name="Line 21"/>
          <p:cNvSpPr>
            <a:spLocks noChangeShapeType="1"/>
          </p:cNvSpPr>
          <p:nvPr/>
        </p:nvSpPr>
        <p:spPr bwMode="auto">
          <a:xfrm flipH="1">
            <a:off x="6064250" y="2535237"/>
            <a:ext cx="2014537" cy="1100138"/>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5" name="Line 24"/>
          <p:cNvSpPr>
            <a:spLocks noChangeShapeType="1"/>
          </p:cNvSpPr>
          <p:nvPr/>
        </p:nvSpPr>
        <p:spPr bwMode="auto">
          <a:xfrm>
            <a:off x="6067425" y="3371850"/>
            <a:ext cx="2100262" cy="468312"/>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6" name="Line 25"/>
          <p:cNvSpPr>
            <a:spLocks noChangeShapeType="1"/>
          </p:cNvSpPr>
          <p:nvPr/>
        </p:nvSpPr>
        <p:spPr bwMode="auto">
          <a:xfrm>
            <a:off x="6099175" y="3690937"/>
            <a:ext cx="2101850" cy="468313"/>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7" name="Line 26"/>
          <p:cNvSpPr>
            <a:spLocks noChangeShapeType="1"/>
          </p:cNvSpPr>
          <p:nvPr/>
        </p:nvSpPr>
        <p:spPr bwMode="auto">
          <a:xfrm flipH="1">
            <a:off x="6096000" y="3065462"/>
            <a:ext cx="2014537" cy="1100138"/>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9" name="Group 8"/>
          <p:cNvGrpSpPr/>
          <p:nvPr/>
        </p:nvGrpSpPr>
        <p:grpSpPr>
          <a:xfrm>
            <a:off x="4081462" y="2254250"/>
            <a:ext cx="1978025" cy="2543175"/>
            <a:chOff x="4081462" y="2254250"/>
            <a:chExt cx="1978025" cy="2543175"/>
          </a:xfrm>
        </p:grpSpPr>
        <p:pic>
          <p:nvPicPr>
            <p:cNvPr id="114" name="Picture 34" descr="alarm_clock_ring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p:cNvSpPr txBox="1">
              <a:spLocks noChangeArrowheads="1"/>
            </p:cNvSpPr>
            <p:nvPr/>
          </p:nvSpPr>
          <p:spPr bwMode="auto">
            <a:xfrm>
              <a:off x="4449762" y="4498975"/>
              <a:ext cx="1538288" cy="2984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75000"/>
                </a:lnSpc>
                <a:spcBef>
                  <a:spcPct val="0"/>
                </a:spcBef>
                <a:spcAft>
                  <a:spcPct val="0"/>
                </a:spcAft>
                <a:buClrTx/>
                <a:buSzTx/>
                <a:buFontTx/>
                <a:buNone/>
                <a:defRPr/>
              </a:pPr>
              <a:r>
                <a:rPr kumimoji="0" lang="en-US" sz="1800" b="0" i="1"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rPr>
                <a:t>pkt 2 timeout</a:t>
              </a:r>
              <a:endParaRPr kumimoji="0" lang="en-US" sz="1800" b="0" i="1"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endParaRPr>
            </a:p>
          </p:txBody>
        </p:sp>
        <p:grpSp>
          <p:nvGrpSpPr>
            <p:cNvPr id="128" name="Group 29"/>
            <p:cNvGrpSpPr/>
            <p:nvPr/>
          </p:nvGrpSpPr>
          <p:grpSpPr bwMode="auto">
            <a:xfrm>
              <a:off x="5956300" y="2254250"/>
              <a:ext cx="103187" cy="2462212"/>
              <a:chOff x="3651" y="1878"/>
              <a:chExt cx="78" cy="963"/>
            </a:xfrm>
          </p:grpSpPr>
          <p:sp>
            <p:nvSpPr>
              <p:cNvPr id="129" name="Line 30"/>
              <p:cNvSpPr>
                <a:spLocks noChangeShapeType="1"/>
              </p:cNvSpPr>
              <p:nvPr/>
            </p:nvSpPr>
            <p:spPr bwMode="auto">
              <a:xfrm>
                <a:off x="3729" y="1879"/>
                <a:ext cx="0" cy="962"/>
              </a:xfrm>
              <a:prstGeom prst="line">
                <a:avLst/>
              </a:prstGeom>
              <a:noFill/>
              <a:ln w="2857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0" name="Line 31"/>
              <p:cNvSpPr>
                <a:spLocks noChangeShapeType="1"/>
              </p:cNvSpPr>
              <p:nvPr/>
            </p:nvSpPr>
            <p:spPr bwMode="auto">
              <a:xfrm flipH="1">
                <a:off x="3651" y="1878"/>
                <a:ext cx="76" cy="0"/>
              </a:xfrm>
              <a:prstGeom prst="line">
                <a:avLst/>
              </a:prstGeom>
              <a:noFill/>
              <a:ln w="2857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1" name="Line 32"/>
              <p:cNvSpPr>
                <a:spLocks noChangeShapeType="1"/>
              </p:cNvSpPr>
              <p:nvPr/>
            </p:nvSpPr>
            <p:spPr bwMode="auto">
              <a:xfrm flipH="1">
                <a:off x="3651" y="2841"/>
                <a:ext cx="76" cy="0"/>
              </a:xfrm>
              <a:prstGeom prst="line">
                <a:avLst/>
              </a:prstGeom>
              <a:noFill/>
              <a:ln w="2857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sp>
        <p:nvSpPr>
          <p:cNvPr id="132" name="Line 37"/>
          <p:cNvSpPr>
            <a:spLocks noChangeShapeType="1"/>
          </p:cNvSpPr>
          <p:nvPr/>
        </p:nvSpPr>
        <p:spPr bwMode="auto">
          <a:xfrm>
            <a:off x="6075362" y="4884737"/>
            <a:ext cx="2100263" cy="468313"/>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3" name="Text Box 59"/>
          <p:cNvSpPr txBox="1">
            <a:spLocks noChangeArrowheads="1"/>
          </p:cNvSpPr>
          <p:nvPr/>
        </p:nvSpPr>
        <p:spPr bwMode="auto">
          <a:xfrm>
            <a:off x="2278062" y="1223962"/>
            <a:ext cx="214630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1" u="sng" strike="noStrike" kern="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rPr>
              <a:t>sender window (N=4)</a:t>
            </a:r>
            <a:endParaRPr kumimoji="0" lang="en-US" sz="1600" b="0" i="1" u="sng" strike="noStrike" kern="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endParaRPr>
          </a:p>
        </p:txBody>
      </p:sp>
      <p:grpSp>
        <p:nvGrpSpPr>
          <p:cNvPr id="4" name="Group 3"/>
          <p:cNvGrpSpPr/>
          <p:nvPr/>
        </p:nvGrpSpPr>
        <p:grpSpPr>
          <a:xfrm>
            <a:off x="2317750" y="1570037"/>
            <a:ext cx="1520825" cy="1150938"/>
            <a:chOff x="2317750" y="1570037"/>
            <a:chExt cx="1520825" cy="1150938"/>
          </a:xfrm>
        </p:grpSpPr>
        <p:grpSp>
          <p:nvGrpSpPr>
            <p:cNvPr id="140" name="Group 65"/>
            <p:cNvGrpSpPr/>
            <p:nvPr/>
          </p:nvGrpSpPr>
          <p:grpSpPr bwMode="auto">
            <a:xfrm>
              <a:off x="2320925" y="1570037"/>
              <a:ext cx="1512887" cy="304800"/>
              <a:chOff x="115" y="914"/>
              <a:chExt cx="953" cy="192"/>
            </a:xfrm>
          </p:grpSpPr>
          <p:sp>
            <p:nvSpPr>
              <p:cNvPr id="141" name="Rectangle 60"/>
              <p:cNvSpPr>
                <a:spLocks noChangeArrowheads="1"/>
              </p:cNvSpPr>
              <p:nvPr/>
            </p:nvSpPr>
            <p:spPr bwMode="auto">
              <a:xfrm>
                <a:off x="152" y="936"/>
                <a:ext cx="396" cy="144"/>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2" name="Text Box 46"/>
              <p:cNvSpPr txBox="1">
                <a:spLocks noChangeArrowheads="1"/>
              </p:cNvSpPr>
              <p:nvPr/>
            </p:nvSpPr>
            <p:spPr bwMode="auto">
              <a:xfrm>
                <a:off x="115" y="914"/>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0 1 2 3 </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4 5 6 7 8 </a:t>
                </a: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44" name="Group 67"/>
            <p:cNvGrpSpPr/>
            <p:nvPr/>
          </p:nvGrpSpPr>
          <p:grpSpPr bwMode="auto">
            <a:xfrm>
              <a:off x="2317750" y="1855787"/>
              <a:ext cx="1512887" cy="304800"/>
              <a:chOff x="115" y="914"/>
              <a:chExt cx="953" cy="192"/>
            </a:xfrm>
          </p:grpSpPr>
          <p:sp>
            <p:nvSpPr>
              <p:cNvPr id="145" name="Rectangle 68"/>
              <p:cNvSpPr>
                <a:spLocks noChangeArrowheads="1"/>
              </p:cNvSpPr>
              <p:nvPr/>
            </p:nvSpPr>
            <p:spPr bwMode="auto">
              <a:xfrm>
                <a:off x="152" y="936"/>
                <a:ext cx="396" cy="144"/>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6" name="Text Box 69"/>
              <p:cNvSpPr txBox="1">
                <a:spLocks noChangeArrowheads="1"/>
              </p:cNvSpPr>
              <p:nvPr/>
            </p:nvSpPr>
            <p:spPr bwMode="auto">
              <a:xfrm>
                <a:off x="115" y="914"/>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0 1 2 3 </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4 5 6 7 8 </a:t>
                </a: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47" name="Group 70"/>
            <p:cNvGrpSpPr/>
            <p:nvPr/>
          </p:nvGrpSpPr>
          <p:grpSpPr bwMode="auto">
            <a:xfrm>
              <a:off x="2325687" y="2141537"/>
              <a:ext cx="1512888" cy="304800"/>
              <a:chOff x="115" y="914"/>
              <a:chExt cx="953" cy="192"/>
            </a:xfrm>
          </p:grpSpPr>
          <p:sp>
            <p:nvSpPr>
              <p:cNvPr id="148" name="Rectangle 71"/>
              <p:cNvSpPr>
                <a:spLocks noChangeArrowheads="1"/>
              </p:cNvSpPr>
              <p:nvPr/>
            </p:nvSpPr>
            <p:spPr bwMode="auto">
              <a:xfrm>
                <a:off x="152" y="936"/>
                <a:ext cx="396" cy="144"/>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9" name="Text Box 72"/>
              <p:cNvSpPr txBox="1">
                <a:spLocks noChangeArrowheads="1"/>
              </p:cNvSpPr>
              <p:nvPr/>
            </p:nvSpPr>
            <p:spPr bwMode="auto">
              <a:xfrm>
                <a:off x="115" y="914"/>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0 1 2 3 </a:t>
                </a: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4 5 6 7 8 </a:t>
                </a: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50" name="Group 73"/>
            <p:cNvGrpSpPr/>
            <p:nvPr/>
          </p:nvGrpSpPr>
          <p:grpSpPr bwMode="auto">
            <a:xfrm>
              <a:off x="2322512" y="2416175"/>
              <a:ext cx="1512888" cy="304800"/>
              <a:chOff x="115" y="914"/>
              <a:chExt cx="953" cy="192"/>
            </a:xfrm>
          </p:grpSpPr>
          <p:sp>
            <p:nvSpPr>
              <p:cNvPr id="151" name="Rectangle 74"/>
              <p:cNvSpPr>
                <a:spLocks noChangeArrowheads="1"/>
              </p:cNvSpPr>
              <p:nvPr/>
            </p:nvSpPr>
            <p:spPr bwMode="auto">
              <a:xfrm>
                <a:off x="152" y="936"/>
                <a:ext cx="396" cy="144"/>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2" name="Text Box 75"/>
              <p:cNvSpPr txBox="1">
                <a:spLocks noChangeArrowheads="1"/>
              </p:cNvSpPr>
              <p:nvPr/>
            </p:nvSpPr>
            <p:spPr bwMode="auto">
              <a:xfrm>
                <a:off x="115" y="914"/>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0 1 2 3 </a:t>
                </a: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4 5 6 7 8 </a:t>
                </a: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grpSp>
        <p:nvGrpSpPr>
          <p:cNvPr id="8" name="Group 7"/>
          <p:cNvGrpSpPr/>
          <p:nvPr/>
        </p:nvGrpSpPr>
        <p:grpSpPr>
          <a:xfrm>
            <a:off x="2319337" y="3135312"/>
            <a:ext cx="3749675" cy="369332"/>
            <a:chOff x="2319337" y="3135312"/>
            <a:chExt cx="3749675" cy="369332"/>
          </a:xfrm>
        </p:grpSpPr>
        <p:sp>
          <p:nvSpPr>
            <p:cNvPr id="153" name="Rectangle 79"/>
            <p:cNvSpPr>
              <a:spLocks noChangeArrowheads="1"/>
            </p:cNvSpPr>
            <p:nvPr/>
          </p:nvSpPr>
          <p:spPr bwMode="auto">
            <a:xfrm>
              <a:off x="2533650" y="3221037"/>
              <a:ext cx="628650" cy="228600"/>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6" name="Group 5"/>
            <p:cNvGrpSpPr/>
            <p:nvPr/>
          </p:nvGrpSpPr>
          <p:grpSpPr>
            <a:xfrm>
              <a:off x="2319337" y="3135312"/>
              <a:ext cx="3749675" cy="369332"/>
              <a:chOff x="2319337" y="3135312"/>
              <a:chExt cx="3749675" cy="369332"/>
            </a:xfrm>
          </p:grpSpPr>
          <p:sp>
            <p:nvSpPr>
              <p:cNvPr id="113" name="Text Box 22"/>
              <p:cNvSpPr txBox="1">
                <a:spLocks noChangeArrowheads="1"/>
              </p:cNvSpPr>
              <p:nvPr/>
            </p:nvSpPr>
            <p:spPr bwMode="auto">
              <a:xfrm>
                <a:off x="3894955" y="3135312"/>
                <a:ext cx="2174057" cy="369332"/>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rcv</a:t>
                </a: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ack0, send pkt4</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4" name="Text Box 80"/>
              <p:cNvSpPr txBox="1">
                <a:spLocks noChangeArrowheads="1"/>
              </p:cNvSpPr>
              <p:nvPr/>
            </p:nvSpPr>
            <p:spPr bwMode="auto">
              <a:xfrm>
                <a:off x="2319337" y="3186112"/>
                <a:ext cx="1512888"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0 </a:t>
                </a: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1 2 3 4</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5 6 7 8 </a:t>
                </a: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grpSp>
        <p:nvGrpSpPr>
          <p:cNvPr id="10" name="Group 9"/>
          <p:cNvGrpSpPr/>
          <p:nvPr/>
        </p:nvGrpSpPr>
        <p:grpSpPr>
          <a:xfrm>
            <a:off x="2305050" y="4754562"/>
            <a:ext cx="1520825" cy="1050925"/>
            <a:chOff x="2305050" y="4754562"/>
            <a:chExt cx="1520825" cy="1050925"/>
          </a:xfrm>
        </p:grpSpPr>
        <p:grpSp>
          <p:nvGrpSpPr>
            <p:cNvPr id="158" name="Group 85"/>
            <p:cNvGrpSpPr/>
            <p:nvPr/>
          </p:nvGrpSpPr>
          <p:grpSpPr bwMode="auto">
            <a:xfrm>
              <a:off x="2305050" y="4754562"/>
              <a:ext cx="1512887" cy="304800"/>
              <a:chOff x="112" y="2105"/>
              <a:chExt cx="953" cy="192"/>
            </a:xfrm>
          </p:grpSpPr>
          <p:sp>
            <p:nvSpPr>
              <p:cNvPr id="159" name="Rectangle 86"/>
              <p:cNvSpPr>
                <a:spLocks noChangeArrowheads="1"/>
              </p:cNvSpPr>
              <p:nvPr/>
            </p:nvSpPr>
            <p:spPr bwMode="auto">
              <a:xfrm>
                <a:off x="338" y="2127"/>
                <a:ext cx="396" cy="144"/>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0" name="Text Box 87"/>
              <p:cNvSpPr txBox="1">
                <a:spLocks noChangeArrowheads="1"/>
              </p:cNvSpPr>
              <p:nvPr/>
            </p:nvSpPr>
            <p:spPr bwMode="auto">
              <a:xfrm>
                <a:off x="112" y="2105"/>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0 1</a:t>
                </a:r>
                <a:r>
                  <a:rPr kumimoji="0" lang="en-US" sz="14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 2 3 4 5</a:t>
                </a: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6 7 8 </a:t>
                </a: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61" name="Group 88"/>
            <p:cNvGrpSpPr/>
            <p:nvPr/>
          </p:nvGrpSpPr>
          <p:grpSpPr bwMode="auto">
            <a:xfrm>
              <a:off x="2312987" y="4995862"/>
              <a:ext cx="1512888" cy="304800"/>
              <a:chOff x="112" y="2105"/>
              <a:chExt cx="953" cy="192"/>
            </a:xfrm>
          </p:grpSpPr>
          <p:sp>
            <p:nvSpPr>
              <p:cNvPr id="162" name="Rectangle 89"/>
              <p:cNvSpPr>
                <a:spLocks noChangeArrowheads="1"/>
              </p:cNvSpPr>
              <p:nvPr/>
            </p:nvSpPr>
            <p:spPr bwMode="auto">
              <a:xfrm>
                <a:off x="338" y="2127"/>
                <a:ext cx="396" cy="144"/>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3" name="Text Box 90"/>
              <p:cNvSpPr txBox="1">
                <a:spLocks noChangeArrowheads="1"/>
              </p:cNvSpPr>
              <p:nvPr/>
            </p:nvSpPr>
            <p:spPr bwMode="auto">
              <a:xfrm>
                <a:off x="112" y="2105"/>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0 1</a:t>
                </a: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 2 3 4 5</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6 7 8 </a:t>
                </a: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64" name="Group 91"/>
            <p:cNvGrpSpPr/>
            <p:nvPr/>
          </p:nvGrpSpPr>
          <p:grpSpPr bwMode="auto">
            <a:xfrm>
              <a:off x="2309812" y="5259387"/>
              <a:ext cx="1512888" cy="304800"/>
              <a:chOff x="112" y="2105"/>
              <a:chExt cx="953" cy="192"/>
            </a:xfrm>
          </p:grpSpPr>
          <p:sp>
            <p:nvSpPr>
              <p:cNvPr id="165" name="Rectangle 92"/>
              <p:cNvSpPr>
                <a:spLocks noChangeArrowheads="1"/>
              </p:cNvSpPr>
              <p:nvPr/>
            </p:nvSpPr>
            <p:spPr bwMode="auto">
              <a:xfrm>
                <a:off x="338" y="2127"/>
                <a:ext cx="396" cy="144"/>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6" name="Text Box 93"/>
              <p:cNvSpPr txBox="1">
                <a:spLocks noChangeArrowheads="1"/>
              </p:cNvSpPr>
              <p:nvPr/>
            </p:nvSpPr>
            <p:spPr bwMode="auto">
              <a:xfrm>
                <a:off x="112" y="2105"/>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0 1</a:t>
                </a:r>
                <a:r>
                  <a:rPr kumimoji="0" lang="en-US" sz="14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 2 3 4 5</a:t>
                </a: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6 7 8 </a:t>
                </a: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nvGrpSpPr>
            <p:cNvPr id="167" name="Group 94"/>
            <p:cNvGrpSpPr/>
            <p:nvPr/>
          </p:nvGrpSpPr>
          <p:grpSpPr bwMode="auto">
            <a:xfrm>
              <a:off x="2306637" y="5500687"/>
              <a:ext cx="1512888" cy="304800"/>
              <a:chOff x="112" y="2105"/>
              <a:chExt cx="953" cy="192"/>
            </a:xfrm>
          </p:grpSpPr>
          <p:sp>
            <p:nvSpPr>
              <p:cNvPr id="168" name="Rectangle 95"/>
              <p:cNvSpPr>
                <a:spLocks noChangeArrowheads="1"/>
              </p:cNvSpPr>
              <p:nvPr/>
            </p:nvSpPr>
            <p:spPr bwMode="auto">
              <a:xfrm>
                <a:off x="338" y="2127"/>
                <a:ext cx="396" cy="144"/>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9" name="Text Box 96"/>
              <p:cNvSpPr txBox="1">
                <a:spLocks noChangeArrowheads="1"/>
              </p:cNvSpPr>
              <p:nvPr/>
            </p:nvSpPr>
            <p:spPr bwMode="auto">
              <a:xfrm>
                <a:off x="112" y="2105"/>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0 1</a:t>
                </a:r>
                <a:r>
                  <a:rPr kumimoji="0" lang="en-US" sz="14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 2 3 4 5</a:t>
                </a: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 6 7 8 </a:t>
                </a: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grpSp>
      <p:grpSp>
        <p:nvGrpSpPr>
          <p:cNvPr id="13" name="Group 12"/>
          <p:cNvGrpSpPr/>
          <p:nvPr/>
        </p:nvGrpSpPr>
        <p:grpSpPr>
          <a:xfrm>
            <a:off x="7129462" y="3876675"/>
            <a:ext cx="1039813" cy="873125"/>
            <a:chOff x="7129462" y="3876675"/>
            <a:chExt cx="1039813" cy="873125"/>
          </a:xfrm>
        </p:grpSpPr>
        <p:sp>
          <p:nvSpPr>
            <p:cNvPr id="170" name="Line 98"/>
            <p:cNvSpPr>
              <a:spLocks noChangeShapeType="1"/>
            </p:cNvSpPr>
            <p:nvPr/>
          </p:nvSpPr>
          <p:spPr bwMode="auto">
            <a:xfrm flipH="1">
              <a:off x="7129462" y="3876675"/>
              <a:ext cx="1033463" cy="563562"/>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1" name="Line 99"/>
            <p:cNvSpPr>
              <a:spLocks noChangeShapeType="1"/>
            </p:cNvSpPr>
            <p:nvPr/>
          </p:nvSpPr>
          <p:spPr bwMode="auto">
            <a:xfrm flipH="1">
              <a:off x="7135812" y="4186237"/>
              <a:ext cx="1033463" cy="563563"/>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72" name="Line 100"/>
          <p:cNvSpPr>
            <a:spLocks noChangeShapeType="1"/>
          </p:cNvSpPr>
          <p:nvPr/>
        </p:nvSpPr>
        <p:spPr bwMode="auto">
          <a:xfrm flipH="1">
            <a:off x="7156450" y="5376862"/>
            <a:ext cx="1033462" cy="563563"/>
          </a:xfrm>
          <a:prstGeom prst="line">
            <a:avLst/>
          </a:prstGeom>
          <a:noFill/>
          <a:ln w="28575">
            <a:solidFill>
              <a:srgbClr val="008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7" name="Group 6"/>
          <p:cNvGrpSpPr/>
          <p:nvPr/>
        </p:nvGrpSpPr>
        <p:grpSpPr>
          <a:xfrm>
            <a:off x="2316162" y="3452813"/>
            <a:ext cx="3752850" cy="369332"/>
            <a:chOff x="2316162" y="3452813"/>
            <a:chExt cx="3752850" cy="369332"/>
          </a:xfrm>
        </p:grpSpPr>
        <p:grpSp>
          <p:nvGrpSpPr>
            <p:cNvPr id="155" name="Group 84"/>
            <p:cNvGrpSpPr/>
            <p:nvPr/>
          </p:nvGrpSpPr>
          <p:grpSpPr bwMode="auto">
            <a:xfrm>
              <a:off x="2316162" y="3460750"/>
              <a:ext cx="1512888" cy="304800"/>
              <a:chOff x="112" y="2105"/>
              <a:chExt cx="953" cy="192"/>
            </a:xfrm>
          </p:grpSpPr>
          <p:sp>
            <p:nvSpPr>
              <p:cNvPr id="156" name="Rectangle 82"/>
              <p:cNvSpPr>
                <a:spLocks noChangeArrowheads="1"/>
              </p:cNvSpPr>
              <p:nvPr/>
            </p:nvSpPr>
            <p:spPr bwMode="auto">
              <a:xfrm>
                <a:off x="338" y="2127"/>
                <a:ext cx="396" cy="144"/>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7" name="Text Box 83"/>
              <p:cNvSpPr txBox="1">
                <a:spLocks noChangeArrowheads="1"/>
              </p:cNvSpPr>
              <p:nvPr/>
            </p:nvSpPr>
            <p:spPr bwMode="auto">
              <a:xfrm>
                <a:off x="112" y="2105"/>
                <a:ext cx="953"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0 1</a:t>
                </a: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 2 3 4 5</a:t>
                </a: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6 7 8 </a:t>
                </a:r>
                <a:endPar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74" name="Text Box 22"/>
            <p:cNvSpPr txBox="1">
              <a:spLocks noChangeArrowheads="1"/>
            </p:cNvSpPr>
            <p:nvPr/>
          </p:nvSpPr>
          <p:spPr bwMode="auto">
            <a:xfrm>
              <a:off x="3860800" y="3452813"/>
              <a:ext cx="2208212" cy="369332"/>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rcv</a:t>
              </a: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ack1, send pkt5</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79" name="Line 14"/>
          <p:cNvSpPr>
            <a:spLocks noChangeShapeType="1"/>
          </p:cNvSpPr>
          <p:nvPr/>
        </p:nvSpPr>
        <p:spPr bwMode="auto">
          <a:xfrm>
            <a:off x="6037263" y="1612900"/>
            <a:ext cx="7938" cy="429260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3" name="Text Box 8"/>
          <p:cNvSpPr txBox="1">
            <a:spLocks noChangeArrowheads="1"/>
          </p:cNvSpPr>
          <p:nvPr/>
        </p:nvSpPr>
        <p:spPr bwMode="auto">
          <a:xfrm>
            <a:off x="8122331" y="2003425"/>
            <a:ext cx="2568575" cy="146526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receive pkt0, send ack0</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receive pkt1, send ack1</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receive pkt3, </a:t>
            </a:r>
            <a:r>
              <a:rPr kumimoji="0" lang="en-US" sz="1800" b="0" i="0" u="none" strike="noStrike" kern="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rPr>
              <a:t>buffer</a:t>
            </a: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a:t>
            </a:r>
            <a:endPar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a:t>
            </a:r>
            <a:r>
              <a:rPr kumimoji="0" lang="en-US" sz="1800" b="0" i="0" u="none" strike="noStrike" kern="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rPr>
              <a:t>send ack3</a:t>
            </a:r>
            <a:endParaRPr kumimoji="0" lang="en-US" sz="1800" b="0" i="0" u="none" strike="noStrike" kern="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endParaRPr>
          </a:p>
        </p:txBody>
      </p:sp>
      <p:sp>
        <p:nvSpPr>
          <p:cNvPr id="84" name="Text Box 36"/>
          <p:cNvSpPr txBox="1">
            <a:spLocks noChangeArrowheads="1"/>
          </p:cNvSpPr>
          <p:nvPr/>
        </p:nvSpPr>
        <p:spPr bwMode="auto">
          <a:xfrm>
            <a:off x="4390118" y="3967162"/>
            <a:ext cx="1698625"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rPr>
              <a:t>record ack3 arrived</a:t>
            </a:r>
            <a:endParaRPr kumimoji="0" lang="en-US" sz="1400" b="0" i="0" u="none" strike="noStrike" kern="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endParaRPr>
          </a:p>
        </p:txBody>
      </p:sp>
      <p:sp>
        <p:nvSpPr>
          <p:cNvPr id="85" name="Text Box 33"/>
          <p:cNvSpPr txBox="1">
            <a:spLocks noChangeArrowheads="1"/>
          </p:cNvSpPr>
          <p:nvPr/>
        </p:nvSpPr>
        <p:spPr bwMode="auto">
          <a:xfrm>
            <a:off x="8169956" y="3603625"/>
            <a:ext cx="2300287" cy="6413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receive pkt4, </a:t>
            </a:r>
            <a:r>
              <a:rPr kumimoji="0" lang="en-US" sz="1800" b="0" i="0" u="none" strike="noStrike" kern="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rPr>
              <a:t>buffer, </a:t>
            </a:r>
            <a:endParaRPr kumimoji="0" lang="en-US" sz="1800" b="0" i="0" u="none" strike="noStrike" kern="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rPr>
              <a:t>           send ack4</a:t>
            </a:r>
            <a:endParaRPr kumimoji="0" lang="en-US" sz="1800" b="0" i="0" u="none" strike="noStrike" kern="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endParaRPr>
          </a:p>
        </p:txBody>
      </p:sp>
      <p:sp>
        <p:nvSpPr>
          <p:cNvPr id="86" name="Text Box 34"/>
          <p:cNvSpPr txBox="1">
            <a:spLocks noChangeArrowheads="1"/>
          </p:cNvSpPr>
          <p:nvPr/>
        </p:nvSpPr>
        <p:spPr bwMode="auto">
          <a:xfrm>
            <a:off x="8189006" y="4124325"/>
            <a:ext cx="2300287" cy="6413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receive pkt5, </a:t>
            </a:r>
            <a:r>
              <a:rPr kumimoji="0" lang="en-US" sz="1800" b="0" i="0" u="none" strike="noStrike" kern="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rPr>
              <a:t>buffer, </a:t>
            </a:r>
            <a:endParaRPr kumimoji="0" lang="en-US" sz="1800" b="0" i="0" u="none" strike="noStrike" kern="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rPr>
              <a:t>           send ack5</a:t>
            </a:r>
            <a:endParaRPr kumimoji="0" lang="en-US" sz="1800" b="0" i="0" u="none" strike="noStrike" kern="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endParaRPr>
          </a:p>
        </p:txBody>
      </p:sp>
      <p:sp>
        <p:nvSpPr>
          <p:cNvPr id="87" name="Text Box 35"/>
          <p:cNvSpPr txBox="1">
            <a:spLocks noChangeArrowheads="1"/>
          </p:cNvSpPr>
          <p:nvPr/>
        </p:nvSpPr>
        <p:spPr bwMode="auto">
          <a:xfrm>
            <a:off x="8162018" y="5189537"/>
            <a:ext cx="2960688" cy="5873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sz="18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rcv</a:t>
            </a: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 pkt2; </a:t>
            </a:r>
            <a:r>
              <a:rPr kumimoji="0" lang="en-US" sz="1800" b="0" i="0" u="none" strike="noStrike" kern="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rPr>
              <a:t>deliver pkt2,</a:t>
            </a:r>
            <a:endParaRPr kumimoji="0" lang="en-US" sz="1800" b="0" i="0" u="none" strike="noStrike" kern="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90000"/>
              </a:lnSpc>
              <a:spcBef>
                <a:spcPct val="0"/>
              </a:spcBef>
              <a:spcAft>
                <a:spcPct val="0"/>
              </a:spcAft>
              <a:buClrTx/>
              <a:buSzTx/>
              <a:buFontTx/>
              <a:buNone/>
              <a:defRPr/>
            </a:pPr>
            <a:r>
              <a:rPr kumimoji="0" lang="en-US" sz="1800" b="0" i="0" u="none" strike="noStrike" kern="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rPr>
              <a:t>pkt3, pkt4, pkt5; send ack2</a:t>
            </a:r>
            <a:endParaRPr kumimoji="0" lang="en-US" sz="1800" b="0" i="0" u="none" strike="noStrike" kern="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endParaRPr>
          </a:p>
        </p:txBody>
      </p:sp>
      <p:sp>
        <p:nvSpPr>
          <p:cNvPr id="88" name="Text Box 93"/>
          <p:cNvSpPr txBox="1">
            <a:spLocks noChangeArrowheads="1"/>
          </p:cNvSpPr>
          <p:nvPr/>
        </p:nvSpPr>
        <p:spPr bwMode="auto">
          <a:xfrm>
            <a:off x="4472668" y="5919787"/>
            <a:ext cx="349885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1"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Q: what happens when ack2 arrives?</a:t>
            </a:r>
            <a:endParaRPr kumimoji="0" lang="en-US" sz="1600" b="0" i="1"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6"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dissolve">
                                      <p:cBhvr>
                                        <p:cTn id="19" dur="500"/>
                                        <p:tgtEl>
                                          <p:spTgt spid="8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dissolv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dissolve">
                                      <p:cBhvr>
                                        <p:cTn id="56" dur="500"/>
                                        <p:tgtEl>
                                          <p:spTgt spid="8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right)">
                                      <p:cBhvr>
                                        <p:cTn id="61" dur="500"/>
                                        <p:tgtEl>
                                          <p:spTgt spid="13"/>
                                        </p:tgtEl>
                                      </p:cBhvr>
                                    </p:animEffect>
                                  </p:childTnLst>
                                </p:cTn>
                              </p:par>
                            </p:childTnLst>
                          </p:cTn>
                        </p:par>
                        <p:par>
                          <p:cTn id="62" fill="hold">
                            <p:stCondLst>
                              <p:cond delay="500"/>
                            </p:stCondLst>
                            <p:childTnLst>
                              <p:par>
                                <p:cTn id="63" presetID="9" presetClass="entr" presetSubtype="0" fill="hold" grpId="0" nodeType="after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dissolve">
                                      <p:cBhvr>
                                        <p:cTn id="65" dur="500"/>
                                        <p:tgtEl>
                                          <p:spTgt spid="84"/>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dissolve">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wipe(left)">
                                      <p:cBhvr>
                                        <p:cTn id="75" dur="500"/>
                                        <p:tgtEl>
                                          <p:spTgt spid="10"/>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116"/>
                                        </p:tgtEl>
                                        <p:attrNameLst>
                                          <p:attrName>style.visibility</p:attrName>
                                        </p:attrNameLst>
                                      </p:cBhvr>
                                      <p:to>
                                        <p:strVal val="visible"/>
                                      </p:to>
                                    </p:set>
                                    <p:animEffect transition="in" filter="wipe(left)">
                                      <p:cBhvr>
                                        <p:cTn id="79" dur="500"/>
                                        <p:tgtEl>
                                          <p:spTgt spid="116"/>
                                        </p:tgtEl>
                                      </p:cBhvr>
                                    </p:animEffect>
                                  </p:childTnLst>
                                </p:cTn>
                              </p:par>
                            </p:childTnLst>
                          </p:cTn>
                        </p:par>
                        <p:par>
                          <p:cTn id="80" fill="hold">
                            <p:stCondLst>
                              <p:cond delay="1000"/>
                            </p:stCondLst>
                            <p:childTnLst>
                              <p:par>
                                <p:cTn id="81" presetID="22" presetClass="entr" presetSubtype="8" fill="hold" grpId="0" nodeType="afterEffect">
                                  <p:stCondLst>
                                    <p:cond delay="0"/>
                                  </p:stCondLst>
                                  <p:childTnLst>
                                    <p:set>
                                      <p:cBhvr>
                                        <p:cTn id="82" dur="1" fill="hold">
                                          <p:stCondLst>
                                            <p:cond delay="0"/>
                                          </p:stCondLst>
                                        </p:cTn>
                                        <p:tgtEl>
                                          <p:spTgt spid="132"/>
                                        </p:tgtEl>
                                        <p:attrNameLst>
                                          <p:attrName>style.visibility</p:attrName>
                                        </p:attrNameLst>
                                      </p:cBhvr>
                                      <p:to>
                                        <p:strVal val="visible"/>
                                      </p:to>
                                    </p:set>
                                    <p:animEffect transition="in" filter="wipe(left)">
                                      <p:cBhvr>
                                        <p:cTn id="83" dur="500"/>
                                        <p:tgtEl>
                                          <p:spTgt spid="132"/>
                                        </p:tgtEl>
                                      </p:cBhvr>
                                    </p:animEffect>
                                  </p:childTnLst>
                                </p:cTn>
                              </p:par>
                            </p:childTnLst>
                          </p:cTn>
                        </p:par>
                        <p:par>
                          <p:cTn id="84" fill="hold">
                            <p:stCondLst>
                              <p:cond delay="1500"/>
                            </p:stCondLst>
                            <p:childTnLst>
                              <p:par>
                                <p:cTn id="85" presetID="9" presetClass="entr" presetSubtype="0" fill="hold" grpId="0"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dissolve">
                                      <p:cBhvr>
                                        <p:cTn id="87" dur="500"/>
                                        <p:tgtEl>
                                          <p:spTgt spid="87"/>
                                        </p:tgtEl>
                                      </p:cBhvr>
                                    </p:animEffect>
                                  </p:childTnLst>
                                </p:cTn>
                              </p:par>
                            </p:childTnLst>
                          </p:cTn>
                        </p:par>
                        <p:par>
                          <p:cTn id="88" fill="hold">
                            <p:stCondLst>
                              <p:cond delay="2000"/>
                            </p:stCondLst>
                            <p:childTnLst>
                              <p:par>
                                <p:cTn id="89" presetID="22" presetClass="entr" presetSubtype="2" fill="hold" grpId="0" nodeType="afterEffect">
                                  <p:stCondLst>
                                    <p:cond delay="0"/>
                                  </p:stCondLst>
                                  <p:childTnLst>
                                    <p:set>
                                      <p:cBhvr>
                                        <p:cTn id="90" dur="1" fill="hold">
                                          <p:stCondLst>
                                            <p:cond delay="0"/>
                                          </p:stCondLst>
                                        </p:cTn>
                                        <p:tgtEl>
                                          <p:spTgt spid="172"/>
                                        </p:tgtEl>
                                        <p:attrNameLst>
                                          <p:attrName>style.visibility</p:attrName>
                                        </p:attrNameLst>
                                      </p:cBhvr>
                                      <p:to>
                                        <p:strVal val="visible"/>
                                      </p:to>
                                    </p:set>
                                    <p:animEffect transition="in" filter="wipe(right)">
                                      <p:cBhvr>
                                        <p:cTn id="91" dur="500"/>
                                        <p:tgtEl>
                                          <p:spTgt spid="172"/>
                                        </p:tgtEl>
                                      </p:cBhvr>
                                    </p:animEffec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dissolve">
                                      <p:cBhvr>
                                        <p:cTn id="9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6" grpId="0"/>
      <p:bldP spid="121" grpId="0" animBg="1"/>
      <p:bldP spid="124" grpId="0" animBg="1"/>
      <p:bldP spid="125" grpId="0" animBg="1"/>
      <p:bldP spid="126" grpId="0" animBg="1"/>
      <p:bldP spid="127" grpId="0" animBg="1"/>
      <p:bldP spid="132" grpId="0" animBg="1"/>
      <p:bldP spid="172" grpId="0" animBg="1"/>
      <p:bldP spid="83" grpId="0"/>
      <p:bldP spid="84" grpId="0"/>
      <p:bldP spid="85" grpId="0"/>
      <p:bldP spid="86" grpId="0"/>
      <p:bldP spid="87" grpId="0"/>
      <p:bldP spid="8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655" y="408214"/>
            <a:ext cx="6222596" cy="1330904"/>
          </a:xfrm>
        </p:spPr>
        <p:txBody>
          <a:bodyPr>
            <a:noAutofit/>
          </a:bodyPr>
          <a:lstStyle/>
          <a:p>
            <a:r>
              <a:rPr lang="en-US" sz="4800" dirty="0"/>
              <a:t>Selective repeat: </a:t>
            </a:r>
            <a:br>
              <a:rPr lang="en-US" sz="4800" dirty="0"/>
            </a:br>
            <a:r>
              <a:rPr lang="en-US" sz="4800" dirty="0"/>
              <a:t>a dilemma!</a:t>
            </a:r>
            <a:endParaRPr lang="en-US" sz="4800" dirty="0"/>
          </a:p>
        </p:txBody>
      </p:sp>
      <p:grpSp>
        <p:nvGrpSpPr>
          <p:cNvPr id="6" name="Group 5"/>
          <p:cNvGrpSpPr/>
          <p:nvPr/>
        </p:nvGrpSpPr>
        <p:grpSpPr>
          <a:xfrm>
            <a:off x="6931293" y="4061030"/>
            <a:ext cx="4257675" cy="2225676"/>
            <a:chOff x="6909757" y="4181931"/>
            <a:chExt cx="4257675" cy="2225676"/>
          </a:xfrm>
        </p:grpSpPr>
        <p:grpSp>
          <p:nvGrpSpPr>
            <p:cNvPr id="307" name="Group 8"/>
            <p:cNvGrpSpPr/>
            <p:nvPr/>
          </p:nvGrpSpPr>
          <p:grpSpPr bwMode="auto">
            <a:xfrm>
              <a:off x="6909757" y="4258131"/>
              <a:ext cx="1030288" cy="274638"/>
              <a:chOff x="1895" y="3931"/>
              <a:chExt cx="649" cy="173"/>
            </a:xfrm>
          </p:grpSpPr>
          <p:sp>
            <p:nvSpPr>
              <p:cNvPr id="341" name="Rectangle 7"/>
              <p:cNvSpPr>
                <a:spLocks noChangeArrowheads="1"/>
              </p:cNvSpPr>
              <p:nvPr/>
            </p:nvSpPr>
            <p:spPr bwMode="auto">
              <a:xfrm>
                <a:off x="1936" y="3962"/>
                <a:ext cx="253" cy="119"/>
              </a:xfrm>
              <a:prstGeom prst="rect">
                <a:avLst/>
              </a:prstGeom>
              <a:solidFill>
                <a:srgbClr val="000099"/>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42" name="Text Box 6"/>
              <p:cNvSpPr txBox="1">
                <a:spLocks noChangeArrowheads="1"/>
              </p:cNvSpPr>
              <p:nvPr/>
            </p:nvSpPr>
            <p:spPr bwMode="auto">
              <a:xfrm>
                <a:off x="1895" y="3931"/>
                <a:ext cx="649" cy="17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0 1 2</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3 0 1 2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grpSp>
          <p:nvGrpSpPr>
            <p:cNvPr id="308" name="Group 9"/>
            <p:cNvGrpSpPr/>
            <p:nvPr/>
          </p:nvGrpSpPr>
          <p:grpSpPr bwMode="auto">
            <a:xfrm>
              <a:off x="6928807" y="4532769"/>
              <a:ext cx="1030288" cy="274638"/>
              <a:chOff x="1895" y="3931"/>
              <a:chExt cx="649" cy="173"/>
            </a:xfrm>
          </p:grpSpPr>
          <p:sp>
            <p:nvSpPr>
              <p:cNvPr id="339" name="Rectangle 10"/>
              <p:cNvSpPr>
                <a:spLocks noChangeArrowheads="1"/>
              </p:cNvSpPr>
              <p:nvPr/>
            </p:nvSpPr>
            <p:spPr bwMode="auto">
              <a:xfrm>
                <a:off x="1936" y="3962"/>
                <a:ext cx="253" cy="119"/>
              </a:xfrm>
              <a:prstGeom prst="rect">
                <a:avLst/>
              </a:prstGeom>
              <a:solidFill>
                <a:srgbClr val="000099"/>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40" name="Text Box 11"/>
              <p:cNvSpPr txBox="1">
                <a:spLocks noChangeArrowheads="1"/>
              </p:cNvSpPr>
              <p:nvPr/>
            </p:nvSpPr>
            <p:spPr bwMode="auto">
              <a:xfrm>
                <a:off x="1895" y="3931"/>
                <a:ext cx="649" cy="17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0 1 2</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3 0 1 2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grpSp>
          <p:nvGrpSpPr>
            <p:cNvPr id="309" name="Group 12"/>
            <p:cNvGrpSpPr/>
            <p:nvPr/>
          </p:nvGrpSpPr>
          <p:grpSpPr bwMode="auto">
            <a:xfrm>
              <a:off x="6936745" y="4796294"/>
              <a:ext cx="1030288" cy="274638"/>
              <a:chOff x="1895" y="3931"/>
              <a:chExt cx="649" cy="173"/>
            </a:xfrm>
          </p:grpSpPr>
          <p:sp>
            <p:nvSpPr>
              <p:cNvPr id="337" name="Rectangle 13"/>
              <p:cNvSpPr>
                <a:spLocks noChangeArrowheads="1"/>
              </p:cNvSpPr>
              <p:nvPr/>
            </p:nvSpPr>
            <p:spPr bwMode="auto">
              <a:xfrm>
                <a:off x="1936" y="3962"/>
                <a:ext cx="253" cy="119"/>
              </a:xfrm>
              <a:prstGeom prst="rect">
                <a:avLst/>
              </a:prstGeom>
              <a:solidFill>
                <a:srgbClr val="000099"/>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38" name="Text Box 14"/>
              <p:cNvSpPr txBox="1">
                <a:spLocks noChangeArrowheads="1"/>
              </p:cNvSpPr>
              <p:nvPr/>
            </p:nvSpPr>
            <p:spPr bwMode="auto">
              <a:xfrm>
                <a:off x="1895" y="3931"/>
                <a:ext cx="649" cy="17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0 1 2</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3 0 1 2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sp>
          <p:nvSpPr>
            <p:cNvPr id="310" name="Line 15"/>
            <p:cNvSpPr>
              <a:spLocks noChangeShapeType="1"/>
            </p:cNvSpPr>
            <p:nvPr/>
          </p:nvSpPr>
          <p:spPr bwMode="auto">
            <a:xfrm>
              <a:off x="7927345" y="4396244"/>
              <a:ext cx="1827213" cy="238125"/>
            </a:xfrm>
            <a:prstGeom prst="line">
              <a:avLst/>
            </a:prstGeom>
            <a:noFill/>
            <a:ln w="19050">
              <a:solidFill>
                <a:srgbClr val="000099"/>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11" name="Line 16"/>
            <p:cNvSpPr>
              <a:spLocks noChangeShapeType="1"/>
            </p:cNvSpPr>
            <p:nvPr/>
          </p:nvSpPr>
          <p:spPr bwMode="auto">
            <a:xfrm>
              <a:off x="7957507" y="4681994"/>
              <a:ext cx="1808163" cy="228600"/>
            </a:xfrm>
            <a:prstGeom prst="line">
              <a:avLst/>
            </a:prstGeom>
            <a:noFill/>
            <a:ln w="19050">
              <a:solidFill>
                <a:srgbClr val="000099"/>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12" name="Line 17"/>
            <p:cNvSpPr>
              <a:spLocks noChangeShapeType="1"/>
            </p:cNvSpPr>
            <p:nvPr/>
          </p:nvSpPr>
          <p:spPr bwMode="auto">
            <a:xfrm>
              <a:off x="7987670" y="4967744"/>
              <a:ext cx="1784350" cy="209550"/>
            </a:xfrm>
            <a:prstGeom prst="line">
              <a:avLst/>
            </a:prstGeom>
            <a:noFill/>
            <a:ln w="19050">
              <a:solidFill>
                <a:srgbClr val="000099"/>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13" name="Text Box 18"/>
            <p:cNvSpPr txBox="1">
              <a:spLocks noChangeArrowheads="1"/>
            </p:cNvSpPr>
            <p:nvPr/>
          </p:nvSpPr>
          <p:spPr bwMode="auto">
            <a:xfrm>
              <a:off x="8040057" y="4181931"/>
              <a:ext cx="527050"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pkt0</a:t>
              </a:r>
              <a:endPar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14" name="Text Box 19"/>
            <p:cNvSpPr txBox="1">
              <a:spLocks noChangeArrowheads="1"/>
            </p:cNvSpPr>
            <p:nvPr/>
          </p:nvSpPr>
          <p:spPr bwMode="auto">
            <a:xfrm>
              <a:off x="8036882" y="4467681"/>
              <a:ext cx="527050"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rPr>
                <a:t>pkt1</a:t>
              </a:r>
              <a:endPar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15" name="Text Box 20"/>
            <p:cNvSpPr txBox="1">
              <a:spLocks noChangeArrowheads="1"/>
            </p:cNvSpPr>
            <p:nvPr/>
          </p:nvSpPr>
          <p:spPr bwMode="auto">
            <a:xfrm>
              <a:off x="8033707" y="4753431"/>
              <a:ext cx="527050"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pkt2</a:t>
              </a:r>
              <a:endPar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nvGrpSpPr>
            <p:cNvPr id="316" name="Group 23"/>
            <p:cNvGrpSpPr/>
            <p:nvPr/>
          </p:nvGrpSpPr>
          <p:grpSpPr bwMode="auto">
            <a:xfrm>
              <a:off x="6939920" y="5828170"/>
              <a:ext cx="1030288" cy="274638"/>
              <a:chOff x="1895" y="3931"/>
              <a:chExt cx="649" cy="173"/>
            </a:xfrm>
          </p:grpSpPr>
          <p:sp>
            <p:nvSpPr>
              <p:cNvPr id="335" name="Rectangle 24"/>
              <p:cNvSpPr>
                <a:spLocks noChangeArrowheads="1"/>
              </p:cNvSpPr>
              <p:nvPr/>
            </p:nvSpPr>
            <p:spPr bwMode="auto">
              <a:xfrm>
                <a:off x="1936" y="3962"/>
                <a:ext cx="253" cy="119"/>
              </a:xfrm>
              <a:prstGeom prst="rect">
                <a:avLst/>
              </a:prstGeom>
              <a:solidFill>
                <a:srgbClr val="000099"/>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36" name="Text Box 25"/>
              <p:cNvSpPr txBox="1">
                <a:spLocks noChangeArrowheads="1"/>
              </p:cNvSpPr>
              <p:nvPr/>
            </p:nvSpPr>
            <p:spPr bwMode="auto">
              <a:xfrm>
                <a:off x="1895" y="3931"/>
                <a:ext cx="649" cy="17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0 1 2</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3 0 1 2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sp>
          <p:nvSpPr>
            <p:cNvPr id="317" name="Line 32"/>
            <p:cNvSpPr>
              <a:spLocks noChangeShapeType="1"/>
            </p:cNvSpPr>
            <p:nvPr/>
          </p:nvSpPr>
          <p:spPr bwMode="auto">
            <a:xfrm>
              <a:off x="7990845" y="5961520"/>
              <a:ext cx="1784350" cy="223838"/>
            </a:xfrm>
            <a:prstGeom prst="line">
              <a:avLst/>
            </a:prstGeom>
            <a:noFill/>
            <a:ln w="19050">
              <a:solidFill>
                <a:srgbClr val="000099"/>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18" name="Text Box 35"/>
            <p:cNvSpPr txBox="1">
              <a:spLocks noChangeArrowheads="1"/>
            </p:cNvSpPr>
            <p:nvPr/>
          </p:nvSpPr>
          <p:spPr bwMode="auto">
            <a:xfrm>
              <a:off x="8074982" y="5747207"/>
              <a:ext cx="527050"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pkt0</a:t>
              </a:r>
              <a:endPar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19" name="Text Box 39"/>
            <p:cNvSpPr txBox="1">
              <a:spLocks noChangeArrowheads="1"/>
            </p:cNvSpPr>
            <p:nvPr/>
          </p:nvSpPr>
          <p:spPr bwMode="auto">
            <a:xfrm>
              <a:off x="6924045" y="5429707"/>
              <a:ext cx="1382713" cy="4762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timeout</a:t>
              </a:r>
              <a:endPar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retransmit pkt0</a:t>
              </a:r>
              <a:endPar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20" name="Rectangle 45"/>
            <p:cNvSpPr>
              <a:spLocks noChangeArrowheads="1"/>
            </p:cNvSpPr>
            <p:nvPr/>
          </p:nvSpPr>
          <p:spPr bwMode="auto">
            <a:xfrm>
              <a:off x="9959345" y="4559756"/>
              <a:ext cx="401638" cy="188913"/>
            </a:xfrm>
            <a:prstGeom prst="rect">
              <a:avLst/>
            </a:prstGeom>
            <a:solidFill>
              <a:srgbClr val="008000"/>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21" name="Text Box 46"/>
            <p:cNvSpPr txBox="1">
              <a:spLocks noChangeArrowheads="1"/>
            </p:cNvSpPr>
            <p:nvPr/>
          </p:nvSpPr>
          <p:spPr bwMode="auto">
            <a:xfrm>
              <a:off x="9770432" y="4510544"/>
              <a:ext cx="1030288" cy="27463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0</a:t>
              </a: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 1 2 3</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0 1 2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22" name="Rectangle 50"/>
            <p:cNvSpPr>
              <a:spLocks noChangeArrowheads="1"/>
            </p:cNvSpPr>
            <p:nvPr/>
          </p:nvSpPr>
          <p:spPr bwMode="auto">
            <a:xfrm>
              <a:off x="10079995" y="4831219"/>
              <a:ext cx="401638" cy="188913"/>
            </a:xfrm>
            <a:prstGeom prst="rect">
              <a:avLst/>
            </a:prstGeom>
            <a:solidFill>
              <a:srgbClr val="008000"/>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23" name="Text Box 51"/>
            <p:cNvSpPr txBox="1">
              <a:spLocks noChangeArrowheads="1"/>
            </p:cNvSpPr>
            <p:nvPr/>
          </p:nvSpPr>
          <p:spPr bwMode="auto">
            <a:xfrm>
              <a:off x="9767257" y="4785181"/>
              <a:ext cx="1030288" cy="27463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0 1</a:t>
              </a: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 2 3 0</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1 2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24" name="Rectangle 53"/>
            <p:cNvSpPr>
              <a:spLocks noChangeArrowheads="1"/>
            </p:cNvSpPr>
            <p:nvPr/>
          </p:nvSpPr>
          <p:spPr bwMode="auto">
            <a:xfrm>
              <a:off x="10210170" y="5094744"/>
              <a:ext cx="401638" cy="188913"/>
            </a:xfrm>
            <a:prstGeom prst="rect">
              <a:avLst/>
            </a:prstGeom>
            <a:solidFill>
              <a:srgbClr val="008000"/>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25" name="Text Box 54"/>
            <p:cNvSpPr txBox="1">
              <a:spLocks noChangeArrowheads="1"/>
            </p:cNvSpPr>
            <p:nvPr/>
          </p:nvSpPr>
          <p:spPr bwMode="auto">
            <a:xfrm>
              <a:off x="9770432" y="5048707"/>
              <a:ext cx="1030288" cy="27463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0 1 2 </a:t>
              </a: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3 0 1</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26" name="Line 62"/>
            <p:cNvSpPr>
              <a:spLocks noChangeShapeType="1"/>
            </p:cNvSpPr>
            <p:nvPr/>
          </p:nvSpPr>
          <p:spPr bwMode="auto">
            <a:xfrm flipH="1">
              <a:off x="9122732" y="4642306"/>
              <a:ext cx="577850" cy="257175"/>
            </a:xfrm>
            <a:prstGeom prst="line">
              <a:avLst/>
            </a:prstGeom>
            <a:noFill/>
            <a:ln w="19050">
              <a:solidFill>
                <a:srgbClr val="008000"/>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27" name="Line 63"/>
            <p:cNvSpPr>
              <a:spLocks noChangeShapeType="1"/>
            </p:cNvSpPr>
            <p:nvPr/>
          </p:nvSpPr>
          <p:spPr bwMode="auto">
            <a:xfrm flipH="1">
              <a:off x="9122732" y="4905831"/>
              <a:ext cx="608013" cy="225425"/>
            </a:xfrm>
            <a:prstGeom prst="line">
              <a:avLst/>
            </a:prstGeom>
            <a:noFill/>
            <a:ln w="19050">
              <a:solidFill>
                <a:srgbClr val="008000"/>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28" name="Line 64"/>
            <p:cNvSpPr>
              <a:spLocks noChangeShapeType="1"/>
            </p:cNvSpPr>
            <p:nvPr/>
          </p:nvSpPr>
          <p:spPr bwMode="auto">
            <a:xfrm flipH="1">
              <a:off x="9129082" y="5169357"/>
              <a:ext cx="631825" cy="212725"/>
            </a:xfrm>
            <a:prstGeom prst="line">
              <a:avLst/>
            </a:prstGeom>
            <a:noFill/>
            <a:ln w="19050">
              <a:solidFill>
                <a:srgbClr val="008000"/>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29" name="Text Box 65"/>
            <p:cNvSpPr txBox="1">
              <a:spLocks noChangeArrowheads="1"/>
            </p:cNvSpPr>
            <p:nvPr/>
          </p:nvSpPr>
          <p:spPr bwMode="auto">
            <a:xfrm>
              <a:off x="8913182" y="4759781"/>
              <a:ext cx="32385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srgbClr val="FF0000"/>
                  </a:solidFill>
                  <a:effectLst/>
                  <a:uLnTx/>
                  <a:uFillTx/>
                  <a:latin typeface="Tahoma" panose="020B0604030504040204" charset="0"/>
                  <a:ea typeface="MS PGothic" panose="020B0600070205080204" pitchFamily="34" charset="-128"/>
                  <a:cs typeface="+mn-cs"/>
                </a:rPr>
                <a:t>X</a:t>
              </a:r>
              <a:endParaRPr kumimoji="0" lang="en-US" sz="1600" b="1" i="0" u="none" strike="noStrike" kern="1200" cap="none" spc="0" normalizeH="0" baseline="0" noProof="0" dirty="0">
                <a:ln>
                  <a:noFill/>
                </a:ln>
                <a:solidFill>
                  <a:srgbClr val="FF0000"/>
                </a:solidFill>
                <a:effectLst/>
                <a:uLnTx/>
                <a:uFillTx/>
                <a:latin typeface="Tahoma" panose="020B0604030504040204" charset="0"/>
                <a:ea typeface="MS PGothic" panose="020B0600070205080204" pitchFamily="34" charset="-128"/>
                <a:cs typeface="+mn-cs"/>
              </a:endParaRPr>
            </a:p>
          </p:txBody>
        </p:sp>
        <p:sp>
          <p:nvSpPr>
            <p:cNvPr id="330" name="Text Box 66"/>
            <p:cNvSpPr txBox="1">
              <a:spLocks noChangeArrowheads="1"/>
            </p:cNvSpPr>
            <p:nvPr/>
          </p:nvSpPr>
          <p:spPr bwMode="auto">
            <a:xfrm>
              <a:off x="8921120" y="5002669"/>
              <a:ext cx="32385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srgbClr val="FF0000"/>
                  </a:solidFill>
                  <a:effectLst/>
                  <a:uLnTx/>
                  <a:uFillTx/>
                  <a:latin typeface="Tahoma" panose="020B0604030504040204" charset="0"/>
                  <a:ea typeface="MS PGothic" panose="020B0600070205080204" pitchFamily="34" charset="-128"/>
                  <a:cs typeface="+mn-cs"/>
                </a:rPr>
                <a:t>X</a:t>
              </a:r>
              <a:endParaRPr kumimoji="0" lang="en-US" sz="1600" b="1" i="0" u="none" strike="noStrike" kern="1200" cap="none" spc="0" normalizeH="0" baseline="0" noProof="0" dirty="0">
                <a:ln>
                  <a:noFill/>
                </a:ln>
                <a:solidFill>
                  <a:srgbClr val="FF0000"/>
                </a:solidFill>
                <a:effectLst/>
                <a:uLnTx/>
                <a:uFillTx/>
                <a:latin typeface="Tahoma" panose="020B0604030504040204" charset="0"/>
                <a:ea typeface="MS PGothic" panose="020B0600070205080204" pitchFamily="34" charset="-128"/>
                <a:cs typeface="+mn-cs"/>
              </a:endParaRPr>
            </a:p>
          </p:txBody>
        </p:sp>
        <p:sp>
          <p:nvSpPr>
            <p:cNvPr id="331" name="Text Box 67"/>
            <p:cNvSpPr txBox="1">
              <a:spLocks noChangeArrowheads="1"/>
            </p:cNvSpPr>
            <p:nvPr/>
          </p:nvSpPr>
          <p:spPr bwMode="auto">
            <a:xfrm>
              <a:off x="8927470" y="5240794"/>
              <a:ext cx="32385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srgbClr val="FF0000"/>
                  </a:solidFill>
                  <a:effectLst/>
                  <a:uLnTx/>
                  <a:uFillTx/>
                  <a:latin typeface="Tahoma" panose="020B0604030504040204" charset="0"/>
                  <a:ea typeface="MS PGothic" panose="020B0600070205080204" pitchFamily="34" charset="-128"/>
                  <a:cs typeface="+mn-cs"/>
                </a:rPr>
                <a:t>X</a:t>
              </a:r>
              <a:endParaRPr kumimoji="0" lang="en-US" sz="1600" b="1" i="0" u="none" strike="noStrike" kern="1200" cap="none" spc="0" normalizeH="0" baseline="0" noProof="0" dirty="0">
                <a:ln>
                  <a:noFill/>
                </a:ln>
                <a:solidFill>
                  <a:srgbClr val="FF0000"/>
                </a:solidFill>
                <a:effectLst/>
                <a:uLnTx/>
                <a:uFillTx/>
                <a:latin typeface="Tahoma" panose="020B0604030504040204" charset="0"/>
                <a:ea typeface="MS PGothic" panose="020B0600070205080204" pitchFamily="34" charset="-128"/>
                <a:cs typeface="+mn-cs"/>
              </a:endParaRPr>
            </a:p>
          </p:txBody>
        </p:sp>
        <p:sp>
          <p:nvSpPr>
            <p:cNvPr id="332" name="Text Box 68"/>
            <p:cNvSpPr txBox="1">
              <a:spLocks noChangeArrowheads="1"/>
            </p:cNvSpPr>
            <p:nvPr/>
          </p:nvSpPr>
          <p:spPr bwMode="auto">
            <a:xfrm>
              <a:off x="9719632" y="5950407"/>
              <a:ext cx="1447800" cy="4572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1" u="none" strike="noStrike" kern="120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rPr>
                <a:t>will accept packet</a:t>
              </a:r>
              <a:endParaRPr kumimoji="0" lang="en-US" sz="1200" b="0" i="1" u="none" strike="noStrike" kern="120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1" u="none" strike="noStrike" kern="120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rPr>
                <a:t>with seq number 0</a:t>
              </a:r>
              <a:endParaRPr kumimoji="0" lang="en-US" sz="1200" b="0" i="1" u="none" strike="noStrike" kern="120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333" name="Line 69"/>
            <p:cNvSpPr>
              <a:spLocks noChangeShapeType="1"/>
            </p:cNvSpPr>
            <p:nvPr/>
          </p:nvSpPr>
          <p:spPr bwMode="auto">
            <a:xfrm flipV="1">
              <a:off x="10424482" y="5345569"/>
              <a:ext cx="0" cy="635000"/>
            </a:xfrm>
            <a:prstGeom prst="line">
              <a:avLst/>
            </a:prstGeom>
            <a:noFill/>
            <a:ln w="9525">
              <a:solidFill>
                <a:srgbClr val="CC0000"/>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sp>
        <p:nvSpPr>
          <p:cNvPr id="334" name="Text Box 117"/>
          <p:cNvSpPr txBox="1">
            <a:spLocks noChangeArrowheads="1"/>
          </p:cNvSpPr>
          <p:nvPr/>
        </p:nvSpPr>
        <p:spPr bwMode="auto">
          <a:xfrm>
            <a:off x="6903407" y="6111434"/>
            <a:ext cx="1220788" cy="4000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rPr>
              <a:t>(b) oops!</a:t>
            </a:r>
            <a:endParaRPr kumimoji="0" lang="en-US" sz="2000" b="0" i="0" u="none" strike="noStrike" kern="120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endParaRPr>
          </a:p>
        </p:txBody>
      </p:sp>
      <p:grpSp>
        <p:nvGrpSpPr>
          <p:cNvPr id="5" name="Group 4"/>
          <p:cNvGrpSpPr/>
          <p:nvPr/>
        </p:nvGrpSpPr>
        <p:grpSpPr>
          <a:xfrm>
            <a:off x="6785932" y="351292"/>
            <a:ext cx="4410075" cy="2644775"/>
            <a:chOff x="6785932" y="351292"/>
            <a:chExt cx="4410075" cy="2644775"/>
          </a:xfrm>
        </p:grpSpPr>
        <p:sp>
          <p:nvSpPr>
            <p:cNvPr id="302" name="Text Box 40"/>
            <p:cNvSpPr txBox="1">
              <a:spLocks noChangeArrowheads="1"/>
            </p:cNvSpPr>
            <p:nvPr/>
          </p:nvSpPr>
          <p:spPr bwMode="auto">
            <a:xfrm>
              <a:off x="9546595" y="351292"/>
              <a:ext cx="1458912" cy="51752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receiver window</a:t>
              </a:r>
              <a:endPar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(after receipt)</a:t>
              </a:r>
              <a:endPar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03" name="Text Box 41"/>
            <p:cNvSpPr txBox="1">
              <a:spLocks noChangeArrowheads="1"/>
            </p:cNvSpPr>
            <p:nvPr/>
          </p:nvSpPr>
          <p:spPr bwMode="auto">
            <a:xfrm>
              <a:off x="6785932" y="354467"/>
              <a:ext cx="1365250" cy="51752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rPr>
                <a:t>sender window</a:t>
              </a:r>
              <a:endPar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rPr>
                <a:t>(after receipt)</a:t>
              </a:r>
              <a:endPar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04" name="Line 58"/>
            <p:cNvSpPr>
              <a:spLocks noChangeShapeType="1"/>
            </p:cNvSpPr>
            <p:nvPr/>
          </p:nvSpPr>
          <p:spPr bwMode="auto">
            <a:xfrm>
              <a:off x="6871657" y="845004"/>
              <a:ext cx="1109663" cy="0"/>
            </a:xfrm>
            <a:prstGeom prst="line">
              <a:avLst/>
            </a:prstGeom>
            <a:noFill/>
            <a:ln w="19050">
              <a:solidFill>
                <a:srgbClr val="000099"/>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05" name="Line 59"/>
            <p:cNvSpPr>
              <a:spLocks noChangeShapeType="1"/>
            </p:cNvSpPr>
            <p:nvPr/>
          </p:nvSpPr>
          <p:spPr bwMode="auto">
            <a:xfrm>
              <a:off x="9652957" y="845004"/>
              <a:ext cx="1109663" cy="0"/>
            </a:xfrm>
            <a:prstGeom prst="line">
              <a:avLst/>
            </a:prstGeom>
            <a:noFill/>
            <a:ln w="19050">
              <a:solidFill>
                <a:srgbClr val="008000"/>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nvGrpSpPr>
            <p:cNvPr id="344" name="Group 72"/>
            <p:cNvGrpSpPr/>
            <p:nvPr/>
          </p:nvGrpSpPr>
          <p:grpSpPr bwMode="auto">
            <a:xfrm>
              <a:off x="6927220" y="1057729"/>
              <a:ext cx="1030287" cy="274638"/>
              <a:chOff x="1895" y="3931"/>
              <a:chExt cx="649" cy="173"/>
            </a:xfrm>
          </p:grpSpPr>
          <p:sp>
            <p:nvSpPr>
              <p:cNvPr id="378" name="Rectangle 73"/>
              <p:cNvSpPr>
                <a:spLocks noChangeArrowheads="1"/>
              </p:cNvSpPr>
              <p:nvPr/>
            </p:nvSpPr>
            <p:spPr bwMode="auto">
              <a:xfrm>
                <a:off x="1936" y="3962"/>
                <a:ext cx="253" cy="119"/>
              </a:xfrm>
              <a:prstGeom prst="rect">
                <a:avLst/>
              </a:prstGeom>
              <a:solidFill>
                <a:srgbClr val="000099"/>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79" name="Text Box 74"/>
              <p:cNvSpPr txBox="1">
                <a:spLocks noChangeArrowheads="1"/>
              </p:cNvSpPr>
              <p:nvPr/>
            </p:nvSpPr>
            <p:spPr bwMode="auto">
              <a:xfrm>
                <a:off x="1895" y="3931"/>
                <a:ext cx="649" cy="17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0 1 2</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3 0 1 2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grpSp>
          <p:nvGrpSpPr>
            <p:cNvPr id="345" name="Group 75"/>
            <p:cNvGrpSpPr/>
            <p:nvPr/>
          </p:nvGrpSpPr>
          <p:grpSpPr bwMode="auto">
            <a:xfrm>
              <a:off x="6946270" y="1332367"/>
              <a:ext cx="1030287" cy="274638"/>
              <a:chOff x="1895" y="3931"/>
              <a:chExt cx="649" cy="173"/>
            </a:xfrm>
          </p:grpSpPr>
          <p:sp>
            <p:nvSpPr>
              <p:cNvPr id="376" name="Rectangle 76"/>
              <p:cNvSpPr>
                <a:spLocks noChangeArrowheads="1"/>
              </p:cNvSpPr>
              <p:nvPr/>
            </p:nvSpPr>
            <p:spPr bwMode="auto">
              <a:xfrm>
                <a:off x="1936" y="3962"/>
                <a:ext cx="253" cy="119"/>
              </a:xfrm>
              <a:prstGeom prst="rect">
                <a:avLst/>
              </a:prstGeom>
              <a:solidFill>
                <a:srgbClr val="000099"/>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77" name="Text Box 77"/>
              <p:cNvSpPr txBox="1">
                <a:spLocks noChangeArrowheads="1"/>
              </p:cNvSpPr>
              <p:nvPr/>
            </p:nvSpPr>
            <p:spPr bwMode="auto">
              <a:xfrm>
                <a:off x="1895" y="3931"/>
                <a:ext cx="649" cy="17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0 1 2</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3 0 1 2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grpSp>
          <p:nvGrpSpPr>
            <p:cNvPr id="346" name="Group 78"/>
            <p:cNvGrpSpPr/>
            <p:nvPr/>
          </p:nvGrpSpPr>
          <p:grpSpPr bwMode="auto">
            <a:xfrm>
              <a:off x="6954207" y="1595892"/>
              <a:ext cx="1030287" cy="274638"/>
              <a:chOff x="1895" y="3931"/>
              <a:chExt cx="649" cy="173"/>
            </a:xfrm>
          </p:grpSpPr>
          <p:sp>
            <p:nvSpPr>
              <p:cNvPr id="374" name="Rectangle 79"/>
              <p:cNvSpPr>
                <a:spLocks noChangeArrowheads="1"/>
              </p:cNvSpPr>
              <p:nvPr/>
            </p:nvSpPr>
            <p:spPr bwMode="auto">
              <a:xfrm>
                <a:off x="1936" y="3962"/>
                <a:ext cx="253" cy="119"/>
              </a:xfrm>
              <a:prstGeom prst="rect">
                <a:avLst/>
              </a:prstGeom>
              <a:solidFill>
                <a:srgbClr val="000099"/>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75" name="Text Box 80"/>
              <p:cNvSpPr txBox="1">
                <a:spLocks noChangeArrowheads="1"/>
              </p:cNvSpPr>
              <p:nvPr/>
            </p:nvSpPr>
            <p:spPr bwMode="auto">
              <a:xfrm>
                <a:off x="1895" y="3931"/>
                <a:ext cx="649" cy="17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0 1 2</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3 0 1 2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sp>
          <p:nvSpPr>
            <p:cNvPr id="347" name="Line 81"/>
            <p:cNvSpPr>
              <a:spLocks noChangeShapeType="1"/>
            </p:cNvSpPr>
            <p:nvPr/>
          </p:nvSpPr>
          <p:spPr bwMode="auto">
            <a:xfrm>
              <a:off x="7944807" y="1195842"/>
              <a:ext cx="1827212" cy="238125"/>
            </a:xfrm>
            <a:prstGeom prst="line">
              <a:avLst/>
            </a:prstGeom>
            <a:noFill/>
            <a:ln w="19050">
              <a:solidFill>
                <a:srgbClr val="000099"/>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48" name="Line 82"/>
            <p:cNvSpPr>
              <a:spLocks noChangeShapeType="1"/>
            </p:cNvSpPr>
            <p:nvPr/>
          </p:nvSpPr>
          <p:spPr bwMode="auto">
            <a:xfrm>
              <a:off x="7974970" y="1481592"/>
              <a:ext cx="1808162" cy="228600"/>
            </a:xfrm>
            <a:prstGeom prst="line">
              <a:avLst/>
            </a:prstGeom>
            <a:noFill/>
            <a:ln w="19050">
              <a:solidFill>
                <a:srgbClr val="000099"/>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49" name="Line 83"/>
            <p:cNvSpPr>
              <a:spLocks noChangeShapeType="1"/>
            </p:cNvSpPr>
            <p:nvPr/>
          </p:nvSpPr>
          <p:spPr bwMode="auto">
            <a:xfrm>
              <a:off x="8005132" y="1767342"/>
              <a:ext cx="1784350" cy="209550"/>
            </a:xfrm>
            <a:prstGeom prst="line">
              <a:avLst/>
            </a:prstGeom>
            <a:noFill/>
            <a:ln w="19050">
              <a:solidFill>
                <a:srgbClr val="000099"/>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50" name="Text Box 84"/>
            <p:cNvSpPr txBox="1">
              <a:spLocks noChangeArrowheads="1"/>
            </p:cNvSpPr>
            <p:nvPr/>
          </p:nvSpPr>
          <p:spPr bwMode="auto">
            <a:xfrm>
              <a:off x="7990845" y="981529"/>
              <a:ext cx="527050"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pkt0</a:t>
              </a:r>
              <a:endPar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51" name="Text Box 85"/>
            <p:cNvSpPr txBox="1">
              <a:spLocks noChangeArrowheads="1"/>
            </p:cNvSpPr>
            <p:nvPr/>
          </p:nvSpPr>
          <p:spPr bwMode="auto">
            <a:xfrm>
              <a:off x="8054345" y="1267279"/>
              <a:ext cx="527050"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pkt1</a:t>
              </a:r>
              <a:endPar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52" name="Text Box 86"/>
            <p:cNvSpPr txBox="1">
              <a:spLocks noChangeArrowheads="1"/>
            </p:cNvSpPr>
            <p:nvPr/>
          </p:nvSpPr>
          <p:spPr bwMode="auto">
            <a:xfrm>
              <a:off x="8051170" y="1553029"/>
              <a:ext cx="527050"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pkt2</a:t>
              </a:r>
              <a:endPar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53" name="Rectangle 88"/>
            <p:cNvSpPr>
              <a:spLocks noChangeArrowheads="1"/>
            </p:cNvSpPr>
            <p:nvPr/>
          </p:nvSpPr>
          <p:spPr bwMode="auto">
            <a:xfrm>
              <a:off x="7270120" y="2369004"/>
              <a:ext cx="401637" cy="188913"/>
            </a:xfrm>
            <a:prstGeom prst="rect">
              <a:avLst/>
            </a:prstGeom>
            <a:solidFill>
              <a:srgbClr val="000099"/>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54" name="Text Box 89"/>
            <p:cNvSpPr txBox="1">
              <a:spLocks noChangeArrowheads="1"/>
            </p:cNvSpPr>
            <p:nvPr/>
          </p:nvSpPr>
          <p:spPr bwMode="auto">
            <a:xfrm>
              <a:off x="6957382" y="2322967"/>
              <a:ext cx="1030287" cy="27463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0 1</a:t>
              </a: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 2</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a:t>
              </a: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3 0</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1 2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55" name="Line 90"/>
            <p:cNvSpPr>
              <a:spLocks noChangeShapeType="1"/>
            </p:cNvSpPr>
            <p:nvPr/>
          </p:nvSpPr>
          <p:spPr bwMode="auto">
            <a:xfrm>
              <a:off x="7976557" y="2494417"/>
              <a:ext cx="1784350" cy="223838"/>
            </a:xfrm>
            <a:prstGeom prst="line">
              <a:avLst/>
            </a:prstGeom>
            <a:noFill/>
            <a:ln w="19050">
              <a:solidFill>
                <a:srgbClr val="000099"/>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56" name="Text Box 91"/>
            <p:cNvSpPr txBox="1">
              <a:spLocks noChangeArrowheads="1"/>
            </p:cNvSpPr>
            <p:nvPr/>
          </p:nvSpPr>
          <p:spPr bwMode="auto">
            <a:xfrm>
              <a:off x="8079745" y="2502354"/>
              <a:ext cx="527050"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pkt0</a:t>
              </a:r>
              <a:endPar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57" name="Rectangle 95"/>
            <p:cNvSpPr>
              <a:spLocks noChangeArrowheads="1"/>
            </p:cNvSpPr>
            <p:nvPr/>
          </p:nvSpPr>
          <p:spPr bwMode="auto">
            <a:xfrm>
              <a:off x="9976807" y="1359354"/>
              <a:ext cx="401637" cy="188913"/>
            </a:xfrm>
            <a:prstGeom prst="rect">
              <a:avLst/>
            </a:prstGeom>
            <a:solidFill>
              <a:srgbClr val="008000"/>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58" name="Text Box 96"/>
            <p:cNvSpPr txBox="1">
              <a:spLocks noChangeArrowheads="1"/>
            </p:cNvSpPr>
            <p:nvPr/>
          </p:nvSpPr>
          <p:spPr bwMode="auto">
            <a:xfrm>
              <a:off x="9787895" y="1310142"/>
              <a:ext cx="1030287" cy="27463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0</a:t>
              </a: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 1 2 3</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0 1 2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59" name="Rectangle 97"/>
            <p:cNvSpPr>
              <a:spLocks noChangeArrowheads="1"/>
            </p:cNvSpPr>
            <p:nvPr/>
          </p:nvSpPr>
          <p:spPr bwMode="auto">
            <a:xfrm>
              <a:off x="10097457" y="1630817"/>
              <a:ext cx="401637" cy="188913"/>
            </a:xfrm>
            <a:prstGeom prst="rect">
              <a:avLst/>
            </a:prstGeom>
            <a:solidFill>
              <a:srgbClr val="008000"/>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60" name="Text Box 98"/>
            <p:cNvSpPr txBox="1">
              <a:spLocks noChangeArrowheads="1"/>
            </p:cNvSpPr>
            <p:nvPr/>
          </p:nvSpPr>
          <p:spPr bwMode="auto">
            <a:xfrm>
              <a:off x="9784720" y="1584779"/>
              <a:ext cx="1030287" cy="27463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0 1</a:t>
              </a: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 2 3 0</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1 2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61" name="Rectangle 99"/>
            <p:cNvSpPr>
              <a:spLocks noChangeArrowheads="1"/>
            </p:cNvSpPr>
            <p:nvPr/>
          </p:nvSpPr>
          <p:spPr bwMode="auto">
            <a:xfrm>
              <a:off x="10227632" y="1894342"/>
              <a:ext cx="401637" cy="188913"/>
            </a:xfrm>
            <a:prstGeom prst="rect">
              <a:avLst/>
            </a:prstGeom>
            <a:solidFill>
              <a:srgbClr val="008000"/>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62" name="Text Box 100"/>
            <p:cNvSpPr txBox="1">
              <a:spLocks noChangeArrowheads="1"/>
            </p:cNvSpPr>
            <p:nvPr/>
          </p:nvSpPr>
          <p:spPr bwMode="auto">
            <a:xfrm>
              <a:off x="9787895" y="1848304"/>
              <a:ext cx="1030287" cy="27463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0 1 2 </a:t>
              </a: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3 0 1</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63" name="Line 103"/>
            <p:cNvSpPr>
              <a:spLocks noChangeShapeType="1"/>
            </p:cNvSpPr>
            <p:nvPr/>
          </p:nvSpPr>
          <p:spPr bwMode="auto">
            <a:xfrm flipH="1">
              <a:off x="7933695" y="1441904"/>
              <a:ext cx="1784350" cy="735013"/>
            </a:xfrm>
            <a:prstGeom prst="line">
              <a:avLst/>
            </a:prstGeom>
            <a:noFill/>
            <a:ln w="19050">
              <a:solidFill>
                <a:srgbClr val="008000"/>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64" name="Line 104"/>
            <p:cNvSpPr>
              <a:spLocks noChangeShapeType="1"/>
            </p:cNvSpPr>
            <p:nvPr/>
          </p:nvSpPr>
          <p:spPr bwMode="auto">
            <a:xfrm flipH="1">
              <a:off x="7952745" y="1705429"/>
              <a:ext cx="1795462" cy="758825"/>
            </a:xfrm>
            <a:prstGeom prst="line">
              <a:avLst/>
            </a:prstGeom>
            <a:noFill/>
            <a:ln w="19050">
              <a:solidFill>
                <a:srgbClr val="008000"/>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65" name="Text Box 107"/>
            <p:cNvSpPr txBox="1">
              <a:spLocks noChangeArrowheads="1"/>
            </p:cNvSpPr>
            <p:nvPr/>
          </p:nvSpPr>
          <p:spPr bwMode="auto">
            <a:xfrm>
              <a:off x="8452807" y="2132467"/>
              <a:ext cx="32385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rPr>
                <a:t>X</a:t>
              </a:r>
              <a:endParaRPr kumimoji="0" lang="en-US" sz="1600" b="1" i="0" u="none" strike="noStrike" kern="120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endParaRPr>
            </a:p>
          </p:txBody>
        </p:sp>
        <p:sp>
          <p:nvSpPr>
            <p:cNvPr id="366" name="Text Box 109"/>
            <p:cNvSpPr txBox="1">
              <a:spLocks noChangeArrowheads="1"/>
            </p:cNvSpPr>
            <p:nvPr/>
          </p:nvSpPr>
          <p:spPr bwMode="auto">
            <a:xfrm>
              <a:off x="9748207" y="2538867"/>
              <a:ext cx="1447800" cy="4572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1" u="none" strike="noStrike" kern="120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rPr>
                <a:t>will accept packet</a:t>
              </a:r>
              <a:endParaRPr kumimoji="0" lang="en-US" sz="1200" b="0" i="1" u="none" strike="noStrike" kern="120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1" u="none" strike="noStrike" kern="120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rPr>
                <a:t>with seq number 0</a:t>
              </a:r>
              <a:endParaRPr kumimoji="0" lang="en-US" sz="1200" b="0" i="1" u="none" strike="noStrike" kern="120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367" name="Line 110"/>
            <p:cNvSpPr>
              <a:spLocks noChangeShapeType="1"/>
            </p:cNvSpPr>
            <p:nvPr/>
          </p:nvSpPr>
          <p:spPr bwMode="auto">
            <a:xfrm flipH="1" flipV="1">
              <a:off x="10441945" y="2145167"/>
              <a:ext cx="0" cy="446088"/>
            </a:xfrm>
            <a:prstGeom prst="line">
              <a:avLst/>
            </a:prstGeom>
            <a:noFill/>
            <a:ln w="9525">
              <a:solidFill>
                <a:srgbClr val="CC0000"/>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68" name="Line 112"/>
            <p:cNvSpPr>
              <a:spLocks noChangeShapeType="1"/>
            </p:cNvSpPr>
            <p:nvPr/>
          </p:nvSpPr>
          <p:spPr bwMode="auto">
            <a:xfrm>
              <a:off x="7968620" y="2203904"/>
              <a:ext cx="590550" cy="73025"/>
            </a:xfrm>
            <a:prstGeom prst="line">
              <a:avLst/>
            </a:prstGeom>
            <a:noFill/>
            <a:ln w="19050">
              <a:solidFill>
                <a:srgbClr val="000099"/>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nvGrpSpPr>
            <p:cNvPr id="369" name="Group 115"/>
            <p:cNvGrpSpPr/>
            <p:nvPr/>
          </p:nvGrpSpPr>
          <p:grpSpPr bwMode="auto">
            <a:xfrm>
              <a:off x="6957382" y="2037217"/>
              <a:ext cx="1030287" cy="274638"/>
              <a:chOff x="2667" y="3750"/>
              <a:chExt cx="649" cy="173"/>
            </a:xfrm>
          </p:grpSpPr>
          <p:sp>
            <p:nvSpPr>
              <p:cNvPr id="372" name="Rectangle 113"/>
              <p:cNvSpPr>
                <a:spLocks noChangeArrowheads="1"/>
              </p:cNvSpPr>
              <p:nvPr/>
            </p:nvSpPr>
            <p:spPr bwMode="auto">
              <a:xfrm>
                <a:off x="2786" y="3779"/>
                <a:ext cx="253" cy="119"/>
              </a:xfrm>
              <a:prstGeom prst="rect">
                <a:avLst/>
              </a:prstGeom>
              <a:solidFill>
                <a:srgbClr val="000099"/>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73" name="Text Box 114"/>
              <p:cNvSpPr txBox="1">
                <a:spLocks noChangeArrowheads="1"/>
              </p:cNvSpPr>
              <p:nvPr/>
            </p:nvSpPr>
            <p:spPr bwMode="auto">
              <a:xfrm>
                <a:off x="2667" y="3750"/>
                <a:ext cx="649" cy="17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0 </a:t>
                </a: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1 2</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a:t>
                </a: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3 </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0 1 2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sp>
          <p:nvSpPr>
            <p:cNvPr id="370" name="Text Box 116"/>
            <p:cNvSpPr txBox="1">
              <a:spLocks noChangeArrowheads="1"/>
            </p:cNvSpPr>
            <p:nvPr/>
          </p:nvSpPr>
          <p:spPr bwMode="auto">
            <a:xfrm>
              <a:off x="8082920" y="1988004"/>
              <a:ext cx="527050"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pkt3</a:t>
              </a:r>
              <a:endPar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sp>
        <p:nvSpPr>
          <p:cNvPr id="371" name="Text Box 119"/>
          <p:cNvSpPr txBox="1">
            <a:spLocks noChangeArrowheads="1"/>
          </p:cNvSpPr>
          <p:nvPr/>
        </p:nvSpPr>
        <p:spPr bwMode="auto">
          <a:xfrm>
            <a:off x="6800220" y="2834142"/>
            <a:ext cx="1879361" cy="40011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rPr>
              <a:t>(a) no problem</a:t>
            </a:r>
            <a:endParaRPr kumimoji="0" lang="en-US" sz="2000" b="0" i="0" u="none" strike="noStrike" kern="120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endParaRPr>
          </a:p>
        </p:txBody>
      </p:sp>
      <p:sp>
        <p:nvSpPr>
          <p:cNvPr id="70" name="Rectangle 3"/>
          <p:cNvSpPr txBox="1">
            <a:spLocks noChangeArrowheads="1"/>
          </p:cNvSpPr>
          <p:nvPr/>
        </p:nvSpPr>
        <p:spPr>
          <a:xfrm>
            <a:off x="794654" y="1899557"/>
            <a:ext cx="5517245" cy="132624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example: </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anose="05000000000000000000" pitchFamily="2" charset="2"/>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seq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 0, 1, 2, 3 </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(base 4 counting)</a:t>
            </a:r>
            <a:endParaRPr kumimoji="0" lang="en-US" altLang="ja-JP"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anose="05000000000000000000" pitchFamily="2" charset="2"/>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window size=3</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82"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1"/>
                                        </p:tgtEl>
                                        <p:attrNameLst>
                                          <p:attrName>style.visibility</p:attrName>
                                        </p:attrNameLst>
                                      </p:cBhvr>
                                      <p:to>
                                        <p:strVal val="visible"/>
                                      </p:to>
                                    </p:set>
                                    <p:animEffect transition="in" filter="dissolve">
                                      <p:cBhvr>
                                        <p:cTn id="12" dur="500"/>
                                        <p:tgtEl>
                                          <p:spTgt spid="3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34"/>
                                        </p:tgtEl>
                                        <p:attrNameLst>
                                          <p:attrName>style.visibility</p:attrName>
                                        </p:attrNameLst>
                                      </p:cBhvr>
                                      <p:to>
                                        <p:strVal val="visible"/>
                                      </p:to>
                                    </p:set>
                                    <p:animEffect transition="in" filter="dissolve">
                                      <p:cBhvr>
                                        <p:cTn id="22" dur="5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p:bldP spid="37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655" y="408214"/>
            <a:ext cx="6222596" cy="1330904"/>
          </a:xfrm>
        </p:spPr>
        <p:txBody>
          <a:bodyPr>
            <a:noAutofit/>
          </a:bodyPr>
          <a:lstStyle/>
          <a:p>
            <a:r>
              <a:rPr lang="en-US" sz="4800" dirty="0"/>
              <a:t>Selective repeat: </a:t>
            </a:r>
            <a:br>
              <a:rPr lang="en-US" sz="4800" dirty="0"/>
            </a:br>
            <a:r>
              <a:rPr lang="en-US" sz="4800" dirty="0"/>
              <a:t>a dilemma!</a:t>
            </a:r>
            <a:endParaRPr lang="en-US" sz="4800" dirty="0"/>
          </a:p>
        </p:txBody>
      </p:sp>
      <p:sp>
        <p:nvSpPr>
          <p:cNvPr id="71" name="Rectangle 124"/>
          <p:cNvSpPr>
            <a:spLocks noChangeArrowheads="1"/>
          </p:cNvSpPr>
          <p:nvPr/>
        </p:nvSpPr>
        <p:spPr bwMode="auto">
          <a:xfrm>
            <a:off x="1004797" y="3949577"/>
            <a:ext cx="5038193" cy="2358030"/>
          </a:xfrm>
          <a:prstGeom prst="rect">
            <a:avLst/>
          </a:prstGeom>
          <a:noFill/>
          <a:ln>
            <a:noFill/>
          </a:ln>
          <a:effectLst/>
        </p:spPr>
        <p:txBody>
          <a:bodyPr/>
          <a:lstStyle/>
          <a:p>
            <a:pPr marL="342900" marR="0" lvl="0" indent="-342900" algn="l" defTabSz="914400" rtl="0" eaLnBrk="1" fontAlgn="auto" latinLnBrk="0" hangingPunct="1">
              <a:lnSpc>
                <a:spcPct val="80000"/>
              </a:lnSpc>
              <a:spcBef>
                <a:spcPct val="20000"/>
              </a:spcBef>
              <a:spcAft>
                <a:spcPts val="0"/>
              </a:spcAft>
              <a:buClr>
                <a:srgbClr val="000099"/>
              </a:buClr>
              <a:buSzPct val="65000"/>
              <a:buFont typeface="Wingdings" panose="05000000000000000000" charset="0"/>
              <a:buNone/>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42900" marR="0" lvl="0" indent="-342900" algn="l" defTabSz="914400" rtl="0" eaLnBrk="1" fontAlgn="auto" latinLnBrk="0" hangingPunct="1">
              <a:lnSpc>
                <a:spcPct val="80000"/>
              </a:lnSpc>
              <a:spcBef>
                <a:spcPct val="20000"/>
              </a:spcBef>
              <a:spcAft>
                <a:spcPts val="0"/>
              </a:spcAft>
              <a:buClr>
                <a:srgbClr val="000099"/>
              </a:buClr>
              <a:buSzPct val="65000"/>
              <a:buFontTx/>
              <a:buNone/>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Q:</a:t>
            </a:r>
            <a:r>
              <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what relationship is needed between sequence # size and window size to avoid problem in scenario (b)?</a:t>
            </a:r>
            <a:endParaRPr kumimoji="0" 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6" name="Group 5"/>
          <p:cNvGrpSpPr/>
          <p:nvPr/>
        </p:nvGrpSpPr>
        <p:grpSpPr>
          <a:xfrm>
            <a:off x="6931293" y="4061030"/>
            <a:ext cx="4257675" cy="2225676"/>
            <a:chOff x="6909757" y="4181931"/>
            <a:chExt cx="4257675" cy="2225676"/>
          </a:xfrm>
        </p:grpSpPr>
        <p:grpSp>
          <p:nvGrpSpPr>
            <p:cNvPr id="307" name="Group 8"/>
            <p:cNvGrpSpPr/>
            <p:nvPr/>
          </p:nvGrpSpPr>
          <p:grpSpPr bwMode="auto">
            <a:xfrm>
              <a:off x="6909757" y="4258131"/>
              <a:ext cx="1030288" cy="274638"/>
              <a:chOff x="1895" y="3931"/>
              <a:chExt cx="649" cy="173"/>
            </a:xfrm>
          </p:grpSpPr>
          <p:sp>
            <p:nvSpPr>
              <p:cNvPr id="341" name="Rectangle 7"/>
              <p:cNvSpPr>
                <a:spLocks noChangeArrowheads="1"/>
              </p:cNvSpPr>
              <p:nvPr/>
            </p:nvSpPr>
            <p:spPr bwMode="auto">
              <a:xfrm>
                <a:off x="1936" y="3962"/>
                <a:ext cx="253" cy="119"/>
              </a:xfrm>
              <a:prstGeom prst="rect">
                <a:avLst/>
              </a:prstGeom>
              <a:solidFill>
                <a:srgbClr val="000099"/>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42" name="Text Box 6"/>
              <p:cNvSpPr txBox="1">
                <a:spLocks noChangeArrowheads="1"/>
              </p:cNvSpPr>
              <p:nvPr/>
            </p:nvSpPr>
            <p:spPr bwMode="auto">
              <a:xfrm>
                <a:off x="1895" y="3931"/>
                <a:ext cx="649" cy="17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0 1 2</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3 0 1 2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grpSp>
          <p:nvGrpSpPr>
            <p:cNvPr id="308" name="Group 9"/>
            <p:cNvGrpSpPr/>
            <p:nvPr/>
          </p:nvGrpSpPr>
          <p:grpSpPr bwMode="auto">
            <a:xfrm>
              <a:off x="6928807" y="4532769"/>
              <a:ext cx="1030288" cy="274638"/>
              <a:chOff x="1895" y="3931"/>
              <a:chExt cx="649" cy="173"/>
            </a:xfrm>
          </p:grpSpPr>
          <p:sp>
            <p:nvSpPr>
              <p:cNvPr id="339" name="Rectangle 10"/>
              <p:cNvSpPr>
                <a:spLocks noChangeArrowheads="1"/>
              </p:cNvSpPr>
              <p:nvPr/>
            </p:nvSpPr>
            <p:spPr bwMode="auto">
              <a:xfrm>
                <a:off x="1936" y="3962"/>
                <a:ext cx="253" cy="119"/>
              </a:xfrm>
              <a:prstGeom prst="rect">
                <a:avLst/>
              </a:prstGeom>
              <a:solidFill>
                <a:srgbClr val="000099"/>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40" name="Text Box 11"/>
              <p:cNvSpPr txBox="1">
                <a:spLocks noChangeArrowheads="1"/>
              </p:cNvSpPr>
              <p:nvPr/>
            </p:nvSpPr>
            <p:spPr bwMode="auto">
              <a:xfrm>
                <a:off x="1895" y="3931"/>
                <a:ext cx="649" cy="17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0 1 2</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3 0 1 2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grpSp>
          <p:nvGrpSpPr>
            <p:cNvPr id="309" name="Group 12"/>
            <p:cNvGrpSpPr/>
            <p:nvPr/>
          </p:nvGrpSpPr>
          <p:grpSpPr bwMode="auto">
            <a:xfrm>
              <a:off x="6936745" y="4796294"/>
              <a:ext cx="1030288" cy="274638"/>
              <a:chOff x="1895" y="3931"/>
              <a:chExt cx="649" cy="173"/>
            </a:xfrm>
          </p:grpSpPr>
          <p:sp>
            <p:nvSpPr>
              <p:cNvPr id="337" name="Rectangle 13"/>
              <p:cNvSpPr>
                <a:spLocks noChangeArrowheads="1"/>
              </p:cNvSpPr>
              <p:nvPr/>
            </p:nvSpPr>
            <p:spPr bwMode="auto">
              <a:xfrm>
                <a:off x="1936" y="3962"/>
                <a:ext cx="253" cy="119"/>
              </a:xfrm>
              <a:prstGeom prst="rect">
                <a:avLst/>
              </a:prstGeom>
              <a:solidFill>
                <a:srgbClr val="000099"/>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38" name="Text Box 14"/>
              <p:cNvSpPr txBox="1">
                <a:spLocks noChangeArrowheads="1"/>
              </p:cNvSpPr>
              <p:nvPr/>
            </p:nvSpPr>
            <p:spPr bwMode="auto">
              <a:xfrm>
                <a:off x="1895" y="3931"/>
                <a:ext cx="649" cy="17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0 1 2</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3 0 1 2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sp>
          <p:nvSpPr>
            <p:cNvPr id="310" name="Line 15"/>
            <p:cNvSpPr>
              <a:spLocks noChangeShapeType="1"/>
            </p:cNvSpPr>
            <p:nvPr/>
          </p:nvSpPr>
          <p:spPr bwMode="auto">
            <a:xfrm>
              <a:off x="7927345" y="4396244"/>
              <a:ext cx="1827213" cy="238125"/>
            </a:xfrm>
            <a:prstGeom prst="line">
              <a:avLst/>
            </a:prstGeom>
            <a:noFill/>
            <a:ln w="19050">
              <a:solidFill>
                <a:srgbClr val="000099"/>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11" name="Line 16"/>
            <p:cNvSpPr>
              <a:spLocks noChangeShapeType="1"/>
            </p:cNvSpPr>
            <p:nvPr/>
          </p:nvSpPr>
          <p:spPr bwMode="auto">
            <a:xfrm>
              <a:off x="7957507" y="4681994"/>
              <a:ext cx="1808163" cy="228600"/>
            </a:xfrm>
            <a:prstGeom prst="line">
              <a:avLst/>
            </a:prstGeom>
            <a:noFill/>
            <a:ln w="19050">
              <a:solidFill>
                <a:srgbClr val="000099"/>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12" name="Line 17"/>
            <p:cNvSpPr>
              <a:spLocks noChangeShapeType="1"/>
            </p:cNvSpPr>
            <p:nvPr/>
          </p:nvSpPr>
          <p:spPr bwMode="auto">
            <a:xfrm>
              <a:off x="7987670" y="4967744"/>
              <a:ext cx="1784350" cy="209550"/>
            </a:xfrm>
            <a:prstGeom prst="line">
              <a:avLst/>
            </a:prstGeom>
            <a:noFill/>
            <a:ln w="19050">
              <a:solidFill>
                <a:srgbClr val="000099"/>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13" name="Text Box 18"/>
            <p:cNvSpPr txBox="1">
              <a:spLocks noChangeArrowheads="1"/>
            </p:cNvSpPr>
            <p:nvPr/>
          </p:nvSpPr>
          <p:spPr bwMode="auto">
            <a:xfrm>
              <a:off x="8040057" y="4181931"/>
              <a:ext cx="527050"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pkt0</a:t>
              </a:r>
              <a:endPar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14" name="Text Box 19"/>
            <p:cNvSpPr txBox="1">
              <a:spLocks noChangeArrowheads="1"/>
            </p:cNvSpPr>
            <p:nvPr/>
          </p:nvSpPr>
          <p:spPr bwMode="auto">
            <a:xfrm>
              <a:off x="8036882" y="4467681"/>
              <a:ext cx="527050"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rPr>
                <a:t>pkt1</a:t>
              </a:r>
              <a:endPar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15" name="Text Box 20"/>
            <p:cNvSpPr txBox="1">
              <a:spLocks noChangeArrowheads="1"/>
            </p:cNvSpPr>
            <p:nvPr/>
          </p:nvSpPr>
          <p:spPr bwMode="auto">
            <a:xfrm>
              <a:off x="8033707" y="4753431"/>
              <a:ext cx="527050"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pkt2</a:t>
              </a:r>
              <a:endPar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nvGrpSpPr>
            <p:cNvPr id="316" name="Group 23"/>
            <p:cNvGrpSpPr/>
            <p:nvPr/>
          </p:nvGrpSpPr>
          <p:grpSpPr bwMode="auto">
            <a:xfrm>
              <a:off x="6939920" y="5828170"/>
              <a:ext cx="1030288" cy="274638"/>
              <a:chOff x="1895" y="3931"/>
              <a:chExt cx="649" cy="173"/>
            </a:xfrm>
          </p:grpSpPr>
          <p:sp>
            <p:nvSpPr>
              <p:cNvPr id="335" name="Rectangle 24"/>
              <p:cNvSpPr>
                <a:spLocks noChangeArrowheads="1"/>
              </p:cNvSpPr>
              <p:nvPr/>
            </p:nvSpPr>
            <p:spPr bwMode="auto">
              <a:xfrm>
                <a:off x="1936" y="3962"/>
                <a:ext cx="253" cy="119"/>
              </a:xfrm>
              <a:prstGeom prst="rect">
                <a:avLst/>
              </a:prstGeom>
              <a:solidFill>
                <a:srgbClr val="000099"/>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36" name="Text Box 25"/>
              <p:cNvSpPr txBox="1">
                <a:spLocks noChangeArrowheads="1"/>
              </p:cNvSpPr>
              <p:nvPr/>
            </p:nvSpPr>
            <p:spPr bwMode="auto">
              <a:xfrm>
                <a:off x="1895" y="3931"/>
                <a:ext cx="649" cy="17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0 1 2</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3 0 1 2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sp>
          <p:nvSpPr>
            <p:cNvPr id="317" name="Line 32"/>
            <p:cNvSpPr>
              <a:spLocks noChangeShapeType="1"/>
            </p:cNvSpPr>
            <p:nvPr/>
          </p:nvSpPr>
          <p:spPr bwMode="auto">
            <a:xfrm>
              <a:off x="7990845" y="5961520"/>
              <a:ext cx="1784350" cy="223838"/>
            </a:xfrm>
            <a:prstGeom prst="line">
              <a:avLst/>
            </a:prstGeom>
            <a:noFill/>
            <a:ln w="19050">
              <a:solidFill>
                <a:srgbClr val="000099"/>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18" name="Text Box 35"/>
            <p:cNvSpPr txBox="1">
              <a:spLocks noChangeArrowheads="1"/>
            </p:cNvSpPr>
            <p:nvPr/>
          </p:nvSpPr>
          <p:spPr bwMode="auto">
            <a:xfrm>
              <a:off x="8074982" y="5747207"/>
              <a:ext cx="527050"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pkt0</a:t>
              </a:r>
              <a:endPar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19" name="Text Box 39"/>
            <p:cNvSpPr txBox="1">
              <a:spLocks noChangeArrowheads="1"/>
            </p:cNvSpPr>
            <p:nvPr/>
          </p:nvSpPr>
          <p:spPr bwMode="auto">
            <a:xfrm>
              <a:off x="6924045" y="5429707"/>
              <a:ext cx="1382713" cy="4762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timeout</a:t>
              </a:r>
              <a:endPar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retransmit pkt0</a:t>
              </a:r>
              <a:endPar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20" name="Rectangle 45"/>
            <p:cNvSpPr>
              <a:spLocks noChangeArrowheads="1"/>
            </p:cNvSpPr>
            <p:nvPr/>
          </p:nvSpPr>
          <p:spPr bwMode="auto">
            <a:xfrm>
              <a:off x="9959345" y="4559756"/>
              <a:ext cx="401638" cy="188913"/>
            </a:xfrm>
            <a:prstGeom prst="rect">
              <a:avLst/>
            </a:prstGeom>
            <a:solidFill>
              <a:srgbClr val="008000"/>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21" name="Text Box 46"/>
            <p:cNvSpPr txBox="1">
              <a:spLocks noChangeArrowheads="1"/>
            </p:cNvSpPr>
            <p:nvPr/>
          </p:nvSpPr>
          <p:spPr bwMode="auto">
            <a:xfrm>
              <a:off x="9770432" y="4510544"/>
              <a:ext cx="1030288" cy="27463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0</a:t>
              </a: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 1 2 3</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0 1 2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22" name="Rectangle 50"/>
            <p:cNvSpPr>
              <a:spLocks noChangeArrowheads="1"/>
            </p:cNvSpPr>
            <p:nvPr/>
          </p:nvSpPr>
          <p:spPr bwMode="auto">
            <a:xfrm>
              <a:off x="10079995" y="4831219"/>
              <a:ext cx="401638" cy="188913"/>
            </a:xfrm>
            <a:prstGeom prst="rect">
              <a:avLst/>
            </a:prstGeom>
            <a:solidFill>
              <a:srgbClr val="008000"/>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23" name="Text Box 51"/>
            <p:cNvSpPr txBox="1">
              <a:spLocks noChangeArrowheads="1"/>
            </p:cNvSpPr>
            <p:nvPr/>
          </p:nvSpPr>
          <p:spPr bwMode="auto">
            <a:xfrm>
              <a:off x="9767257" y="4785181"/>
              <a:ext cx="1030288" cy="27463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0 1</a:t>
              </a: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 2 3 0</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1 2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24" name="Rectangle 53"/>
            <p:cNvSpPr>
              <a:spLocks noChangeArrowheads="1"/>
            </p:cNvSpPr>
            <p:nvPr/>
          </p:nvSpPr>
          <p:spPr bwMode="auto">
            <a:xfrm>
              <a:off x="10210170" y="5094744"/>
              <a:ext cx="401638" cy="188913"/>
            </a:xfrm>
            <a:prstGeom prst="rect">
              <a:avLst/>
            </a:prstGeom>
            <a:solidFill>
              <a:srgbClr val="008000"/>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25" name="Text Box 54"/>
            <p:cNvSpPr txBox="1">
              <a:spLocks noChangeArrowheads="1"/>
            </p:cNvSpPr>
            <p:nvPr/>
          </p:nvSpPr>
          <p:spPr bwMode="auto">
            <a:xfrm>
              <a:off x="9770432" y="5048707"/>
              <a:ext cx="1030288" cy="27463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0 1 2 </a:t>
              </a: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3 0 1</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26" name="Line 62"/>
            <p:cNvSpPr>
              <a:spLocks noChangeShapeType="1"/>
            </p:cNvSpPr>
            <p:nvPr/>
          </p:nvSpPr>
          <p:spPr bwMode="auto">
            <a:xfrm flipH="1">
              <a:off x="9122732" y="4642306"/>
              <a:ext cx="577850" cy="257175"/>
            </a:xfrm>
            <a:prstGeom prst="line">
              <a:avLst/>
            </a:prstGeom>
            <a:noFill/>
            <a:ln w="19050">
              <a:solidFill>
                <a:srgbClr val="008000"/>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27" name="Line 63"/>
            <p:cNvSpPr>
              <a:spLocks noChangeShapeType="1"/>
            </p:cNvSpPr>
            <p:nvPr/>
          </p:nvSpPr>
          <p:spPr bwMode="auto">
            <a:xfrm flipH="1">
              <a:off x="9122732" y="4905831"/>
              <a:ext cx="608013" cy="225425"/>
            </a:xfrm>
            <a:prstGeom prst="line">
              <a:avLst/>
            </a:prstGeom>
            <a:noFill/>
            <a:ln w="19050">
              <a:solidFill>
                <a:srgbClr val="008000"/>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28" name="Line 64"/>
            <p:cNvSpPr>
              <a:spLocks noChangeShapeType="1"/>
            </p:cNvSpPr>
            <p:nvPr/>
          </p:nvSpPr>
          <p:spPr bwMode="auto">
            <a:xfrm flipH="1">
              <a:off x="9129082" y="5169357"/>
              <a:ext cx="631825" cy="212725"/>
            </a:xfrm>
            <a:prstGeom prst="line">
              <a:avLst/>
            </a:prstGeom>
            <a:noFill/>
            <a:ln w="19050">
              <a:solidFill>
                <a:srgbClr val="008000"/>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29" name="Text Box 65"/>
            <p:cNvSpPr txBox="1">
              <a:spLocks noChangeArrowheads="1"/>
            </p:cNvSpPr>
            <p:nvPr/>
          </p:nvSpPr>
          <p:spPr bwMode="auto">
            <a:xfrm>
              <a:off x="8913182" y="4759781"/>
              <a:ext cx="32385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srgbClr val="FF0000"/>
                  </a:solidFill>
                  <a:effectLst/>
                  <a:uLnTx/>
                  <a:uFillTx/>
                  <a:latin typeface="Tahoma" panose="020B0604030504040204" charset="0"/>
                  <a:ea typeface="MS PGothic" panose="020B0600070205080204" pitchFamily="34" charset="-128"/>
                  <a:cs typeface="+mn-cs"/>
                </a:rPr>
                <a:t>X</a:t>
              </a:r>
              <a:endParaRPr kumimoji="0" lang="en-US" sz="1600" b="1" i="0" u="none" strike="noStrike" kern="1200" cap="none" spc="0" normalizeH="0" baseline="0" noProof="0" dirty="0">
                <a:ln>
                  <a:noFill/>
                </a:ln>
                <a:solidFill>
                  <a:srgbClr val="FF0000"/>
                </a:solidFill>
                <a:effectLst/>
                <a:uLnTx/>
                <a:uFillTx/>
                <a:latin typeface="Tahoma" panose="020B0604030504040204" charset="0"/>
                <a:ea typeface="MS PGothic" panose="020B0600070205080204" pitchFamily="34" charset="-128"/>
                <a:cs typeface="+mn-cs"/>
              </a:endParaRPr>
            </a:p>
          </p:txBody>
        </p:sp>
        <p:sp>
          <p:nvSpPr>
            <p:cNvPr id="330" name="Text Box 66"/>
            <p:cNvSpPr txBox="1">
              <a:spLocks noChangeArrowheads="1"/>
            </p:cNvSpPr>
            <p:nvPr/>
          </p:nvSpPr>
          <p:spPr bwMode="auto">
            <a:xfrm>
              <a:off x="8921120" y="5002669"/>
              <a:ext cx="32385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srgbClr val="FF0000"/>
                  </a:solidFill>
                  <a:effectLst/>
                  <a:uLnTx/>
                  <a:uFillTx/>
                  <a:latin typeface="Tahoma" panose="020B0604030504040204" charset="0"/>
                  <a:ea typeface="MS PGothic" panose="020B0600070205080204" pitchFamily="34" charset="-128"/>
                  <a:cs typeface="+mn-cs"/>
                </a:rPr>
                <a:t>X</a:t>
              </a:r>
              <a:endParaRPr kumimoji="0" lang="en-US" sz="1600" b="1" i="0" u="none" strike="noStrike" kern="1200" cap="none" spc="0" normalizeH="0" baseline="0" noProof="0" dirty="0">
                <a:ln>
                  <a:noFill/>
                </a:ln>
                <a:solidFill>
                  <a:srgbClr val="FF0000"/>
                </a:solidFill>
                <a:effectLst/>
                <a:uLnTx/>
                <a:uFillTx/>
                <a:latin typeface="Tahoma" panose="020B0604030504040204" charset="0"/>
                <a:ea typeface="MS PGothic" panose="020B0600070205080204" pitchFamily="34" charset="-128"/>
                <a:cs typeface="+mn-cs"/>
              </a:endParaRPr>
            </a:p>
          </p:txBody>
        </p:sp>
        <p:sp>
          <p:nvSpPr>
            <p:cNvPr id="331" name="Text Box 67"/>
            <p:cNvSpPr txBox="1">
              <a:spLocks noChangeArrowheads="1"/>
            </p:cNvSpPr>
            <p:nvPr/>
          </p:nvSpPr>
          <p:spPr bwMode="auto">
            <a:xfrm>
              <a:off x="8927470" y="5240794"/>
              <a:ext cx="32385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dirty="0">
                  <a:ln>
                    <a:noFill/>
                  </a:ln>
                  <a:solidFill>
                    <a:srgbClr val="FF0000"/>
                  </a:solidFill>
                  <a:effectLst/>
                  <a:uLnTx/>
                  <a:uFillTx/>
                  <a:latin typeface="Tahoma" panose="020B0604030504040204" charset="0"/>
                  <a:ea typeface="MS PGothic" panose="020B0600070205080204" pitchFamily="34" charset="-128"/>
                  <a:cs typeface="+mn-cs"/>
                </a:rPr>
                <a:t>X</a:t>
              </a:r>
              <a:endParaRPr kumimoji="0" lang="en-US" sz="1600" b="1" i="0" u="none" strike="noStrike" kern="1200" cap="none" spc="0" normalizeH="0" baseline="0" noProof="0" dirty="0">
                <a:ln>
                  <a:noFill/>
                </a:ln>
                <a:solidFill>
                  <a:srgbClr val="FF0000"/>
                </a:solidFill>
                <a:effectLst/>
                <a:uLnTx/>
                <a:uFillTx/>
                <a:latin typeface="Tahoma" panose="020B0604030504040204" charset="0"/>
                <a:ea typeface="MS PGothic" panose="020B0600070205080204" pitchFamily="34" charset="-128"/>
                <a:cs typeface="+mn-cs"/>
              </a:endParaRPr>
            </a:p>
          </p:txBody>
        </p:sp>
        <p:sp>
          <p:nvSpPr>
            <p:cNvPr id="332" name="Text Box 68"/>
            <p:cNvSpPr txBox="1">
              <a:spLocks noChangeArrowheads="1"/>
            </p:cNvSpPr>
            <p:nvPr/>
          </p:nvSpPr>
          <p:spPr bwMode="auto">
            <a:xfrm>
              <a:off x="9719632" y="5950407"/>
              <a:ext cx="1447800" cy="4572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1" u="none" strike="noStrike" kern="120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rPr>
                <a:t>will accept packet</a:t>
              </a:r>
              <a:endParaRPr kumimoji="0" lang="en-US" sz="1200" b="0" i="1" u="none" strike="noStrike" kern="120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1" u="none" strike="noStrike" kern="120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rPr>
                <a:t>with seq number 0</a:t>
              </a:r>
              <a:endParaRPr kumimoji="0" lang="en-US" sz="1200" b="0" i="1" u="none" strike="noStrike" kern="120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333" name="Line 69"/>
            <p:cNvSpPr>
              <a:spLocks noChangeShapeType="1"/>
            </p:cNvSpPr>
            <p:nvPr/>
          </p:nvSpPr>
          <p:spPr bwMode="auto">
            <a:xfrm flipV="1">
              <a:off x="10424482" y="5345569"/>
              <a:ext cx="0" cy="635000"/>
            </a:xfrm>
            <a:prstGeom prst="line">
              <a:avLst/>
            </a:prstGeom>
            <a:noFill/>
            <a:ln w="9525">
              <a:solidFill>
                <a:srgbClr val="CC0000"/>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sp>
        <p:nvSpPr>
          <p:cNvPr id="334" name="Text Box 117"/>
          <p:cNvSpPr txBox="1">
            <a:spLocks noChangeArrowheads="1"/>
          </p:cNvSpPr>
          <p:nvPr/>
        </p:nvSpPr>
        <p:spPr bwMode="auto">
          <a:xfrm>
            <a:off x="6903407" y="6111434"/>
            <a:ext cx="1220788" cy="4000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rPr>
              <a:t>(b) oops!</a:t>
            </a:r>
            <a:endParaRPr kumimoji="0" lang="en-US" sz="2000" b="0" i="0" u="none" strike="noStrike" kern="120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endParaRPr>
          </a:p>
        </p:txBody>
      </p:sp>
      <p:grpSp>
        <p:nvGrpSpPr>
          <p:cNvPr id="5" name="Group 4"/>
          <p:cNvGrpSpPr/>
          <p:nvPr/>
        </p:nvGrpSpPr>
        <p:grpSpPr>
          <a:xfrm>
            <a:off x="6785932" y="351292"/>
            <a:ext cx="4410075" cy="2644775"/>
            <a:chOff x="6785932" y="351292"/>
            <a:chExt cx="4410075" cy="2644775"/>
          </a:xfrm>
        </p:grpSpPr>
        <p:sp>
          <p:nvSpPr>
            <p:cNvPr id="302" name="Text Box 40"/>
            <p:cNvSpPr txBox="1">
              <a:spLocks noChangeArrowheads="1"/>
            </p:cNvSpPr>
            <p:nvPr/>
          </p:nvSpPr>
          <p:spPr bwMode="auto">
            <a:xfrm>
              <a:off x="9546595" y="351292"/>
              <a:ext cx="1458912" cy="51752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receiver window</a:t>
              </a:r>
              <a:endPar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(after receipt)</a:t>
              </a:r>
              <a:endPar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03" name="Text Box 41"/>
            <p:cNvSpPr txBox="1">
              <a:spLocks noChangeArrowheads="1"/>
            </p:cNvSpPr>
            <p:nvPr/>
          </p:nvSpPr>
          <p:spPr bwMode="auto">
            <a:xfrm>
              <a:off x="6785932" y="354467"/>
              <a:ext cx="1365250" cy="51752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rPr>
                <a:t>sender window</a:t>
              </a:r>
              <a:endPar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rPr>
                <a:t>(after receipt)</a:t>
              </a:r>
              <a:endParaRPr kumimoji="0" lang="en-US" sz="1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04" name="Line 58"/>
            <p:cNvSpPr>
              <a:spLocks noChangeShapeType="1"/>
            </p:cNvSpPr>
            <p:nvPr/>
          </p:nvSpPr>
          <p:spPr bwMode="auto">
            <a:xfrm>
              <a:off x="6871657" y="845004"/>
              <a:ext cx="1109663" cy="0"/>
            </a:xfrm>
            <a:prstGeom prst="line">
              <a:avLst/>
            </a:prstGeom>
            <a:noFill/>
            <a:ln w="19050">
              <a:solidFill>
                <a:srgbClr val="000099"/>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05" name="Line 59"/>
            <p:cNvSpPr>
              <a:spLocks noChangeShapeType="1"/>
            </p:cNvSpPr>
            <p:nvPr/>
          </p:nvSpPr>
          <p:spPr bwMode="auto">
            <a:xfrm>
              <a:off x="9652957" y="845004"/>
              <a:ext cx="1109663" cy="0"/>
            </a:xfrm>
            <a:prstGeom prst="line">
              <a:avLst/>
            </a:prstGeom>
            <a:noFill/>
            <a:ln w="19050">
              <a:solidFill>
                <a:srgbClr val="008000"/>
              </a:solidFill>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nvGrpSpPr>
            <p:cNvPr id="344" name="Group 72"/>
            <p:cNvGrpSpPr/>
            <p:nvPr/>
          </p:nvGrpSpPr>
          <p:grpSpPr bwMode="auto">
            <a:xfrm>
              <a:off x="6927220" y="1057729"/>
              <a:ext cx="1030287" cy="274638"/>
              <a:chOff x="1895" y="3931"/>
              <a:chExt cx="649" cy="173"/>
            </a:xfrm>
          </p:grpSpPr>
          <p:sp>
            <p:nvSpPr>
              <p:cNvPr id="378" name="Rectangle 73"/>
              <p:cNvSpPr>
                <a:spLocks noChangeArrowheads="1"/>
              </p:cNvSpPr>
              <p:nvPr/>
            </p:nvSpPr>
            <p:spPr bwMode="auto">
              <a:xfrm>
                <a:off x="1936" y="3962"/>
                <a:ext cx="253" cy="119"/>
              </a:xfrm>
              <a:prstGeom prst="rect">
                <a:avLst/>
              </a:prstGeom>
              <a:solidFill>
                <a:srgbClr val="000099"/>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79" name="Text Box 74"/>
              <p:cNvSpPr txBox="1">
                <a:spLocks noChangeArrowheads="1"/>
              </p:cNvSpPr>
              <p:nvPr/>
            </p:nvSpPr>
            <p:spPr bwMode="auto">
              <a:xfrm>
                <a:off x="1895" y="3931"/>
                <a:ext cx="649" cy="17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0 1 2</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3 0 1 2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grpSp>
          <p:nvGrpSpPr>
            <p:cNvPr id="345" name="Group 75"/>
            <p:cNvGrpSpPr/>
            <p:nvPr/>
          </p:nvGrpSpPr>
          <p:grpSpPr bwMode="auto">
            <a:xfrm>
              <a:off x="6946270" y="1332367"/>
              <a:ext cx="1030287" cy="274638"/>
              <a:chOff x="1895" y="3931"/>
              <a:chExt cx="649" cy="173"/>
            </a:xfrm>
          </p:grpSpPr>
          <p:sp>
            <p:nvSpPr>
              <p:cNvPr id="376" name="Rectangle 76"/>
              <p:cNvSpPr>
                <a:spLocks noChangeArrowheads="1"/>
              </p:cNvSpPr>
              <p:nvPr/>
            </p:nvSpPr>
            <p:spPr bwMode="auto">
              <a:xfrm>
                <a:off x="1936" y="3962"/>
                <a:ext cx="253" cy="119"/>
              </a:xfrm>
              <a:prstGeom prst="rect">
                <a:avLst/>
              </a:prstGeom>
              <a:solidFill>
                <a:srgbClr val="000099"/>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77" name="Text Box 77"/>
              <p:cNvSpPr txBox="1">
                <a:spLocks noChangeArrowheads="1"/>
              </p:cNvSpPr>
              <p:nvPr/>
            </p:nvSpPr>
            <p:spPr bwMode="auto">
              <a:xfrm>
                <a:off x="1895" y="3931"/>
                <a:ext cx="649" cy="17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0 1 2</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3 0 1 2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grpSp>
          <p:nvGrpSpPr>
            <p:cNvPr id="346" name="Group 78"/>
            <p:cNvGrpSpPr/>
            <p:nvPr/>
          </p:nvGrpSpPr>
          <p:grpSpPr bwMode="auto">
            <a:xfrm>
              <a:off x="6954207" y="1595892"/>
              <a:ext cx="1030287" cy="274638"/>
              <a:chOff x="1895" y="3931"/>
              <a:chExt cx="649" cy="173"/>
            </a:xfrm>
          </p:grpSpPr>
          <p:sp>
            <p:nvSpPr>
              <p:cNvPr id="374" name="Rectangle 79"/>
              <p:cNvSpPr>
                <a:spLocks noChangeArrowheads="1"/>
              </p:cNvSpPr>
              <p:nvPr/>
            </p:nvSpPr>
            <p:spPr bwMode="auto">
              <a:xfrm>
                <a:off x="1936" y="3962"/>
                <a:ext cx="253" cy="119"/>
              </a:xfrm>
              <a:prstGeom prst="rect">
                <a:avLst/>
              </a:prstGeom>
              <a:solidFill>
                <a:srgbClr val="000099"/>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75" name="Text Box 80"/>
              <p:cNvSpPr txBox="1">
                <a:spLocks noChangeArrowheads="1"/>
              </p:cNvSpPr>
              <p:nvPr/>
            </p:nvSpPr>
            <p:spPr bwMode="auto">
              <a:xfrm>
                <a:off x="1895" y="3931"/>
                <a:ext cx="649" cy="17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0 1 2</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3 0 1 2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sp>
          <p:nvSpPr>
            <p:cNvPr id="347" name="Line 81"/>
            <p:cNvSpPr>
              <a:spLocks noChangeShapeType="1"/>
            </p:cNvSpPr>
            <p:nvPr/>
          </p:nvSpPr>
          <p:spPr bwMode="auto">
            <a:xfrm>
              <a:off x="7944807" y="1195842"/>
              <a:ext cx="1827212" cy="238125"/>
            </a:xfrm>
            <a:prstGeom prst="line">
              <a:avLst/>
            </a:prstGeom>
            <a:noFill/>
            <a:ln w="19050">
              <a:solidFill>
                <a:srgbClr val="000099"/>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48" name="Line 82"/>
            <p:cNvSpPr>
              <a:spLocks noChangeShapeType="1"/>
            </p:cNvSpPr>
            <p:nvPr/>
          </p:nvSpPr>
          <p:spPr bwMode="auto">
            <a:xfrm>
              <a:off x="7974970" y="1481592"/>
              <a:ext cx="1808162" cy="228600"/>
            </a:xfrm>
            <a:prstGeom prst="line">
              <a:avLst/>
            </a:prstGeom>
            <a:noFill/>
            <a:ln w="19050">
              <a:solidFill>
                <a:srgbClr val="000099"/>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49" name="Line 83"/>
            <p:cNvSpPr>
              <a:spLocks noChangeShapeType="1"/>
            </p:cNvSpPr>
            <p:nvPr/>
          </p:nvSpPr>
          <p:spPr bwMode="auto">
            <a:xfrm>
              <a:off x="8005132" y="1767342"/>
              <a:ext cx="1784350" cy="209550"/>
            </a:xfrm>
            <a:prstGeom prst="line">
              <a:avLst/>
            </a:prstGeom>
            <a:noFill/>
            <a:ln w="19050">
              <a:solidFill>
                <a:srgbClr val="000099"/>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50" name="Text Box 84"/>
            <p:cNvSpPr txBox="1">
              <a:spLocks noChangeArrowheads="1"/>
            </p:cNvSpPr>
            <p:nvPr/>
          </p:nvSpPr>
          <p:spPr bwMode="auto">
            <a:xfrm>
              <a:off x="7990845" y="981529"/>
              <a:ext cx="527050"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pkt0</a:t>
              </a:r>
              <a:endPar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51" name="Text Box 85"/>
            <p:cNvSpPr txBox="1">
              <a:spLocks noChangeArrowheads="1"/>
            </p:cNvSpPr>
            <p:nvPr/>
          </p:nvSpPr>
          <p:spPr bwMode="auto">
            <a:xfrm>
              <a:off x="8054345" y="1267279"/>
              <a:ext cx="527050"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pkt1</a:t>
              </a:r>
              <a:endPar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52" name="Text Box 86"/>
            <p:cNvSpPr txBox="1">
              <a:spLocks noChangeArrowheads="1"/>
            </p:cNvSpPr>
            <p:nvPr/>
          </p:nvSpPr>
          <p:spPr bwMode="auto">
            <a:xfrm>
              <a:off x="8051170" y="1553029"/>
              <a:ext cx="527050"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pkt2</a:t>
              </a:r>
              <a:endPar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53" name="Rectangle 88"/>
            <p:cNvSpPr>
              <a:spLocks noChangeArrowheads="1"/>
            </p:cNvSpPr>
            <p:nvPr/>
          </p:nvSpPr>
          <p:spPr bwMode="auto">
            <a:xfrm>
              <a:off x="7270120" y="2369004"/>
              <a:ext cx="401637" cy="188913"/>
            </a:xfrm>
            <a:prstGeom prst="rect">
              <a:avLst/>
            </a:prstGeom>
            <a:solidFill>
              <a:srgbClr val="000099"/>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54" name="Text Box 89"/>
            <p:cNvSpPr txBox="1">
              <a:spLocks noChangeArrowheads="1"/>
            </p:cNvSpPr>
            <p:nvPr/>
          </p:nvSpPr>
          <p:spPr bwMode="auto">
            <a:xfrm>
              <a:off x="6957382" y="2322967"/>
              <a:ext cx="1030287" cy="27463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0 1</a:t>
              </a: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 2</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a:t>
              </a: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3 0</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1 2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55" name="Line 90"/>
            <p:cNvSpPr>
              <a:spLocks noChangeShapeType="1"/>
            </p:cNvSpPr>
            <p:nvPr/>
          </p:nvSpPr>
          <p:spPr bwMode="auto">
            <a:xfrm>
              <a:off x="7976557" y="2494417"/>
              <a:ext cx="1784350" cy="223838"/>
            </a:xfrm>
            <a:prstGeom prst="line">
              <a:avLst/>
            </a:prstGeom>
            <a:noFill/>
            <a:ln w="19050">
              <a:solidFill>
                <a:srgbClr val="000099"/>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56" name="Text Box 91"/>
            <p:cNvSpPr txBox="1">
              <a:spLocks noChangeArrowheads="1"/>
            </p:cNvSpPr>
            <p:nvPr/>
          </p:nvSpPr>
          <p:spPr bwMode="auto">
            <a:xfrm>
              <a:off x="8079745" y="2502354"/>
              <a:ext cx="527050"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pkt0</a:t>
              </a:r>
              <a:endPar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57" name="Rectangle 95"/>
            <p:cNvSpPr>
              <a:spLocks noChangeArrowheads="1"/>
            </p:cNvSpPr>
            <p:nvPr/>
          </p:nvSpPr>
          <p:spPr bwMode="auto">
            <a:xfrm>
              <a:off x="9976807" y="1359354"/>
              <a:ext cx="401637" cy="188913"/>
            </a:xfrm>
            <a:prstGeom prst="rect">
              <a:avLst/>
            </a:prstGeom>
            <a:solidFill>
              <a:srgbClr val="008000"/>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58" name="Text Box 96"/>
            <p:cNvSpPr txBox="1">
              <a:spLocks noChangeArrowheads="1"/>
            </p:cNvSpPr>
            <p:nvPr/>
          </p:nvSpPr>
          <p:spPr bwMode="auto">
            <a:xfrm>
              <a:off x="9787895" y="1310142"/>
              <a:ext cx="1030287" cy="27463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0</a:t>
              </a: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 1 2 3</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0 1 2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59" name="Rectangle 97"/>
            <p:cNvSpPr>
              <a:spLocks noChangeArrowheads="1"/>
            </p:cNvSpPr>
            <p:nvPr/>
          </p:nvSpPr>
          <p:spPr bwMode="auto">
            <a:xfrm>
              <a:off x="10097457" y="1630817"/>
              <a:ext cx="401637" cy="188913"/>
            </a:xfrm>
            <a:prstGeom prst="rect">
              <a:avLst/>
            </a:prstGeom>
            <a:solidFill>
              <a:srgbClr val="008000"/>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60" name="Text Box 98"/>
            <p:cNvSpPr txBox="1">
              <a:spLocks noChangeArrowheads="1"/>
            </p:cNvSpPr>
            <p:nvPr/>
          </p:nvSpPr>
          <p:spPr bwMode="auto">
            <a:xfrm>
              <a:off x="9784720" y="1584779"/>
              <a:ext cx="1030287" cy="27463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0 1</a:t>
              </a: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 2 3 0</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1 2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61" name="Rectangle 99"/>
            <p:cNvSpPr>
              <a:spLocks noChangeArrowheads="1"/>
            </p:cNvSpPr>
            <p:nvPr/>
          </p:nvSpPr>
          <p:spPr bwMode="auto">
            <a:xfrm>
              <a:off x="10227632" y="1894342"/>
              <a:ext cx="401637" cy="188913"/>
            </a:xfrm>
            <a:prstGeom prst="rect">
              <a:avLst/>
            </a:prstGeom>
            <a:solidFill>
              <a:srgbClr val="008000"/>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62" name="Text Box 100"/>
            <p:cNvSpPr txBox="1">
              <a:spLocks noChangeArrowheads="1"/>
            </p:cNvSpPr>
            <p:nvPr/>
          </p:nvSpPr>
          <p:spPr bwMode="auto">
            <a:xfrm>
              <a:off x="9787895" y="1848304"/>
              <a:ext cx="1030287" cy="274638"/>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0 1 2 </a:t>
              </a: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3 0 1</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363" name="Line 103"/>
            <p:cNvSpPr>
              <a:spLocks noChangeShapeType="1"/>
            </p:cNvSpPr>
            <p:nvPr/>
          </p:nvSpPr>
          <p:spPr bwMode="auto">
            <a:xfrm flipH="1">
              <a:off x="7933695" y="1441904"/>
              <a:ext cx="1784350" cy="735013"/>
            </a:xfrm>
            <a:prstGeom prst="line">
              <a:avLst/>
            </a:prstGeom>
            <a:noFill/>
            <a:ln w="19050">
              <a:solidFill>
                <a:srgbClr val="008000"/>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64" name="Line 104"/>
            <p:cNvSpPr>
              <a:spLocks noChangeShapeType="1"/>
            </p:cNvSpPr>
            <p:nvPr/>
          </p:nvSpPr>
          <p:spPr bwMode="auto">
            <a:xfrm flipH="1">
              <a:off x="7952745" y="1705429"/>
              <a:ext cx="1795462" cy="758825"/>
            </a:xfrm>
            <a:prstGeom prst="line">
              <a:avLst/>
            </a:prstGeom>
            <a:noFill/>
            <a:ln w="19050">
              <a:solidFill>
                <a:srgbClr val="008000"/>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65" name="Text Box 107"/>
            <p:cNvSpPr txBox="1">
              <a:spLocks noChangeArrowheads="1"/>
            </p:cNvSpPr>
            <p:nvPr/>
          </p:nvSpPr>
          <p:spPr bwMode="auto">
            <a:xfrm>
              <a:off x="8452807" y="2132467"/>
              <a:ext cx="32385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1" i="0" u="none" strike="noStrike" kern="120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rPr>
                <a:t>X</a:t>
              </a:r>
              <a:endParaRPr kumimoji="0" lang="en-US" sz="1600" b="1" i="0" u="none" strike="noStrike" kern="120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endParaRPr>
            </a:p>
          </p:txBody>
        </p:sp>
        <p:sp>
          <p:nvSpPr>
            <p:cNvPr id="366" name="Text Box 109"/>
            <p:cNvSpPr txBox="1">
              <a:spLocks noChangeArrowheads="1"/>
            </p:cNvSpPr>
            <p:nvPr/>
          </p:nvSpPr>
          <p:spPr bwMode="auto">
            <a:xfrm>
              <a:off x="9748207" y="2538867"/>
              <a:ext cx="1447800" cy="4572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1" u="none" strike="noStrike" kern="120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rPr>
                <a:t>will accept packet</a:t>
              </a:r>
              <a:endParaRPr kumimoji="0" lang="en-US" sz="1200" b="0" i="1" u="none" strike="noStrike" kern="120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1" u="none" strike="noStrike" kern="120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rPr>
                <a:t>with seq number 0</a:t>
              </a:r>
              <a:endParaRPr kumimoji="0" lang="en-US" sz="1200" b="0" i="1" u="none" strike="noStrike" kern="120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367" name="Line 110"/>
            <p:cNvSpPr>
              <a:spLocks noChangeShapeType="1"/>
            </p:cNvSpPr>
            <p:nvPr/>
          </p:nvSpPr>
          <p:spPr bwMode="auto">
            <a:xfrm flipH="1" flipV="1">
              <a:off x="10441945" y="2145167"/>
              <a:ext cx="0" cy="446088"/>
            </a:xfrm>
            <a:prstGeom prst="line">
              <a:avLst/>
            </a:prstGeom>
            <a:noFill/>
            <a:ln w="9525">
              <a:solidFill>
                <a:srgbClr val="CC0000"/>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68" name="Line 112"/>
            <p:cNvSpPr>
              <a:spLocks noChangeShapeType="1"/>
            </p:cNvSpPr>
            <p:nvPr/>
          </p:nvSpPr>
          <p:spPr bwMode="auto">
            <a:xfrm>
              <a:off x="7968620" y="2203904"/>
              <a:ext cx="590550" cy="73025"/>
            </a:xfrm>
            <a:prstGeom prst="line">
              <a:avLst/>
            </a:prstGeom>
            <a:noFill/>
            <a:ln w="19050">
              <a:solidFill>
                <a:srgbClr val="000099"/>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nvGrpSpPr>
            <p:cNvPr id="369" name="Group 115"/>
            <p:cNvGrpSpPr/>
            <p:nvPr/>
          </p:nvGrpSpPr>
          <p:grpSpPr bwMode="auto">
            <a:xfrm>
              <a:off x="6957382" y="2037217"/>
              <a:ext cx="1030287" cy="274638"/>
              <a:chOff x="2667" y="3750"/>
              <a:chExt cx="649" cy="173"/>
            </a:xfrm>
          </p:grpSpPr>
          <p:sp>
            <p:nvSpPr>
              <p:cNvPr id="372" name="Rectangle 113"/>
              <p:cNvSpPr>
                <a:spLocks noChangeArrowheads="1"/>
              </p:cNvSpPr>
              <p:nvPr/>
            </p:nvSpPr>
            <p:spPr bwMode="auto">
              <a:xfrm>
                <a:off x="2786" y="3779"/>
                <a:ext cx="253" cy="119"/>
              </a:xfrm>
              <a:prstGeom prst="rect">
                <a:avLst/>
              </a:prstGeom>
              <a:solidFill>
                <a:srgbClr val="000099"/>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373" name="Text Box 114"/>
              <p:cNvSpPr txBox="1">
                <a:spLocks noChangeArrowheads="1"/>
              </p:cNvSpPr>
              <p:nvPr/>
            </p:nvSpPr>
            <p:spPr bwMode="auto">
              <a:xfrm>
                <a:off x="2667" y="3750"/>
                <a:ext cx="649" cy="17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0 </a:t>
                </a: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1 2</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 </a:t>
                </a:r>
                <a:r>
                  <a:rPr kumimoji="0" lang="en-US" sz="1200" b="0" i="0" u="none" strike="noStrike" kern="1200" cap="none" spc="0" normalizeH="0" baseline="0" noProof="0">
                    <a:ln>
                      <a:noFill/>
                    </a:ln>
                    <a:solidFill>
                      <a:prstClr val="white"/>
                    </a:solidFill>
                    <a:effectLst/>
                    <a:uLnTx/>
                    <a:uFillTx/>
                    <a:latin typeface="Arial" panose="020B0604020202020204" pitchFamily="34" charset="0"/>
                    <a:ea typeface="MS PGothic" panose="020B0600070205080204" pitchFamily="34" charset="-128"/>
                    <a:cs typeface="+mn-cs"/>
                  </a:rPr>
                  <a:t>3 </a:t>
                </a:r>
                <a:r>
                  <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rPr>
                  <a:t>0 1 2</a:t>
                </a:r>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sp>
          <p:nvSpPr>
            <p:cNvPr id="370" name="Text Box 116"/>
            <p:cNvSpPr txBox="1">
              <a:spLocks noChangeArrowheads="1"/>
            </p:cNvSpPr>
            <p:nvPr/>
          </p:nvSpPr>
          <p:spPr bwMode="auto">
            <a:xfrm>
              <a:off x="8082920" y="1988004"/>
              <a:ext cx="527050"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rPr>
                <a:t>pkt3</a:t>
              </a:r>
              <a:endParaRPr kumimoji="0" lang="en-US" sz="14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sp>
        <p:nvSpPr>
          <p:cNvPr id="371" name="Text Box 119"/>
          <p:cNvSpPr txBox="1">
            <a:spLocks noChangeArrowheads="1"/>
          </p:cNvSpPr>
          <p:nvPr/>
        </p:nvSpPr>
        <p:spPr bwMode="auto">
          <a:xfrm>
            <a:off x="6800220" y="2834142"/>
            <a:ext cx="1879361" cy="40011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rPr>
              <a:t>(a) no problem</a:t>
            </a:r>
            <a:endParaRPr kumimoji="0" lang="en-US" sz="2000" b="0" i="0" u="none" strike="noStrike" kern="1200" cap="none" spc="0" normalizeH="0" baseline="0" noProof="0" dirty="0">
              <a:ln>
                <a:noFill/>
              </a:ln>
              <a:solidFill>
                <a:srgbClr val="C00000"/>
              </a:solidFill>
              <a:effectLst/>
              <a:uLnTx/>
              <a:uFillTx/>
              <a:latin typeface="Tahoma" panose="020B0604030504040204" charset="0"/>
              <a:ea typeface="MS PGothic" panose="020B0600070205080204" pitchFamily="34" charset="-128"/>
              <a:cs typeface="+mn-cs"/>
            </a:endParaRPr>
          </a:p>
        </p:txBody>
      </p:sp>
      <p:sp>
        <p:nvSpPr>
          <p:cNvPr id="70" name="Rectangle 3"/>
          <p:cNvSpPr txBox="1">
            <a:spLocks noChangeArrowheads="1"/>
          </p:cNvSpPr>
          <p:nvPr/>
        </p:nvSpPr>
        <p:spPr>
          <a:xfrm>
            <a:off x="794654" y="1899557"/>
            <a:ext cx="5517245" cy="132624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example: </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anose="05000000000000000000" pitchFamily="2" charset="2"/>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seq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 0, 1, 2, 3 </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(base 4 counting)</a:t>
            </a:r>
            <a:endParaRPr kumimoji="0" lang="en-US" altLang="ja-JP"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anose="05000000000000000000" pitchFamily="2" charset="2"/>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window size=3</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10" name="Group 9"/>
          <p:cNvGrpSpPr/>
          <p:nvPr/>
        </p:nvGrpSpPr>
        <p:grpSpPr>
          <a:xfrm>
            <a:off x="6612895" y="981529"/>
            <a:ext cx="2769497" cy="5564188"/>
            <a:chOff x="6612895" y="981529"/>
            <a:chExt cx="2769497" cy="5564188"/>
          </a:xfrm>
        </p:grpSpPr>
        <p:sp>
          <p:nvSpPr>
            <p:cNvPr id="9" name="Rectangle 8"/>
            <p:cNvSpPr/>
            <p:nvPr/>
          </p:nvSpPr>
          <p:spPr>
            <a:xfrm>
              <a:off x="6612895" y="981529"/>
              <a:ext cx="2463800" cy="5564188"/>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1" name="Group 122"/>
            <p:cNvGrpSpPr/>
            <p:nvPr/>
          </p:nvGrpSpPr>
          <p:grpSpPr bwMode="auto">
            <a:xfrm>
              <a:off x="8864867" y="1005799"/>
              <a:ext cx="517525" cy="5278437"/>
              <a:chOff x="3821" y="550"/>
              <a:chExt cx="326" cy="3325"/>
            </a:xfrm>
          </p:grpSpPr>
          <p:pic>
            <p:nvPicPr>
              <p:cNvPr id="382" name="Picture 5" descr="curtai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23" y="550"/>
                <a:ext cx="284" cy="1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 name="Picture 111" descr="curtai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21" y="2564"/>
                <a:ext cx="326"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80" name="Text Box 121"/>
          <p:cNvSpPr txBox="1">
            <a:spLocks noChangeArrowheads="1"/>
          </p:cNvSpPr>
          <p:nvPr/>
        </p:nvSpPr>
        <p:spPr bwMode="auto">
          <a:xfrm>
            <a:off x="6811617" y="2358260"/>
            <a:ext cx="2107096" cy="2308324"/>
          </a:xfrm>
          <a:prstGeom prst="rect">
            <a:avLst/>
          </a:prstGeom>
          <a:solidFill>
            <a:schemeClr val="bg1"/>
          </a:solid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171450" marR="0" lvl="0" indent="-171450" algn="l" defTabSz="914400" rtl="0" eaLnBrk="1" fontAlgn="auto" latinLnBrk="0" hangingPunct="1">
              <a:lnSpc>
                <a:spcPct val="90000"/>
              </a:lnSpc>
              <a:spcBef>
                <a:spcPts val="0"/>
              </a:spcBef>
              <a:spcAft>
                <a:spcPts val="0"/>
              </a:spcAft>
              <a:buClr>
                <a:srgbClr val="0013A3"/>
              </a:buClr>
              <a:buSzTx/>
              <a:buFont typeface="Wingdings" panose="05000000000000000000" pitchFamily="2" charset="2"/>
              <a:buChar char="§"/>
              <a:defRPr/>
            </a:pPr>
            <a:r>
              <a:rPr kumimoji="0" lang="en-US" altLang="en-US" sz="20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receiver can’</a:t>
            </a:r>
            <a:r>
              <a:rPr kumimoji="0" lang="en-US" altLang="ja-JP" sz="20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 see sender side</a:t>
            </a:r>
            <a:endParaRPr kumimoji="0" lang="en-US" altLang="ja-JP" sz="20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171450" marR="0" lvl="0" indent="-171450" algn="l" defTabSz="914400" rtl="0" eaLnBrk="1" fontAlgn="auto" latinLnBrk="0" hangingPunct="1">
              <a:lnSpc>
                <a:spcPct val="90000"/>
              </a:lnSpc>
              <a:spcBef>
                <a:spcPts val="0"/>
              </a:spcBef>
              <a:spcAft>
                <a:spcPts val="0"/>
              </a:spcAft>
              <a:buClr>
                <a:srgbClr val="0013A3"/>
              </a:buClr>
              <a:buSzTx/>
              <a:buFont typeface="Wingdings" panose="05000000000000000000" pitchFamily="2" charset="2"/>
              <a:buChar char="§"/>
              <a:defRPr/>
            </a:pPr>
            <a:r>
              <a:rPr kumimoji="0" lang="en-US" altLang="en-US" sz="20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receiver behavior identical in both cases!</a:t>
            </a:r>
            <a:endParaRPr kumimoji="0" lang="en-US" altLang="en-US" sz="20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171450" marR="0" lvl="0" indent="-171450" algn="l" defTabSz="914400" rtl="0" eaLnBrk="1" fontAlgn="auto" latinLnBrk="0" hangingPunct="1">
              <a:lnSpc>
                <a:spcPct val="90000"/>
              </a:lnSpc>
              <a:spcBef>
                <a:spcPts val="0"/>
              </a:spcBef>
              <a:spcAft>
                <a:spcPts val="0"/>
              </a:spcAft>
              <a:buClr>
                <a:srgbClr val="0013A3"/>
              </a:buClr>
              <a:buSzTx/>
              <a:buFont typeface="Wingdings" panose="05000000000000000000" pitchFamily="2" charset="2"/>
              <a:buChar char="§"/>
              <a:defRPr/>
            </a:pPr>
            <a:r>
              <a:rPr kumimoji="0" lang="en-US" altLang="en-US" sz="20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something’</a:t>
            </a:r>
            <a:r>
              <a:rPr kumimoji="0" lang="en-US" altLang="ja-JP" sz="20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s (very) wrong!</a:t>
            </a:r>
            <a:endParaRPr kumimoji="0" lang="en-US" altLang="en-US" sz="20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p:txBody>
      </p:sp>
      <p:sp>
        <p:nvSpPr>
          <p:cNvPr id="89"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dissolve">
                                      <p:cBhvr>
                                        <p:cTn id="7" dur="500"/>
                                        <p:tgtEl>
                                          <p:spTgt spid="380"/>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dissolve">
                                      <p:cBhvr>
                                        <p:cTn id="1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38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p:cNvSpPr>
            <a:spLocks noGrp="1" noChangeArrowheads="1"/>
          </p:cNvSpPr>
          <p:nvPr>
            <p:ph sz="half" idx="2"/>
          </p:nvPr>
        </p:nvSpPr>
        <p:spPr>
          <a:xfrm>
            <a:off x="798690" y="1183946"/>
            <a:ext cx="6618109" cy="5624267"/>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endParaRPr lang="en-US" altLang="en-US" sz="3200" dirty="0">
              <a:solidFill>
                <a:schemeClr val="bg1">
                  <a:lumMod val="75000"/>
                </a:schemeClr>
              </a:solidFill>
              <a:cs typeface="Calibri" panose="020F0502020204030204" pitchFamily="34" charset="0"/>
            </a:endParaRP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endParaRPr lang="en-US" altLang="en-US" sz="3200" dirty="0">
              <a:solidFill>
                <a:schemeClr val="bg1">
                  <a:lumMod val="75000"/>
                </a:schemeClr>
              </a:solidFill>
              <a:cs typeface="Calibri" panose="020F0502020204030204" pitchFamily="34" charset="0"/>
            </a:endParaRP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endParaRPr lang="en-US" altLang="en-US" sz="3200" dirty="0">
              <a:solidFill>
                <a:schemeClr val="bg1">
                  <a:lumMod val="75000"/>
                </a:schemeClr>
              </a:solidFill>
              <a:cs typeface="Calibri" panose="020F0502020204030204" pitchFamily="34" charset="0"/>
            </a:endParaRP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endParaRPr lang="en-US" altLang="en-US" sz="3200" dirty="0">
              <a:solidFill>
                <a:schemeClr val="bg1">
                  <a:lumMod val="75000"/>
                </a:schemeClr>
              </a:solidFill>
              <a:cs typeface="Calibri" panose="020F0502020204030204" pitchFamily="34" charset="0"/>
            </a:endParaRPr>
          </a:p>
          <a:p>
            <a:pPr marL="403225" indent="-285750">
              <a:spcBef>
                <a:spcPts val="800"/>
              </a:spcBef>
            </a:pPr>
            <a:r>
              <a:rPr lang="en-US" sz="3200" dirty="0"/>
              <a:t>Connection-oriented transport: TCP</a:t>
            </a:r>
            <a:endParaRPr lang="en-US" sz="3200" dirty="0"/>
          </a:p>
          <a:p>
            <a:pPr marL="746125" lvl="1" indent="-288925">
              <a:buFont typeface="Arial" panose="020B0604020202020204"/>
              <a:buChar char="•"/>
              <a:defRPr/>
            </a:pPr>
            <a:r>
              <a:rPr lang="en-US" dirty="0"/>
              <a:t>segment structure</a:t>
            </a:r>
            <a:endParaRPr lang="en-US" dirty="0"/>
          </a:p>
          <a:p>
            <a:pPr marL="746125" lvl="1" indent="-288925">
              <a:buFont typeface="Arial" panose="020B0604020202020204"/>
              <a:buChar char="•"/>
              <a:defRPr/>
            </a:pPr>
            <a:r>
              <a:rPr lang="en-US" dirty="0"/>
              <a:t>reliable data transfer</a:t>
            </a:r>
            <a:endParaRPr lang="en-US" dirty="0"/>
          </a:p>
          <a:p>
            <a:pPr marL="746125" lvl="1" indent="-288925">
              <a:buFont typeface="Arial" panose="020B0604020202020204"/>
              <a:buChar char="•"/>
              <a:defRPr/>
            </a:pPr>
            <a:r>
              <a:rPr lang="en-US" dirty="0"/>
              <a:t>flow control</a:t>
            </a:r>
            <a:endParaRPr lang="en-US" dirty="0"/>
          </a:p>
          <a:p>
            <a:pPr marL="746125" lvl="1" indent="-288925">
              <a:buFont typeface="Arial" panose="020B0604020202020204"/>
              <a:buChar char="•"/>
              <a:defRPr/>
            </a:pPr>
            <a:r>
              <a:rPr lang="en-US" dirty="0"/>
              <a:t>connection management</a:t>
            </a:r>
            <a:endParaRPr lang="en-US" sz="3200" dirty="0"/>
          </a:p>
          <a:p>
            <a:pPr marL="403225" indent="-285750">
              <a:spcBef>
                <a:spcPts val="800"/>
              </a:spcBef>
              <a:buClr>
                <a:schemeClr val="bg1">
                  <a:lumMod val="75000"/>
                </a:schemeClr>
              </a:buClr>
            </a:pPr>
            <a:r>
              <a:rPr lang="en-US" sz="3200" dirty="0">
                <a:solidFill>
                  <a:schemeClr val="bg1">
                    <a:lumMod val="75000"/>
                  </a:schemeClr>
                </a:solidFill>
              </a:rPr>
              <a:t>Principles of congestion control</a:t>
            </a:r>
            <a:endParaRPr lang="en-US" sz="3200" dirty="0">
              <a:solidFill>
                <a:schemeClr val="bg1">
                  <a:lumMod val="75000"/>
                </a:schemeClr>
              </a:solidFill>
            </a:endParaRPr>
          </a:p>
          <a:p>
            <a:pPr marL="403225" indent="-285750">
              <a:spcBef>
                <a:spcPts val="800"/>
              </a:spcBef>
              <a:buClr>
                <a:schemeClr val="bg1">
                  <a:lumMod val="75000"/>
                </a:schemeClr>
              </a:buClr>
            </a:pPr>
            <a:r>
              <a:rPr lang="en-US" sz="3200" dirty="0">
                <a:solidFill>
                  <a:schemeClr val="bg1">
                    <a:lumMod val="75000"/>
                  </a:schemeClr>
                </a:solidFill>
              </a:rPr>
              <a:t>TCP congestion control</a:t>
            </a:r>
            <a:endParaRPr lang="en-US" sz="3200" dirty="0">
              <a:solidFill>
                <a:schemeClr val="bg1">
                  <a:lumMod val="75000"/>
                </a:schemeClr>
              </a:solidFill>
            </a:endParaRPr>
          </a:p>
          <a:p>
            <a:pPr eaLnBrk="1" hangingPunct="1">
              <a:buFont typeface="Wingdings" panose="05000000000000000000" pitchFamily="2" charset="2"/>
              <a:buNone/>
            </a:pPr>
            <a:endParaRPr lang="en-US" altLang="en-US" sz="2400" dirty="0"/>
          </a:p>
        </p:txBody>
      </p:sp>
      <p:sp>
        <p:nvSpPr>
          <p:cNvPr id="3" name="Slide Number Placeholder 2"/>
          <p:cNvSpPr>
            <a:spLocks noGrp="1"/>
          </p:cNvSpPr>
          <p:nvPr>
            <p:ph type="sldNum" sz="quarter" idx="4"/>
          </p:nvPr>
        </p:nvSpPr>
        <p:spPr/>
        <p:txBody>
          <a:bodyPr/>
          <a:lstStyle/>
          <a:p>
            <a:r>
              <a:rPr lang="en-US"/>
              <a:t>Transport Layer: 3-</a:t>
            </a:r>
            <a:fld id="{C4204591-24BD-A542-B9D5-F8D8A88D2FEE}" type="slidenum">
              <a:rPr lang="en-US" smtClean="0"/>
            </a:fld>
            <a:endParaRPr lang="en-US" dirty="0"/>
          </a:p>
        </p:txBody>
      </p:sp>
      <p:pic>
        <p:nvPicPr>
          <p:cNvPr id="6" name="Picture 5"/>
          <p:cNvPicPr>
            <a:picLocks noChangeAspect="1"/>
          </p:cNvPicPr>
          <p:nvPr/>
        </p:nvPicPr>
        <p:blipFill>
          <a:blip r:embed="rId1"/>
          <a:stretch>
            <a:fillRect/>
          </a:stretch>
        </p:blipFill>
        <p:spPr>
          <a:xfrm>
            <a:off x="7774329" y="1293471"/>
            <a:ext cx="3657600" cy="27432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overview  </a:t>
            </a:r>
            <a:r>
              <a:rPr lang="en-US" sz="3200" b="0" dirty="0"/>
              <a:t>RFCs: 793,1122, 2018, 5681, 7323</a:t>
            </a:r>
            <a:endParaRPr lang="en-US" sz="4400" b="0" dirty="0"/>
          </a:p>
        </p:txBody>
      </p:sp>
      <p:sp>
        <p:nvSpPr>
          <p:cNvPr id="70" name="Rectangle 3"/>
          <p:cNvSpPr txBox="1">
            <a:spLocks noChangeArrowheads="1"/>
          </p:cNvSpPr>
          <p:nvPr/>
        </p:nvSpPr>
        <p:spPr>
          <a:xfrm>
            <a:off x="5949863" y="1322613"/>
            <a:ext cx="6012953" cy="553538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1805" marR="0" lvl="0" indent="-29400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cumulative ACKs</a:t>
            </a:r>
            <a:endParaRPr kumimoji="0" lang="en-US" altLang="en-US" sz="32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endParaRPr>
          </a:p>
          <a:p>
            <a:pPr marL="471805" marR="0" lvl="0" indent="-29400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pipelining:</a:t>
            </a:r>
            <a:endParaRPr kumimoji="0" lang="en-US" altLang="en-US" sz="32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endParaRPr>
          </a:p>
          <a:p>
            <a:pPr marL="919480" marR="0" lvl="2" indent="-294005"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TCP congestion and flow control set window size</a:t>
            </a:r>
            <a:endParaRPr kumimoji="0" lang="en-US" altLang="en-US" sz="28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471805" marR="0" lvl="0" indent="-34163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connection-oriented: </a:t>
            </a:r>
            <a:endPar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handshaking (exchange of control messages) initializes sender, receiver state before data exchange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71805" marR="0" lvl="0" indent="-34163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flow controlled:</a:t>
            </a:r>
            <a:endPar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400"/>
              </a:spcBef>
              <a:spcAft>
                <a:spcPts val="0"/>
              </a:spcAft>
              <a:buClr>
                <a:srgbClr val="0000A8"/>
              </a:buClr>
              <a:buSzTx/>
              <a:buFont typeface="Arial" panose="020B0604020202020204"/>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sender will not overwhelm receiver</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Rectangle 4"/>
          <p:cNvSpPr txBox="1">
            <a:spLocks noChangeArrowheads="1"/>
          </p:cNvSpPr>
          <p:nvPr/>
        </p:nvSpPr>
        <p:spPr>
          <a:xfrm>
            <a:off x="687960" y="1322613"/>
            <a:ext cx="5382987"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71805" marR="0" lvl="0" indent="-29400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point-to-point</a:t>
            </a: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a:t>
            </a:r>
            <a:endParaRPr kumimoji="0" lang="en-US" altLang="en-US" sz="32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a:p>
            <a:pPr marL="919480" marR="0" lvl="2" indent="-294005"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one sender, one receiver</a:t>
            </a:r>
            <a:r>
              <a:rPr kumimoji="0" lang="en-US" altLang="en-US" sz="2800" b="0" i="0" u="none" strike="noStrike" kern="1200" cap="none" spc="0" normalizeH="0" baseline="0" noProof="0" dirty="0">
                <a:ln>
                  <a:noFill/>
                </a:ln>
                <a:solidFill>
                  <a:srgbClr val="FF0000"/>
                </a:solidFill>
                <a:effectLst/>
                <a:uLnTx/>
                <a:uFillTx/>
                <a:latin typeface="Calibri" panose="020F0502020204030204"/>
                <a:ea typeface="MS PGothic" panose="020B0600070205080204" pitchFamily="34" charset="-128"/>
                <a:cs typeface="+mn-cs"/>
              </a:rPr>
              <a:t> </a:t>
            </a:r>
            <a:endParaRPr kumimoji="0" lang="en-US" altLang="en-US" sz="2800" b="0" i="0" u="none" strike="noStrike" kern="1200" cap="none" spc="0" normalizeH="0" baseline="0" noProof="0" dirty="0">
              <a:ln>
                <a:noFill/>
              </a:ln>
              <a:solidFill>
                <a:srgbClr val="FF0000"/>
              </a:solidFill>
              <a:effectLst/>
              <a:uLnTx/>
              <a:uFillTx/>
              <a:latin typeface="Calibri" panose="020F0502020204030204"/>
              <a:ea typeface="MS PGothic" panose="020B0600070205080204" pitchFamily="34" charset="-128"/>
              <a:cs typeface="+mn-cs"/>
            </a:endParaRPr>
          </a:p>
          <a:p>
            <a:pPr marL="471805" marR="0" lvl="0" indent="-294005"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reliable, in-order </a:t>
            </a:r>
            <a:r>
              <a:rPr kumimoji="0" lang="en-US" altLang="en-US" sz="3200" b="0" i="1"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byte steam:</a:t>
            </a:r>
            <a:endParaRPr kumimoji="0" lang="en-US" altLang="en-US" sz="3200" b="0" i="1"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endParaRPr>
          </a:p>
          <a:p>
            <a:pPr marL="919480" marR="0" lvl="2" indent="-294005"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no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message boundaries"</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471805" marR="0" lvl="0" indent="-34163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full duplex data:</a:t>
            </a:r>
            <a:endPar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400"/>
              </a:spcBef>
              <a:spcAft>
                <a:spcPts val="0"/>
              </a:spcAft>
              <a:buClr>
                <a:srgbClr val="0000A8"/>
              </a:buClr>
              <a:buSzTx/>
              <a:buFont typeface="Arial" panose="020B0604020202020204"/>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bi-directional data flow in same connection</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400"/>
              </a:spcBef>
              <a:spcAft>
                <a:spcPts val="0"/>
              </a:spcAft>
              <a:buClr>
                <a:srgbClr val="0000A8"/>
              </a:buClr>
              <a:buSzTx/>
              <a:buFont typeface="Arial" panose="020B0604020202020204"/>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MSS: maximum segment size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5" name="Slide Number Placeholder 2"/>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dissolv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segment structure</a:t>
            </a:r>
            <a:endParaRPr lang="en-US" sz="4400" b="0" dirty="0"/>
          </a:p>
        </p:txBody>
      </p:sp>
      <p:sp>
        <p:nvSpPr>
          <p:cNvPr id="60" name="Rectangle 4"/>
          <p:cNvSpPr>
            <a:spLocks noChangeArrowheads="1"/>
          </p:cNvSpPr>
          <p:nvPr/>
        </p:nvSpPr>
        <p:spPr bwMode="auto">
          <a:xfrm>
            <a:off x="4432073" y="1560062"/>
            <a:ext cx="3951287" cy="4824412"/>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1" name="Rectangle 5"/>
          <p:cNvSpPr>
            <a:spLocks noChangeArrowheads="1"/>
          </p:cNvSpPr>
          <p:nvPr/>
        </p:nvSpPr>
        <p:spPr bwMode="auto">
          <a:xfrm>
            <a:off x="4346348" y="1675949"/>
            <a:ext cx="3951287" cy="4805363"/>
          </a:xfrm>
          <a:prstGeom prst="rect">
            <a:avLst/>
          </a:prstGeom>
          <a:solidFill>
            <a:srgbClr val="FFFFFF"/>
          </a:solidFill>
          <a:ln w="19050">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4" name="Group 3"/>
          <p:cNvGrpSpPr/>
          <p:nvPr/>
        </p:nvGrpSpPr>
        <p:grpSpPr>
          <a:xfrm>
            <a:off x="4495573" y="1661303"/>
            <a:ext cx="3450544" cy="401997"/>
            <a:chOff x="4495573" y="1661303"/>
            <a:chExt cx="3450544" cy="401997"/>
          </a:xfrm>
        </p:grpSpPr>
        <p:sp>
          <p:nvSpPr>
            <p:cNvPr id="62" name="Text Box 6"/>
            <p:cNvSpPr txBox="1">
              <a:spLocks noChangeArrowheads="1"/>
            </p:cNvSpPr>
            <p:nvPr/>
          </p:nvSpPr>
          <p:spPr bwMode="auto">
            <a:xfrm>
              <a:off x="4495573" y="1661303"/>
              <a:ext cx="1663700"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source port #</a:t>
              </a: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3" name="Text Box 7"/>
            <p:cNvSpPr txBox="1">
              <a:spLocks noChangeArrowheads="1"/>
            </p:cNvSpPr>
            <p:nvPr/>
          </p:nvSpPr>
          <p:spPr bwMode="auto">
            <a:xfrm>
              <a:off x="6564992" y="1666425"/>
              <a:ext cx="1381125"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err="1">
                  <a:ln>
                    <a:noFill/>
                  </a:ln>
                  <a:solidFill>
                    <a:srgbClr val="000000"/>
                  </a:solidFill>
                  <a:effectLst/>
                  <a:uLnTx/>
                  <a:uFillTx/>
                  <a:latin typeface="Arial" panose="020B0604020202020204" pitchFamily="34" charset="0"/>
                  <a:ea typeface="MS PGothic" panose="020B0600070205080204" pitchFamily="34" charset="-128"/>
                  <a:cs typeface="+mn-cs"/>
                </a:rPr>
                <a:t>dest</a:t>
              </a: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 port #</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sp>
        <p:nvSpPr>
          <p:cNvPr id="64" name="Line 8"/>
          <p:cNvSpPr>
            <a:spLocks noChangeShapeType="1"/>
          </p:cNvSpPr>
          <p:nvPr/>
        </p:nvSpPr>
        <p:spPr bwMode="auto">
          <a:xfrm>
            <a:off x="4349523" y="2050599"/>
            <a:ext cx="3946525" cy="4763"/>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5" name="Line 9"/>
          <p:cNvSpPr>
            <a:spLocks noChangeShapeType="1"/>
          </p:cNvSpPr>
          <p:nvPr/>
        </p:nvSpPr>
        <p:spPr bwMode="auto">
          <a:xfrm flipV="1">
            <a:off x="4343173" y="2430012"/>
            <a:ext cx="3951287" cy="0"/>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2" name="Group 11"/>
          <p:cNvGrpSpPr/>
          <p:nvPr/>
        </p:nvGrpSpPr>
        <p:grpSpPr>
          <a:xfrm>
            <a:off x="4324123" y="1145724"/>
            <a:ext cx="3935412" cy="366713"/>
            <a:chOff x="4324123" y="1145724"/>
            <a:chExt cx="3935412" cy="366713"/>
          </a:xfrm>
        </p:grpSpPr>
        <p:sp>
          <p:nvSpPr>
            <p:cNvPr id="67" name="Text Box 11"/>
            <p:cNvSpPr txBox="1">
              <a:spLocks noChangeArrowheads="1"/>
            </p:cNvSpPr>
            <p:nvPr/>
          </p:nvSpPr>
          <p:spPr bwMode="auto">
            <a:xfrm>
              <a:off x="5832248" y="1145724"/>
              <a:ext cx="857250"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32 bits</a:t>
              </a: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8" name="Line 12"/>
            <p:cNvSpPr>
              <a:spLocks noChangeShapeType="1"/>
            </p:cNvSpPr>
            <p:nvPr/>
          </p:nvSpPr>
          <p:spPr bwMode="auto">
            <a:xfrm>
              <a:off x="6832373" y="1391787"/>
              <a:ext cx="1427162" cy="4762"/>
            </a:xfrm>
            <a:prstGeom prst="line">
              <a:avLst/>
            </a:prstGeom>
            <a:noFill/>
            <a:ln w="19050">
              <a:solidFill>
                <a:srgbClr val="000000"/>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9" name="Line 13"/>
            <p:cNvSpPr>
              <a:spLocks noChangeShapeType="1"/>
            </p:cNvSpPr>
            <p:nvPr/>
          </p:nvSpPr>
          <p:spPr bwMode="auto">
            <a:xfrm rot="10800000">
              <a:off x="4324123" y="1402899"/>
              <a:ext cx="1341437" cy="0"/>
            </a:xfrm>
            <a:prstGeom prst="line">
              <a:avLst/>
            </a:prstGeom>
            <a:noFill/>
            <a:ln w="19050">
              <a:solidFill>
                <a:srgbClr val="000000"/>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74" name="Line 16"/>
          <p:cNvSpPr>
            <a:spLocks noChangeShapeType="1"/>
          </p:cNvSpPr>
          <p:nvPr/>
        </p:nvSpPr>
        <p:spPr bwMode="auto">
          <a:xfrm flipV="1">
            <a:off x="4352698" y="2811012"/>
            <a:ext cx="3951287" cy="0"/>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6" name="Line 18"/>
          <p:cNvSpPr>
            <a:spLocks noChangeShapeType="1"/>
          </p:cNvSpPr>
          <p:nvPr/>
        </p:nvSpPr>
        <p:spPr bwMode="auto">
          <a:xfrm flipV="1">
            <a:off x="4347935" y="3206299"/>
            <a:ext cx="3951288" cy="0"/>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7" name="Line 19"/>
          <p:cNvSpPr>
            <a:spLocks noChangeShapeType="1"/>
          </p:cNvSpPr>
          <p:nvPr/>
        </p:nvSpPr>
        <p:spPr bwMode="auto">
          <a:xfrm flipV="1">
            <a:off x="4343173" y="3596824"/>
            <a:ext cx="3951287" cy="0"/>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8" name="Line 20"/>
          <p:cNvSpPr>
            <a:spLocks noChangeShapeType="1"/>
          </p:cNvSpPr>
          <p:nvPr/>
        </p:nvSpPr>
        <p:spPr bwMode="auto">
          <a:xfrm flipV="1">
            <a:off x="4343173" y="4158799"/>
            <a:ext cx="3951287" cy="0"/>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9" name="Line 21"/>
          <p:cNvSpPr>
            <a:spLocks noChangeShapeType="1"/>
          </p:cNvSpPr>
          <p:nvPr/>
        </p:nvSpPr>
        <p:spPr bwMode="auto">
          <a:xfrm flipH="1" flipV="1">
            <a:off x="6303735" y="2814187"/>
            <a:ext cx="4763" cy="777875"/>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7" name="Line 29"/>
          <p:cNvSpPr>
            <a:spLocks noChangeShapeType="1"/>
          </p:cNvSpPr>
          <p:nvPr/>
        </p:nvSpPr>
        <p:spPr bwMode="auto">
          <a:xfrm flipV="1">
            <a:off x="5668735" y="2814187"/>
            <a:ext cx="0" cy="392112"/>
          </a:xfrm>
          <a:prstGeom prst="line">
            <a:avLst/>
          </a:prstGeom>
          <a:noFill/>
          <a:ln w="1270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88" name="Line 30"/>
          <p:cNvSpPr>
            <a:spLocks noChangeShapeType="1"/>
          </p:cNvSpPr>
          <p:nvPr/>
        </p:nvSpPr>
        <p:spPr bwMode="auto">
          <a:xfrm flipV="1">
            <a:off x="5514748" y="2809424"/>
            <a:ext cx="0" cy="392113"/>
          </a:xfrm>
          <a:prstGeom prst="line">
            <a:avLst/>
          </a:prstGeom>
          <a:noFill/>
          <a:ln w="1270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89" name="Line 31"/>
          <p:cNvSpPr>
            <a:spLocks noChangeShapeType="1"/>
          </p:cNvSpPr>
          <p:nvPr/>
        </p:nvSpPr>
        <p:spPr bwMode="auto">
          <a:xfrm flipV="1">
            <a:off x="5355998" y="2818949"/>
            <a:ext cx="0" cy="392113"/>
          </a:xfrm>
          <a:prstGeom prst="line">
            <a:avLst/>
          </a:prstGeom>
          <a:noFill/>
          <a:ln w="1270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96" name="Text Box 38"/>
          <p:cNvSpPr txBox="1">
            <a:spLocks noChangeArrowheads="1"/>
          </p:cNvSpPr>
          <p:nvPr/>
        </p:nvSpPr>
        <p:spPr bwMode="auto">
          <a:xfrm>
            <a:off x="4636966" y="2822952"/>
            <a:ext cx="482824" cy="407676"/>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not</a:t>
            </a:r>
            <a:endParaRPr kumimoji="0" lang="en-US" sz="12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a:p>
            <a:pPr marL="0" marR="0" lvl="0" indent="0" algn="ctr" defTabSz="914400" rtl="0" eaLnBrk="0" fontAlgn="base" latinLnBrk="0" hangingPunct="0">
              <a:lnSpc>
                <a:spcPct val="85000"/>
              </a:lnSpc>
              <a:spcBef>
                <a:spcPct val="0"/>
              </a:spcBef>
              <a:spcAft>
                <a:spcPct val="0"/>
              </a:spcAft>
              <a:buClrTx/>
              <a:buSzTx/>
              <a:buFontTx/>
              <a:buNone/>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used</a:t>
            </a:r>
            <a:endParaRPr kumimoji="0" lang="en-US" sz="16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97" name="Line 39"/>
          <p:cNvSpPr>
            <a:spLocks noChangeShapeType="1"/>
          </p:cNvSpPr>
          <p:nvPr/>
        </p:nvSpPr>
        <p:spPr bwMode="auto">
          <a:xfrm flipV="1">
            <a:off x="4713766" y="2809424"/>
            <a:ext cx="0" cy="392113"/>
          </a:xfrm>
          <a:prstGeom prst="line">
            <a:avLst/>
          </a:prstGeom>
          <a:noFill/>
          <a:ln w="1270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115" name="Group 114"/>
          <p:cNvGrpSpPr/>
          <p:nvPr/>
        </p:nvGrpSpPr>
        <p:grpSpPr>
          <a:xfrm>
            <a:off x="6405335" y="2817362"/>
            <a:ext cx="5252586" cy="731484"/>
            <a:chOff x="6405335" y="2817362"/>
            <a:chExt cx="5252586" cy="731484"/>
          </a:xfrm>
        </p:grpSpPr>
        <p:sp>
          <p:nvSpPr>
            <p:cNvPr id="80" name="Text Box 22"/>
            <p:cNvSpPr txBox="1">
              <a:spLocks noChangeArrowheads="1"/>
            </p:cNvSpPr>
            <p:nvPr/>
          </p:nvSpPr>
          <p:spPr bwMode="auto">
            <a:xfrm>
              <a:off x="6405335" y="2817362"/>
              <a:ext cx="1746250" cy="3667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receive window</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7" name="Text Box 49"/>
            <p:cNvSpPr txBox="1">
              <a:spLocks noChangeArrowheads="1"/>
            </p:cNvSpPr>
            <p:nvPr/>
          </p:nvSpPr>
          <p:spPr bwMode="auto">
            <a:xfrm>
              <a:off x="8724900" y="2847115"/>
              <a:ext cx="2933021" cy="701731"/>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flow control: </a:t>
              </a:r>
              <a:r>
                <a:rPr kumimoji="0" lang="en-US" sz="20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 bytes receiver willing to accept</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11" name="Line 53"/>
            <p:cNvSpPr>
              <a:spLocks noChangeShapeType="1"/>
            </p:cNvSpPr>
            <p:nvPr/>
          </p:nvSpPr>
          <p:spPr bwMode="auto">
            <a:xfrm flipH="1">
              <a:off x="8142852" y="3044701"/>
              <a:ext cx="582048" cy="0"/>
            </a:xfrm>
            <a:prstGeom prst="line">
              <a:avLst/>
            </a:prstGeom>
            <a:noFill/>
            <a:ln w="19050">
              <a:solidFill>
                <a:srgbClr val="C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6" name="Group 5"/>
          <p:cNvGrpSpPr/>
          <p:nvPr/>
        </p:nvGrpSpPr>
        <p:grpSpPr>
          <a:xfrm>
            <a:off x="4979760" y="1674436"/>
            <a:ext cx="7040433" cy="1034129"/>
            <a:chOff x="4979760" y="1674436"/>
            <a:chExt cx="7040433" cy="1034129"/>
          </a:xfrm>
        </p:grpSpPr>
        <p:sp>
          <p:nvSpPr>
            <p:cNvPr id="73" name="Text Box 15"/>
            <p:cNvSpPr txBox="1">
              <a:spLocks noChangeArrowheads="1"/>
            </p:cNvSpPr>
            <p:nvPr/>
          </p:nvSpPr>
          <p:spPr bwMode="auto">
            <a:xfrm>
              <a:off x="4979760" y="2029962"/>
              <a:ext cx="2486025" cy="396875"/>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sequence number</a:t>
              </a: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8" name="Text Box 50"/>
            <p:cNvSpPr txBox="1">
              <a:spLocks noChangeArrowheads="1"/>
            </p:cNvSpPr>
            <p:nvPr/>
          </p:nvSpPr>
          <p:spPr bwMode="auto">
            <a:xfrm>
              <a:off x="8724900" y="1674436"/>
              <a:ext cx="3295293" cy="1034129"/>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segment seq  #: </a:t>
              </a:r>
              <a:r>
                <a:rPr kumimoji="0" lang="en-US" sz="20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counting bytes of data</a:t>
              </a: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into </a:t>
              </a:r>
              <a:r>
                <a:rPr kumimoji="0" lang="en-US" sz="2000" b="0" i="0" u="none" strike="noStrike" kern="1200" cap="none" spc="0" normalizeH="0" baseline="0" noProof="0" dirty="0" err="1">
                  <a:ln>
                    <a:noFill/>
                  </a:ln>
                  <a:solidFill>
                    <a:srgbClr val="000000"/>
                  </a:solidFill>
                  <a:effectLst/>
                  <a:uLnTx/>
                  <a:uFillTx/>
                  <a:latin typeface="Calibri" panose="020F0502020204030204"/>
                  <a:ea typeface="MS PGothic" panose="020B0600070205080204" pitchFamily="34" charset="-128"/>
                  <a:cs typeface="+mn-cs"/>
                </a:rPr>
                <a:t>bytestream</a:t>
              </a: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(not segments!)</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13" name="Line 55"/>
            <p:cNvSpPr>
              <a:spLocks noChangeShapeType="1"/>
            </p:cNvSpPr>
            <p:nvPr/>
          </p:nvSpPr>
          <p:spPr bwMode="auto">
            <a:xfrm flipH="1" flipV="1">
              <a:off x="7924797" y="2244436"/>
              <a:ext cx="800102" cy="0"/>
            </a:xfrm>
            <a:prstGeom prst="line">
              <a:avLst/>
            </a:prstGeom>
            <a:noFill/>
            <a:ln w="19050">
              <a:solidFill>
                <a:srgbClr val="C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29" name="Group 128"/>
          <p:cNvGrpSpPr/>
          <p:nvPr/>
        </p:nvGrpSpPr>
        <p:grpSpPr>
          <a:xfrm>
            <a:off x="5398860" y="4614412"/>
            <a:ext cx="5770816" cy="1113459"/>
            <a:chOff x="5398860" y="4614412"/>
            <a:chExt cx="5770816" cy="1113459"/>
          </a:xfrm>
        </p:grpSpPr>
        <p:sp>
          <p:nvSpPr>
            <p:cNvPr id="72" name="Text Box 14"/>
            <p:cNvSpPr txBox="1">
              <a:spLocks noChangeArrowheads="1"/>
            </p:cNvSpPr>
            <p:nvPr/>
          </p:nvSpPr>
          <p:spPr bwMode="auto">
            <a:xfrm>
              <a:off x="5398860" y="4614412"/>
              <a:ext cx="2005013" cy="10064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application</a:t>
              </a: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data </a:t>
              </a: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(variable length)</a:t>
              </a: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25" name="TextBox 124"/>
            <p:cNvSpPr txBox="1"/>
            <p:nvPr/>
          </p:nvSpPr>
          <p:spPr>
            <a:xfrm>
              <a:off x="8980285" y="4638342"/>
              <a:ext cx="2189391" cy="1089529"/>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data sent by application into TCP socket</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27" name="Straight Connector 126"/>
            <p:cNvCxnSpPr/>
            <p:nvPr/>
          </p:nvCxnSpPr>
          <p:spPr>
            <a:xfrm>
              <a:off x="6727821" y="5150307"/>
              <a:ext cx="2149479"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230393" y="1952743"/>
            <a:ext cx="7771793" cy="1241280"/>
            <a:chOff x="230393" y="1952743"/>
            <a:chExt cx="7771793" cy="1241280"/>
          </a:xfrm>
        </p:grpSpPr>
        <p:sp>
          <p:nvSpPr>
            <p:cNvPr id="137" name="Text Box 35"/>
            <p:cNvSpPr txBox="1">
              <a:spLocks noChangeArrowheads="1"/>
            </p:cNvSpPr>
            <p:nvPr/>
          </p:nvSpPr>
          <p:spPr bwMode="auto">
            <a:xfrm>
              <a:off x="5447297" y="2855469"/>
              <a:ext cx="303288" cy="33855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A</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15" name="Group 14"/>
            <p:cNvGrpSpPr/>
            <p:nvPr/>
          </p:nvGrpSpPr>
          <p:grpSpPr>
            <a:xfrm>
              <a:off x="230393" y="1952743"/>
              <a:ext cx="7771793" cy="971860"/>
              <a:chOff x="217867" y="1965269"/>
              <a:chExt cx="7771793" cy="971860"/>
            </a:xfrm>
          </p:grpSpPr>
          <p:sp>
            <p:nvSpPr>
              <p:cNvPr id="75" name="Text Box 17"/>
              <p:cNvSpPr txBox="1">
                <a:spLocks noChangeArrowheads="1"/>
              </p:cNvSpPr>
              <p:nvPr/>
            </p:nvSpPr>
            <p:spPr bwMode="auto">
              <a:xfrm>
                <a:off x="4579710" y="2430012"/>
                <a:ext cx="3409950" cy="396875"/>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acknowledgement number</a:t>
                </a: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19" name="Text Box 42"/>
              <p:cNvSpPr txBox="1">
                <a:spLocks noChangeArrowheads="1"/>
              </p:cNvSpPr>
              <p:nvPr/>
            </p:nvSpPr>
            <p:spPr bwMode="auto">
              <a:xfrm>
                <a:off x="217867" y="1965269"/>
                <a:ext cx="3287333" cy="701731"/>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ACK: </a:t>
                </a:r>
                <a:r>
                  <a:rPr kumimoji="0" lang="en-US" sz="20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seq # of next expected byte; A bit: this is an ACK</a:t>
                </a:r>
                <a:endParaRPr kumimoji="0" lang="en-US" sz="11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30" name="Line 46"/>
              <p:cNvSpPr>
                <a:spLocks noChangeShapeType="1"/>
              </p:cNvSpPr>
              <p:nvPr/>
            </p:nvSpPr>
            <p:spPr bwMode="auto">
              <a:xfrm>
                <a:off x="3505200" y="2417523"/>
                <a:ext cx="2076276" cy="519606"/>
              </a:xfrm>
              <a:custGeom>
                <a:avLst/>
                <a:gdLst>
                  <a:gd name="connsiteX0" fmla="*/ 0 w 2082626"/>
                  <a:gd name="connsiteY0" fmla="*/ 0 h 560881"/>
                  <a:gd name="connsiteX1" fmla="*/ 2082626 w 2082626"/>
                  <a:gd name="connsiteY1" fmla="*/ 560881 h 560881"/>
                  <a:gd name="connsiteX0-1" fmla="*/ 0 w 2076276"/>
                  <a:gd name="connsiteY0-2" fmla="*/ 0 h 519606"/>
                  <a:gd name="connsiteX1-3" fmla="*/ 2076276 w 2076276"/>
                  <a:gd name="connsiteY1-4" fmla="*/ 519606 h 519606"/>
                </a:gdLst>
                <a:ahLst/>
                <a:cxnLst>
                  <a:cxn ang="0">
                    <a:pos x="connsiteX0-1" y="connsiteY0-2"/>
                  </a:cxn>
                  <a:cxn ang="0">
                    <a:pos x="connsiteX1-3" y="connsiteY1-4"/>
                  </a:cxn>
                </a:cxnLst>
                <a:rect l="l" t="t" r="r" b="b"/>
                <a:pathLst>
                  <a:path w="2076276" h="519606">
                    <a:moveTo>
                      <a:pt x="0" y="0"/>
                    </a:moveTo>
                    <a:cubicBezTo>
                      <a:pt x="694209" y="186960"/>
                      <a:pt x="1382067" y="332646"/>
                      <a:pt x="2076276" y="519606"/>
                    </a:cubicBezTo>
                  </a:path>
                </a:pathLst>
              </a:custGeom>
              <a:noFill/>
              <a:ln w="19050">
                <a:solidFill>
                  <a:srgbClr val="C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9" name="Line 46"/>
              <p:cNvSpPr>
                <a:spLocks noChangeShapeType="1"/>
              </p:cNvSpPr>
              <p:nvPr/>
            </p:nvSpPr>
            <p:spPr bwMode="auto">
              <a:xfrm>
                <a:off x="3505200" y="2404996"/>
                <a:ext cx="1263476" cy="215853"/>
              </a:xfrm>
              <a:prstGeom prst="line">
                <a:avLst/>
              </a:prstGeom>
              <a:noFill/>
              <a:ln w="19050">
                <a:solidFill>
                  <a:srgbClr val="C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grpSp>
        <p:nvGrpSpPr>
          <p:cNvPr id="19" name="Group 18"/>
          <p:cNvGrpSpPr/>
          <p:nvPr/>
        </p:nvGrpSpPr>
        <p:grpSpPr>
          <a:xfrm>
            <a:off x="1895418" y="3659802"/>
            <a:ext cx="5828956" cy="1090980"/>
            <a:chOff x="1895418" y="3659802"/>
            <a:chExt cx="5828956" cy="1090980"/>
          </a:xfrm>
        </p:grpSpPr>
        <p:sp>
          <p:nvSpPr>
            <p:cNvPr id="98" name="Text Box 40"/>
            <p:cNvSpPr txBox="1">
              <a:spLocks noChangeArrowheads="1"/>
            </p:cNvSpPr>
            <p:nvPr/>
          </p:nvSpPr>
          <p:spPr bwMode="auto">
            <a:xfrm>
              <a:off x="4830361" y="3659802"/>
              <a:ext cx="2894013" cy="400110"/>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options (variable length)</a:t>
              </a:r>
              <a:endParaRPr kumimoji="0" lang="en-US" sz="2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99" name="Text Box 42"/>
            <p:cNvSpPr txBox="1">
              <a:spLocks noChangeArrowheads="1"/>
            </p:cNvSpPr>
            <p:nvPr/>
          </p:nvSpPr>
          <p:spPr bwMode="auto">
            <a:xfrm>
              <a:off x="1895418" y="4326050"/>
              <a:ext cx="1688926" cy="424732"/>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TCP</a:t>
              </a: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 options</a:t>
              </a:r>
              <a:endParaRPr kumimoji="0" lang="en-US" sz="20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cxnSp>
          <p:nvCxnSpPr>
            <p:cNvPr id="7" name="Straight Connector 6"/>
            <p:cNvCxnSpPr>
              <a:stCxn id="99" idx="3"/>
              <a:endCxn id="98" idx="1"/>
            </p:cNvCxnSpPr>
            <p:nvPr/>
          </p:nvCxnSpPr>
          <p:spPr>
            <a:xfrm flipV="1">
              <a:off x="3584344" y="3859857"/>
              <a:ext cx="1246017" cy="67855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318075" y="2819126"/>
            <a:ext cx="4456458" cy="424732"/>
            <a:chOff x="318075" y="2819126"/>
            <a:chExt cx="4456458" cy="424732"/>
          </a:xfrm>
        </p:grpSpPr>
        <p:sp>
          <p:nvSpPr>
            <p:cNvPr id="95" name="Text Box 37"/>
            <p:cNvSpPr txBox="1">
              <a:spLocks noChangeArrowheads="1"/>
            </p:cNvSpPr>
            <p:nvPr/>
          </p:nvSpPr>
          <p:spPr bwMode="auto">
            <a:xfrm>
              <a:off x="4278884" y="2826980"/>
              <a:ext cx="495649" cy="407676"/>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head</a:t>
              </a:r>
              <a:endParaRPr kumimoji="0" lang="en-US" sz="12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a:p>
              <a:pPr marL="0" marR="0" lvl="0" indent="0" algn="ctr" defTabSz="914400" rtl="0" eaLnBrk="0" fontAlgn="base" latinLnBrk="0" hangingPunct="0">
                <a:lnSpc>
                  <a:spcPct val="85000"/>
                </a:lnSpc>
                <a:spcBef>
                  <a:spcPct val="0"/>
                </a:spcBef>
                <a:spcAft>
                  <a:spcPct val="0"/>
                </a:spcAft>
                <a:buClrTx/>
                <a:buSzTx/>
                <a:buFontTx/>
                <a:buNone/>
                <a:defRPr/>
              </a:pPr>
              <a:r>
                <a:rPr kumimoji="0" lang="en-US" sz="1200" b="0" i="0" u="none" strike="noStrike" kern="1200" cap="none" spc="0" normalizeH="0" baseline="0" noProof="0" dirty="0" err="1">
                  <a:ln>
                    <a:noFill/>
                  </a:ln>
                  <a:solidFill>
                    <a:srgbClr val="000000"/>
                  </a:solidFill>
                  <a:effectLst/>
                  <a:uLnTx/>
                  <a:uFillTx/>
                  <a:latin typeface="Calibri" panose="020F0502020204030204"/>
                  <a:ea typeface="MS PGothic" panose="020B0600070205080204" pitchFamily="34" charset="-128"/>
                  <a:cs typeface="+mn-cs"/>
                </a:rPr>
                <a:t>len</a:t>
              </a:r>
              <a:endParaRPr kumimoji="0" lang="en-US" sz="16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93" name="Text Box 42"/>
            <p:cNvSpPr txBox="1">
              <a:spLocks noChangeArrowheads="1"/>
            </p:cNvSpPr>
            <p:nvPr/>
          </p:nvSpPr>
          <p:spPr bwMode="auto">
            <a:xfrm>
              <a:off x="318075" y="2819126"/>
              <a:ext cx="3287333" cy="424732"/>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length </a:t>
              </a:r>
              <a:r>
                <a:rPr kumimoji="0" lang="en-US" sz="20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(of TCP header)</a:t>
              </a:r>
              <a:endParaRPr kumimoji="0" lang="en-US" sz="20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cxnSp>
          <p:nvCxnSpPr>
            <p:cNvPr id="100" name="Straight Connector 99"/>
            <p:cNvCxnSpPr/>
            <p:nvPr/>
          </p:nvCxnSpPr>
          <p:spPr>
            <a:xfrm>
              <a:off x="3544867" y="3031480"/>
              <a:ext cx="78388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24878" y="3174115"/>
            <a:ext cx="6031751" cy="424732"/>
            <a:chOff x="-24878" y="3174115"/>
            <a:chExt cx="6031751" cy="424732"/>
          </a:xfrm>
        </p:grpSpPr>
        <p:sp>
          <p:nvSpPr>
            <p:cNvPr id="82" name="Text Box 24"/>
            <p:cNvSpPr txBox="1">
              <a:spLocks noChangeArrowheads="1"/>
            </p:cNvSpPr>
            <p:nvPr/>
          </p:nvSpPr>
          <p:spPr bwMode="auto">
            <a:xfrm>
              <a:off x="4794023" y="3203124"/>
              <a:ext cx="1212850"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checksum</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09" name="Text Box 51"/>
            <p:cNvSpPr txBox="1">
              <a:spLocks noChangeArrowheads="1"/>
            </p:cNvSpPr>
            <p:nvPr/>
          </p:nvSpPr>
          <p:spPr bwMode="auto">
            <a:xfrm>
              <a:off x="-24878" y="3174115"/>
              <a:ext cx="3595495" cy="424732"/>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Internet</a:t>
              </a: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 checksum</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cxnSp>
          <p:nvCxnSpPr>
            <p:cNvPr id="101" name="Straight Connector 100"/>
            <p:cNvCxnSpPr>
              <a:stCxn id="109" idx="3"/>
              <a:endCxn id="82" idx="1"/>
            </p:cNvCxnSpPr>
            <p:nvPr/>
          </p:nvCxnSpPr>
          <p:spPr>
            <a:xfrm>
              <a:off x="3570617" y="3386481"/>
              <a:ext cx="12234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6" name="Line 10"/>
          <p:cNvSpPr>
            <a:spLocks noChangeShapeType="1"/>
          </p:cNvSpPr>
          <p:nvPr/>
        </p:nvSpPr>
        <p:spPr bwMode="auto">
          <a:xfrm flipH="1" flipV="1">
            <a:off x="6289447" y="1679374"/>
            <a:ext cx="1761" cy="365184"/>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4" name="Line 26"/>
          <p:cNvSpPr>
            <a:spLocks noChangeShapeType="1"/>
          </p:cNvSpPr>
          <p:nvPr/>
        </p:nvSpPr>
        <p:spPr bwMode="auto">
          <a:xfrm flipV="1">
            <a:off x="6150711" y="2804662"/>
            <a:ext cx="0" cy="392112"/>
          </a:xfrm>
          <a:prstGeom prst="line">
            <a:avLst/>
          </a:prstGeom>
          <a:noFill/>
          <a:ln w="1270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85" name="Line 27"/>
          <p:cNvSpPr>
            <a:spLocks noChangeShapeType="1"/>
          </p:cNvSpPr>
          <p:nvPr/>
        </p:nvSpPr>
        <p:spPr bwMode="auto">
          <a:xfrm flipV="1">
            <a:off x="5992924" y="2809424"/>
            <a:ext cx="0" cy="392113"/>
          </a:xfrm>
          <a:prstGeom prst="line">
            <a:avLst/>
          </a:prstGeom>
          <a:noFill/>
          <a:ln w="1270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86" name="Line 28"/>
          <p:cNvSpPr>
            <a:spLocks noChangeShapeType="1"/>
          </p:cNvSpPr>
          <p:nvPr/>
        </p:nvSpPr>
        <p:spPr bwMode="auto">
          <a:xfrm flipV="1">
            <a:off x="5830374" y="2809424"/>
            <a:ext cx="0" cy="392113"/>
          </a:xfrm>
          <a:prstGeom prst="line">
            <a:avLst/>
          </a:prstGeom>
          <a:noFill/>
          <a:ln w="1270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28" name="Group 27"/>
          <p:cNvGrpSpPr/>
          <p:nvPr/>
        </p:nvGrpSpPr>
        <p:grpSpPr>
          <a:xfrm>
            <a:off x="172543" y="2863949"/>
            <a:ext cx="6190466" cy="2660551"/>
            <a:chOff x="172543" y="2863949"/>
            <a:chExt cx="6190466" cy="2660551"/>
          </a:xfrm>
        </p:grpSpPr>
        <p:sp>
          <p:nvSpPr>
            <p:cNvPr id="102" name="Text Box 44"/>
            <p:cNvSpPr txBox="1">
              <a:spLocks noChangeArrowheads="1"/>
            </p:cNvSpPr>
            <p:nvPr/>
          </p:nvSpPr>
          <p:spPr bwMode="auto">
            <a:xfrm>
              <a:off x="172543" y="4822769"/>
              <a:ext cx="3419248" cy="701731"/>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RST, SYN, FIN: </a:t>
              </a:r>
              <a:r>
                <a:rPr kumimoji="0" lang="en-US" sz="20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connection management</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06" name="Freeform 48"/>
            <p:cNvSpPr/>
            <p:nvPr/>
          </p:nvSpPr>
          <p:spPr bwMode="auto">
            <a:xfrm>
              <a:off x="3558336" y="3152325"/>
              <a:ext cx="2678659" cy="2026938"/>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1" fmla="*/ 0 w 11345"/>
                <a:gd name="connsiteY0-2" fmla="*/ 13363 h 13363"/>
                <a:gd name="connsiteX1-3" fmla="*/ 9905 w 11345"/>
                <a:gd name="connsiteY1-4" fmla="*/ 0 h 13363"/>
                <a:gd name="connsiteX2-5" fmla="*/ 11345 w 11345"/>
                <a:gd name="connsiteY2-6" fmla="*/ 135 h 13363"/>
                <a:gd name="connsiteX0-7" fmla="*/ 0 w 11465"/>
                <a:gd name="connsiteY0-8" fmla="*/ 23977 h 23977"/>
                <a:gd name="connsiteX1-9" fmla="*/ 10025 w 11465"/>
                <a:gd name="connsiteY1-10" fmla="*/ 0 h 23977"/>
                <a:gd name="connsiteX2-11" fmla="*/ 11465 w 11465"/>
                <a:gd name="connsiteY2-12" fmla="*/ 135 h 23977"/>
                <a:gd name="connsiteX0-13" fmla="*/ 0 w 11405"/>
                <a:gd name="connsiteY0-14" fmla="*/ 28694 h 28694"/>
                <a:gd name="connsiteX1-15" fmla="*/ 9965 w 11405"/>
                <a:gd name="connsiteY1-16" fmla="*/ 0 h 28694"/>
                <a:gd name="connsiteX2-17" fmla="*/ 11405 w 11405"/>
                <a:gd name="connsiteY2-18" fmla="*/ 135 h 28694"/>
                <a:gd name="connsiteX0-19" fmla="*/ 0 w 11391"/>
                <a:gd name="connsiteY0-20" fmla="*/ 28694 h 28694"/>
                <a:gd name="connsiteX1-21" fmla="*/ 9965 w 11391"/>
                <a:gd name="connsiteY1-22" fmla="*/ 0 h 28694"/>
                <a:gd name="connsiteX2-23" fmla="*/ 11391 w 11391"/>
                <a:gd name="connsiteY2-24" fmla="*/ 0 h 28694"/>
                <a:gd name="connsiteX0-25" fmla="*/ 0 w 11877"/>
                <a:gd name="connsiteY0-26" fmla="*/ 32885 h 32885"/>
                <a:gd name="connsiteX1-27" fmla="*/ 10451 w 11877"/>
                <a:gd name="connsiteY1-28" fmla="*/ 0 h 32885"/>
                <a:gd name="connsiteX2-29" fmla="*/ 11877 w 11877"/>
                <a:gd name="connsiteY2-30" fmla="*/ 0 h 32885"/>
                <a:gd name="connsiteX0-31" fmla="*/ 0 w 11573"/>
                <a:gd name="connsiteY0-32" fmla="*/ 32885 h 32885"/>
                <a:gd name="connsiteX1-33" fmla="*/ 10147 w 11573"/>
                <a:gd name="connsiteY1-34" fmla="*/ 0 h 32885"/>
                <a:gd name="connsiteX2-35" fmla="*/ 11573 w 11573"/>
                <a:gd name="connsiteY2-36" fmla="*/ 0 h 32885"/>
                <a:gd name="connsiteX0-37" fmla="*/ 0 w 11573"/>
                <a:gd name="connsiteY0-38" fmla="*/ 28757 h 28757"/>
                <a:gd name="connsiteX1-39" fmla="*/ 10147 w 11573"/>
                <a:gd name="connsiteY1-40" fmla="*/ 0 h 28757"/>
                <a:gd name="connsiteX2-41" fmla="*/ 11573 w 11573"/>
                <a:gd name="connsiteY2-42" fmla="*/ 0 h 28757"/>
              </a:gdLst>
              <a:ahLst/>
              <a:cxnLst>
                <a:cxn ang="0">
                  <a:pos x="connsiteX0-1" y="connsiteY0-2"/>
                </a:cxn>
                <a:cxn ang="0">
                  <a:pos x="connsiteX1-3" y="connsiteY1-4"/>
                </a:cxn>
                <a:cxn ang="0">
                  <a:pos x="connsiteX2-5" y="connsiteY2-6"/>
                </a:cxn>
              </a:cxnLst>
              <a:rect l="l" t="t" r="r" b="b"/>
              <a:pathLst>
                <a:path w="11573" h="28757">
                  <a:moveTo>
                    <a:pt x="0" y="28757"/>
                  </a:moveTo>
                  <a:lnTo>
                    <a:pt x="10147" y="0"/>
                  </a:lnTo>
                  <a:lnTo>
                    <a:pt x="11573"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7" name="Group 26"/>
            <p:cNvGrpSpPr/>
            <p:nvPr/>
          </p:nvGrpSpPr>
          <p:grpSpPr>
            <a:xfrm>
              <a:off x="5775299" y="2863949"/>
              <a:ext cx="587710" cy="339181"/>
              <a:chOff x="5775299" y="2863949"/>
              <a:chExt cx="587710" cy="339181"/>
            </a:xfrm>
          </p:grpSpPr>
          <p:sp>
            <p:nvSpPr>
              <p:cNvPr id="104" name="Text Box 25"/>
              <p:cNvSpPr txBox="1">
                <a:spLocks noChangeArrowheads="1"/>
              </p:cNvSpPr>
              <p:nvPr/>
            </p:nvSpPr>
            <p:spPr bwMode="auto">
              <a:xfrm>
                <a:off x="6083766" y="2864576"/>
                <a:ext cx="279243" cy="33855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F</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05" name="Text Box 32"/>
              <p:cNvSpPr txBox="1">
                <a:spLocks noChangeArrowheads="1"/>
              </p:cNvSpPr>
              <p:nvPr/>
            </p:nvSpPr>
            <p:spPr bwMode="auto">
              <a:xfrm>
                <a:off x="5939184" y="2863949"/>
                <a:ext cx="279243" cy="33855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S</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12" name="Text Box 33"/>
              <p:cNvSpPr txBox="1">
                <a:spLocks noChangeArrowheads="1"/>
              </p:cNvSpPr>
              <p:nvPr/>
            </p:nvSpPr>
            <p:spPr bwMode="auto">
              <a:xfrm>
                <a:off x="5775299" y="2863950"/>
                <a:ext cx="296876" cy="33855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R</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grpSp>
      <p:grpSp>
        <p:nvGrpSpPr>
          <p:cNvPr id="25" name="Group 24"/>
          <p:cNvGrpSpPr/>
          <p:nvPr/>
        </p:nvGrpSpPr>
        <p:grpSpPr>
          <a:xfrm>
            <a:off x="5277007" y="2859957"/>
            <a:ext cx="2976178" cy="719405"/>
            <a:chOff x="5277007" y="2859957"/>
            <a:chExt cx="2976178" cy="719405"/>
          </a:xfrm>
        </p:grpSpPr>
        <p:sp>
          <p:nvSpPr>
            <p:cNvPr id="81" name="Text Box 23"/>
            <p:cNvSpPr txBox="1">
              <a:spLocks noChangeArrowheads="1"/>
            </p:cNvSpPr>
            <p:nvPr/>
          </p:nvSpPr>
          <p:spPr bwMode="auto">
            <a:xfrm>
              <a:off x="6430735" y="3212649"/>
              <a:ext cx="1822450"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dirty="0" err="1">
                  <a:ln>
                    <a:noFill/>
                  </a:ln>
                  <a:solidFill>
                    <a:prstClr val="white">
                      <a:lumMod val="75000"/>
                    </a:prstClr>
                  </a:solidFill>
                  <a:effectLst/>
                  <a:uLnTx/>
                  <a:uFillTx/>
                  <a:latin typeface="Arial" panose="020B0604020202020204" pitchFamily="34" charset="0"/>
                  <a:ea typeface="MS PGothic" panose="020B0600070205080204" pitchFamily="34" charset="-128"/>
                  <a:cs typeface="+mn-cs"/>
                </a:rPr>
                <a:t>Urg</a:t>
              </a:r>
              <a:r>
                <a:rPr kumimoji="0" lang="en-US" sz="1800" b="0" i="0" u="none" strike="noStrike" kern="1200" cap="none" spc="0" normalizeH="0" baseline="0" noProof="0" dirty="0">
                  <a:ln>
                    <a:noFill/>
                  </a:ln>
                  <a:solidFill>
                    <a:prstClr val="white">
                      <a:lumMod val="75000"/>
                    </a:prstClr>
                  </a:solidFill>
                  <a:effectLst/>
                  <a:uLnTx/>
                  <a:uFillTx/>
                  <a:latin typeface="Arial" panose="020B0604020202020204" pitchFamily="34" charset="0"/>
                  <a:ea typeface="MS PGothic" panose="020B0600070205080204" pitchFamily="34" charset="-128"/>
                  <a:cs typeface="+mn-cs"/>
                </a:rPr>
                <a:t> data pointer</a:t>
              </a:r>
              <a:endParaRPr kumimoji="0" lang="en-US" sz="1800" b="0" i="0" u="none" strike="noStrike" kern="1200" cap="none" spc="0" normalizeH="0" baseline="0" noProof="0" dirty="0">
                <a:ln>
                  <a:noFill/>
                </a:ln>
                <a:solidFill>
                  <a:prstClr val="white">
                    <a:lumMod val="75000"/>
                  </a:prstClr>
                </a:solidFill>
                <a:effectLst/>
                <a:uLnTx/>
                <a:uFillTx/>
                <a:latin typeface="Arial" panose="020B0604020202020204" pitchFamily="34" charset="0"/>
                <a:ea typeface="MS PGothic" panose="020B0600070205080204" pitchFamily="34" charset="-128"/>
                <a:cs typeface="+mn-cs"/>
              </a:endParaRPr>
            </a:p>
          </p:txBody>
        </p:sp>
        <p:grpSp>
          <p:nvGrpSpPr>
            <p:cNvPr id="20" name="Group 19"/>
            <p:cNvGrpSpPr/>
            <p:nvPr/>
          </p:nvGrpSpPr>
          <p:grpSpPr>
            <a:xfrm>
              <a:off x="5277007" y="2859957"/>
              <a:ext cx="627836" cy="345695"/>
              <a:chOff x="5527528" y="3067992"/>
              <a:chExt cx="627836" cy="345695"/>
            </a:xfrm>
          </p:grpSpPr>
          <p:sp>
            <p:nvSpPr>
              <p:cNvPr id="114" name="Text Box 34"/>
              <p:cNvSpPr txBox="1">
                <a:spLocks noChangeArrowheads="1"/>
              </p:cNvSpPr>
              <p:nvPr/>
            </p:nvSpPr>
            <p:spPr bwMode="auto">
              <a:xfrm>
                <a:off x="5864900" y="3067992"/>
                <a:ext cx="290464" cy="33855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white">
                        <a:lumMod val="65000"/>
                      </a:prstClr>
                    </a:solidFill>
                    <a:effectLst/>
                    <a:uLnTx/>
                    <a:uFillTx/>
                    <a:latin typeface="Calibri" panose="020F0502020204030204"/>
                    <a:ea typeface="MS PGothic" panose="020B0600070205080204" pitchFamily="34" charset="-128"/>
                    <a:cs typeface="+mn-cs"/>
                  </a:rPr>
                  <a:t>P</a:t>
                </a:r>
                <a:endParaRPr kumimoji="0" lang="en-US" sz="2400" b="0" i="0" u="none" strike="noStrike" kern="1200" cap="none" spc="0" normalizeH="0" baseline="0" noProof="0" dirty="0">
                  <a:ln>
                    <a:noFill/>
                  </a:ln>
                  <a:solidFill>
                    <a:prstClr val="white">
                      <a:lumMod val="65000"/>
                    </a:prstClr>
                  </a:solidFill>
                  <a:effectLst/>
                  <a:uLnTx/>
                  <a:uFillTx/>
                  <a:latin typeface="Calibri" panose="020F0502020204030204"/>
                  <a:ea typeface="MS PGothic" panose="020B0600070205080204" pitchFamily="34" charset="-128"/>
                  <a:cs typeface="+mn-cs"/>
                </a:endParaRPr>
              </a:p>
            </p:txBody>
          </p:sp>
          <p:sp>
            <p:nvSpPr>
              <p:cNvPr id="120" name="Text Box 36"/>
              <p:cNvSpPr txBox="1">
                <a:spLocks noChangeArrowheads="1"/>
              </p:cNvSpPr>
              <p:nvPr/>
            </p:nvSpPr>
            <p:spPr bwMode="auto">
              <a:xfrm>
                <a:off x="5527528" y="3075133"/>
                <a:ext cx="316112" cy="33855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white">
                        <a:lumMod val="65000"/>
                      </a:prstClr>
                    </a:solidFill>
                    <a:effectLst/>
                    <a:uLnTx/>
                    <a:uFillTx/>
                    <a:latin typeface="Calibri" panose="020F0502020204030204"/>
                    <a:ea typeface="MS PGothic" panose="020B0600070205080204" pitchFamily="34" charset="-128"/>
                    <a:cs typeface="+mn-cs"/>
                  </a:rPr>
                  <a:t>U</a:t>
                </a:r>
                <a:endParaRPr kumimoji="0" lang="en-US" sz="2400" b="0" i="0" u="none" strike="noStrike" kern="1200" cap="none" spc="0" normalizeH="0" baseline="0" noProof="0" dirty="0">
                  <a:ln>
                    <a:noFill/>
                  </a:ln>
                  <a:solidFill>
                    <a:prstClr val="white">
                      <a:lumMod val="65000"/>
                    </a:prstClr>
                  </a:solidFill>
                  <a:effectLst/>
                  <a:uLnTx/>
                  <a:uFillTx/>
                  <a:latin typeface="Calibri" panose="020F0502020204030204"/>
                  <a:ea typeface="MS PGothic" panose="020B0600070205080204" pitchFamily="34" charset="-128"/>
                  <a:cs typeface="+mn-cs"/>
                </a:endParaRPr>
              </a:p>
            </p:txBody>
          </p:sp>
        </p:grpSp>
      </p:grpSp>
      <p:sp>
        <p:nvSpPr>
          <p:cNvPr id="83" name="Line 39"/>
          <p:cNvSpPr>
            <a:spLocks noChangeShapeType="1"/>
          </p:cNvSpPr>
          <p:nvPr/>
        </p:nvSpPr>
        <p:spPr bwMode="auto">
          <a:xfrm flipV="1">
            <a:off x="5038305" y="2821148"/>
            <a:ext cx="0" cy="392113"/>
          </a:xfrm>
          <a:prstGeom prst="line">
            <a:avLst/>
          </a:prstGeom>
          <a:noFill/>
          <a:ln w="1270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90" name="Line 39"/>
          <p:cNvSpPr>
            <a:spLocks noChangeShapeType="1"/>
          </p:cNvSpPr>
          <p:nvPr/>
        </p:nvSpPr>
        <p:spPr bwMode="auto">
          <a:xfrm flipV="1">
            <a:off x="5198693" y="2812182"/>
            <a:ext cx="0" cy="392113"/>
          </a:xfrm>
          <a:prstGeom prst="line">
            <a:avLst/>
          </a:prstGeom>
          <a:noFill/>
          <a:ln w="1270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21" name="Group 20"/>
          <p:cNvGrpSpPr/>
          <p:nvPr/>
        </p:nvGrpSpPr>
        <p:grpSpPr>
          <a:xfrm>
            <a:off x="182880" y="2863950"/>
            <a:ext cx="5235245" cy="1390074"/>
            <a:chOff x="182880" y="2863950"/>
            <a:chExt cx="5235245" cy="1390074"/>
          </a:xfrm>
        </p:grpSpPr>
        <p:grpSp>
          <p:nvGrpSpPr>
            <p:cNvPr id="18" name="Group 17"/>
            <p:cNvGrpSpPr/>
            <p:nvPr/>
          </p:nvGrpSpPr>
          <p:grpSpPr>
            <a:xfrm>
              <a:off x="4962499" y="2863950"/>
              <a:ext cx="455626" cy="338554"/>
              <a:chOff x="4962499" y="2863950"/>
              <a:chExt cx="455626" cy="338554"/>
            </a:xfrm>
          </p:grpSpPr>
          <p:sp>
            <p:nvSpPr>
              <p:cNvPr id="91" name="Text Box 33"/>
              <p:cNvSpPr txBox="1">
                <a:spLocks noChangeArrowheads="1"/>
              </p:cNvSpPr>
              <p:nvPr/>
            </p:nvSpPr>
            <p:spPr bwMode="auto">
              <a:xfrm>
                <a:off x="4962499" y="2863950"/>
                <a:ext cx="296876" cy="33855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C</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92" name="Text Box 33"/>
              <p:cNvSpPr txBox="1">
                <a:spLocks noChangeArrowheads="1"/>
              </p:cNvSpPr>
              <p:nvPr/>
            </p:nvSpPr>
            <p:spPr bwMode="auto">
              <a:xfrm>
                <a:off x="5121249" y="2863950"/>
                <a:ext cx="296876" cy="33855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E</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sp>
          <p:nvSpPr>
            <p:cNvPr id="103" name="Text Box 44"/>
            <p:cNvSpPr txBox="1">
              <a:spLocks noChangeArrowheads="1"/>
            </p:cNvSpPr>
            <p:nvPr/>
          </p:nvSpPr>
          <p:spPr bwMode="auto">
            <a:xfrm>
              <a:off x="182880" y="3829292"/>
              <a:ext cx="3384479" cy="424732"/>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C, E: </a:t>
              </a:r>
              <a:r>
                <a:rPr kumimoji="0" lang="en-US" sz="20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congestion notification</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10" name="Freeform 48"/>
            <p:cNvSpPr/>
            <p:nvPr/>
          </p:nvSpPr>
          <p:spPr bwMode="auto">
            <a:xfrm>
              <a:off x="3573195" y="3136684"/>
              <a:ext cx="1749482" cy="914811"/>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1" fmla="*/ 0 w 11345"/>
                <a:gd name="connsiteY0-2" fmla="*/ 13363 h 13363"/>
                <a:gd name="connsiteX1-3" fmla="*/ 9905 w 11345"/>
                <a:gd name="connsiteY1-4" fmla="*/ 0 h 13363"/>
                <a:gd name="connsiteX2-5" fmla="*/ 11345 w 11345"/>
                <a:gd name="connsiteY2-6" fmla="*/ 135 h 13363"/>
                <a:gd name="connsiteX0-7" fmla="*/ 0 w 11465"/>
                <a:gd name="connsiteY0-8" fmla="*/ 23977 h 23977"/>
                <a:gd name="connsiteX1-9" fmla="*/ 10025 w 11465"/>
                <a:gd name="connsiteY1-10" fmla="*/ 0 h 23977"/>
                <a:gd name="connsiteX2-11" fmla="*/ 11465 w 11465"/>
                <a:gd name="connsiteY2-12" fmla="*/ 135 h 23977"/>
                <a:gd name="connsiteX0-13" fmla="*/ 0 w 11405"/>
                <a:gd name="connsiteY0-14" fmla="*/ 28694 h 28694"/>
                <a:gd name="connsiteX1-15" fmla="*/ 9965 w 11405"/>
                <a:gd name="connsiteY1-16" fmla="*/ 0 h 28694"/>
                <a:gd name="connsiteX2-17" fmla="*/ 11405 w 11405"/>
                <a:gd name="connsiteY2-18" fmla="*/ 135 h 28694"/>
                <a:gd name="connsiteX0-19" fmla="*/ 0 w 11391"/>
                <a:gd name="connsiteY0-20" fmla="*/ 28694 h 28694"/>
                <a:gd name="connsiteX1-21" fmla="*/ 9965 w 11391"/>
                <a:gd name="connsiteY1-22" fmla="*/ 0 h 28694"/>
                <a:gd name="connsiteX2-23" fmla="*/ 11391 w 11391"/>
                <a:gd name="connsiteY2-24" fmla="*/ 0 h 28694"/>
                <a:gd name="connsiteX0-25" fmla="*/ 0 w 11391"/>
                <a:gd name="connsiteY0-26" fmla="*/ 28743 h 28743"/>
                <a:gd name="connsiteX1-27" fmla="*/ 6388 w 11391"/>
                <a:gd name="connsiteY1-28" fmla="*/ 0 h 28743"/>
                <a:gd name="connsiteX2-29" fmla="*/ 11391 w 11391"/>
                <a:gd name="connsiteY2-30" fmla="*/ 49 h 28743"/>
                <a:gd name="connsiteX0-31" fmla="*/ 0 w 7455"/>
                <a:gd name="connsiteY0-32" fmla="*/ 28792 h 28792"/>
                <a:gd name="connsiteX1-33" fmla="*/ 6388 w 7455"/>
                <a:gd name="connsiteY1-34" fmla="*/ 49 h 28792"/>
                <a:gd name="connsiteX2-35" fmla="*/ 7455 w 7455"/>
                <a:gd name="connsiteY2-36" fmla="*/ 0 h 28792"/>
                <a:gd name="connsiteX0-37" fmla="*/ 0 w 9679"/>
                <a:gd name="connsiteY0-38" fmla="*/ 9983 h 9983"/>
                <a:gd name="connsiteX1-39" fmla="*/ 8569 w 9679"/>
                <a:gd name="connsiteY1-40" fmla="*/ 0 h 9983"/>
                <a:gd name="connsiteX2-41" fmla="*/ 9679 w 9679"/>
                <a:gd name="connsiteY2-42" fmla="*/ 34 h 9983"/>
                <a:gd name="connsiteX0-43" fmla="*/ 0 w 10062"/>
                <a:gd name="connsiteY0-44" fmla="*/ 10017 h 10017"/>
                <a:gd name="connsiteX1-45" fmla="*/ 8853 w 10062"/>
                <a:gd name="connsiteY1-46" fmla="*/ 17 h 10017"/>
                <a:gd name="connsiteX2-47" fmla="*/ 10062 w 10062"/>
                <a:gd name="connsiteY2-48" fmla="*/ 0 h 10017"/>
              </a:gdLst>
              <a:ahLst/>
              <a:cxnLst>
                <a:cxn ang="0">
                  <a:pos x="connsiteX0-1" y="connsiteY0-2"/>
                </a:cxn>
                <a:cxn ang="0">
                  <a:pos x="connsiteX1-3" y="connsiteY1-4"/>
                </a:cxn>
                <a:cxn ang="0">
                  <a:pos x="connsiteX2-5" y="connsiteY2-6"/>
                </a:cxn>
              </a:cxnLst>
              <a:rect l="l" t="t" r="r" b="b"/>
              <a:pathLst>
                <a:path w="10062" h="10017">
                  <a:moveTo>
                    <a:pt x="0" y="10017"/>
                  </a:moveTo>
                  <a:lnTo>
                    <a:pt x="8853" y="17"/>
                  </a:lnTo>
                  <a:lnTo>
                    <a:pt x="10062"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94" name="Slide Number Placeholder 2"/>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9"/>
                                        </p:tgtEl>
                                        <p:attrNameLst>
                                          <p:attrName>style.visibility</p:attrName>
                                        </p:attrNameLst>
                                      </p:cBhvr>
                                      <p:to>
                                        <p:strVal val="visible"/>
                                      </p:to>
                                    </p:set>
                                    <p:animEffect transition="in" filter="dissolve">
                                      <p:cBhvr>
                                        <p:cTn id="22" dur="500"/>
                                        <p:tgtEl>
                                          <p:spTgt spid="12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dissolv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dissolv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15"/>
                                        </p:tgtEl>
                                        <p:attrNameLst>
                                          <p:attrName>style.visibility</p:attrName>
                                        </p:attrNameLst>
                                      </p:cBhvr>
                                      <p:to>
                                        <p:strVal val="visible"/>
                                      </p:to>
                                    </p:set>
                                    <p:animEffect transition="in" filter="dissolve">
                                      <p:cBhvr>
                                        <p:cTn id="47" dur="500"/>
                                        <p:tgtEl>
                                          <p:spTgt spid="11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sequence numbers, ACKs</a:t>
            </a:r>
            <a:endParaRPr lang="en-US" sz="4400" b="0" dirty="0"/>
          </a:p>
        </p:txBody>
      </p:sp>
      <p:sp>
        <p:nvSpPr>
          <p:cNvPr id="223" name="Rectangle 5"/>
          <p:cNvSpPr txBox="1">
            <a:spLocks noChangeArrowheads="1"/>
          </p:cNvSpPr>
          <p:nvPr/>
        </p:nvSpPr>
        <p:spPr bwMode="auto">
          <a:xfrm>
            <a:off x="715171" y="1355712"/>
            <a:ext cx="5096669" cy="1311288"/>
          </a:xfrm>
          <a:prstGeom prst="rect">
            <a:avLst/>
          </a:prstGeom>
          <a:noFill/>
          <a:ln>
            <a:noFill/>
          </a:ln>
          <a:effectLst/>
        </p:spPr>
        <p:txBody>
          <a:bodyPr vert="horz" wrap="square" lIns="91440" tIns="45720" rIns="91440" bIns="45720" numCol="1" anchor="t" anchorCtr="0" compatLnSpc="1"/>
          <a:lstStyle>
            <a:lvl1pPr marL="284480" indent="-28448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mn-lt"/>
                <a:ea typeface="MS PGothic" panose="020B0600070205080204" pitchFamily="34" charset="-128"/>
                <a:cs typeface="MS PGothic" panose="020B0600070205080204" pitchFamily="34" charset="-128"/>
              </a:defRPr>
            </a:lvl1pPr>
            <a:lvl2pPr marL="687705" indent="-23050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4pPr>
            <a:lvl5pPr marL="20574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9pPr>
          </a:lstStyle>
          <a:p>
            <a:pPr marL="234950" marR="0" lvl="0" indent="-123825"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None/>
              <a:defRPr/>
            </a:pPr>
            <a:r>
              <a:rPr kumimoji="0" lang="en-US" altLang="en-US" sz="2800" b="0" i="1" u="none" strike="noStrike" kern="0" cap="none" spc="0" normalizeH="0" baseline="0" noProof="0" dirty="0">
                <a:ln>
                  <a:noFill/>
                </a:ln>
                <a:solidFill>
                  <a:srgbClr val="CC0000"/>
                </a:solidFill>
                <a:effectLst/>
                <a:uLnTx/>
                <a:uFillTx/>
                <a:latin typeface="Calibri" panose="020F0502020204030204"/>
                <a:ea typeface="MS PGothic" panose="020B0600070205080204" pitchFamily="34" charset="-128"/>
              </a:rPr>
              <a:t>Sequence numbers:</a:t>
            </a:r>
            <a:endParaRPr kumimoji="0" lang="en-US" altLang="en-US" sz="2800" b="0" i="1" u="none" strike="noStrike" kern="0" cap="none" spc="0" normalizeH="0" baseline="0" noProof="0" dirty="0">
              <a:ln>
                <a:noFill/>
              </a:ln>
              <a:solidFill>
                <a:srgbClr val="CC0000"/>
              </a:solidFill>
              <a:effectLst/>
              <a:uLnTx/>
              <a:uFillTx/>
              <a:latin typeface="Calibri" panose="020F0502020204030204"/>
              <a:ea typeface="MS PGothic" panose="020B0600070205080204" pitchFamily="34" charset="-128"/>
            </a:endParaRPr>
          </a:p>
          <a:p>
            <a:pPr marL="635000" marR="0" lvl="1" indent="-27813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byte stream “</a:t>
            </a:r>
            <a:r>
              <a:rPr kumimoji="0" lang="en-US" altLang="ja-JP"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number” of first byte in segment’s data</a:t>
            </a:r>
            <a:endParaRPr kumimoji="0" lang="en-US" altLang="ja-JP" sz="24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224" name="Group 192"/>
          <p:cNvGrpSpPr/>
          <p:nvPr/>
        </p:nvGrpSpPr>
        <p:grpSpPr bwMode="auto">
          <a:xfrm>
            <a:off x="7783528" y="3989281"/>
            <a:ext cx="3086106" cy="2541588"/>
            <a:chOff x="3520" y="2404"/>
            <a:chExt cx="1944" cy="1601"/>
          </a:xfrm>
        </p:grpSpPr>
        <p:sp>
          <p:nvSpPr>
            <p:cNvPr id="225" name="Rectangle 167"/>
            <p:cNvSpPr>
              <a:spLocks noChangeArrowheads="1"/>
            </p:cNvSpPr>
            <p:nvPr/>
          </p:nvSpPr>
          <p:spPr bwMode="auto">
            <a:xfrm>
              <a:off x="3755" y="3589"/>
              <a:ext cx="1202" cy="130"/>
            </a:xfrm>
            <a:prstGeom prst="rect">
              <a:avLst/>
            </a:prstGeom>
            <a:solidFill>
              <a:srgbClr val="CC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26" name="Group 148"/>
            <p:cNvGrpSpPr/>
            <p:nvPr/>
          </p:nvGrpSpPr>
          <p:grpSpPr bwMode="auto">
            <a:xfrm>
              <a:off x="3731" y="3291"/>
              <a:ext cx="1252" cy="714"/>
              <a:chOff x="1974" y="2984"/>
              <a:chExt cx="1252" cy="714"/>
            </a:xfrm>
          </p:grpSpPr>
          <p:sp>
            <p:nvSpPr>
              <p:cNvPr id="229" name="Rectangle 149"/>
              <p:cNvSpPr>
                <a:spLocks noChangeArrowheads="1"/>
              </p:cNvSpPr>
              <p:nvPr/>
            </p:nvSpPr>
            <p:spPr bwMode="auto">
              <a:xfrm>
                <a:off x="1994" y="2995"/>
                <a:ext cx="1210" cy="703"/>
              </a:xfrm>
              <a:prstGeom prst="rect">
                <a:avLst/>
              </a:prstGeom>
              <a:no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0" name="Text Box 150"/>
              <p:cNvSpPr txBox="1">
                <a:spLocks noChangeArrowheads="1"/>
              </p:cNvSpPr>
              <p:nvPr/>
            </p:nvSpPr>
            <p:spPr bwMode="auto">
              <a:xfrm>
                <a:off x="2001" y="2984"/>
                <a:ext cx="580" cy="15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source port #</a:t>
                </a: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1" name="Text Box 151"/>
              <p:cNvSpPr txBox="1">
                <a:spLocks noChangeArrowheads="1"/>
              </p:cNvSpPr>
              <p:nvPr/>
            </p:nvSpPr>
            <p:spPr bwMode="auto">
              <a:xfrm>
                <a:off x="2648" y="2987"/>
                <a:ext cx="491" cy="15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dest port #</a:t>
                </a: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2" name="Text Box 152"/>
              <p:cNvSpPr txBox="1">
                <a:spLocks noChangeArrowheads="1"/>
              </p:cNvSpPr>
              <p:nvPr/>
            </p:nvSpPr>
            <p:spPr bwMode="auto">
              <a:xfrm>
                <a:off x="2154" y="3117"/>
                <a:ext cx="912" cy="173"/>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sequence number</a:t>
                </a:r>
                <a:endParaRPr kumimoji="0" 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3" name="Text Box 153"/>
              <p:cNvSpPr txBox="1">
                <a:spLocks noChangeArrowheads="1"/>
              </p:cNvSpPr>
              <p:nvPr/>
            </p:nvSpPr>
            <p:spPr bwMode="auto">
              <a:xfrm>
                <a:off x="1974" y="3257"/>
                <a:ext cx="1252" cy="173"/>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2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rPr>
                  <a:t>acknowledgement number</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ea typeface="MS PGothic" panose="020B0600070205080204" pitchFamily="34" charset="-128"/>
                  <a:cs typeface="+mn-cs"/>
                </a:endParaRPr>
              </a:p>
            </p:txBody>
          </p:sp>
          <p:sp>
            <p:nvSpPr>
              <p:cNvPr id="234" name="Text Box 154"/>
              <p:cNvSpPr txBox="1">
                <a:spLocks noChangeArrowheads="1"/>
              </p:cNvSpPr>
              <p:nvPr/>
            </p:nvSpPr>
            <p:spPr bwMode="auto">
              <a:xfrm>
                <a:off x="2053" y="3544"/>
                <a:ext cx="475" cy="15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checksum</a:t>
                </a: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35" name="Line 155"/>
              <p:cNvSpPr>
                <a:spLocks noChangeShapeType="1"/>
              </p:cNvSpPr>
              <p:nvPr/>
            </p:nvSpPr>
            <p:spPr bwMode="auto">
              <a:xfrm>
                <a:off x="1994" y="3138"/>
                <a:ext cx="1212"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6" name="Line 156"/>
              <p:cNvSpPr>
                <a:spLocks noChangeShapeType="1"/>
              </p:cNvSpPr>
              <p:nvPr/>
            </p:nvSpPr>
            <p:spPr bwMode="auto">
              <a:xfrm>
                <a:off x="1994" y="3274"/>
                <a:ext cx="1212"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7" name="Line 157"/>
              <p:cNvSpPr>
                <a:spLocks noChangeShapeType="1"/>
              </p:cNvSpPr>
              <p:nvPr/>
            </p:nvSpPr>
            <p:spPr bwMode="auto">
              <a:xfrm>
                <a:off x="1992" y="3414"/>
                <a:ext cx="1212"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8" name="Line 158"/>
              <p:cNvSpPr>
                <a:spLocks noChangeShapeType="1"/>
              </p:cNvSpPr>
              <p:nvPr/>
            </p:nvSpPr>
            <p:spPr bwMode="auto">
              <a:xfrm>
                <a:off x="2588" y="2994"/>
                <a:ext cx="0" cy="142"/>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9" name="Line 159"/>
              <p:cNvSpPr>
                <a:spLocks noChangeShapeType="1"/>
              </p:cNvSpPr>
              <p:nvPr/>
            </p:nvSpPr>
            <p:spPr bwMode="auto">
              <a:xfrm>
                <a:off x="2588" y="3416"/>
                <a:ext cx="0" cy="28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0" name="Line 160"/>
              <p:cNvSpPr>
                <a:spLocks noChangeShapeType="1"/>
              </p:cNvSpPr>
              <p:nvPr/>
            </p:nvSpPr>
            <p:spPr bwMode="auto">
              <a:xfrm>
                <a:off x="1994" y="3548"/>
                <a:ext cx="1212"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1" name="Text Box 161"/>
              <p:cNvSpPr txBox="1">
                <a:spLocks noChangeArrowheads="1"/>
              </p:cNvSpPr>
              <p:nvPr/>
            </p:nvSpPr>
            <p:spPr bwMode="auto">
              <a:xfrm>
                <a:off x="2708" y="3390"/>
                <a:ext cx="323" cy="17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rwnd</a:t>
                </a:r>
                <a:endParaRPr kumimoji="0" 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42" name="Text Box 162"/>
              <p:cNvSpPr txBox="1">
                <a:spLocks noChangeArrowheads="1"/>
              </p:cNvSpPr>
              <p:nvPr/>
            </p:nvSpPr>
            <p:spPr bwMode="auto">
              <a:xfrm>
                <a:off x="2651" y="3544"/>
                <a:ext cx="496" cy="15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urg pointer</a:t>
                </a: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243" name="Line 163"/>
              <p:cNvSpPr>
                <a:spLocks noChangeShapeType="1"/>
              </p:cNvSpPr>
              <p:nvPr/>
            </p:nvSpPr>
            <p:spPr bwMode="auto">
              <a:xfrm>
                <a:off x="2398" y="3413"/>
                <a:ext cx="0" cy="134"/>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4" name="Line 164"/>
              <p:cNvSpPr>
                <a:spLocks noChangeShapeType="1"/>
              </p:cNvSpPr>
              <p:nvPr/>
            </p:nvSpPr>
            <p:spPr bwMode="auto">
              <a:xfrm>
                <a:off x="2143" y="3412"/>
                <a:ext cx="0" cy="134"/>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27" name="Text Box 166"/>
            <p:cNvSpPr txBox="1">
              <a:spLocks noChangeArrowheads="1"/>
            </p:cNvSpPr>
            <p:nvPr/>
          </p:nvSpPr>
          <p:spPr bwMode="auto">
            <a:xfrm>
              <a:off x="3520" y="3092"/>
              <a:ext cx="1944" cy="2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outgoing segment from receiver</a:t>
              </a: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8" name="Freeform 168"/>
            <p:cNvSpPr/>
            <p:nvPr/>
          </p:nvSpPr>
          <p:spPr bwMode="auto">
            <a:xfrm flipH="1" flipV="1">
              <a:off x="3599" y="2404"/>
              <a:ext cx="107" cy="1194"/>
            </a:xfrm>
            <a:custGeom>
              <a:avLst/>
              <a:gdLst>
                <a:gd name="T0" fmla="*/ 0 w 107"/>
                <a:gd name="T1" fmla="*/ 0 h 910"/>
                <a:gd name="T2" fmla="*/ 107 w 107"/>
                <a:gd name="T3" fmla="*/ 0 h 910"/>
                <a:gd name="T4" fmla="*/ 107 w 107"/>
                <a:gd name="T5" fmla="*/ 13768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45" name="Group 195"/>
          <p:cNvGrpSpPr/>
          <p:nvPr/>
        </p:nvGrpSpPr>
        <p:grpSpPr bwMode="auto">
          <a:xfrm>
            <a:off x="8685214" y="6022869"/>
            <a:ext cx="358775" cy="304800"/>
            <a:chOff x="5144" y="3677"/>
            <a:chExt cx="226" cy="192"/>
          </a:xfrm>
        </p:grpSpPr>
        <p:sp>
          <p:nvSpPr>
            <p:cNvPr id="246" name="Rectangle 194"/>
            <p:cNvSpPr>
              <a:spLocks noChangeArrowheads="1"/>
            </p:cNvSpPr>
            <p:nvPr/>
          </p:nvSpPr>
          <p:spPr bwMode="auto">
            <a:xfrm>
              <a:off x="5212" y="3716"/>
              <a:ext cx="88" cy="130"/>
            </a:xfrm>
            <a:prstGeom prst="rect">
              <a:avLst/>
            </a:prstGeom>
            <a:solidFill>
              <a:srgbClr val="CC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7" name="Text Box 193"/>
            <p:cNvSpPr txBox="1">
              <a:spLocks noChangeArrowheads="1"/>
            </p:cNvSpPr>
            <p:nvPr/>
          </p:nvSpPr>
          <p:spPr bwMode="auto">
            <a:xfrm>
              <a:off x="5144" y="3677"/>
              <a:ext cx="226" cy="192"/>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defRPr/>
              </a:pPr>
              <a:r>
                <a:rPr kumimoji="0" lang="en-US" sz="1400" b="0" i="0" u="none" strike="noStrike" kern="1200" cap="none" spc="0" normalizeH="0" baseline="0" noProof="0" dirty="0">
                  <a:ln>
                    <a:noFill/>
                  </a:ln>
                  <a:solidFill>
                    <a:srgbClr val="FFFFFF"/>
                  </a:solidFill>
                  <a:effectLst/>
                  <a:uLnTx/>
                  <a:uFillTx/>
                  <a:latin typeface="Arial Narrow" charset="0"/>
                  <a:ea typeface="MS PGothic" panose="020B0600070205080204" pitchFamily="34" charset="-128"/>
                  <a:cs typeface="+mn-cs"/>
                </a:rPr>
                <a:t>A</a:t>
              </a:r>
              <a:endParaRPr kumimoji="0" lang="en-US" sz="1400" b="0" i="0" u="none" strike="noStrike" kern="1200" cap="none" spc="0" normalizeH="0" baseline="0" noProof="0" dirty="0">
                <a:ln>
                  <a:noFill/>
                </a:ln>
                <a:solidFill>
                  <a:srgbClr val="FFFFFF"/>
                </a:solidFill>
                <a:effectLst/>
                <a:uLnTx/>
                <a:uFillTx/>
                <a:latin typeface="Arial Narrow" charset="0"/>
                <a:ea typeface="MS PGothic" panose="020B0600070205080204" pitchFamily="34" charset="-128"/>
                <a:cs typeface="+mn-cs"/>
              </a:endParaRPr>
            </a:p>
          </p:txBody>
        </p:sp>
      </p:grpSp>
      <p:sp>
        <p:nvSpPr>
          <p:cNvPr id="248" name="Rectangle 37"/>
          <p:cNvSpPr>
            <a:spLocks noChangeArrowheads="1"/>
          </p:cNvSpPr>
          <p:nvPr/>
        </p:nvSpPr>
        <p:spPr bwMode="auto">
          <a:xfrm>
            <a:off x="6835777" y="3123626"/>
            <a:ext cx="65087" cy="622300"/>
          </a:xfrm>
          <a:prstGeom prst="rect">
            <a:avLst/>
          </a:prstGeom>
          <a:gradFill rotWithShape="1">
            <a:gsLst>
              <a:gs pos="0">
                <a:srgbClr val="FFFFFF"/>
              </a:gs>
              <a:gs pos="100000">
                <a:srgbClr val="33CC33"/>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9" name="Rectangle 39"/>
          <p:cNvSpPr>
            <a:spLocks noChangeArrowheads="1"/>
          </p:cNvSpPr>
          <p:nvPr/>
        </p:nvSpPr>
        <p:spPr bwMode="auto">
          <a:xfrm>
            <a:off x="6932614" y="3125214"/>
            <a:ext cx="65088" cy="622300"/>
          </a:xfrm>
          <a:prstGeom prst="rect">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0" name="Rectangle 40"/>
          <p:cNvSpPr>
            <a:spLocks noChangeArrowheads="1"/>
          </p:cNvSpPr>
          <p:nvPr/>
        </p:nvSpPr>
        <p:spPr bwMode="auto">
          <a:xfrm>
            <a:off x="7031039" y="3123626"/>
            <a:ext cx="65088" cy="622300"/>
          </a:xfrm>
          <a:prstGeom prst="rect">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1" name="Rectangle 41"/>
          <p:cNvSpPr>
            <a:spLocks noChangeArrowheads="1"/>
          </p:cNvSpPr>
          <p:nvPr/>
        </p:nvSpPr>
        <p:spPr bwMode="auto">
          <a:xfrm>
            <a:off x="7127877" y="3123626"/>
            <a:ext cx="65087" cy="622300"/>
          </a:xfrm>
          <a:prstGeom prst="rect">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2" name="Rectangle 42"/>
          <p:cNvSpPr>
            <a:spLocks noChangeArrowheads="1"/>
          </p:cNvSpPr>
          <p:nvPr/>
        </p:nvSpPr>
        <p:spPr bwMode="auto">
          <a:xfrm>
            <a:off x="7223127" y="3123626"/>
            <a:ext cx="65087" cy="622300"/>
          </a:xfrm>
          <a:prstGeom prst="rect">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3" name="Rectangle 43"/>
          <p:cNvSpPr>
            <a:spLocks noChangeArrowheads="1"/>
          </p:cNvSpPr>
          <p:nvPr/>
        </p:nvSpPr>
        <p:spPr bwMode="auto">
          <a:xfrm>
            <a:off x="7319964" y="3123626"/>
            <a:ext cx="65088" cy="622300"/>
          </a:xfrm>
          <a:prstGeom prst="rect">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4" name="Rectangle 45"/>
          <p:cNvSpPr>
            <a:spLocks noChangeArrowheads="1"/>
          </p:cNvSpPr>
          <p:nvPr/>
        </p:nvSpPr>
        <p:spPr bwMode="auto">
          <a:xfrm>
            <a:off x="7412039" y="3123626"/>
            <a:ext cx="65088" cy="622300"/>
          </a:xfrm>
          <a:prstGeom prst="rect">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5" name="Rectangle 46"/>
          <p:cNvSpPr>
            <a:spLocks noChangeArrowheads="1"/>
          </p:cNvSpPr>
          <p:nvPr/>
        </p:nvSpPr>
        <p:spPr bwMode="auto">
          <a:xfrm>
            <a:off x="7507289" y="3123626"/>
            <a:ext cx="65088" cy="622300"/>
          </a:xfrm>
          <a:prstGeom prst="rect">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6" name="Rectangle 47"/>
          <p:cNvSpPr>
            <a:spLocks noChangeArrowheads="1"/>
          </p:cNvSpPr>
          <p:nvPr/>
        </p:nvSpPr>
        <p:spPr bwMode="auto">
          <a:xfrm>
            <a:off x="7602539" y="3123626"/>
            <a:ext cx="65088" cy="622300"/>
          </a:xfrm>
          <a:prstGeom prst="rect">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7" name="Rectangle 50"/>
          <p:cNvSpPr>
            <a:spLocks noChangeArrowheads="1"/>
          </p:cNvSpPr>
          <p:nvPr/>
        </p:nvSpPr>
        <p:spPr bwMode="auto">
          <a:xfrm>
            <a:off x="7708902" y="3123626"/>
            <a:ext cx="65087" cy="622300"/>
          </a:xfrm>
          <a:prstGeom prst="rect">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8" name="Rectangle 51"/>
          <p:cNvSpPr>
            <a:spLocks noChangeArrowheads="1"/>
          </p:cNvSpPr>
          <p:nvPr/>
        </p:nvSpPr>
        <p:spPr bwMode="auto">
          <a:xfrm>
            <a:off x="7807327" y="3125214"/>
            <a:ext cx="65087" cy="622300"/>
          </a:xfrm>
          <a:prstGeom prst="rect">
            <a:avLst/>
          </a:prstGeom>
          <a:solidFill>
            <a:srgbClr val="FFFF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9" name="Rectangle 52"/>
          <p:cNvSpPr>
            <a:spLocks noChangeArrowheads="1"/>
          </p:cNvSpPr>
          <p:nvPr/>
        </p:nvSpPr>
        <p:spPr bwMode="auto">
          <a:xfrm>
            <a:off x="7904164" y="3123626"/>
            <a:ext cx="65088" cy="622300"/>
          </a:xfrm>
          <a:prstGeom prst="rect">
            <a:avLst/>
          </a:prstGeom>
          <a:solidFill>
            <a:srgbClr val="FFFF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0" name="Rectangle 53"/>
          <p:cNvSpPr>
            <a:spLocks noChangeArrowheads="1"/>
          </p:cNvSpPr>
          <p:nvPr/>
        </p:nvSpPr>
        <p:spPr bwMode="auto">
          <a:xfrm>
            <a:off x="8001002" y="3123626"/>
            <a:ext cx="65087" cy="622300"/>
          </a:xfrm>
          <a:prstGeom prst="rect">
            <a:avLst/>
          </a:prstGeom>
          <a:solidFill>
            <a:srgbClr val="FFFF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1" name="Rectangle 54"/>
          <p:cNvSpPr>
            <a:spLocks noChangeArrowheads="1"/>
          </p:cNvSpPr>
          <p:nvPr/>
        </p:nvSpPr>
        <p:spPr bwMode="auto">
          <a:xfrm>
            <a:off x="8097839" y="3123626"/>
            <a:ext cx="65088" cy="622300"/>
          </a:xfrm>
          <a:prstGeom prst="rect">
            <a:avLst/>
          </a:prstGeom>
          <a:solidFill>
            <a:srgbClr val="FFFF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2" name="Rectangle 55"/>
          <p:cNvSpPr>
            <a:spLocks noChangeArrowheads="1"/>
          </p:cNvSpPr>
          <p:nvPr/>
        </p:nvSpPr>
        <p:spPr bwMode="auto">
          <a:xfrm>
            <a:off x="8193089" y="3123626"/>
            <a:ext cx="65088" cy="622300"/>
          </a:xfrm>
          <a:prstGeom prst="rect">
            <a:avLst/>
          </a:prstGeom>
          <a:solidFill>
            <a:srgbClr val="FFFF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3" name="Rectangle 56"/>
          <p:cNvSpPr>
            <a:spLocks noChangeArrowheads="1"/>
          </p:cNvSpPr>
          <p:nvPr/>
        </p:nvSpPr>
        <p:spPr bwMode="auto">
          <a:xfrm>
            <a:off x="8285164" y="3123626"/>
            <a:ext cx="65088" cy="622300"/>
          </a:xfrm>
          <a:prstGeom prst="rect">
            <a:avLst/>
          </a:prstGeom>
          <a:solidFill>
            <a:srgbClr val="FFFF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4" name="Rectangle 57"/>
          <p:cNvSpPr>
            <a:spLocks noChangeArrowheads="1"/>
          </p:cNvSpPr>
          <p:nvPr/>
        </p:nvSpPr>
        <p:spPr bwMode="auto">
          <a:xfrm>
            <a:off x="8380414" y="3123626"/>
            <a:ext cx="65088" cy="622300"/>
          </a:xfrm>
          <a:prstGeom prst="rect">
            <a:avLst/>
          </a:prstGeom>
          <a:solidFill>
            <a:srgbClr val="FFFF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5" name="Rectangle 58"/>
          <p:cNvSpPr>
            <a:spLocks noChangeArrowheads="1"/>
          </p:cNvSpPr>
          <p:nvPr/>
        </p:nvSpPr>
        <p:spPr bwMode="auto">
          <a:xfrm>
            <a:off x="8477252" y="3123626"/>
            <a:ext cx="65087" cy="622300"/>
          </a:xfrm>
          <a:prstGeom prst="rect">
            <a:avLst/>
          </a:prstGeom>
          <a:solidFill>
            <a:srgbClr val="FFFF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6" name="Rectangle 59"/>
          <p:cNvSpPr>
            <a:spLocks noChangeArrowheads="1"/>
          </p:cNvSpPr>
          <p:nvPr/>
        </p:nvSpPr>
        <p:spPr bwMode="auto">
          <a:xfrm>
            <a:off x="8566152" y="3123626"/>
            <a:ext cx="65087" cy="622300"/>
          </a:xfrm>
          <a:prstGeom prst="rect">
            <a:avLst/>
          </a:prstGeom>
          <a:solidFill>
            <a:srgbClr val="FFFF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7" name="Rectangle 60"/>
          <p:cNvSpPr>
            <a:spLocks noChangeArrowheads="1"/>
          </p:cNvSpPr>
          <p:nvPr/>
        </p:nvSpPr>
        <p:spPr bwMode="auto">
          <a:xfrm>
            <a:off x="8661402" y="3123626"/>
            <a:ext cx="65087" cy="622300"/>
          </a:xfrm>
          <a:prstGeom prst="rect">
            <a:avLst/>
          </a:prstGeom>
          <a:solidFill>
            <a:srgbClr val="FFFF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8" name="Rectangle 61"/>
          <p:cNvSpPr>
            <a:spLocks noChangeArrowheads="1"/>
          </p:cNvSpPr>
          <p:nvPr/>
        </p:nvSpPr>
        <p:spPr bwMode="auto">
          <a:xfrm>
            <a:off x="8755064" y="3122039"/>
            <a:ext cx="65088" cy="622300"/>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69" name="Rectangle 62"/>
          <p:cNvSpPr>
            <a:spLocks noChangeArrowheads="1"/>
          </p:cNvSpPr>
          <p:nvPr/>
        </p:nvSpPr>
        <p:spPr bwMode="auto">
          <a:xfrm>
            <a:off x="8847139" y="3122039"/>
            <a:ext cx="65088" cy="622300"/>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0" name="Rectangle 63"/>
          <p:cNvSpPr>
            <a:spLocks noChangeArrowheads="1"/>
          </p:cNvSpPr>
          <p:nvPr/>
        </p:nvSpPr>
        <p:spPr bwMode="auto">
          <a:xfrm>
            <a:off x="8943977" y="3122039"/>
            <a:ext cx="65087" cy="622300"/>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1" name="Rectangle 64"/>
          <p:cNvSpPr>
            <a:spLocks noChangeArrowheads="1"/>
          </p:cNvSpPr>
          <p:nvPr/>
        </p:nvSpPr>
        <p:spPr bwMode="auto">
          <a:xfrm>
            <a:off x="9039227" y="3122039"/>
            <a:ext cx="65087" cy="622300"/>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2" name="Rectangle 65"/>
          <p:cNvSpPr>
            <a:spLocks noChangeArrowheads="1"/>
          </p:cNvSpPr>
          <p:nvPr/>
        </p:nvSpPr>
        <p:spPr bwMode="auto">
          <a:xfrm>
            <a:off x="9128127" y="3122039"/>
            <a:ext cx="65087" cy="622300"/>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3" name="Rectangle 66"/>
          <p:cNvSpPr>
            <a:spLocks noChangeArrowheads="1"/>
          </p:cNvSpPr>
          <p:nvPr/>
        </p:nvSpPr>
        <p:spPr bwMode="auto">
          <a:xfrm>
            <a:off x="9223377" y="3122039"/>
            <a:ext cx="65087" cy="622300"/>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4" name="Rectangle 68"/>
          <p:cNvSpPr>
            <a:spLocks noChangeArrowheads="1"/>
          </p:cNvSpPr>
          <p:nvPr/>
        </p:nvSpPr>
        <p:spPr bwMode="auto">
          <a:xfrm>
            <a:off x="9320214" y="3123626"/>
            <a:ext cx="65088" cy="622300"/>
          </a:xfrm>
          <a:prstGeom prst="rect">
            <a:avLst/>
          </a:prstGeom>
          <a:solidFill>
            <a:srgbClr val="B2B2B2"/>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5" name="Rectangle 69"/>
          <p:cNvSpPr>
            <a:spLocks noChangeArrowheads="1"/>
          </p:cNvSpPr>
          <p:nvPr/>
        </p:nvSpPr>
        <p:spPr bwMode="auto">
          <a:xfrm>
            <a:off x="9417052" y="3125214"/>
            <a:ext cx="65087" cy="622300"/>
          </a:xfrm>
          <a:prstGeom prst="rect">
            <a:avLst/>
          </a:prstGeom>
          <a:solidFill>
            <a:srgbClr val="B2B2B2"/>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6" name="Rectangle 70"/>
          <p:cNvSpPr>
            <a:spLocks noChangeArrowheads="1"/>
          </p:cNvSpPr>
          <p:nvPr/>
        </p:nvSpPr>
        <p:spPr bwMode="auto">
          <a:xfrm>
            <a:off x="9513889" y="3123626"/>
            <a:ext cx="65088" cy="622300"/>
          </a:xfrm>
          <a:prstGeom prst="rect">
            <a:avLst/>
          </a:prstGeom>
          <a:solidFill>
            <a:srgbClr val="B2B2B2"/>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7" name="Rectangle 71"/>
          <p:cNvSpPr>
            <a:spLocks noChangeArrowheads="1"/>
          </p:cNvSpPr>
          <p:nvPr/>
        </p:nvSpPr>
        <p:spPr bwMode="auto">
          <a:xfrm>
            <a:off x="9612314" y="3123626"/>
            <a:ext cx="65088" cy="622300"/>
          </a:xfrm>
          <a:prstGeom prst="rect">
            <a:avLst/>
          </a:prstGeom>
          <a:solidFill>
            <a:srgbClr val="B2B2B2"/>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8" name="Rectangle 72"/>
          <p:cNvSpPr>
            <a:spLocks noChangeArrowheads="1"/>
          </p:cNvSpPr>
          <p:nvPr/>
        </p:nvSpPr>
        <p:spPr bwMode="auto">
          <a:xfrm>
            <a:off x="9707564" y="3123626"/>
            <a:ext cx="65088" cy="622300"/>
          </a:xfrm>
          <a:prstGeom prst="rect">
            <a:avLst/>
          </a:prstGeom>
          <a:solidFill>
            <a:srgbClr val="B2B2B2"/>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79" name="Rectangle 73"/>
          <p:cNvSpPr>
            <a:spLocks noChangeArrowheads="1"/>
          </p:cNvSpPr>
          <p:nvPr/>
        </p:nvSpPr>
        <p:spPr bwMode="auto">
          <a:xfrm>
            <a:off x="9802814" y="3123626"/>
            <a:ext cx="65088" cy="622300"/>
          </a:xfrm>
          <a:prstGeom prst="rect">
            <a:avLst/>
          </a:prstGeom>
          <a:solidFill>
            <a:srgbClr val="B2B2B2"/>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0" name="Rectangle 74"/>
          <p:cNvSpPr>
            <a:spLocks noChangeArrowheads="1"/>
          </p:cNvSpPr>
          <p:nvPr/>
        </p:nvSpPr>
        <p:spPr bwMode="auto">
          <a:xfrm>
            <a:off x="9894889" y="3123626"/>
            <a:ext cx="65088" cy="622300"/>
          </a:xfrm>
          <a:prstGeom prst="rect">
            <a:avLst/>
          </a:prstGeom>
          <a:solidFill>
            <a:srgbClr val="B2B2B2"/>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1" name="Rectangle 75"/>
          <p:cNvSpPr>
            <a:spLocks noChangeArrowheads="1"/>
          </p:cNvSpPr>
          <p:nvPr/>
        </p:nvSpPr>
        <p:spPr bwMode="auto">
          <a:xfrm>
            <a:off x="9991727" y="3123626"/>
            <a:ext cx="65087" cy="622300"/>
          </a:xfrm>
          <a:prstGeom prst="rect">
            <a:avLst/>
          </a:prstGeom>
          <a:solidFill>
            <a:srgbClr val="B2B2B2"/>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2" name="Rectangle 76"/>
          <p:cNvSpPr>
            <a:spLocks noChangeArrowheads="1"/>
          </p:cNvSpPr>
          <p:nvPr/>
        </p:nvSpPr>
        <p:spPr bwMode="auto">
          <a:xfrm>
            <a:off x="10086977" y="3123626"/>
            <a:ext cx="65087" cy="622300"/>
          </a:xfrm>
          <a:prstGeom prst="rect">
            <a:avLst/>
          </a:prstGeom>
          <a:gradFill rotWithShape="1">
            <a:gsLst>
              <a:gs pos="0">
                <a:srgbClr val="B2B2B2"/>
              </a:gs>
              <a:gs pos="100000">
                <a:srgbClr val="FFFF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3" name="Rectangle 78"/>
          <p:cNvSpPr>
            <a:spLocks noChangeArrowheads="1"/>
          </p:cNvSpPr>
          <p:nvPr/>
        </p:nvSpPr>
        <p:spPr bwMode="auto">
          <a:xfrm>
            <a:off x="6792914" y="3861814"/>
            <a:ext cx="3408363" cy="88900"/>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4" name="Rectangle 79"/>
          <p:cNvSpPr>
            <a:spLocks noChangeArrowheads="1"/>
          </p:cNvSpPr>
          <p:nvPr/>
        </p:nvSpPr>
        <p:spPr bwMode="auto">
          <a:xfrm>
            <a:off x="6878639" y="3014089"/>
            <a:ext cx="3408363" cy="88900"/>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5" name="Line 80"/>
          <p:cNvSpPr>
            <a:spLocks noChangeShapeType="1"/>
          </p:cNvSpPr>
          <p:nvPr/>
        </p:nvSpPr>
        <p:spPr bwMode="auto">
          <a:xfrm>
            <a:off x="6900864" y="3976114"/>
            <a:ext cx="868363" cy="0"/>
          </a:xfrm>
          <a:prstGeom prst="line">
            <a:avLst/>
          </a:prstGeom>
          <a:noFill/>
          <a:ln w="28575">
            <a:solidFill>
              <a:srgbClr val="CC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6" name="Line 82"/>
          <p:cNvSpPr>
            <a:spLocks noChangeShapeType="1"/>
          </p:cNvSpPr>
          <p:nvPr/>
        </p:nvSpPr>
        <p:spPr bwMode="auto">
          <a:xfrm>
            <a:off x="7835902" y="3977701"/>
            <a:ext cx="868362" cy="0"/>
          </a:xfrm>
          <a:prstGeom prst="line">
            <a:avLst/>
          </a:prstGeom>
          <a:noFill/>
          <a:ln w="28575">
            <a:solidFill>
              <a:srgbClr val="CC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7" name="Line 83"/>
          <p:cNvSpPr>
            <a:spLocks noChangeShapeType="1"/>
          </p:cNvSpPr>
          <p:nvPr/>
        </p:nvSpPr>
        <p:spPr bwMode="auto">
          <a:xfrm>
            <a:off x="9329739" y="3976114"/>
            <a:ext cx="801688" cy="0"/>
          </a:xfrm>
          <a:prstGeom prst="line">
            <a:avLst/>
          </a:prstGeom>
          <a:noFill/>
          <a:ln w="28575">
            <a:solidFill>
              <a:srgbClr val="CC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8" name="Line 84"/>
          <p:cNvSpPr>
            <a:spLocks noChangeShapeType="1"/>
          </p:cNvSpPr>
          <p:nvPr/>
        </p:nvSpPr>
        <p:spPr bwMode="auto">
          <a:xfrm>
            <a:off x="8759827" y="3977701"/>
            <a:ext cx="528637" cy="0"/>
          </a:xfrm>
          <a:prstGeom prst="line">
            <a:avLst/>
          </a:prstGeom>
          <a:noFill/>
          <a:ln w="28575">
            <a:solidFill>
              <a:srgbClr val="CC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9" name="Line 87"/>
          <p:cNvSpPr>
            <a:spLocks noChangeShapeType="1"/>
          </p:cNvSpPr>
          <p:nvPr/>
        </p:nvSpPr>
        <p:spPr bwMode="auto">
          <a:xfrm>
            <a:off x="6992939" y="3999926"/>
            <a:ext cx="0" cy="233363"/>
          </a:xfrm>
          <a:prstGeom prst="line">
            <a:avLst/>
          </a:prstGeom>
          <a:noFill/>
          <a:ln w="9525">
            <a:solidFill>
              <a:srgbClr val="CC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90" name="Line 88"/>
          <p:cNvSpPr>
            <a:spLocks noChangeShapeType="1"/>
          </p:cNvSpPr>
          <p:nvPr/>
        </p:nvSpPr>
        <p:spPr bwMode="auto">
          <a:xfrm>
            <a:off x="8221664" y="3995164"/>
            <a:ext cx="0" cy="233362"/>
          </a:xfrm>
          <a:prstGeom prst="line">
            <a:avLst/>
          </a:prstGeom>
          <a:noFill/>
          <a:ln w="9525">
            <a:solidFill>
              <a:srgbClr val="CC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91" name="Line 89"/>
          <p:cNvSpPr>
            <a:spLocks noChangeShapeType="1"/>
          </p:cNvSpPr>
          <p:nvPr/>
        </p:nvSpPr>
        <p:spPr bwMode="auto">
          <a:xfrm>
            <a:off x="9040814" y="3995164"/>
            <a:ext cx="0" cy="233362"/>
          </a:xfrm>
          <a:prstGeom prst="line">
            <a:avLst/>
          </a:prstGeom>
          <a:noFill/>
          <a:ln w="9525">
            <a:solidFill>
              <a:srgbClr val="CC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92" name="Line 90"/>
          <p:cNvSpPr>
            <a:spLocks noChangeShapeType="1"/>
          </p:cNvSpPr>
          <p:nvPr/>
        </p:nvSpPr>
        <p:spPr bwMode="auto">
          <a:xfrm>
            <a:off x="9698039" y="3995164"/>
            <a:ext cx="0" cy="233362"/>
          </a:xfrm>
          <a:prstGeom prst="line">
            <a:avLst/>
          </a:prstGeom>
          <a:noFill/>
          <a:ln w="9525">
            <a:solidFill>
              <a:srgbClr val="CC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93" name="Text Box 91"/>
          <p:cNvSpPr txBox="1">
            <a:spLocks noChangeArrowheads="1"/>
          </p:cNvSpPr>
          <p:nvPr/>
        </p:nvSpPr>
        <p:spPr bwMode="auto">
          <a:xfrm>
            <a:off x="6869114" y="4223764"/>
            <a:ext cx="693738" cy="4762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sent </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ACKed</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94" name="Text Box 92"/>
          <p:cNvSpPr txBox="1">
            <a:spLocks noChangeArrowheads="1"/>
          </p:cNvSpPr>
          <p:nvPr/>
        </p:nvSpPr>
        <p:spPr bwMode="auto">
          <a:xfrm>
            <a:off x="7850188" y="4230114"/>
            <a:ext cx="1139821" cy="684803"/>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alt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sent, not-yet </a:t>
            </a:r>
            <a:r>
              <a:rPr kumimoji="0" lang="en-US" altLang="en-US" sz="14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ACKed</a:t>
            </a:r>
            <a:endParaRPr kumimoji="0" lang="en-US" alt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90000"/>
              </a:lnSpc>
              <a:spcBef>
                <a:spcPts val="300"/>
              </a:spcBef>
              <a:spcAft>
                <a:spcPct val="0"/>
              </a:spcAft>
              <a:buClrTx/>
              <a:buSzTx/>
              <a:buFontTx/>
              <a:buNone/>
              <a:defRPr/>
            </a:pPr>
            <a:r>
              <a:rPr kumimoji="0" lang="en-US" altLang="en-US" sz="12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a:t>
            </a:r>
            <a:r>
              <a:rPr kumimoji="0" lang="en-US" altLang="ja-JP" sz="12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in-flight”)</a:t>
            </a:r>
            <a:endParaRPr kumimoji="0" lang="en-US" altLang="en-US" sz="12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95" name="Text Box 93"/>
          <p:cNvSpPr txBox="1">
            <a:spLocks noChangeArrowheads="1"/>
          </p:cNvSpPr>
          <p:nvPr/>
        </p:nvSpPr>
        <p:spPr bwMode="auto">
          <a:xfrm>
            <a:off x="8829677" y="4225351"/>
            <a:ext cx="1066800" cy="668338"/>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usable</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but not </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yet sent</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96" name="Text Box 94"/>
          <p:cNvSpPr txBox="1">
            <a:spLocks noChangeArrowheads="1"/>
          </p:cNvSpPr>
          <p:nvPr/>
        </p:nvSpPr>
        <p:spPr bwMode="auto">
          <a:xfrm>
            <a:off x="9586914" y="4230114"/>
            <a:ext cx="819150" cy="476250"/>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not </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usable</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97" name="Text Box 96"/>
          <p:cNvSpPr txBox="1">
            <a:spLocks noChangeArrowheads="1"/>
          </p:cNvSpPr>
          <p:nvPr/>
        </p:nvSpPr>
        <p:spPr bwMode="auto">
          <a:xfrm>
            <a:off x="7929564" y="2658489"/>
            <a:ext cx="1131888" cy="4762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window size</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90000"/>
              </a:lnSpc>
              <a:spcBef>
                <a:spcPct val="0"/>
              </a:spcBef>
              <a:spcAft>
                <a:spcPct val="0"/>
              </a:spcAft>
              <a:buClrTx/>
              <a:buSzTx/>
              <a:buFontTx/>
              <a:buNone/>
              <a:defRPr/>
            </a:pPr>
            <a:r>
              <a:rPr kumimoji="0" lang="en-US" sz="1400" b="0" i="1"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 N</a:t>
            </a:r>
            <a:endParaRPr kumimoji="0" lang="en-US" sz="1400" b="0" i="1"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98" name="Group 99"/>
          <p:cNvGrpSpPr/>
          <p:nvPr/>
        </p:nvGrpSpPr>
        <p:grpSpPr bwMode="auto">
          <a:xfrm>
            <a:off x="8696327" y="2882326"/>
            <a:ext cx="593725" cy="136525"/>
            <a:chOff x="4250" y="1692"/>
            <a:chExt cx="374" cy="86"/>
          </a:xfrm>
        </p:grpSpPr>
        <p:sp>
          <p:nvSpPr>
            <p:cNvPr id="299" name="Line 97"/>
            <p:cNvSpPr>
              <a:spLocks noChangeShapeType="1"/>
            </p:cNvSpPr>
            <p:nvPr/>
          </p:nvSpPr>
          <p:spPr bwMode="auto">
            <a:xfrm>
              <a:off x="4250" y="1738"/>
              <a:ext cx="374" cy="0"/>
            </a:xfrm>
            <a:prstGeom prst="line">
              <a:avLst/>
            </a:prstGeom>
            <a:noFill/>
            <a:ln w="28575">
              <a:solidFill>
                <a:srgbClr val="CC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0" name="Line 98"/>
            <p:cNvSpPr>
              <a:spLocks noChangeShapeType="1"/>
            </p:cNvSpPr>
            <p:nvPr/>
          </p:nvSpPr>
          <p:spPr bwMode="auto">
            <a:xfrm>
              <a:off x="4622" y="1692"/>
              <a:ext cx="0" cy="86"/>
            </a:xfrm>
            <a:prstGeom prst="line">
              <a:avLst/>
            </a:prstGeom>
            <a:noFill/>
            <a:ln w="9525">
              <a:solidFill>
                <a:srgbClr val="CC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01" name="Group 100"/>
          <p:cNvGrpSpPr/>
          <p:nvPr/>
        </p:nvGrpSpPr>
        <p:grpSpPr bwMode="auto">
          <a:xfrm rot="10800000">
            <a:off x="7804152" y="2907726"/>
            <a:ext cx="593725" cy="136525"/>
            <a:chOff x="4250" y="1692"/>
            <a:chExt cx="374" cy="86"/>
          </a:xfrm>
        </p:grpSpPr>
        <p:sp>
          <p:nvSpPr>
            <p:cNvPr id="302" name="Line 101"/>
            <p:cNvSpPr>
              <a:spLocks noChangeShapeType="1"/>
            </p:cNvSpPr>
            <p:nvPr/>
          </p:nvSpPr>
          <p:spPr bwMode="auto">
            <a:xfrm>
              <a:off x="4257" y="1745"/>
              <a:ext cx="374" cy="0"/>
            </a:xfrm>
            <a:prstGeom prst="line">
              <a:avLst/>
            </a:prstGeom>
            <a:noFill/>
            <a:ln w="28575">
              <a:solidFill>
                <a:srgbClr val="CC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3" name="Line 102"/>
            <p:cNvSpPr>
              <a:spLocks noChangeShapeType="1"/>
            </p:cNvSpPr>
            <p:nvPr/>
          </p:nvSpPr>
          <p:spPr bwMode="auto">
            <a:xfrm>
              <a:off x="4629" y="1699"/>
              <a:ext cx="0" cy="86"/>
            </a:xfrm>
            <a:prstGeom prst="line">
              <a:avLst/>
            </a:prstGeom>
            <a:noFill/>
            <a:ln w="9525">
              <a:solidFill>
                <a:srgbClr val="CC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04" name="Text Box 196"/>
          <p:cNvSpPr txBox="1">
            <a:spLocks noChangeArrowheads="1"/>
          </p:cNvSpPr>
          <p:nvPr/>
        </p:nvSpPr>
        <p:spPr bwMode="auto">
          <a:xfrm>
            <a:off x="7085014" y="3677664"/>
            <a:ext cx="3178175" cy="304800"/>
          </a:xfrm>
          <a:prstGeom prst="rect">
            <a:avLst/>
          </a:prstGeom>
          <a:noFill/>
          <a:ln>
            <a:noFill/>
          </a:ln>
          <a:effectLst/>
        </p:spPr>
        <p:txBody>
          <a:bodyPr wrap="none">
            <a:spAutoFit/>
          </a:bodyPr>
          <a:lstStyle>
            <a:lvl1pPr marL="342900" indent="-342900">
              <a:defRPr sz="1600">
                <a:solidFill>
                  <a:schemeClr val="tx1"/>
                </a:solidFill>
                <a:latin typeface="Tahoma" panose="020B0604030504040204" charset="0"/>
                <a:ea typeface="MS PGothic" panose="020B0600070205080204" pitchFamily="34" charset="-128"/>
              </a:defRPr>
            </a:lvl1pPr>
            <a:lvl2pPr>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1" indent="0" algn="ctr" defTabSz="914400" rtl="0" eaLnBrk="0" fontAlgn="base" latinLnBrk="0" hangingPunct="0">
              <a:lnSpc>
                <a:spcPct val="100000"/>
              </a:lnSpc>
              <a:spcBef>
                <a:spcPct val="0"/>
              </a:spcBef>
              <a:spcAft>
                <a:spcPct val="0"/>
              </a:spcAft>
              <a:buClrTx/>
              <a:buSzTx/>
              <a:buFontTx/>
              <a:buNone/>
              <a:defRPr/>
            </a:pPr>
            <a:r>
              <a:rPr kumimoji="0" lang="en-US" sz="1400" b="0" i="1"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sender sequence number space </a:t>
            </a:r>
            <a:endParaRPr kumimoji="0" lang="en-US" sz="1400" b="0" i="1"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05" name="Group 199"/>
          <p:cNvGrpSpPr/>
          <p:nvPr/>
        </p:nvGrpSpPr>
        <p:grpSpPr bwMode="auto">
          <a:xfrm>
            <a:off x="6321427" y="1140839"/>
            <a:ext cx="2952750" cy="1966912"/>
            <a:chOff x="2600" y="665"/>
            <a:chExt cx="1860" cy="1239"/>
          </a:xfrm>
        </p:grpSpPr>
        <p:sp>
          <p:nvSpPr>
            <p:cNvPr id="306" name="Rectangle 171"/>
            <p:cNvSpPr>
              <a:spLocks noChangeArrowheads="1"/>
            </p:cNvSpPr>
            <p:nvPr/>
          </p:nvSpPr>
          <p:spPr bwMode="auto">
            <a:xfrm>
              <a:off x="2840" y="1028"/>
              <a:ext cx="1202" cy="130"/>
            </a:xfrm>
            <a:prstGeom prst="rect">
              <a:avLst/>
            </a:prstGeom>
            <a:solidFill>
              <a:srgbClr val="CC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07" name="Group 172"/>
            <p:cNvGrpSpPr/>
            <p:nvPr/>
          </p:nvGrpSpPr>
          <p:grpSpPr bwMode="auto">
            <a:xfrm>
              <a:off x="2820" y="872"/>
              <a:ext cx="1252" cy="714"/>
              <a:chOff x="1976" y="2984"/>
              <a:chExt cx="1252" cy="714"/>
            </a:xfrm>
          </p:grpSpPr>
          <p:sp>
            <p:nvSpPr>
              <p:cNvPr id="310" name="Rectangle 173"/>
              <p:cNvSpPr>
                <a:spLocks noChangeArrowheads="1"/>
              </p:cNvSpPr>
              <p:nvPr/>
            </p:nvSpPr>
            <p:spPr bwMode="auto">
              <a:xfrm>
                <a:off x="1994" y="2995"/>
                <a:ext cx="1210" cy="703"/>
              </a:xfrm>
              <a:prstGeom prst="rect">
                <a:avLst/>
              </a:prstGeom>
              <a:no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11" name="Text Box 174"/>
              <p:cNvSpPr txBox="1">
                <a:spLocks noChangeArrowheads="1"/>
              </p:cNvSpPr>
              <p:nvPr/>
            </p:nvSpPr>
            <p:spPr bwMode="auto">
              <a:xfrm>
                <a:off x="2001" y="2984"/>
                <a:ext cx="580" cy="15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source port #</a:t>
                </a: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12" name="Text Box 175"/>
              <p:cNvSpPr txBox="1">
                <a:spLocks noChangeArrowheads="1"/>
              </p:cNvSpPr>
              <p:nvPr/>
            </p:nvSpPr>
            <p:spPr bwMode="auto">
              <a:xfrm>
                <a:off x="2648" y="2987"/>
                <a:ext cx="491" cy="15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dest port #</a:t>
                </a: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13" name="Text Box 176"/>
              <p:cNvSpPr txBox="1">
                <a:spLocks noChangeArrowheads="1"/>
              </p:cNvSpPr>
              <p:nvPr/>
            </p:nvSpPr>
            <p:spPr bwMode="auto">
              <a:xfrm>
                <a:off x="2154" y="3117"/>
                <a:ext cx="912" cy="173"/>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sequence number</a:t>
                </a:r>
                <a:endParaRPr kumimoji="0" lang="en-US" sz="1200" b="0" i="0" u="none" strike="noStrike" kern="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endParaRPr>
              </a:p>
            </p:txBody>
          </p:sp>
          <p:sp>
            <p:nvSpPr>
              <p:cNvPr id="314" name="Text Box 177"/>
              <p:cNvSpPr txBox="1">
                <a:spLocks noChangeArrowheads="1"/>
              </p:cNvSpPr>
              <p:nvPr/>
            </p:nvSpPr>
            <p:spPr bwMode="auto">
              <a:xfrm>
                <a:off x="1976" y="3257"/>
                <a:ext cx="1252" cy="173"/>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acknowledgement number</a:t>
                </a:r>
                <a:endParaRPr kumimoji="0" 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15" name="Text Box 178"/>
              <p:cNvSpPr txBox="1">
                <a:spLocks noChangeArrowheads="1"/>
              </p:cNvSpPr>
              <p:nvPr/>
            </p:nvSpPr>
            <p:spPr bwMode="auto">
              <a:xfrm>
                <a:off x="2053" y="3544"/>
                <a:ext cx="475" cy="15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checksum</a:t>
                </a: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16" name="Line 179"/>
              <p:cNvSpPr>
                <a:spLocks noChangeShapeType="1"/>
              </p:cNvSpPr>
              <p:nvPr/>
            </p:nvSpPr>
            <p:spPr bwMode="auto">
              <a:xfrm>
                <a:off x="1994" y="3138"/>
                <a:ext cx="1212"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17" name="Line 180"/>
              <p:cNvSpPr>
                <a:spLocks noChangeShapeType="1"/>
              </p:cNvSpPr>
              <p:nvPr/>
            </p:nvSpPr>
            <p:spPr bwMode="auto">
              <a:xfrm>
                <a:off x="1994" y="3274"/>
                <a:ext cx="1212"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18" name="Line 181"/>
              <p:cNvSpPr>
                <a:spLocks noChangeShapeType="1"/>
              </p:cNvSpPr>
              <p:nvPr/>
            </p:nvSpPr>
            <p:spPr bwMode="auto">
              <a:xfrm>
                <a:off x="1992" y="3414"/>
                <a:ext cx="1212"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19" name="Line 182"/>
              <p:cNvSpPr>
                <a:spLocks noChangeShapeType="1"/>
              </p:cNvSpPr>
              <p:nvPr/>
            </p:nvSpPr>
            <p:spPr bwMode="auto">
              <a:xfrm>
                <a:off x="2588" y="2994"/>
                <a:ext cx="0" cy="142"/>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20" name="Line 183"/>
              <p:cNvSpPr>
                <a:spLocks noChangeShapeType="1"/>
              </p:cNvSpPr>
              <p:nvPr/>
            </p:nvSpPr>
            <p:spPr bwMode="auto">
              <a:xfrm>
                <a:off x="2588" y="3416"/>
                <a:ext cx="0" cy="28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21" name="Line 184"/>
              <p:cNvSpPr>
                <a:spLocks noChangeShapeType="1"/>
              </p:cNvSpPr>
              <p:nvPr/>
            </p:nvSpPr>
            <p:spPr bwMode="auto">
              <a:xfrm>
                <a:off x="1994" y="3548"/>
                <a:ext cx="1212"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22" name="Text Box 185"/>
              <p:cNvSpPr txBox="1">
                <a:spLocks noChangeArrowheads="1"/>
              </p:cNvSpPr>
              <p:nvPr/>
            </p:nvSpPr>
            <p:spPr bwMode="auto">
              <a:xfrm>
                <a:off x="2708" y="3390"/>
                <a:ext cx="323" cy="17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rwnd</a:t>
                </a:r>
                <a:endParaRPr kumimoji="0" lang="en-US" sz="12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3" name="Text Box 186"/>
              <p:cNvSpPr txBox="1">
                <a:spLocks noChangeArrowheads="1"/>
              </p:cNvSpPr>
              <p:nvPr/>
            </p:nvSpPr>
            <p:spPr bwMode="auto">
              <a:xfrm>
                <a:off x="2651" y="3544"/>
                <a:ext cx="496" cy="15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urg pointer</a:t>
                </a: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24" name="Line 187"/>
              <p:cNvSpPr>
                <a:spLocks noChangeShapeType="1"/>
              </p:cNvSpPr>
              <p:nvPr/>
            </p:nvSpPr>
            <p:spPr bwMode="auto">
              <a:xfrm>
                <a:off x="2398" y="3413"/>
                <a:ext cx="0" cy="134"/>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25" name="Line 188"/>
              <p:cNvSpPr>
                <a:spLocks noChangeShapeType="1"/>
              </p:cNvSpPr>
              <p:nvPr/>
            </p:nvSpPr>
            <p:spPr bwMode="auto">
              <a:xfrm>
                <a:off x="2143" y="3412"/>
                <a:ext cx="0" cy="134"/>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08" name="Text Box 189"/>
            <p:cNvSpPr txBox="1">
              <a:spLocks noChangeArrowheads="1"/>
            </p:cNvSpPr>
            <p:nvPr/>
          </p:nvSpPr>
          <p:spPr bwMode="auto">
            <a:xfrm>
              <a:off x="2600" y="665"/>
              <a:ext cx="1860"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outgoing segment from sender</a:t>
              </a: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9" name="Freeform 190"/>
            <p:cNvSpPr/>
            <p:nvPr/>
          </p:nvSpPr>
          <p:spPr bwMode="auto">
            <a:xfrm>
              <a:off x="4050" y="1080"/>
              <a:ext cx="107" cy="824"/>
            </a:xfrm>
            <a:custGeom>
              <a:avLst/>
              <a:gdLst>
                <a:gd name="T0" fmla="*/ 0 w 107"/>
                <a:gd name="T1" fmla="*/ 0 h 910"/>
                <a:gd name="T2" fmla="*/ 107 w 107"/>
                <a:gd name="T3" fmla="*/ 0 h 910"/>
                <a:gd name="T4" fmla="*/ 107 w 107"/>
                <a:gd name="T5" fmla="*/ 337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07" name="Rectangle 5"/>
          <p:cNvSpPr txBox="1">
            <a:spLocks noChangeArrowheads="1"/>
          </p:cNvSpPr>
          <p:nvPr/>
        </p:nvSpPr>
        <p:spPr bwMode="auto">
          <a:xfrm>
            <a:off x="740571" y="2803512"/>
            <a:ext cx="5096669" cy="1768488"/>
          </a:xfrm>
          <a:prstGeom prst="rect">
            <a:avLst/>
          </a:prstGeom>
          <a:noFill/>
          <a:ln>
            <a:noFill/>
          </a:ln>
          <a:effectLst/>
        </p:spPr>
        <p:txBody>
          <a:bodyPr vert="horz" wrap="square" lIns="91440" tIns="45720" rIns="91440" bIns="45720" numCol="1" anchor="t" anchorCtr="0" compatLnSpc="1"/>
          <a:lstStyle>
            <a:lvl1pPr marL="284480" indent="-28448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mn-lt"/>
                <a:ea typeface="MS PGothic" panose="020B0600070205080204" pitchFamily="34" charset="-128"/>
                <a:cs typeface="MS PGothic" panose="020B0600070205080204" pitchFamily="34" charset="-128"/>
              </a:defRPr>
            </a:lvl1pPr>
            <a:lvl2pPr marL="687705" indent="-23050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4pPr>
            <a:lvl5pPr marL="20574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9pPr>
          </a:lstStyle>
          <a:p>
            <a:pPr marL="234950" marR="0" lvl="0" indent="-123825"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None/>
              <a:defRPr/>
            </a:pPr>
            <a:r>
              <a:rPr kumimoji="0" lang="en-US" altLang="en-US" sz="2800" b="0" i="1" u="none" strike="noStrike" kern="0" cap="none" spc="0" normalizeH="0" baseline="0" noProof="0" dirty="0">
                <a:ln>
                  <a:noFill/>
                </a:ln>
                <a:solidFill>
                  <a:srgbClr val="CC0000"/>
                </a:solidFill>
                <a:effectLst/>
                <a:uLnTx/>
                <a:uFillTx/>
                <a:latin typeface="Calibri" panose="020F0502020204030204"/>
                <a:ea typeface="MS PGothic" panose="020B0600070205080204" pitchFamily="34" charset="-128"/>
              </a:rPr>
              <a:t>Acknowledgements</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MS PGothic" panose="020B0600070205080204" pitchFamily="34" charset="-128"/>
              </a:rPr>
              <a:t>:</a:t>
            </a:r>
            <a:endParaRPr kumimoji="0" lang="en-US" altLang="en-US" sz="2800" b="0" i="0" u="none" strike="noStrike" kern="0" cap="none" spc="0" normalizeH="0" baseline="0" noProof="0" dirty="0">
              <a:ln>
                <a:noFill/>
              </a:ln>
              <a:solidFill>
                <a:srgbClr val="CC0000"/>
              </a:solidFill>
              <a:effectLst/>
              <a:uLnTx/>
              <a:uFillTx/>
              <a:latin typeface="Calibri" panose="020F0502020204030204"/>
              <a:ea typeface="MS PGothic" panose="020B0600070205080204" pitchFamily="34" charset="-128"/>
            </a:endParaRP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seq # of next byte expected from other side</a:t>
            </a: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cumulative ACK</a:t>
            </a: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08" name="Rectangle 5"/>
          <p:cNvSpPr txBox="1">
            <a:spLocks noChangeArrowheads="1"/>
          </p:cNvSpPr>
          <p:nvPr/>
        </p:nvSpPr>
        <p:spPr bwMode="auto">
          <a:xfrm>
            <a:off x="651671" y="4633906"/>
            <a:ext cx="5096669" cy="1730388"/>
          </a:xfrm>
          <a:prstGeom prst="rect">
            <a:avLst/>
          </a:prstGeom>
          <a:noFill/>
          <a:ln>
            <a:noFill/>
          </a:ln>
          <a:effectLst/>
        </p:spPr>
        <p:txBody>
          <a:bodyPr vert="horz" wrap="square" lIns="91440" tIns="45720" rIns="91440" bIns="45720" numCol="1" anchor="t" anchorCtr="0" compatLnSpc="1"/>
          <a:lstStyle>
            <a:lvl1pPr marL="284480" indent="-28448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mn-lt"/>
                <a:ea typeface="MS PGothic" panose="020B0600070205080204" pitchFamily="34" charset="-128"/>
                <a:cs typeface="MS PGothic" panose="020B0600070205080204" pitchFamily="34" charset="-128"/>
              </a:defRPr>
            </a:lvl1pPr>
            <a:lvl2pPr marL="687705" indent="-23050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4pPr>
            <a:lvl5pPr marL="20574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9pPr>
          </a:lstStyle>
          <a:p>
            <a:pPr marL="234950" marR="0" lvl="0" indent="-123825" algn="l" defTabSz="914400" rtl="0" eaLnBrk="0" fontAlgn="base" latinLnBrk="0" hangingPunct="0">
              <a:lnSpc>
                <a:spcPct val="85000"/>
              </a:lnSpc>
              <a:spcBef>
                <a:spcPts val="1900"/>
              </a:spcBef>
              <a:spcAft>
                <a:spcPct val="0"/>
              </a:spcAft>
              <a:buClr>
                <a:srgbClr val="000099"/>
              </a:buClr>
              <a:buSzPct val="100000"/>
              <a:buFont typeface="Wingdings" panose="05000000000000000000" pitchFamily="2" charset="2"/>
              <a:buNone/>
              <a:defRPr/>
            </a:pPr>
            <a:r>
              <a:rPr kumimoji="0" lang="en-US" altLang="en-US" sz="2800" b="0" i="1" u="sng" strike="noStrike" kern="0" cap="none" spc="0" normalizeH="0" baseline="0" noProof="0" dirty="0">
                <a:ln>
                  <a:noFill/>
                </a:ln>
                <a:solidFill>
                  <a:srgbClr val="CC0000"/>
                </a:solidFill>
                <a:effectLst/>
                <a:uLnTx/>
                <a:uFillTx/>
                <a:latin typeface="Calibri" panose="020F0502020204030204"/>
                <a:ea typeface="MS PGothic" panose="020B0600070205080204" pitchFamily="34" charset="-128"/>
              </a:rPr>
              <a:t>Q</a:t>
            </a:r>
            <a:r>
              <a:rPr kumimoji="0" lang="en-US" altLang="en-US" sz="2800" b="0" i="0" u="none" strike="noStrike" kern="0" cap="none" spc="0" normalizeH="0" baseline="0" noProof="0" dirty="0">
                <a:ln>
                  <a:noFill/>
                </a:ln>
                <a:solidFill>
                  <a:srgbClr val="CC0000"/>
                </a:solidFill>
                <a:effectLst/>
                <a:uLnTx/>
                <a:uFillTx/>
                <a:latin typeface="Calibri" panose="020F0502020204030204"/>
                <a:ea typeface="MS PGothic" panose="020B0600070205080204" pitchFamily="34" charset="-128"/>
              </a:rPr>
              <a: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 how receiver handles out-of-order segments</a:t>
            </a: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endParaRP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defRPr/>
            </a:pPr>
            <a:r>
              <a:rPr kumimoji="0" lang="en-US" altLang="en-US" sz="2800" b="0" i="1" u="sng" strike="noStrike" kern="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A: </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TCP spec doesn</a:t>
            </a:r>
            <a:r>
              <a:rPr kumimoji="0" lang="en-US" altLang="ja-JP"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 say, - up to implementor</a:t>
            </a: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09" name="Slide Number Placeholder 2"/>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dissolve">
                                      <p:cBhvr>
                                        <p:cTn id="7" dur="500"/>
                                        <p:tgtEl>
                                          <p:spTgt spid="30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par>
                                <p:cTn id="13" presetID="9"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animEffect transition="in" filter="dissolve">
                                      <p:cBhvr>
                                        <p:cTn id="15" dur="500"/>
                                        <p:tgtEl>
                                          <p:spTgt spid="24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dissolve">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dissolve">
                                      <p:cBhvr>
                                        <p:cTn id="2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578811" y="4965666"/>
            <a:ext cx="6866725" cy="1028731"/>
            <a:chOff x="2578811" y="4965666"/>
            <a:chExt cx="6866725" cy="1028731"/>
          </a:xfrm>
        </p:grpSpPr>
        <p:cxnSp>
          <p:nvCxnSpPr>
            <p:cNvPr id="128" name="Straight Connector 127"/>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4062521" y="4965666"/>
              <a:ext cx="5383015" cy="1028731"/>
              <a:chOff x="4062521" y="4965666"/>
              <a:chExt cx="5383015" cy="1028731"/>
            </a:xfrm>
          </p:grpSpPr>
          <p:cxnSp>
            <p:nvCxnSpPr>
              <p:cNvPr id="127" name="Straight Connector 126"/>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Arial" panose="020B0604020202020204"/>
                  </a:rPr>
                  <a:t>             </a:t>
                </a:r>
                <a:endParaRPr kumimoji="0" lang="en-US" sz="2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Arial" panose="020B0604020202020204"/>
                </a:endParaRPr>
              </a:p>
            </p:txBody>
          </p:sp>
        </p:grpSp>
      </p:grpSp>
      <p:sp>
        <p:nvSpPr>
          <p:cNvPr id="182" name="Freeform 103"/>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3" name="Freeform 70"/>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22" name="Group 185"/>
          <p:cNvGrpSpPr/>
          <p:nvPr/>
        </p:nvGrpSpPr>
        <p:grpSpPr bwMode="auto">
          <a:xfrm>
            <a:off x="10955688" y="4246759"/>
            <a:ext cx="549832" cy="1070215"/>
            <a:chOff x="4140" y="429"/>
            <a:chExt cx="1425" cy="2396"/>
          </a:xfrm>
        </p:grpSpPr>
        <p:sp>
          <p:nvSpPr>
            <p:cNvPr id="223" name="Freeform 186"/>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4" name="Rectangle 187"/>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5" name="Freeform 188"/>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6" name="Freeform 189"/>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7" name="Rectangle 190"/>
            <p:cNvSpPr>
              <a:spLocks noChangeArrowheads="1"/>
            </p:cNvSpPr>
            <p:nvPr/>
          </p:nvSpPr>
          <p:spPr bwMode="auto">
            <a:xfrm>
              <a:off x="4209" y="693"/>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28" name="Group 191"/>
            <p:cNvGrpSpPr/>
            <p:nvPr/>
          </p:nvGrpSpPr>
          <p:grpSpPr bwMode="auto">
            <a:xfrm>
              <a:off x="4749" y="668"/>
              <a:ext cx="581" cy="145"/>
              <a:chOff x="614" y="2568"/>
              <a:chExt cx="725" cy="139"/>
            </a:xfrm>
          </p:grpSpPr>
          <p:sp>
            <p:nvSpPr>
              <p:cNvPr id="253" name="AutoShape 192"/>
              <p:cNvSpPr>
                <a:spLocks noChangeArrowheads="1"/>
              </p:cNvSpPr>
              <p:nvPr/>
            </p:nvSpPr>
            <p:spPr bwMode="auto">
              <a:xfrm>
                <a:off x="617" y="2567"/>
                <a:ext cx="724"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4" name="AutoShape 193"/>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29" name="Rectangle 194"/>
            <p:cNvSpPr>
              <a:spLocks noChangeArrowheads="1"/>
            </p:cNvSpPr>
            <p:nvPr/>
          </p:nvSpPr>
          <p:spPr bwMode="auto">
            <a:xfrm>
              <a:off x="4222" y="101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0" name="Group 195"/>
            <p:cNvGrpSpPr/>
            <p:nvPr/>
          </p:nvGrpSpPr>
          <p:grpSpPr bwMode="auto">
            <a:xfrm>
              <a:off x="4747" y="994"/>
              <a:ext cx="581" cy="134"/>
              <a:chOff x="614" y="2568"/>
              <a:chExt cx="725" cy="139"/>
            </a:xfrm>
          </p:grpSpPr>
          <p:sp>
            <p:nvSpPr>
              <p:cNvPr id="251" name="AutoShape 196"/>
              <p:cNvSpPr>
                <a:spLocks noChangeArrowheads="1"/>
              </p:cNvSpPr>
              <p:nvPr/>
            </p:nvSpPr>
            <p:spPr bwMode="auto">
              <a:xfrm>
                <a:off x="612" y="2570"/>
                <a:ext cx="724" cy="16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2" name="AutoShape 197"/>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1" name="Rectangle 198"/>
            <p:cNvSpPr>
              <a:spLocks noChangeArrowheads="1"/>
            </p:cNvSpPr>
            <p:nvPr/>
          </p:nvSpPr>
          <p:spPr bwMode="auto">
            <a:xfrm>
              <a:off x="4216" y="1357"/>
              <a:ext cx="599"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2" name="Rectangle 199"/>
            <p:cNvSpPr>
              <a:spLocks noChangeArrowheads="1"/>
            </p:cNvSpPr>
            <p:nvPr/>
          </p:nvSpPr>
          <p:spPr bwMode="auto">
            <a:xfrm>
              <a:off x="4228" y="1654"/>
              <a:ext cx="593"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3" name="Group 200"/>
            <p:cNvGrpSpPr/>
            <p:nvPr/>
          </p:nvGrpSpPr>
          <p:grpSpPr bwMode="auto">
            <a:xfrm>
              <a:off x="4735" y="1627"/>
              <a:ext cx="582" cy="151"/>
              <a:chOff x="614" y="2568"/>
              <a:chExt cx="725" cy="139"/>
            </a:xfrm>
          </p:grpSpPr>
          <p:sp>
            <p:nvSpPr>
              <p:cNvPr id="249" name="AutoShape 201"/>
              <p:cNvSpPr>
                <a:spLocks noChangeArrowheads="1"/>
              </p:cNvSpPr>
              <p:nvPr/>
            </p:nvSpPr>
            <p:spPr bwMode="auto">
              <a:xfrm>
                <a:off x="611" y="2568"/>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50" name="AutoShape 202"/>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4" name="Freeform 203"/>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5" name="Group 204"/>
            <p:cNvGrpSpPr/>
            <p:nvPr/>
          </p:nvGrpSpPr>
          <p:grpSpPr bwMode="auto">
            <a:xfrm>
              <a:off x="4739" y="1327"/>
              <a:ext cx="582" cy="139"/>
              <a:chOff x="614" y="2568"/>
              <a:chExt cx="725" cy="139"/>
            </a:xfrm>
          </p:grpSpPr>
          <p:sp>
            <p:nvSpPr>
              <p:cNvPr id="247" name="AutoShape 205"/>
              <p:cNvSpPr>
                <a:spLocks noChangeArrowheads="1"/>
              </p:cNvSpPr>
              <p:nvPr/>
            </p:nvSpPr>
            <p:spPr bwMode="auto">
              <a:xfrm>
                <a:off x="614" y="2566"/>
                <a:ext cx="723"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8" name="AutoShape 206"/>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6" name="Rectangle 207"/>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7" name="Freeform 208"/>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8" name="Freeform 209"/>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9" name="Oval 210"/>
            <p:cNvSpPr>
              <a:spLocks noChangeArrowheads="1"/>
            </p:cNvSpPr>
            <p:nvPr/>
          </p:nvSpPr>
          <p:spPr bwMode="auto">
            <a:xfrm>
              <a:off x="5515" y="2609"/>
              <a:ext cx="50"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0" name="Freeform 211"/>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1" name="AutoShape 212"/>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2" name="AutoShape 213"/>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3" name="Oval 214"/>
            <p:cNvSpPr>
              <a:spLocks noChangeArrowheads="1"/>
            </p:cNvSpPr>
            <p:nvPr/>
          </p:nvSpPr>
          <p:spPr bwMode="auto">
            <a:xfrm>
              <a:off x="4310" y="2382"/>
              <a:ext cx="158"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4" name="Oval 215"/>
            <p:cNvSpPr>
              <a:spLocks noChangeArrowheads="1"/>
            </p:cNvSpPr>
            <p:nvPr/>
          </p:nvSpPr>
          <p:spPr bwMode="auto">
            <a:xfrm>
              <a:off x="4487" y="2382"/>
              <a:ext cx="158" cy="146"/>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45" name="Oval 216"/>
            <p:cNvSpPr>
              <a:spLocks noChangeArrowheads="1"/>
            </p:cNvSpPr>
            <p:nvPr/>
          </p:nvSpPr>
          <p:spPr bwMode="auto">
            <a:xfrm>
              <a:off x="4663" y="2382"/>
              <a:ext cx="158" cy="140"/>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46" name="Rectangle 217"/>
            <p:cNvSpPr>
              <a:spLocks noChangeArrowheads="1"/>
            </p:cNvSpPr>
            <p:nvPr/>
          </p:nvSpPr>
          <p:spPr bwMode="auto">
            <a:xfrm>
              <a:off x="5061" y="1837"/>
              <a:ext cx="88" cy="761"/>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 name="Group 2"/>
          <p:cNvGrpSpPr/>
          <p:nvPr/>
        </p:nvGrpSpPr>
        <p:grpSpPr>
          <a:xfrm>
            <a:off x="8510352" y="2078288"/>
            <a:ext cx="1946338" cy="2912558"/>
            <a:chOff x="8091785" y="2078288"/>
            <a:chExt cx="2364905" cy="2912558"/>
          </a:xfrm>
        </p:grpSpPr>
        <p:sp>
          <p:nvSpPr>
            <p:cNvPr id="145" name="Rectangle 23"/>
            <p:cNvSpPr>
              <a:spLocks noChangeArrowheads="1"/>
            </p:cNvSpPr>
            <p:nvPr/>
          </p:nvSpPr>
          <p:spPr bwMode="auto">
            <a:xfrm>
              <a:off x="8179440" y="2078288"/>
              <a:ext cx="2277250" cy="2799267"/>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6" name="Rectangle 24"/>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47" name="Line 25"/>
            <p:cNvSpPr>
              <a:spLocks noChangeShapeType="1"/>
            </p:cNvSpPr>
            <p:nvPr/>
          </p:nvSpPr>
          <p:spPr bwMode="auto">
            <a:xfrm>
              <a:off x="8108956" y="2749010"/>
              <a:ext cx="2238254" cy="4821"/>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9" name="Line 27"/>
            <p:cNvSpPr>
              <a:spLocks noChangeShapeType="1"/>
            </p:cNvSpPr>
            <p:nvPr/>
          </p:nvSpPr>
          <p:spPr bwMode="auto">
            <a:xfrm>
              <a:off x="8108201" y="3602458"/>
              <a:ext cx="2233387"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1" name="Text Box 26"/>
            <p:cNvSpPr txBox="1">
              <a:spLocks noChangeArrowheads="1"/>
            </p:cNvSpPr>
            <p:nvPr/>
          </p:nvSpPr>
          <p:spPr bwMode="auto">
            <a:xfrm>
              <a:off x="8218436" y="4533100"/>
              <a:ext cx="2019294" cy="44027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2" name="Text Box 26"/>
            <p:cNvSpPr txBox="1">
              <a:spLocks noChangeArrowheads="1"/>
            </p:cNvSpPr>
            <p:nvPr/>
          </p:nvSpPr>
          <p:spPr bwMode="auto">
            <a:xfrm>
              <a:off x="8218436" y="4088345"/>
              <a:ext cx="2019294" cy="44027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3" name="Text Box 26"/>
            <p:cNvSpPr txBox="1">
              <a:spLocks noChangeArrowheads="1"/>
            </p:cNvSpPr>
            <p:nvPr/>
          </p:nvSpPr>
          <p:spPr bwMode="auto">
            <a:xfrm>
              <a:off x="8218436" y="3646079"/>
              <a:ext cx="2019294" cy="39889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network (IP)</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5" name="Line 27"/>
            <p:cNvSpPr>
              <a:spLocks noChangeShapeType="1"/>
            </p:cNvSpPr>
            <p:nvPr/>
          </p:nvSpPr>
          <p:spPr bwMode="auto">
            <a:xfrm>
              <a:off x="8116255" y="4074895"/>
              <a:ext cx="2233388"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6" name="Line 27"/>
            <p:cNvSpPr>
              <a:spLocks noChangeShapeType="1"/>
            </p:cNvSpPr>
            <p:nvPr/>
          </p:nvSpPr>
          <p:spPr bwMode="auto">
            <a:xfrm>
              <a:off x="8111389" y="4528049"/>
              <a:ext cx="2233388"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4" name="Text Box 26"/>
            <p:cNvSpPr txBox="1">
              <a:spLocks noChangeArrowheads="1"/>
            </p:cNvSpPr>
            <p:nvPr/>
          </p:nvSpPr>
          <p:spPr bwMode="auto">
            <a:xfrm>
              <a:off x="8179440" y="2284368"/>
              <a:ext cx="2019294" cy="39889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76" name="Group 75"/>
          <p:cNvGrpSpPr/>
          <p:nvPr/>
        </p:nvGrpSpPr>
        <p:grpSpPr>
          <a:xfrm>
            <a:off x="1687770" y="2167472"/>
            <a:ext cx="2131701" cy="2912558"/>
            <a:chOff x="8091785" y="2078288"/>
            <a:chExt cx="2364905" cy="2912558"/>
          </a:xfrm>
        </p:grpSpPr>
        <p:sp>
          <p:nvSpPr>
            <p:cNvPr id="77" name="Rectangle 23"/>
            <p:cNvSpPr>
              <a:spLocks noChangeArrowheads="1"/>
            </p:cNvSpPr>
            <p:nvPr/>
          </p:nvSpPr>
          <p:spPr bwMode="auto">
            <a:xfrm>
              <a:off x="8179440" y="2078288"/>
              <a:ext cx="2277250" cy="2799267"/>
            </a:xfrm>
            <a:prstGeom prst="rect">
              <a:avLst/>
            </a:prstGeom>
            <a:solidFill>
              <a:srgbClr val="000099"/>
            </a:solidFill>
            <a:ln>
              <a:noFill/>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8" name="Rectangle 24"/>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ln>
          </p:spPr>
          <p:txBody>
            <a:bodyPr wrap="none" anchor="ct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9" name="Line 25"/>
            <p:cNvSpPr>
              <a:spLocks noChangeShapeType="1"/>
            </p:cNvSpPr>
            <p:nvPr/>
          </p:nvSpPr>
          <p:spPr bwMode="auto">
            <a:xfrm>
              <a:off x="8108956" y="2749010"/>
              <a:ext cx="2238254" cy="4821"/>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1" name="Line 27"/>
            <p:cNvSpPr>
              <a:spLocks noChangeShapeType="1"/>
            </p:cNvSpPr>
            <p:nvPr/>
          </p:nvSpPr>
          <p:spPr bwMode="auto">
            <a:xfrm>
              <a:off x="8121121" y="3602458"/>
              <a:ext cx="2233388"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2" name="Text Box 26"/>
            <p:cNvSpPr txBox="1">
              <a:spLocks noChangeArrowheads="1"/>
            </p:cNvSpPr>
            <p:nvPr/>
          </p:nvSpPr>
          <p:spPr bwMode="auto">
            <a:xfrm>
              <a:off x="8218436" y="4533100"/>
              <a:ext cx="2019294" cy="44027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physical</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3" name="Text Box 26"/>
            <p:cNvSpPr txBox="1">
              <a:spLocks noChangeArrowheads="1"/>
            </p:cNvSpPr>
            <p:nvPr/>
          </p:nvSpPr>
          <p:spPr bwMode="auto">
            <a:xfrm>
              <a:off x="8218436" y="4088345"/>
              <a:ext cx="2019294" cy="44027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link</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4" name="Text Box 26"/>
            <p:cNvSpPr txBox="1">
              <a:spLocks noChangeArrowheads="1"/>
            </p:cNvSpPr>
            <p:nvPr/>
          </p:nvSpPr>
          <p:spPr bwMode="auto">
            <a:xfrm>
              <a:off x="8218436" y="3646079"/>
              <a:ext cx="2019294" cy="737446"/>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network (IP)</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5" name="Line 27"/>
            <p:cNvSpPr>
              <a:spLocks noChangeShapeType="1"/>
            </p:cNvSpPr>
            <p:nvPr/>
          </p:nvSpPr>
          <p:spPr bwMode="auto">
            <a:xfrm>
              <a:off x="8116255" y="4074895"/>
              <a:ext cx="2233388"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6" name="Line 27"/>
            <p:cNvSpPr>
              <a:spLocks noChangeShapeType="1"/>
            </p:cNvSpPr>
            <p:nvPr/>
          </p:nvSpPr>
          <p:spPr bwMode="auto">
            <a:xfrm>
              <a:off x="8111389" y="4528049"/>
              <a:ext cx="2233388" cy="0"/>
            </a:xfrm>
            <a:prstGeom prst="line">
              <a:avLst/>
            </a:prstGeom>
            <a:noFill/>
            <a:ln w="28575">
              <a:solidFill>
                <a:srgbClr val="000000"/>
              </a:solidFill>
              <a:rou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7" name="Text Box 26"/>
            <p:cNvSpPr txBox="1">
              <a:spLocks noChangeArrowheads="1"/>
            </p:cNvSpPr>
            <p:nvPr/>
          </p:nvSpPr>
          <p:spPr bwMode="auto">
            <a:xfrm>
              <a:off x="8179440" y="2284368"/>
              <a:ext cx="2019294" cy="398892"/>
            </a:xfrm>
            <a:prstGeom prst="rect">
              <a:avLst/>
            </a:prstGeom>
            <a:noFill/>
            <a:ln>
              <a:noFill/>
            </a:ln>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29" name="Text Box 26"/>
          <p:cNvSpPr txBox="1">
            <a:spLocks noChangeArrowheads="1"/>
          </p:cNvSpPr>
          <p:nvPr/>
        </p:nvSpPr>
        <p:spPr bwMode="auto">
          <a:xfrm>
            <a:off x="8732527" y="2993828"/>
            <a:ext cx="1401811" cy="398892"/>
          </a:xfrm>
          <a:prstGeom prst="rect">
            <a:avLst/>
          </a:prstGeom>
          <a:noFill/>
          <a:ln>
            <a:noFill/>
          </a:ln>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93" name="Group 92"/>
          <p:cNvGrpSpPr/>
          <p:nvPr/>
        </p:nvGrpSpPr>
        <p:grpSpPr>
          <a:xfrm>
            <a:off x="500734" y="4943580"/>
            <a:ext cx="1026523" cy="597153"/>
            <a:chOff x="7493876" y="2774731"/>
            <a:chExt cx="1481958" cy="894622"/>
          </a:xfrm>
        </p:grpSpPr>
        <p:sp>
          <p:nvSpPr>
            <p:cNvPr id="107" name="Freeform 106"/>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8" name="Oval 107"/>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9" name="Group 108"/>
            <p:cNvGrpSpPr/>
            <p:nvPr/>
          </p:nvGrpSpPr>
          <p:grpSpPr>
            <a:xfrm>
              <a:off x="7713663" y="2848339"/>
              <a:ext cx="1042107" cy="425543"/>
              <a:chOff x="7786941" y="2884917"/>
              <a:chExt cx="897649" cy="353919"/>
            </a:xfrm>
          </p:grpSpPr>
          <p:sp>
            <p:nvSpPr>
              <p:cNvPr id="110" name="Freeform 109"/>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110"/>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111"/>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Freeform 112"/>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4" name="Title 1"/>
          <p:cNvSpPr>
            <a:spLocks noGrp="1"/>
          </p:cNvSpPr>
          <p:nvPr>
            <p:ph type="title"/>
          </p:nvPr>
        </p:nvSpPr>
        <p:spPr>
          <a:xfrm>
            <a:off x="798690" y="289325"/>
            <a:ext cx="11100625" cy="894622"/>
          </a:xfrm>
        </p:spPr>
        <p:txBody>
          <a:bodyPr>
            <a:normAutofit/>
          </a:bodyPr>
          <a:lstStyle/>
          <a:p>
            <a:r>
              <a:rPr lang="en-US" sz="4400" dirty="0"/>
              <a:t>Transport Layer Actions</a:t>
            </a:r>
            <a:endParaRPr lang="en-US" sz="4400" dirty="0"/>
          </a:p>
        </p:txBody>
      </p:sp>
      <p:grpSp>
        <p:nvGrpSpPr>
          <p:cNvPr id="115" name="Group 149"/>
          <p:cNvGrpSpPr/>
          <p:nvPr/>
        </p:nvGrpSpPr>
        <p:grpSpPr bwMode="auto">
          <a:xfrm>
            <a:off x="2462207" y="2756023"/>
            <a:ext cx="412750" cy="158750"/>
            <a:chOff x="1287" y="2524"/>
            <a:chExt cx="260" cy="100"/>
          </a:xfrm>
        </p:grpSpPr>
        <p:sp>
          <p:nvSpPr>
            <p:cNvPr id="116" name="Rectangle 73"/>
            <p:cNvSpPr>
              <a:spLocks noChangeArrowheads="1"/>
            </p:cNvSpPr>
            <p:nvPr/>
          </p:nvSpPr>
          <p:spPr bwMode="auto">
            <a:xfrm>
              <a:off x="1287" y="2524"/>
              <a:ext cx="260" cy="10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7" name="Rectangle 74"/>
            <p:cNvSpPr>
              <a:spLocks noChangeArrowheads="1"/>
            </p:cNvSpPr>
            <p:nvPr/>
          </p:nvSpPr>
          <p:spPr bwMode="auto">
            <a:xfrm>
              <a:off x="1338" y="2537"/>
              <a:ext cx="155" cy="76"/>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8" name="Rectangle 75"/>
            <p:cNvSpPr>
              <a:spLocks noChangeArrowheads="1"/>
            </p:cNvSpPr>
            <p:nvPr/>
          </p:nvSpPr>
          <p:spPr bwMode="auto">
            <a:xfrm>
              <a:off x="1503" y="2582"/>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19" name="Rectangle 129"/>
            <p:cNvSpPr>
              <a:spLocks noChangeArrowheads="1"/>
            </p:cNvSpPr>
            <p:nvPr/>
          </p:nvSpPr>
          <p:spPr bwMode="auto">
            <a:xfrm>
              <a:off x="1298" y="2583"/>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20" name="Group 149"/>
          <p:cNvGrpSpPr/>
          <p:nvPr/>
        </p:nvGrpSpPr>
        <p:grpSpPr bwMode="auto">
          <a:xfrm>
            <a:off x="9681144" y="2673610"/>
            <a:ext cx="412750" cy="158750"/>
            <a:chOff x="1287" y="2524"/>
            <a:chExt cx="260" cy="100"/>
          </a:xfrm>
        </p:grpSpPr>
        <p:sp>
          <p:nvSpPr>
            <p:cNvPr id="121" name="Rectangle 73"/>
            <p:cNvSpPr>
              <a:spLocks noChangeArrowheads="1"/>
            </p:cNvSpPr>
            <p:nvPr/>
          </p:nvSpPr>
          <p:spPr bwMode="auto">
            <a:xfrm>
              <a:off x="1287" y="2524"/>
              <a:ext cx="260" cy="10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2" name="Rectangle 74"/>
            <p:cNvSpPr>
              <a:spLocks noChangeArrowheads="1"/>
            </p:cNvSpPr>
            <p:nvPr/>
          </p:nvSpPr>
          <p:spPr bwMode="auto">
            <a:xfrm>
              <a:off x="1338" y="2537"/>
              <a:ext cx="155" cy="76"/>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3" name="Rectangle 75"/>
            <p:cNvSpPr>
              <a:spLocks noChangeArrowheads="1"/>
            </p:cNvSpPr>
            <p:nvPr/>
          </p:nvSpPr>
          <p:spPr bwMode="auto">
            <a:xfrm>
              <a:off x="1503" y="2582"/>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4" name="Rectangle 129"/>
            <p:cNvSpPr>
              <a:spLocks noChangeArrowheads="1"/>
            </p:cNvSpPr>
            <p:nvPr/>
          </p:nvSpPr>
          <p:spPr bwMode="auto">
            <a:xfrm>
              <a:off x="1298" y="2583"/>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02" name="Rectangle 101"/>
          <p:cNvSpPr/>
          <p:nvPr/>
        </p:nvSpPr>
        <p:spPr>
          <a:xfrm>
            <a:off x="8043548" y="2078287"/>
            <a:ext cx="2443011" cy="336947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1" name="Text Box 26"/>
          <p:cNvSpPr txBox="1">
            <a:spLocks noChangeArrowheads="1"/>
          </p:cNvSpPr>
          <p:nvPr/>
        </p:nvSpPr>
        <p:spPr bwMode="auto">
          <a:xfrm>
            <a:off x="1944359" y="3086580"/>
            <a:ext cx="1535315" cy="398892"/>
          </a:xfrm>
          <a:prstGeom prst="rect">
            <a:avLst/>
          </a:prstGeom>
          <a:noFill/>
          <a:ln>
            <a:noFill/>
          </a:ln>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transport</a:t>
            </a:r>
            <a:endParaRPr kumimoji="0" lang="en-US" alt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8" name="Rectangle 97"/>
          <p:cNvSpPr/>
          <p:nvPr/>
        </p:nvSpPr>
        <p:spPr>
          <a:xfrm>
            <a:off x="425009" y="1191386"/>
            <a:ext cx="3666301" cy="445990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84" name="Group 149"/>
          <p:cNvGrpSpPr/>
          <p:nvPr/>
        </p:nvGrpSpPr>
        <p:grpSpPr bwMode="auto">
          <a:xfrm>
            <a:off x="2462207" y="2756023"/>
            <a:ext cx="412750" cy="158750"/>
            <a:chOff x="1287" y="2524"/>
            <a:chExt cx="260" cy="100"/>
          </a:xfrm>
        </p:grpSpPr>
        <p:sp>
          <p:nvSpPr>
            <p:cNvPr id="185" name="Rectangle 73"/>
            <p:cNvSpPr>
              <a:spLocks noChangeArrowheads="1"/>
            </p:cNvSpPr>
            <p:nvPr/>
          </p:nvSpPr>
          <p:spPr bwMode="auto">
            <a:xfrm>
              <a:off x="1287" y="2524"/>
              <a:ext cx="260" cy="10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6" name="Rectangle 74"/>
            <p:cNvSpPr>
              <a:spLocks noChangeArrowheads="1"/>
            </p:cNvSpPr>
            <p:nvPr/>
          </p:nvSpPr>
          <p:spPr bwMode="auto">
            <a:xfrm>
              <a:off x="1338" y="2537"/>
              <a:ext cx="155" cy="76"/>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7" name="Rectangle 75"/>
            <p:cNvSpPr>
              <a:spLocks noChangeArrowheads="1"/>
            </p:cNvSpPr>
            <p:nvPr/>
          </p:nvSpPr>
          <p:spPr bwMode="auto">
            <a:xfrm>
              <a:off x="1503" y="2582"/>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8" name="Rectangle 129"/>
            <p:cNvSpPr>
              <a:spLocks noChangeArrowheads="1"/>
            </p:cNvSpPr>
            <p:nvPr/>
          </p:nvSpPr>
          <p:spPr bwMode="auto">
            <a:xfrm>
              <a:off x="1298" y="2583"/>
              <a:ext cx="27" cy="27"/>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89" name="TextBox 188"/>
          <p:cNvSpPr txBox="1"/>
          <p:nvPr/>
        </p:nvSpPr>
        <p:spPr>
          <a:xfrm>
            <a:off x="4212477" y="1830701"/>
            <a:ext cx="38983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Receiver:</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anose="05000000000000000000" pitchFamily="2" charset="2"/>
              <a:buChar char="§"/>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90" name="Group 189"/>
          <p:cNvGrpSpPr/>
          <p:nvPr/>
        </p:nvGrpSpPr>
        <p:grpSpPr>
          <a:xfrm>
            <a:off x="2355694" y="3088859"/>
            <a:ext cx="1259074" cy="369332"/>
            <a:chOff x="8934916" y="2775692"/>
            <a:chExt cx="1259074" cy="369332"/>
          </a:xfrm>
        </p:grpSpPr>
        <p:sp>
          <p:nvSpPr>
            <p:cNvPr id="191" name="Rectangle 190"/>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TextBox 191"/>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  msg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93" name="TextBox 192"/>
          <p:cNvSpPr txBox="1"/>
          <p:nvPr/>
        </p:nvSpPr>
        <p:spPr>
          <a:xfrm>
            <a:off x="4391041" y="3125909"/>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extracts application-layer message</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4" name="TextBox 193"/>
          <p:cNvSpPr txBox="1"/>
          <p:nvPr/>
        </p:nvSpPr>
        <p:spPr>
          <a:xfrm>
            <a:off x="4389103" y="2734423"/>
            <a:ext cx="3825456" cy="409023"/>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checks header values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5" name="TextBox 194"/>
          <p:cNvSpPr txBox="1"/>
          <p:nvPr/>
        </p:nvSpPr>
        <p:spPr>
          <a:xfrm>
            <a:off x="4388103" y="2278130"/>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receives segment from IP</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96" name="Group 195"/>
          <p:cNvGrpSpPr/>
          <p:nvPr/>
        </p:nvGrpSpPr>
        <p:grpSpPr>
          <a:xfrm>
            <a:off x="1745737" y="4814948"/>
            <a:ext cx="1818022" cy="369332"/>
            <a:chOff x="7863122" y="5632673"/>
            <a:chExt cx="1818022" cy="369332"/>
          </a:xfrm>
        </p:grpSpPr>
        <p:grpSp>
          <p:nvGrpSpPr>
            <p:cNvPr id="197" name="Group 196"/>
            <p:cNvGrpSpPr/>
            <p:nvPr/>
          </p:nvGrpSpPr>
          <p:grpSpPr>
            <a:xfrm>
              <a:off x="7863122" y="5638955"/>
              <a:ext cx="1259074" cy="338554"/>
              <a:chOff x="8964789" y="2648929"/>
              <a:chExt cx="1259074" cy="338554"/>
            </a:xfrm>
          </p:grpSpPr>
          <p:sp>
            <p:nvSpPr>
              <p:cNvPr id="201" name="Rectangle 200"/>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TextBox 201"/>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T</a:t>
                </a:r>
                <a:r>
                  <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rPr>
                  <a:t>h</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grpSp>
          <p:nvGrpSpPr>
            <p:cNvPr id="198" name="Group 197"/>
            <p:cNvGrpSpPr/>
            <p:nvPr/>
          </p:nvGrpSpPr>
          <p:grpSpPr>
            <a:xfrm>
              <a:off x="8422070" y="5632673"/>
              <a:ext cx="1259074" cy="369332"/>
              <a:chOff x="8934916" y="2778923"/>
              <a:chExt cx="1259074" cy="369332"/>
            </a:xfrm>
          </p:grpSpPr>
          <p:sp>
            <p:nvSpPr>
              <p:cNvPr id="199" name="Rectangle 198"/>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TextBox 199"/>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 msg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203" name="TextBox 202"/>
          <p:cNvSpPr txBox="1"/>
          <p:nvPr/>
        </p:nvSpPr>
        <p:spPr>
          <a:xfrm>
            <a:off x="4395862" y="3809729"/>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anose="05000000000000000000" pitchFamily="2" charset="2"/>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demultiplexes message up to application via socket</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4" name="Oval 203"/>
          <p:cNvSpPr/>
          <p:nvPr/>
        </p:nvSpPr>
        <p:spPr>
          <a:xfrm>
            <a:off x="1741367" y="2989161"/>
            <a:ext cx="763166" cy="541031"/>
          </a:xfrm>
          <a:prstGeom prst="ellipse">
            <a:avLst/>
          </a:prstGeom>
          <a:noFill/>
          <a:ln w="2540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79167E-6 2.96296E-6 L 0.00039 -0.24931 " pathEditMode="relative" rAng="0" ptsTypes="AA">
                                      <p:cBhvr>
                                        <p:cTn id="6" dur="2000" fill="hold"/>
                                        <p:tgtEl>
                                          <p:spTgt spid="196"/>
                                        </p:tgtEl>
                                        <p:attrNameLst>
                                          <p:attrName>ppt_x</p:attrName>
                                          <p:attrName>ppt_y</p:attrName>
                                        </p:attrNameLst>
                                      </p:cBhvr>
                                      <p:rCtr x="443" y="-12870"/>
                                    </p:animMotion>
                                  </p:childTnLst>
                                </p:cTn>
                              </p:par>
                              <p:par>
                                <p:cTn id="7" presetID="9" presetClass="entr" presetSubtype="0" fill="hold" grpId="0" nodeType="withEffect">
                                  <p:stCondLst>
                                    <p:cond delay="0"/>
                                  </p:stCondLst>
                                  <p:childTnLst>
                                    <p:set>
                                      <p:cBhvr>
                                        <p:cTn id="8" dur="1" fill="hold">
                                          <p:stCondLst>
                                            <p:cond delay="0"/>
                                          </p:stCondLst>
                                        </p:cTn>
                                        <p:tgtEl>
                                          <p:spTgt spid="195"/>
                                        </p:tgtEl>
                                        <p:attrNameLst>
                                          <p:attrName>style.visibility</p:attrName>
                                        </p:attrNameLst>
                                      </p:cBhvr>
                                      <p:to>
                                        <p:strVal val="visible"/>
                                      </p:to>
                                    </p:set>
                                    <p:animEffect transition="in" filter="dissolve">
                                      <p:cBhvr>
                                        <p:cTn id="9" dur="500"/>
                                        <p:tgtEl>
                                          <p:spTgt spid="195"/>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04"/>
                                        </p:tgtEl>
                                        <p:attrNameLst>
                                          <p:attrName>style.visibility</p:attrName>
                                        </p:attrNameLst>
                                      </p:cBhvr>
                                      <p:to>
                                        <p:strVal val="visible"/>
                                      </p:to>
                                    </p:set>
                                    <p:animEffect transition="in" filter="dissolve">
                                      <p:cBhvr>
                                        <p:cTn id="14" dur="500"/>
                                        <p:tgtEl>
                                          <p:spTgt spid="204"/>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94"/>
                                        </p:tgtEl>
                                        <p:attrNameLst>
                                          <p:attrName>style.visibility</p:attrName>
                                        </p:attrNameLst>
                                      </p:cBhvr>
                                      <p:to>
                                        <p:strVal val="visible"/>
                                      </p:to>
                                    </p:set>
                                    <p:animEffect transition="in" filter="dissolve">
                                      <p:cBhvr>
                                        <p:cTn id="17" dur="500"/>
                                        <p:tgtEl>
                                          <p:spTgt spid="19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96"/>
                                        </p:tgtEl>
                                      </p:cBhvr>
                                    </p:animEffect>
                                    <p:set>
                                      <p:cBhvr>
                                        <p:cTn id="22" dur="1" fill="hold">
                                          <p:stCondLst>
                                            <p:cond delay="499"/>
                                          </p:stCondLst>
                                        </p:cTn>
                                        <p:tgtEl>
                                          <p:spTgt spid="196"/>
                                        </p:tgtEl>
                                        <p:attrNameLst>
                                          <p:attrName>style.visibility</p:attrName>
                                        </p:attrNameLst>
                                      </p:cBhvr>
                                      <p:to>
                                        <p:strVal val="hidden"/>
                                      </p:to>
                                    </p:set>
                                  </p:childTnLst>
                                </p:cTn>
                              </p:par>
                              <p:par>
                                <p:cTn id="23" presetID="9" presetClass="exit" presetSubtype="0" fill="hold" grpId="1" nodeType="withEffect">
                                  <p:stCondLst>
                                    <p:cond delay="0"/>
                                  </p:stCondLst>
                                  <p:childTnLst>
                                    <p:animEffect transition="out" filter="dissolve">
                                      <p:cBhvr>
                                        <p:cTn id="24" dur="500"/>
                                        <p:tgtEl>
                                          <p:spTgt spid="204"/>
                                        </p:tgtEl>
                                      </p:cBhvr>
                                    </p:animEffect>
                                    <p:set>
                                      <p:cBhvr>
                                        <p:cTn id="25" dur="1" fill="hold">
                                          <p:stCondLst>
                                            <p:cond delay="499"/>
                                          </p:stCondLst>
                                        </p:cTn>
                                        <p:tgtEl>
                                          <p:spTgt spid="204"/>
                                        </p:tgtEl>
                                        <p:attrNameLst>
                                          <p:attrName>style.visibility</p:attrName>
                                        </p:attrNameLst>
                                      </p:cBhvr>
                                      <p:to>
                                        <p:strVal val="hidden"/>
                                      </p:to>
                                    </p:set>
                                  </p:childTnLst>
                                </p:cTn>
                              </p:par>
                              <p:par>
                                <p:cTn id="26" presetID="9" presetClass="entr" presetSubtype="0" fill="hold" nodeType="withEffect">
                                  <p:stCondLst>
                                    <p:cond delay="0"/>
                                  </p:stCondLst>
                                  <p:childTnLst>
                                    <p:set>
                                      <p:cBhvr>
                                        <p:cTn id="27" dur="1" fill="hold">
                                          <p:stCondLst>
                                            <p:cond delay="0"/>
                                          </p:stCondLst>
                                        </p:cTn>
                                        <p:tgtEl>
                                          <p:spTgt spid="190"/>
                                        </p:tgtEl>
                                        <p:attrNameLst>
                                          <p:attrName>style.visibility</p:attrName>
                                        </p:attrNameLst>
                                      </p:cBhvr>
                                      <p:to>
                                        <p:strVal val="visible"/>
                                      </p:to>
                                    </p:set>
                                    <p:animEffect transition="in" filter="dissolve">
                                      <p:cBhvr>
                                        <p:cTn id="28" dur="500"/>
                                        <p:tgtEl>
                                          <p:spTgt spid="19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93"/>
                                        </p:tgtEl>
                                        <p:attrNameLst>
                                          <p:attrName>style.visibility</p:attrName>
                                        </p:attrNameLst>
                                      </p:cBhvr>
                                      <p:to>
                                        <p:strVal val="visible"/>
                                      </p:to>
                                    </p:set>
                                    <p:animEffect transition="in" filter="dissolve">
                                      <p:cBhvr>
                                        <p:cTn id="31" dur="500"/>
                                        <p:tgtEl>
                                          <p:spTgt spid="193"/>
                                        </p:tgtEl>
                                      </p:cBhvr>
                                    </p:animEffec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nodeType="clickEffect">
                                  <p:stCondLst>
                                    <p:cond delay="0"/>
                                  </p:stCondLst>
                                  <p:childTnLst>
                                    <p:animMotion origin="layout" path="M -1.66667E-6 -4.81481E-6 L 0.00013 -0.10763 " pathEditMode="relative" rAng="0" ptsTypes="AA">
                                      <p:cBhvr>
                                        <p:cTn id="35" dur="2000" fill="hold"/>
                                        <p:tgtEl>
                                          <p:spTgt spid="190"/>
                                        </p:tgtEl>
                                        <p:attrNameLst>
                                          <p:attrName>ppt_x</p:attrName>
                                          <p:attrName>ppt_y</p:attrName>
                                        </p:attrNameLst>
                                      </p:cBhvr>
                                      <p:rCtr x="0" y="-5394"/>
                                    </p:animMotion>
                                  </p:childTnLst>
                                </p:cTn>
                              </p:par>
                              <p:par>
                                <p:cTn id="36" presetID="9" presetClass="entr" presetSubtype="0" fill="hold" grpId="0" nodeType="withEffect">
                                  <p:stCondLst>
                                    <p:cond delay="0"/>
                                  </p:stCondLst>
                                  <p:childTnLst>
                                    <p:set>
                                      <p:cBhvr>
                                        <p:cTn id="37" dur="1" fill="hold">
                                          <p:stCondLst>
                                            <p:cond delay="0"/>
                                          </p:stCondLst>
                                        </p:cTn>
                                        <p:tgtEl>
                                          <p:spTgt spid="203"/>
                                        </p:tgtEl>
                                        <p:attrNameLst>
                                          <p:attrName>style.visibility</p:attrName>
                                        </p:attrNameLst>
                                      </p:cBhvr>
                                      <p:to>
                                        <p:strVal val="visible"/>
                                      </p:to>
                                    </p:set>
                                    <p:animEffect transition="in" filter="dissolve">
                                      <p:cBhvr>
                                        <p:cTn id="38"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P spid="194" grpId="0"/>
      <p:bldP spid="195" grpId="0"/>
      <p:bldP spid="203" grpId="0"/>
      <p:bldP spid="204" grpId="0" animBg="1"/>
      <p:bldP spid="204"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sequence numbers, ACKs</a:t>
            </a:r>
            <a:endParaRPr lang="en-US" sz="4400" b="0" dirty="0"/>
          </a:p>
        </p:txBody>
      </p:sp>
      <p:sp>
        <p:nvSpPr>
          <p:cNvPr id="133" name="Text Box 8"/>
          <p:cNvSpPr txBox="1">
            <a:spLocks noChangeArrowheads="1"/>
          </p:cNvSpPr>
          <p:nvPr/>
        </p:nvSpPr>
        <p:spPr bwMode="auto">
          <a:xfrm>
            <a:off x="1661117" y="4011734"/>
            <a:ext cx="2519185" cy="757130"/>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host ACKs receipt of echoed </a:t>
            </a:r>
            <a:r>
              <a:rPr kumimoji="0" lang="ja-JP" altLang="en-US" sz="24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rPr>
              <a:t>’</a:t>
            </a:r>
            <a:endParaRPr kumimoji="0" lang="en-US" altLang="en-US" sz="12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34" name="Text Box 9"/>
          <p:cNvSpPr txBox="1">
            <a:spLocks noChangeArrowheads="1"/>
          </p:cNvSpPr>
          <p:nvPr/>
        </p:nvSpPr>
        <p:spPr bwMode="auto">
          <a:xfrm>
            <a:off x="7229477" y="3001865"/>
            <a:ext cx="3187212" cy="830997"/>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host ACKs receipt of</a:t>
            </a:r>
            <a:r>
              <a:rPr kumimoji="0" lang="ja-JP" altLang="en-US" sz="24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 echoes </a:t>
            </a:r>
            <a:r>
              <a:rPr kumimoji="0" lang="en-US" alt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back </a:t>
            </a:r>
            <a:r>
              <a:rPr kumimoji="0" lang="ja-JP" altLang="en-US" sz="24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rPr>
              <a:t>’</a:t>
            </a: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36" name="Text Box 11"/>
          <p:cNvSpPr txBox="1">
            <a:spLocks noChangeArrowheads="1"/>
          </p:cNvSpPr>
          <p:nvPr/>
        </p:nvSpPr>
        <p:spPr bwMode="auto">
          <a:xfrm>
            <a:off x="3961011" y="5644479"/>
            <a:ext cx="3401893" cy="52322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800" b="0" i="0" u="none" strike="noStrike" kern="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rPr>
              <a:t>simple telnet scenario</a:t>
            </a:r>
            <a:endParaRPr kumimoji="0" lang="en-US" sz="1200" b="0" i="0" u="none" strike="noStrike" kern="0" cap="none" spc="0" normalizeH="0" baseline="0" noProof="0" dirty="0">
              <a:ln>
                <a:noFill/>
              </a:ln>
              <a:solidFill>
                <a:srgbClr val="000099"/>
              </a:solidFill>
              <a:effectLst/>
              <a:uLnTx/>
              <a:uFillTx/>
              <a:latin typeface="Calibri" panose="020F0502020204030204"/>
              <a:ea typeface="MS PGothic" panose="020B0600070205080204" pitchFamily="34" charset="-128"/>
              <a:cs typeface="+mn-cs"/>
            </a:endParaRPr>
          </a:p>
        </p:txBody>
      </p:sp>
      <p:sp>
        <p:nvSpPr>
          <p:cNvPr id="137" name="Text Box 13"/>
          <p:cNvSpPr txBox="1">
            <a:spLocks noChangeArrowheads="1"/>
          </p:cNvSpPr>
          <p:nvPr/>
        </p:nvSpPr>
        <p:spPr bwMode="auto">
          <a:xfrm>
            <a:off x="7129672" y="1492971"/>
            <a:ext cx="997389" cy="46166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Host B</a:t>
            </a:r>
            <a:endParaRPr kumimoji="0" 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38" name="Text Box 17"/>
          <p:cNvSpPr txBox="1">
            <a:spLocks noChangeArrowheads="1"/>
          </p:cNvSpPr>
          <p:nvPr/>
        </p:nvSpPr>
        <p:spPr bwMode="auto">
          <a:xfrm>
            <a:off x="3204390" y="1459336"/>
            <a:ext cx="1008610" cy="46166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Host A</a:t>
            </a:r>
            <a:endParaRPr kumimoji="0" 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4" name="Group 3"/>
          <p:cNvGrpSpPr/>
          <p:nvPr/>
        </p:nvGrpSpPr>
        <p:grpSpPr>
          <a:xfrm>
            <a:off x="1499000" y="2541021"/>
            <a:ext cx="5581275" cy="780392"/>
            <a:chOff x="1499000" y="2541021"/>
            <a:chExt cx="5581275" cy="780392"/>
          </a:xfrm>
        </p:grpSpPr>
        <p:sp>
          <p:nvSpPr>
            <p:cNvPr id="131" name="Line 4"/>
            <p:cNvSpPr>
              <a:spLocks noChangeShapeType="1"/>
            </p:cNvSpPr>
            <p:nvPr/>
          </p:nvSpPr>
          <p:spPr bwMode="auto">
            <a:xfrm>
              <a:off x="4354237" y="2749913"/>
              <a:ext cx="2586037" cy="571500"/>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132" name="Text Box 7"/>
            <p:cNvSpPr txBox="1">
              <a:spLocks noChangeArrowheads="1"/>
            </p:cNvSpPr>
            <p:nvPr/>
          </p:nvSpPr>
          <p:spPr bwMode="auto">
            <a:xfrm>
              <a:off x="1499000" y="2541021"/>
              <a:ext cx="2725007" cy="424732"/>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User types</a:t>
              </a:r>
              <a:r>
                <a:rPr kumimoji="0" lang="ja-JP" altLang="en-US" sz="24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rPr>
                <a:t>’</a:t>
              </a:r>
              <a:endParaRPr kumimoji="0" lang="en-US" altLang="en-US" sz="12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39" name="Rectangle 18"/>
            <p:cNvSpPr>
              <a:spLocks noChangeArrowheads="1"/>
            </p:cNvSpPr>
            <p:nvPr/>
          </p:nvSpPr>
          <p:spPr bwMode="auto">
            <a:xfrm>
              <a:off x="5167037" y="2841988"/>
              <a:ext cx="814387" cy="379413"/>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140" name="Text Box 19"/>
            <p:cNvSpPr txBox="1">
              <a:spLocks noChangeArrowheads="1"/>
            </p:cNvSpPr>
            <p:nvPr/>
          </p:nvSpPr>
          <p:spPr bwMode="auto">
            <a:xfrm>
              <a:off x="4260272" y="2854620"/>
              <a:ext cx="2820003" cy="36933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Seq=42, ACK=79, data = </a:t>
              </a:r>
              <a:r>
                <a:rPr kumimoji="0" lang="ja-JP" altLang="en-US" sz="18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C</a:t>
              </a:r>
              <a:r>
                <a:rPr kumimoji="0" lang="ja-JP" altLang="en-US" sz="18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rPr>
                <a:t>’</a:t>
              </a: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grpSp>
        <p:nvGrpSpPr>
          <p:cNvPr id="5" name="Group 4"/>
          <p:cNvGrpSpPr/>
          <p:nvPr/>
        </p:nvGrpSpPr>
        <p:grpSpPr>
          <a:xfrm>
            <a:off x="4264368" y="3523026"/>
            <a:ext cx="2813399" cy="800100"/>
            <a:chOff x="4264368" y="3523026"/>
            <a:chExt cx="2813399" cy="800100"/>
          </a:xfrm>
        </p:grpSpPr>
        <p:sp>
          <p:nvSpPr>
            <p:cNvPr id="135" name="Line 10"/>
            <p:cNvSpPr>
              <a:spLocks noChangeShapeType="1"/>
            </p:cNvSpPr>
            <p:nvPr/>
          </p:nvSpPr>
          <p:spPr bwMode="auto">
            <a:xfrm flipH="1">
              <a:off x="4344712" y="3523026"/>
              <a:ext cx="2554287" cy="800100"/>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141" name="Rectangle 20"/>
            <p:cNvSpPr>
              <a:spLocks noChangeArrowheads="1"/>
            </p:cNvSpPr>
            <p:nvPr/>
          </p:nvSpPr>
          <p:spPr bwMode="auto">
            <a:xfrm>
              <a:off x="5201962" y="3800838"/>
              <a:ext cx="823912" cy="246063"/>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142" name="Text Box 21"/>
            <p:cNvSpPr txBox="1">
              <a:spLocks noChangeArrowheads="1"/>
            </p:cNvSpPr>
            <p:nvPr/>
          </p:nvSpPr>
          <p:spPr bwMode="auto">
            <a:xfrm>
              <a:off x="4264368" y="3736718"/>
              <a:ext cx="2813399" cy="36933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Seq=79, ACK=43, data = </a:t>
              </a:r>
              <a:r>
                <a:rPr kumimoji="0" lang="ja-JP" altLang="en-US" sz="1800" b="0" i="0" u="none" strike="noStrike" kern="1200" cap="none" spc="0" normalizeH="0" baseline="0" noProof="0">
                  <a:ln>
                    <a:noFill/>
                  </a:ln>
                  <a:solidFill>
                    <a:srgbClr val="000000"/>
                  </a:solidFill>
                  <a:effectLst/>
                  <a:uLnTx/>
                  <a:uFillTx/>
                  <a:latin typeface="Calibri" panose="020F0502020204030204"/>
                  <a:ea typeface="MS PGothic" panose="020B0600070205080204" pitchFamily="34" charset="-128"/>
                  <a:cs typeface="+mn-cs"/>
                </a:rPr>
                <a:t>‘</a:t>
              </a:r>
              <a:r>
                <a:rPr kumimoji="0" lang="en-US" altLang="ja-JP" sz="1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C</a:t>
              </a:r>
              <a:r>
                <a:rPr kumimoji="0" lang="ja-JP" altLang="en-US" sz="1800" b="0" i="0" u="none" strike="noStrike" kern="1200" cap="none" spc="0" normalizeH="0" baseline="0" noProof="0">
                  <a:ln>
                    <a:noFill/>
                  </a:ln>
                  <a:solidFill>
                    <a:srgbClr val="000000"/>
                  </a:solidFill>
                  <a:effectLst/>
                  <a:uLnTx/>
                  <a:uFillTx/>
                  <a:latin typeface="Calibri" panose="020F0502020204030204"/>
                  <a:ea typeface="MS PGothic" panose="020B0600070205080204" pitchFamily="34" charset="-128"/>
                  <a:cs typeface="+mn-cs"/>
                </a:rPr>
                <a:t>’</a:t>
              </a:r>
              <a:endParaRPr kumimoji="0" lang="en-US" altLang="en-US" sz="11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grpSp>
        <p:nvGrpSpPr>
          <p:cNvPr id="6" name="Group 5"/>
          <p:cNvGrpSpPr/>
          <p:nvPr/>
        </p:nvGrpSpPr>
        <p:grpSpPr>
          <a:xfrm>
            <a:off x="4339949" y="4518388"/>
            <a:ext cx="2590800" cy="506413"/>
            <a:chOff x="4339949" y="4518388"/>
            <a:chExt cx="2590800" cy="506413"/>
          </a:xfrm>
        </p:grpSpPr>
        <p:sp>
          <p:nvSpPr>
            <p:cNvPr id="130" name="Line 3"/>
            <p:cNvSpPr>
              <a:spLocks noChangeShapeType="1"/>
            </p:cNvSpPr>
            <p:nvPr/>
          </p:nvSpPr>
          <p:spPr bwMode="auto">
            <a:xfrm>
              <a:off x="4339949" y="4518388"/>
              <a:ext cx="2590800" cy="506413"/>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143" name="Rectangle 22"/>
            <p:cNvSpPr>
              <a:spLocks noChangeArrowheads="1"/>
            </p:cNvSpPr>
            <p:nvPr/>
          </p:nvSpPr>
          <p:spPr bwMode="auto">
            <a:xfrm>
              <a:off x="5268637" y="4648563"/>
              <a:ext cx="958850" cy="357188"/>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144" name="Text Box 23"/>
            <p:cNvSpPr txBox="1">
              <a:spLocks noChangeArrowheads="1"/>
            </p:cNvSpPr>
            <p:nvPr/>
          </p:nvSpPr>
          <p:spPr bwMode="auto">
            <a:xfrm>
              <a:off x="4934710" y="4609843"/>
              <a:ext cx="1712264" cy="36933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Seq=43, ACK=80</a:t>
              </a:r>
              <a:endParaRPr kumimoji="0" lang="en-US" sz="11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sp>
        <p:nvSpPr>
          <p:cNvPr id="145" name="Line 24"/>
          <p:cNvSpPr>
            <a:spLocks noChangeShapeType="1"/>
          </p:cNvSpPr>
          <p:nvPr/>
        </p:nvSpPr>
        <p:spPr bwMode="auto">
          <a:xfrm>
            <a:off x="4332012" y="2508613"/>
            <a:ext cx="0" cy="2587625"/>
          </a:xfrm>
          <a:prstGeom prst="line">
            <a:avLst/>
          </a:prstGeom>
          <a:noFill/>
          <a:ln w="9525">
            <a:solidFill>
              <a:srgbClr val="80808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146" name="Line 25"/>
          <p:cNvSpPr>
            <a:spLocks noChangeShapeType="1"/>
          </p:cNvSpPr>
          <p:nvPr/>
        </p:nvSpPr>
        <p:spPr bwMode="auto">
          <a:xfrm>
            <a:off x="6994249" y="2561001"/>
            <a:ext cx="0" cy="2587625"/>
          </a:xfrm>
          <a:prstGeom prst="line">
            <a:avLst/>
          </a:prstGeom>
          <a:noFill/>
          <a:ln w="9525">
            <a:solidFill>
              <a:srgbClr val="80808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147" name="Group 27"/>
          <p:cNvGrpSpPr/>
          <p:nvPr/>
        </p:nvGrpSpPr>
        <p:grpSpPr bwMode="auto">
          <a:xfrm>
            <a:off x="3824012" y="1687876"/>
            <a:ext cx="755650" cy="782637"/>
            <a:chOff x="-44" y="1473"/>
            <a:chExt cx="981" cy="1105"/>
          </a:xfrm>
        </p:grpSpPr>
        <p:pic>
          <p:nvPicPr>
            <p:cNvPr id="148" name="Picture 28"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Freeform 29"/>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grpSp>
      <p:grpSp>
        <p:nvGrpSpPr>
          <p:cNvPr id="150" name="Group 30"/>
          <p:cNvGrpSpPr/>
          <p:nvPr/>
        </p:nvGrpSpPr>
        <p:grpSpPr bwMode="auto">
          <a:xfrm flipH="1">
            <a:off x="6686274" y="1727563"/>
            <a:ext cx="788988" cy="862013"/>
            <a:chOff x="-44" y="1473"/>
            <a:chExt cx="981" cy="1105"/>
          </a:xfrm>
        </p:grpSpPr>
        <p:pic>
          <p:nvPicPr>
            <p:cNvPr id="151" name="Picture 31"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Freeform 32"/>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grpSp>
      <p:grpSp>
        <p:nvGrpSpPr>
          <p:cNvPr id="9" name="Group 8"/>
          <p:cNvGrpSpPr/>
          <p:nvPr/>
        </p:nvGrpSpPr>
        <p:grpSpPr>
          <a:xfrm>
            <a:off x="4692316" y="2815389"/>
            <a:ext cx="1388485" cy="1371600"/>
            <a:chOff x="4692316" y="2815389"/>
            <a:chExt cx="1388485" cy="1371600"/>
          </a:xfrm>
        </p:grpSpPr>
        <p:sp>
          <p:nvSpPr>
            <p:cNvPr id="3" name="Oval 2"/>
            <p:cNvSpPr/>
            <p:nvPr/>
          </p:nvSpPr>
          <p:spPr>
            <a:xfrm>
              <a:off x="5566610" y="3721768"/>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p:cNvSpPr/>
            <p:nvPr/>
          </p:nvSpPr>
          <p:spPr>
            <a:xfrm>
              <a:off x="4692316" y="2815389"/>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 name="Straight Arrow Connector 7"/>
            <p:cNvCxnSpPr/>
            <p:nvPr/>
          </p:nvCxnSpPr>
          <p:spPr>
            <a:xfrm flipH="1" flipV="1">
              <a:off x="5117431" y="3224463"/>
              <a:ext cx="513348" cy="513348"/>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4684295" y="3737810"/>
            <a:ext cx="1982043" cy="1307432"/>
            <a:chOff x="4692316" y="2815389"/>
            <a:chExt cx="1982043" cy="1307432"/>
          </a:xfrm>
        </p:grpSpPr>
        <p:sp>
          <p:nvSpPr>
            <p:cNvPr id="36" name="Oval 35"/>
            <p:cNvSpPr/>
            <p:nvPr/>
          </p:nvSpPr>
          <p:spPr>
            <a:xfrm>
              <a:off x="6160168" y="3657600"/>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p:cNvSpPr/>
            <p:nvPr/>
          </p:nvSpPr>
          <p:spPr>
            <a:xfrm>
              <a:off x="4692316" y="2815389"/>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8" name="Straight Arrow Connector 37"/>
            <p:cNvCxnSpPr/>
            <p:nvPr/>
          </p:nvCxnSpPr>
          <p:spPr>
            <a:xfrm flipH="1" flipV="1">
              <a:off x="5165557" y="3224463"/>
              <a:ext cx="970548" cy="521369"/>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Slide Number Placeholder 2"/>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34"/>
                                        </p:tgtEl>
                                        <p:attrNameLst>
                                          <p:attrName>style.visibility</p:attrName>
                                        </p:attrNameLst>
                                      </p:cBhvr>
                                      <p:to>
                                        <p:strVal val="visible"/>
                                      </p:to>
                                    </p:set>
                                    <p:animEffect transition="in" filter="dissolve">
                                      <p:cBhvr>
                                        <p:cTn id="11" dur="500"/>
                                        <p:tgtEl>
                                          <p:spTgt spid="134"/>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righ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dissolve">
                                      <p:cBhvr>
                                        <p:cTn id="19" dur="500"/>
                                        <p:tgtEl>
                                          <p:spTgt spid="13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xit" presetSubtype="0" fill="hold" nodeType="click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dissolve">
                                      <p:cBhvr>
                                        <p:cTn id="3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29" name="Rectangle 1027"/>
          <p:cNvSpPr txBox="1">
            <a:spLocks noChangeArrowheads="1"/>
          </p:cNvSpPr>
          <p:nvPr/>
        </p:nvSpPr>
        <p:spPr>
          <a:xfrm>
            <a:off x="673789" y="1393136"/>
            <a:ext cx="5213444"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3200" b="0" i="1" u="sng" strike="noStrike" kern="1200" cap="none" spc="0" normalizeH="0" baseline="0" noProof="0" dirty="0">
                <a:ln>
                  <a:noFill/>
                </a:ln>
                <a:solidFill>
                  <a:srgbClr val="C00000"/>
                </a:solidFill>
                <a:effectLst/>
                <a:uLnTx/>
                <a:uFillTx/>
                <a:latin typeface="Calibri" panose="020F0502020204030204"/>
                <a:ea typeface="+mn-ea"/>
                <a:cs typeface="+mn-cs"/>
              </a:rPr>
              <a:t>Q:</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how to set TCP timeout value?</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longer than RTT, but RTT varies!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too short:</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premature timeout, unnecessary retransmissions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too long:</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slow reaction to segment loss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Rectangle 1028"/>
          <p:cNvSpPr txBox="1">
            <a:spLocks noChangeArrowheads="1"/>
          </p:cNvSpPr>
          <p:nvPr/>
        </p:nvSpPr>
        <p:spPr>
          <a:xfrm>
            <a:off x="6258838" y="1393136"/>
            <a:ext cx="5565913"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altLang="en-US" sz="3200" b="0" i="1" u="sng"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Q</a:t>
            </a:r>
            <a:r>
              <a:rPr kumimoji="0" lang="en-US" altLang="en-US" sz="3200" b="0" i="0" u="sng"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a:t>
            </a: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MS PGothic"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how to estimate RTT?</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err="1">
                <a:ln>
                  <a:noFill/>
                </a:ln>
                <a:solidFill>
                  <a:srgbClr val="000099"/>
                </a:solidFill>
                <a:effectLst/>
                <a:uLnTx/>
                <a:uFillTx/>
                <a:latin typeface="Courier New" panose="02070309020205020404" charset="0"/>
                <a:ea typeface="MS PGothic" panose="020B0600070205080204" pitchFamily="34" charset="-128"/>
                <a:cs typeface="Courier New" panose="02070309020205020404" charset="0"/>
              </a:rPr>
              <a:t>SampleRTT:</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measured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time from segment transmission until ACK receipt</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ignore retransmissions</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err="1">
                <a:ln>
                  <a:noFill/>
                </a:ln>
                <a:solidFill>
                  <a:srgbClr val="0000A3"/>
                </a:solidFill>
                <a:effectLst/>
                <a:uLnTx/>
                <a:uFillTx/>
                <a:latin typeface="Courier New" panose="02070309020205020404" charset="0"/>
                <a:ea typeface="MS PGothic" panose="020B0600070205080204" pitchFamily="34" charset="-128"/>
                <a:cs typeface="Courier New" panose="02070309020205020404" charset="0"/>
              </a:rPr>
              <a:t>SampleRTT</a:t>
            </a:r>
            <a:r>
              <a:rPr kumimoji="0" lang="en-US" altLang="en-US" sz="2800" b="0" i="0" u="none" strike="noStrike" kern="1200" cap="none" spc="0" normalizeH="0" baseline="0" noProof="0" dirty="0">
                <a:ln>
                  <a:noFill/>
                </a:ln>
                <a:solidFill>
                  <a:srgbClr val="0000A8"/>
                </a:solidFill>
                <a:effectLst/>
                <a:uLnTx/>
                <a:uFillTx/>
                <a:latin typeface="Courier New" panose="02070309020205020404" charset="0"/>
                <a:ea typeface="MS PGothic" panose="020B0600070205080204" pitchFamily="34" charset="-128"/>
                <a:cs typeface="Courier New" panose="02070309020205020404" charset="0"/>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will vary, want estimated RTT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smoother</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average several </a:t>
            </a:r>
            <a:r>
              <a:rPr kumimoji="0" lang="en-US" altLang="en-US" sz="2400" b="0" i="1"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recent</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measurements, not just current </a:t>
            </a:r>
            <a:r>
              <a:rPr kumimoji="0" lang="en-US" altLang="en-US" sz="2400" b="0" i="0" u="none" strike="noStrike" kern="1200" cap="none" spc="0" normalizeH="0" baseline="0" noProof="0" dirty="0" err="1">
                <a:ln>
                  <a:noFill/>
                </a:ln>
                <a:solidFill>
                  <a:srgbClr val="0000A3"/>
                </a:solidFill>
                <a:effectLst/>
                <a:uLnTx/>
                <a:uFillTx/>
                <a:latin typeface="Courier New" panose="02070309020205020404" charset="0"/>
                <a:ea typeface="MS PGothic" panose="020B0600070205080204" pitchFamily="34" charset="-128"/>
                <a:cs typeface="Courier New" panose="02070309020205020404" charset="0"/>
              </a:rPr>
              <a:t>SampleRTT</a:t>
            </a:r>
            <a:endParaRPr kumimoji="0" lang="en-US" altLang="en-US" sz="2400" b="0" i="0" u="none" strike="noStrike" kern="1200" cap="none" spc="0" normalizeH="0" baseline="0" noProof="0" dirty="0">
              <a:ln>
                <a:noFill/>
              </a:ln>
              <a:solidFill>
                <a:srgbClr val="0000A3"/>
              </a:solidFill>
              <a:effectLst/>
              <a:uLnTx/>
              <a:uFillTx/>
              <a:latin typeface="Courier New" panose="02070309020205020404" charset="0"/>
              <a:ea typeface="MS PGothic" panose="020B0600070205080204" pitchFamily="34" charset="-128"/>
              <a:cs typeface="Courier New" panose="02070309020205020404" charset="0"/>
            </a:endParaRPr>
          </a:p>
        </p:txBody>
      </p:sp>
      <p:sp>
        <p:nvSpPr>
          <p:cNvPr id="5" name="Slide Number Placeholder 2"/>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876300" y="1261543"/>
            <a:ext cx="8974869" cy="4616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28" name="Text Box 3"/>
          <p:cNvSpPr txBox="1">
            <a:spLocks noChangeArrowheads="1"/>
          </p:cNvSpPr>
          <p:nvPr/>
        </p:nvSpPr>
        <p:spPr bwMode="auto">
          <a:xfrm>
            <a:off x="876300" y="1246817"/>
            <a:ext cx="9052479" cy="46166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1" i="0" u="none" strike="noStrike" kern="1200" cap="none" spc="0" normalizeH="0" baseline="0" noProof="0" dirty="0" err="1">
                <a:ln>
                  <a:noFill/>
                </a:ln>
                <a:solidFill>
                  <a:srgbClr val="000000"/>
                </a:solidFill>
                <a:effectLst/>
                <a:uLnTx/>
                <a:uFillTx/>
                <a:latin typeface="Courier New" panose="02070309020205020404" charset="0"/>
                <a:ea typeface="MS PGothic" panose="020B0600070205080204" pitchFamily="34" charset="-128"/>
                <a:cs typeface="+mn-cs"/>
              </a:rPr>
              <a:t>EstimatedRTT</a:t>
            </a:r>
            <a:r>
              <a:rPr kumimoji="0" lang="en-US" sz="24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 = (1- </a:t>
            </a:r>
            <a:r>
              <a:rPr kumimoji="0" lang="en-US" sz="24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sym typeface="Symbol" panose="05050102010706020507" charset="0"/>
              </a:rPr>
              <a:t></a:t>
            </a:r>
            <a:r>
              <a:rPr kumimoji="0" lang="en-US" sz="24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a:t>
            </a:r>
            <a:r>
              <a:rPr kumimoji="0" lang="en-US" sz="2400" b="1" i="0" u="none" strike="noStrike" kern="1200" cap="none" spc="0" normalizeH="0" baseline="0" noProof="0" dirty="0" err="1">
                <a:ln>
                  <a:noFill/>
                </a:ln>
                <a:solidFill>
                  <a:srgbClr val="000000"/>
                </a:solidFill>
                <a:effectLst/>
                <a:uLnTx/>
                <a:uFillTx/>
                <a:latin typeface="Courier New" panose="02070309020205020404" charset="0"/>
                <a:ea typeface="MS PGothic" panose="020B0600070205080204" pitchFamily="34" charset="-128"/>
                <a:cs typeface="+mn-cs"/>
              </a:rPr>
              <a:t>EstimatedRTT</a:t>
            </a:r>
            <a:r>
              <a:rPr kumimoji="0" lang="en-US" sz="24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 + </a:t>
            </a:r>
            <a:r>
              <a:rPr kumimoji="0" lang="en-US" sz="24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sym typeface="Symbol" panose="05050102010706020507" charset="0"/>
              </a:rPr>
              <a:t></a:t>
            </a:r>
            <a:r>
              <a:rPr kumimoji="0" lang="en-US" sz="24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a:t>
            </a:r>
            <a:r>
              <a:rPr kumimoji="0" lang="en-US" sz="2400" b="1" i="0" u="none" strike="noStrike" kern="1200" cap="none" spc="0" normalizeH="0" baseline="0" noProof="0" dirty="0" err="1">
                <a:ln>
                  <a:noFill/>
                </a:ln>
                <a:solidFill>
                  <a:srgbClr val="000000"/>
                </a:solidFill>
                <a:effectLst/>
                <a:uLnTx/>
                <a:uFillTx/>
                <a:latin typeface="Courier New" panose="02070309020205020404" charset="0"/>
                <a:ea typeface="MS PGothic" panose="020B0600070205080204" pitchFamily="34" charset="-128"/>
                <a:cs typeface="+mn-cs"/>
              </a:rPr>
              <a:t>SampleRTT</a:t>
            </a:r>
            <a:endParaRPr kumimoji="0" lang="en-US" sz="24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endParaRPr>
          </a:p>
        </p:txBody>
      </p:sp>
      <p:sp>
        <p:nvSpPr>
          <p:cNvPr id="31" name="Rectangle 4"/>
          <p:cNvSpPr>
            <a:spLocks noChangeArrowheads="1"/>
          </p:cNvSpPr>
          <p:nvPr/>
        </p:nvSpPr>
        <p:spPr bwMode="auto">
          <a:xfrm>
            <a:off x="951602" y="1857328"/>
            <a:ext cx="7067550" cy="1424491"/>
          </a:xfrm>
          <a:prstGeom prst="rect">
            <a:avLst/>
          </a:prstGeom>
          <a:noFill/>
          <a:ln>
            <a:noFill/>
          </a:ln>
          <a:effectLst/>
        </p:spPr>
        <p:txBody>
          <a:bodyPr/>
          <a:lstStyle/>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sz="2400" b="0" i="0" u="sng"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e</a:t>
            </a: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xponential </a:t>
            </a:r>
            <a:r>
              <a:rPr kumimoji="0" lang="en-US" sz="2400" b="0" i="0" u="sng"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w</a:t>
            </a: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eighted </a:t>
            </a:r>
            <a:r>
              <a:rPr kumimoji="0" lang="en-US" sz="2400" b="0" i="0" u="sng"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m</a:t>
            </a: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oving </a:t>
            </a:r>
            <a:r>
              <a:rPr kumimoji="0" lang="en-US" sz="2400" b="0" i="0" u="sng"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a</a:t>
            </a: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verage (EWMA)</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influence of past sample decreases exponentially fast</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Char char="§"/>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typical value: </a:t>
            </a: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sym typeface="Symbol" panose="05050102010706020507" charset="0"/>
              </a:rPr>
              <a:t> </a:t>
            </a:r>
            <a:r>
              <a:rPr kumimoji="0" lang="en-US" sz="2400" b="1"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sym typeface="Symbol" panose="05050102010706020507" charset="0"/>
              </a:rPr>
              <a:t>=</a:t>
            </a:r>
            <a:r>
              <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 0.125</a:t>
            </a:r>
            <a:endParaRPr kumimoji="0" lang="en-US" sz="24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5" name="Group 4"/>
          <p:cNvGrpSpPr/>
          <p:nvPr/>
        </p:nvGrpSpPr>
        <p:grpSpPr>
          <a:xfrm>
            <a:off x="4673229" y="2443135"/>
            <a:ext cx="6448425" cy="4292600"/>
            <a:chOff x="1531938" y="2565400"/>
            <a:chExt cx="6448425" cy="4292600"/>
          </a:xfrm>
        </p:grpSpPr>
        <p:grpSp>
          <p:nvGrpSpPr>
            <p:cNvPr id="25" name="Group 14"/>
            <p:cNvGrpSpPr/>
            <p:nvPr/>
          </p:nvGrpSpPr>
          <p:grpSpPr bwMode="auto">
            <a:xfrm>
              <a:off x="1708150" y="2565400"/>
              <a:ext cx="6272213" cy="4292600"/>
              <a:chOff x="782" y="1865"/>
              <a:chExt cx="3951" cy="2704"/>
            </a:xfrm>
          </p:grpSpPr>
          <p:pic>
            <p:nvPicPr>
              <p:cNvPr id="26" name="Picture 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2" y="1865"/>
                <a:ext cx="3951" cy="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13"/>
              <p:cNvSpPr>
                <a:spLocks noChangeArrowheads="1"/>
              </p:cNvSpPr>
              <p:nvPr/>
            </p:nvSpPr>
            <p:spPr bwMode="auto">
              <a:xfrm>
                <a:off x="2070" y="1926"/>
                <a:ext cx="1404" cy="168"/>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2" name="Text Box 18"/>
            <p:cNvSpPr txBox="1">
              <a:spLocks noChangeArrowheads="1"/>
            </p:cNvSpPr>
            <p:nvPr/>
          </p:nvSpPr>
          <p:spPr bwMode="auto">
            <a:xfrm rot="10800000">
              <a:off x="1531938" y="3535363"/>
              <a:ext cx="428625" cy="1747837"/>
            </a:xfrm>
            <a:prstGeom prst="rect">
              <a:avLst/>
            </a:prstGeom>
            <a:solidFill>
              <a:srgbClr val="FFFFFF"/>
            </a:solidFill>
            <a:ln>
              <a:noFill/>
            </a:ln>
            <a:effectLst/>
          </p:spPr>
          <p:txBody>
            <a:bodyPr vert="eaVert"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RTT (milliseconds)</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 name="Text Box 19"/>
            <p:cNvSpPr txBox="1">
              <a:spLocks noChangeArrowheads="1"/>
            </p:cNvSpPr>
            <p:nvPr/>
          </p:nvSpPr>
          <p:spPr bwMode="auto">
            <a:xfrm>
              <a:off x="2265363" y="3168650"/>
              <a:ext cx="3867150"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RTT:</a:t>
              </a:r>
              <a:r>
                <a:rPr kumimoji="0" lang="en-US" sz="14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 </a:t>
              </a: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gaia.cs.umass.edu</a:t>
              </a:r>
              <a:r>
                <a:rPr kumimoji="0" lang="en-US" sz="14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 </a:t>
              </a: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to</a:t>
              </a:r>
              <a:r>
                <a:rPr kumimoji="0" lang="en-US" sz="14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 </a:t>
              </a: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fantasia.eurecom.fr</a:t>
              </a:r>
              <a:endPar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4" name="Text Box 20"/>
            <p:cNvSpPr txBox="1">
              <a:spLocks noChangeArrowheads="1"/>
            </p:cNvSpPr>
            <p:nvPr/>
          </p:nvSpPr>
          <p:spPr bwMode="auto">
            <a:xfrm>
              <a:off x="6221413" y="5230813"/>
              <a:ext cx="118110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sampleRTT</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 name="Text Box 21"/>
            <p:cNvSpPr txBox="1">
              <a:spLocks noChangeArrowheads="1"/>
            </p:cNvSpPr>
            <p:nvPr/>
          </p:nvSpPr>
          <p:spPr bwMode="auto">
            <a:xfrm>
              <a:off x="6215063" y="5548313"/>
              <a:ext cx="1431925"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EstimatedRTT</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 name="AutoShape 22"/>
            <p:cNvSpPr>
              <a:spLocks noChangeArrowheads="1"/>
            </p:cNvSpPr>
            <p:nvPr/>
          </p:nvSpPr>
          <p:spPr bwMode="auto">
            <a:xfrm>
              <a:off x="6005513" y="5343525"/>
              <a:ext cx="147637" cy="142875"/>
            </a:xfrm>
            <a:prstGeom prst="diamond">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7" name="AutoShape 23"/>
            <p:cNvSpPr>
              <a:spLocks noChangeArrowheads="1"/>
            </p:cNvSpPr>
            <p:nvPr/>
          </p:nvSpPr>
          <p:spPr bwMode="auto">
            <a:xfrm rot="2776382">
              <a:off x="6011069" y="5633244"/>
              <a:ext cx="147637" cy="142875"/>
            </a:xfrm>
            <a:prstGeom prst="diamond">
              <a:avLst/>
            </a:prstGeom>
            <a:solidFill>
              <a:srgbClr val="FF66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 name="Rectangle 24"/>
            <p:cNvSpPr>
              <a:spLocks noChangeArrowheads="1"/>
            </p:cNvSpPr>
            <p:nvPr/>
          </p:nvSpPr>
          <p:spPr bwMode="auto">
            <a:xfrm>
              <a:off x="4108450" y="6389688"/>
              <a:ext cx="1863725" cy="468312"/>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9" name="Group 15"/>
            <p:cNvGrpSpPr/>
            <p:nvPr/>
          </p:nvGrpSpPr>
          <p:grpSpPr bwMode="auto">
            <a:xfrm>
              <a:off x="4041775" y="6386513"/>
              <a:ext cx="1512888" cy="336550"/>
              <a:chOff x="2343" y="3645"/>
              <a:chExt cx="953" cy="212"/>
            </a:xfrm>
          </p:grpSpPr>
          <p:sp>
            <p:nvSpPr>
              <p:cNvPr id="40" name="Rectangle 16"/>
              <p:cNvSpPr>
                <a:spLocks noChangeArrowheads="1"/>
              </p:cNvSpPr>
              <p:nvPr/>
            </p:nvSpPr>
            <p:spPr bwMode="auto">
              <a:xfrm>
                <a:off x="2592" y="3695"/>
                <a:ext cx="527" cy="98"/>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1" name="Text Box 17"/>
              <p:cNvSpPr txBox="1">
                <a:spLocks noChangeArrowheads="1"/>
              </p:cNvSpPr>
              <p:nvPr/>
            </p:nvSpPr>
            <p:spPr bwMode="auto">
              <a:xfrm>
                <a:off x="2343" y="3645"/>
                <a:ext cx="953" cy="212"/>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time (seconds)</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sp>
        <p:nvSpPr>
          <p:cNvPr id="20" name="Slide Number Placeholder 2"/>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59" name="Rectangle 5"/>
          <p:cNvSpPr txBox="1">
            <a:spLocks noChangeArrowheads="1"/>
          </p:cNvSpPr>
          <p:nvPr/>
        </p:nvSpPr>
        <p:spPr>
          <a:xfrm>
            <a:off x="635138" y="1537841"/>
            <a:ext cx="11327678" cy="112916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timeout interval:</a:t>
            </a: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a:t>
            </a:r>
            <a:r>
              <a:rPr kumimoji="0" lang="en-US" altLang="en-US" sz="2800" b="1" i="0" u="none" strike="noStrike" kern="1200" cap="none" spc="0" normalizeH="0" baseline="0" noProof="0" dirty="0" err="1">
                <a:ln>
                  <a:noFill/>
                </a:ln>
                <a:solidFill>
                  <a:prstClr val="black"/>
                </a:solidFill>
                <a:effectLst/>
                <a:uLnTx/>
                <a:uFillTx/>
                <a:latin typeface="Courier" pitchFamily="2" charset="0"/>
                <a:ea typeface="MS PGothic" panose="020B0600070205080204" pitchFamily="34" charset="-128"/>
                <a:cs typeface="+mn-cs"/>
              </a:rPr>
              <a:t>EstimatedRTT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plus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safety margin”</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90000"/>
              </a:lnSpc>
              <a:spcBef>
                <a:spcPts val="1000"/>
              </a:spcBef>
              <a:spcAft>
                <a:spcPts val="0"/>
              </a:spcAft>
              <a:buClr>
                <a:srgbClr val="0000A8"/>
              </a:buClr>
              <a:buSz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large variation in  </a:t>
            </a:r>
            <a:r>
              <a:rPr kumimoji="0" lang="en-US" altLang="en-US" sz="2800" b="1" i="0" u="none" strike="noStrike" kern="1200" cap="none" spc="0" normalizeH="0" baseline="0" noProof="0" dirty="0" err="1">
                <a:ln>
                  <a:noFill/>
                </a:ln>
                <a:solidFill>
                  <a:prstClr val="black"/>
                </a:solidFill>
                <a:effectLst/>
                <a:uLnTx/>
                <a:uFillTx/>
                <a:latin typeface="Courier" pitchFamily="2" charset="0"/>
                <a:ea typeface="MS PGothic" panose="020B0600070205080204" pitchFamily="34" charset="-128"/>
                <a:cs typeface="+mn-cs"/>
              </a:rPr>
              <a:t>EstimatedRTT</a:t>
            </a:r>
            <a:r>
              <a:rPr kumimoji="0" lang="en-US" altLang="en-US" sz="2800" b="1" i="0" u="none" strike="noStrike" kern="1200" cap="none" spc="0" normalizeH="0" baseline="0" noProof="0" dirty="0">
                <a:ln>
                  <a:noFill/>
                </a:ln>
                <a:solidFill>
                  <a:prstClr val="black"/>
                </a:solidFill>
                <a:effectLst/>
                <a:uLnTx/>
                <a:uFillTx/>
                <a:latin typeface="Courier" pitchFamily="2" charset="0"/>
                <a:ea typeface="MS PGothic"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want a larger safety margin</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5" name="Group 4"/>
          <p:cNvGrpSpPr/>
          <p:nvPr/>
        </p:nvGrpSpPr>
        <p:grpSpPr>
          <a:xfrm>
            <a:off x="1061454" y="2679700"/>
            <a:ext cx="9532485" cy="1193800"/>
            <a:chOff x="858254" y="2667000"/>
            <a:chExt cx="9532485" cy="1193800"/>
          </a:xfrm>
        </p:grpSpPr>
        <p:sp>
          <p:nvSpPr>
            <p:cNvPr id="70" name="Rectangle 69"/>
            <p:cNvSpPr/>
            <p:nvPr/>
          </p:nvSpPr>
          <p:spPr>
            <a:xfrm>
              <a:off x="858254" y="2667000"/>
              <a:ext cx="9532485" cy="4616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13"/>
            <p:cNvSpPr>
              <a:spLocks noChangeArrowheads="1"/>
            </p:cNvSpPr>
            <p:nvPr/>
          </p:nvSpPr>
          <p:spPr bwMode="auto">
            <a:xfrm>
              <a:off x="859979" y="2701243"/>
              <a:ext cx="7918450" cy="692150"/>
            </a:xfrm>
            <a:prstGeom prst="rect">
              <a:avLst/>
            </a:prstGeom>
            <a:noFill/>
            <a:ln>
              <a:noFill/>
            </a:ln>
            <a:effectLst/>
          </p:spPr>
          <p:txBody>
            <a:bodyPr/>
            <a:lstStyle/>
            <a:p>
              <a:pPr marL="342900" marR="0" lvl="0" indent="-34290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err="1">
                  <a:ln>
                    <a:noFill/>
                  </a:ln>
                  <a:solidFill>
                    <a:prstClr val="black"/>
                  </a:solidFill>
                  <a:effectLst/>
                  <a:uLnTx/>
                  <a:uFillTx/>
                  <a:latin typeface="Courier New" panose="02070309020205020404" charset="0"/>
                  <a:ea typeface="MS PGothic" panose="020B0600070205080204" pitchFamily="34" charset="-128"/>
                  <a:cs typeface="+mn-cs"/>
                </a:rPr>
                <a:t>TimeoutInterval</a:t>
              </a:r>
              <a:r>
                <a:rPr kumimoji="0" lang="en-US" sz="2400" b="1" i="0" u="none" strike="noStrike" kern="1200" cap="none" spc="0" normalizeH="0" baseline="0" noProof="0" dirty="0">
                  <a:ln>
                    <a:noFill/>
                  </a:ln>
                  <a:solidFill>
                    <a:prstClr val="black"/>
                  </a:solidFill>
                  <a:effectLst/>
                  <a:uLnTx/>
                  <a:uFillTx/>
                  <a:latin typeface="Courier New" panose="02070309020205020404" charset="0"/>
                  <a:ea typeface="MS PGothic" panose="020B0600070205080204" pitchFamily="34" charset="-128"/>
                  <a:cs typeface="+mn-cs"/>
                </a:rPr>
                <a:t> = </a:t>
              </a:r>
              <a:r>
                <a:rPr kumimoji="0" lang="en-US" sz="2400" b="1" i="0" u="none" strike="noStrike" kern="1200" cap="none" spc="0" normalizeH="0" baseline="0" noProof="0" dirty="0" err="1">
                  <a:ln>
                    <a:noFill/>
                  </a:ln>
                  <a:solidFill>
                    <a:prstClr val="black"/>
                  </a:solidFill>
                  <a:effectLst/>
                  <a:uLnTx/>
                  <a:uFillTx/>
                  <a:latin typeface="Courier New" panose="02070309020205020404" charset="0"/>
                  <a:ea typeface="MS PGothic" panose="020B0600070205080204" pitchFamily="34" charset="-128"/>
                  <a:cs typeface="+mn-cs"/>
                </a:rPr>
                <a:t>EstimatedRTT</a:t>
              </a:r>
              <a:r>
                <a:rPr kumimoji="0" lang="en-US" sz="2400" b="1" i="0" u="none" strike="noStrike" kern="1200" cap="none" spc="0" normalizeH="0" baseline="0" noProof="0" dirty="0">
                  <a:ln>
                    <a:noFill/>
                  </a:ln>
                  <a:solidFill>
                    <a:prstClr val="black"/>
                  </a:solidFill>
                  <a:effectLst/>
                  <a:uLnTx/>
                  <a:uFillTx/>
                  <a:latin typeface="Courier New" panose="02070309020205020404" charset="0"/>
                  <a:ea typeface="MS PGothic" panose="020B0600070205080204" pitchFamily="34" charset="-128"/>
                  <a:cs typeface="+mn-cs"/>
                </a:rPr>
                <a:t> + 4*</a:t>
              </a:r>
              <a:r>
                <a:rPr kumimoji="0" lang="en-US" sz="2400" b="1" i="0" u="none" strike="noStrike" kern="1200" cap="none" spc="0" normalizeH="0" baseline="0" noProof="0" dirty="0" err="1">
                  <a:ln>
                    <a:noFill/>
                  </a:ln>
                  <a:solidFill>
                    <a:prstClr val="black"/>
                  </a:solidFill>
                  <a:effectLst/>
                  <a:uLnTx/>
                  <a:uFillTx/>
                  <a:latin typeface="Courier New" panose="02070309020205020404" charset="0"/>
                  <a:ea typeface="MS PGothic" panose="020B0600070205080204" pitchFamily="34" charset="-128"/>
                  <a:cs typeface="+mn-cs"/>
                </a:rPr>
                <a:t>DevRTT</a:t>
              </a:r>
              <a:endParaRPr kumimoji="0" lang="en-US" sz="2400" b="1" i="0" u="none" strike="noStrike" kern="1200" cap="none" spc="0" normalizeH="0" baseline="0" noProof="0" dirty="0">
                <a:ln>
                  <a:noFill/>
                </a:ln>
                <a:solidFill>
                  <a:prstClr val="black"/>
                </a:solidFill>
                <a:effectLst/>
                <a:uLnTx/>
                <a:uFillTx/>
                <a:latin typeface="Courier New" panose="02070309020205020404" charset="0"/>
                <a:ea typeface="MS PGothic" panose="020B0600070205080204" pitchFamily="34" charset="-128"/>
                <a:cs typeface="+mn-cs"/>
              </a:endParaRPr>
            </a:p>
          </p:txBody>
        </p:sp>
        <p:sp>
          <p:nvSpPr>
            <p:cNvPr id="63" name="Text Box 14"/>
            <p:cNvSpPr txBox="1">
              <a:spLocks noChangeArrowheads="1"/>
            </p:cNvSpPr>
            <p:nvPr/>
          </p:nvSpPr>
          <p:spPr bwMode="auto">
            <a:xfrm>
              <a:off x="4304854" y="3442606"/>
              <a:ext cx="1811338"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rPr>
                <a:t>estimated RTT</a:t>
              </a:r>
              <a:endParaRPr kumimoji="0" lang="en-US" sz="2000" b="0" i="0" u="none" strike="noStrike" kern="120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endParaRPr>
            </a:p>
          </p:txBody>
        </p:sp>
        <p:sp>
          <p:nvSpPr>
            <p:cNvPr id="64" name="Text Box 16"/>
            <p:cNvSpPr txBox="1">
              <a:spLocks noChangeArrowheads="1"/>
            </p:cNvSpPr>
            <p:nvPr/>
          </p:nvSpPr>
          <p:spPr bwMode="auto">
            <a:xfrm>
              <a:off x="6736904" y="3461656"/>
              <a:ext cx="1917700"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ja-JP" altLang="en-US" sz="2000" b="0" i="0" u="none" strike="noStrike" kern="120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rPr>
                <a:t>“</a:t>
              </a:r>
              <a:r>
                <a:rPr kumimoji="0" lang="en-US" altLang="ja-JP" sz="2000" b="0" i="0" u="none" strike="noStrike" kern="1200" cap="none" spc="0" normalizeH="0" baseline="0" noProof="0" dirty="0">
                  <a:ln>
                    <a:noFill/>
                  </a:ln>
                  <a:solidFill>
                    <a:srgbClr val="000099"/>
                  </a:solidFill>
                  <a:effectLst/>
                  <a:uLnTx/>
                  <a:uFillTx/>
                  <a:latin typeface="Tahoma" panose="020B0604030504040204" charset="0"/>
                  <a:ea typeface="MS PGothic" panose="020B0600070205080204" pitchFamily="34" charset="-128"/>
                  <a:cs typeface="+mn-cs"/>
                </a:rPr>
                <a:t>safety margin</a:t>
              </a:r>
              <a:r>
                <a:rPr kumimoji="0" lang="ja-JP" altLang="en-US" sz="2000" b="0" i="0" u="none" strike="noStrike" kern="1200" cap="none" spc="0" normalizeH="0" baseline="0" noProof="0">
                  <a:ln>
                    <a:noFill/>
                  </a:ln>
                  <a:solidFill>
                    <a:srgbClr val="000099"/>
                  </a:solidFill>
                  <a:effectLst/>
                  <a:uLnTx/>
                  <a:uFillTx/>
                  <a:latin typeface="Tahoma" panose="020B0604030504040204" charset="0"/>
                  <a:ea typeface="MS PGothic" panose="020B0600070205080204" pitchFamily="34" charset="-128"/>
                  <a:cs typeface="+mn-cs"/>
                </a:rPr>
                <a:t>”</a:t>
              </a:r>
              <a:endParaRPr kumimoji="0" lang="en-US" altLang="en-US" sz="2000" b="0" i="0" u="none" strike="noStrike" kern="1200" cap="none" spc="0" normalizeH="0" baseline="0" noProof="0" dirty="0">
                <a:ln>
                  <a:noFill/>
                </a:ln>
                <a:solidFill>
                  <a:srgbClr val="000099"/>
                </a:solidFill>
                <a:effectLst/>
                <a:uLnTx/>
                <a:uFillTx/>
                <a:latin typeface="Tahoma" panose="020B0604030504040204" charset="0"/>
                <a:ea typeface="MS PGothic" panose="020B0600070205080204" pitchFamily="34" charset="-128"/>
                <a:cs typeface="+mn-cs"/>
              </a:endParaRPr>
            </a:p>
          </p:txBody>
        </p:sp>
        <p:sp>
          <p:nvSpPr>
            <p:cNvPr id="65" name="Line 17"/>
            <p:cNvSpPr>
              <a:spLocks noChangeShapeType="1"/>
            </p:cNvSpPr>
            <p:nvPr/>
          </p:nvSpPr>
          <p:spPr bwMode="auto">
            <a:xfrm flipV="1">
              <a:off x="5101779" y="3082243"/>
              <a:ext cx="0" cy="446088"/>
            </a:xfrm>
            <a:prstGeom prst="line">
              <a:avLst/>
            </a:prstGeom>
            <a:noFill/>
            <a:ln w="19050">
              <a:solidFill>
                <a:srgbClr val="000099"/>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66" name="Line 19"/>
            <p:cNvSpPr>
              <a:spLocks noChangeShapeType="1"/>
            </p:cNvSpPr>
            <p:nvPr/>
          </p:nvSpPr>
          <p:spPr bwMode="auto">
            <a:xfrm flipV="1">
              <a:off x="7673529" y="3088593"/>
              <a:ext cx="0" cy="446088"/>
            </a:xfrm>
            <a:prstGeom prst="line">
              <a:avLst/>
            </a:prstGeom>
            <a:noFill/>
            <a:ln w="19050">
              <a:solidFill>
                <a:srgbClr val="000099"/>
              </a:solidFill>
              <a:round/>
              <a:tailEnd type="triangle" w="med" len="me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pic>
          <p:nvPicPr>
            <p:cNvPr id="67" name="Picture 20" descr="alarm_clock_ring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5043" y="3238052"/>
              <a:ext cx="646558" cy="622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8" name="TextBox 1"/>
          <p:cNvSpPr txBox="1">
            <a:spLocks noChangeArrowheads="1"/>
          </p:cNvSpPr>
          <p:nvPr/>
        </p:nvSpPr>
        <p:spPr bwMode="auto">
          <a:xfrm>
            <a:off x="876300" y="6343507"/>
            <a:ext cx="100186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ttp://</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gaia.cs.umass.edu</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MS PGothic" panose="020B0600070205080204" pitchFamily="34" charset="-128"/>
                <a:cs typeface="+mn-cs"/>
              </a:rPr>
              <a:t>kurose_ross</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/interactive/</a:t>
            </a: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grpSp>
        <p:nvGrpSpPr>
          <p:cNvPr id="4" name="Group 3"/>
          <p:cNvGrpSpPr/>
          <p:nvPr/>
        </p:nvGrpSpPr>
        <p:grpSpPr>
          <a:xfrm>
            <a:off x="1304479" y="4827690"/>
            <a:ext cx="10446405" cy="940044"/>
            <a:chOff x="1837879" y="3151290"/>
            <a:chExt cx="10446405" cy="940044"/>
          </a:xfrm>
        </p:grpSpPr>
        <p:sp>
          <p:nvSpPr>
            <p:cNvPr id="69" name="Rectangle 68"/>
            <p:cNvSpPr/>
            <p:nvPr/>
          </p:nvSpPr>
          <p:spPr>
            <a:xfrm>
              <a:off x="1837879" y="3151290"/>
              <a:ext cx="9532486" cy="5222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xt Box 7"/>
            <p:cNvSpPr txBox="1">
              <a:spLocks noChangeArrowheads="1"/>
            </p:cNvSpPr>
            <p:nvPr/>
          </p:nvSpPr>
          <p:spPr bwMode="auto">
            <a:xfrm>
              <a:off x="1837879" y="3151831"/>
              <a:ext cx="10018644" cy="461665"/>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err="1">
                  <a:ln>
                    <a:noFill/>
                  </a:ln>
                  <a:solidFill>
                    <a:prstClr val="black"/>
                  </a:solidFill>
                  <a:effectLst/>
                  <a:uLnTx/>
                  <a:uFillTx/>
                  <a:latin typeface="Courier" pitchFamily="2" charset="0"/>
                  <a:ea typeface="MS PGothic" panose="020B0600070205080204" pitchFamily="34" charset="-128"/>
                  <a:cs typeface="+mn-cs"/>
                </a:rPr>
                <a:t>DevRTT</a:t>
              </a:r>
              <a:r>
                <a:rPr kumimoji="0" lang="en-US" sz="2400" b="1" i="0" u="none" strike="noStrike" kern="1200" cap="none" spc="0" normalizeH="0" baseline="0" noProof="0" dirty="0">
                  <a:ln>
                    <a:noFill/>
                  </a:ln>
                  <a:solidFill>
                    <a:prstClr val="black"/>
                  </a:solidFill>
                  <a:effectLst/>
                  <a:uLnTx/>
                  <a:uFillTx/>
                  <a:latin typeface="Courier" pitchFamily="2" charset="0"/>
                  <a:ea typeface="MS PGothic" panose="020B0600070205080204" pitchFamily="34" charset="-128"/>
                  <a:cs typeface="+mn-cs"/>
                </a:rPr>
                <a:t> = </a:t>
              </a:r>
              <a:r>
                <a:rPr kumimoji="0" lang="en-US" sz="2400" b="1" i="0" u="none" strike="noStrike" kern="1200" cap="none" spc="0" normalizeH="0" baseline="0" noProof="0" dirty="0">
                  <a:ln>
                    <a:noFill/>
                  </a:ln>
                  <a:solidFill>
                    <a:prstClr val="black"/>
                  </a:solidFill>
                  <a:effectLst/>
                  <a:uLnTx/>
                  <a:uFillTx/>
                  <a:latin typeface="Courier New" panose="02070309020205020404" charset="0"/>
                  <a:ea typeface="MS PGothic" panose="020B0600070205080204" pitchFamily="34" charset="-128"/>
                  <a:cs typeface="+mn-cs"/>
                </a:rPr>
                <a:t>(1-</a:t>
              </a:r>
              <a:r>
                <a:rPr kumimoji="0" lang="en-US" sz="2400" b="1" i="0" u="none" strike="noStrike" kern="1200" cap="none" spc="0" normalizeH="0" baseline="0" noProof="0" dirty="0">
                  <a:ln>
                    <a:noFill/>
                  </a:ln>
                  <a:solidFill>
                    <a:prstClr val="black"/>
                  </a:solidFill>
                  <a:effectLst/>
                  <a:uLnTx/>
                  <a:uFillTx/>
                  <a:latin typeface="Courier New" panose="02070309020205020404" charset="0"/>
                  <a:ea typeface="MS PGothic" panose="020B0600070205080204" pitchFamily="34" charset="-128"/>
                  <a:cs typeface="+mn-cs"/>
                  <a:sym typeface="Symbol" panose="05050102010706020507" charset="0"/>
                </a:rPr>
                <a:t></a:t>
              </a:r>
              <a:r>
                <a:rPr kumimoji="0" lang="en-US" sz="2400" b="1" i="0" u="none" strike="noStrike" kern="1200" cap="none" spc="0" normalizeH="0" baseline="0" noProof="0" dirty="0">
                  <a:ln>
                    <a:noFill/>
                  </a:ln>
                  <a:solidFill>
                    <a:prstClr val="black"/>
                  </a:solidFill>
                  <a:effectLst/>
                  <a:uLnTx/>
                  <a:uFillTx/>
                  <a:latin typeface="Courier New" panose="02070309020205020404" charset="0"/>
                  <a:ea typeface="MS PGothic" panose="020B0600070205080204" pitchFamily="34" charset="-128"/>
                  <a:cs typeface="+mn-cs"/>
                </a:rPr>
                <a:t>)*</a:t>
              </a:r>
              <a:r>
                <a:rPr kumimoji="0" lang="en-US" sz="2400" b="1" i="0" u="none" strike="noStrike" kern="1200" cap="none" spc="0" normalizeH="0" baseline="0" noProof="0" dirty="0" err="1">
                  <a:ln>
                    <a:noFill/>
                  </a:ln>
                  <a:solidFill>
                    <a:prstClr val="black"/>
                  </a:solidFill>
                  <a:effectLst/>
                  <a:uLnTx/>
                  <a:uFillTx/>
                  <a:latin typeface="Courier New" panose="02070309020205020404" charset="0"/>
                  <a:ea typeface="MS PGothic" panose="020B0600070205080204" pitchFamily="34" charset="-128"/>
                  <a:cs typeface="+mn-cs"/>
                </a:rPr>
                <a:t>DevRTT</a:t>
              </a:r>
              <a:r>
                <a:rPr kumimoji="0" lang="en-US" sz="2400" b="1" i="0" u="none" strike="noStrike" kern="1200" cap="none" spc="0" normalizeH="0" baseline="0" noProof="0" dirty="0">
                  <a:ln>
                    <a:noFill/>
                  </a:ln>
                  <a:solidFill>
                    <a:prstClr val="black"/>
                  </a:solidFill>
                  <a:effectLst/>
                  <a:uLnTx/>
                  <a:uFillTx/>
                  <a:latin typeface="Courier New" panose="02070309020205020404" charset="0"/>
                  <a:ea typeface="MS PGothic" panose="020B0600070205080204" pitchFamily="34" charset="-128"/>
                  <a:cs typeface="+mn-cs"/>
                </a:rPr>
                <a:t> + </a:t>
              </a:r>
              <a:r>
                <a:rPr kumimoji="0" lang="en-US" sz="2400" b="1" i="0" u="none" strike="noStrike" kern="1200" cap="none" spc="0" normalizeH="0" baseline="0" noProof="0" dirty="0">
                  <a:ln>
                    <a:noFill/>
                  </a:ln>
                  <a:solidFill>
                    <a:prstClr val="black"/>
                  </a:solidFill>
                  <a:effectLst/>
                  <a:uLnTx/>
                  <a:uFillTx/>
                  <a:latin typeface="Courier New" panose="02070309020205020404" charset="0"/>
                  <a:ea typeface="MS PGothic" panose="020B0600070205080204" pitchFamily="34" charset="-128"/>
                  <a:cs typeface="+mn-cs"/>
                  <a:sym typeface="Symbol" panose="05050102010706020507" charset="0"/>
                </a:rPr>
                <a:t></a:t>
              </a:r>
              <a:r>
                <a:rPr kumimoji="0" lang="en-US" sz="2400" b="1" i="0" u="none" strike="noStrike" kern="1200" cap="none" spc="0" normalizeH="0" baseline="0" noProof="0" dirty="0">
                  <a:ln>
                    <a:noFill/>
                  </a:ln>
                  <a:solidFill>
                    <a:prstClr val="black"/>
                  </a:solidFill>
                  <a:effectLst/>
                  <a:uLnTx/>
                  <a:uFillTx/>
                  <a:latin typeface="Courier New" panose="02070309020205020404" charset="0"/>
                  <a:ea typeface="MS PGothic" panose="020B0600070205080204" pitchFamily="34" charset="-128"/>
                  <a:cs typeface="+mn-cs"/>
                </a:rPr>
                <a:t>*|</a:t>
              </a:r>
              <a:r>
                <a:rPr kumimoji="0" lang="en-US" sz="2400" b="1" i="0" u="none" strike="noStrike" kern="1200" cap="none" spc="0" normalizeH="0" baseline="0" noProof="0" dirty="0" err="1">
                  <a:ln>
                    <a:noFill/>
                  </a:ln>
                  <a:solidFill>
                    <a:prstClr val="black"/>
                  </a:solidFill>
                  <a:effectLst/>
                  <a:uLnTx/>
                  <a:uFillTx/>
                  <a:latin typeface="Courier New" panose="02070309020205020404" charset="0"/>
                  <a:ea typeface="MS PGothic" panose="020B0600070205080204" pitchFamily="34" charset="-128"/>
                  <a:cs typeface="+mn-cs"/>
                </a:rPr>
                <a:t>SampleRTT-EstimatedRTT</a:t>
              </a:r>
              <a:r>
                <a:rPr kumimoji="0" lang="en-US" sz="2400" b="1" i="0" u="none" strike="noStrike" kern="1200" cap="none" spc="0" normalizeH="0" baseline="0" noProof="0" dirty="0">
                  <a:ln>
                    <a:noFill/>
                  </a:ln>
                  <a:solidFill>
                    <a:prstClr val="black"/>
                  </a:solidFill>
                  <a:effectLst/>
                  <a:uLnTx/>
                  <a:uFillTx/>
                  <a:latin typeface="Courier New" panose="02070309020205020404" charset="0"/>
                  <a:ea typeface="MS PGothic" panose="020B0600070205080204" pitchFamily="34" charset="-128"/>
                  <a:cs typeface="+mn-cs"/>
                </a:rPr>
                <a:t>|</a:t>
              </a:r>
              <a:endParaRPr kumimoji="0" lang="en-US" sz="2400" b="1" i="0" u="none" strike="noStrike" kern="1200" cap="none" spc="0" normalizeH="0" baseline="0" noProof="0" dirty="0">
                <a:ln>
                  <a:noFill/>
                </a:ln>
                <a:solidFill>
                  <a:prstClr val="black"/>
                </a:solidFill>
                <a:effectLst/>
                <a:uLnTx/>
                <a:uFillTx/>
                <a:latin typeface="Courier New" panose="02070309020205020404" charset="0"/>
                <a:ea typeface="MS PGothic" panose="020B0600070205080204" pitchFamily="34" charset="-128"/>
                <a:cs typeface="+mn-cs"/>
              </a:endParaRPr>
            </a:p>
          </p:txBody>
        </p:sp>
        <p:sp>
          <p:nvSpPr>
            <p:cNvPr id="61" name="Text Box 12"/>
            <p:cNvSpPr txBox="1">
              <a:spLocks noChangeArrowheads="1"/>
            </p:cNvSpPr>
            <p:nvPr/>
          </p:nvSpPr>
          <p:spPr bwMode="auto">
            <a:xfrm>
              <a:off x="8898147" y="3694459"/>
              <a:ext cx="3386137" cy="396875"/>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(typically, </a:t>
              </a:r>
              <a:r>
                <a:rPr kumimoji="0" lang="en-US" sz="2000" b="0" i="0" u="none" strike="noStrike" kern="1200" cap="none" spc="0" normalizeH="0" baseline="0" noProof="0" dirty="0">
                  <a:ln>
                    <a:noFill/>
                  </a:ln>
                  <a:solidFill>
                    <a:prstClr val="black"/>
                  </a:solidFill>
                  <a:effectLst/>
                  <a:uLnTx/>
                  <a:uFillTx/>
                  <a:latin typeface="Courier New" panose="02070309020205020404" charset="0"/>
                  <a:ea typeface="MS PGothic" panose="020B0600070205080204" pitchFamily="34" charset="-128"/>
                  <a:cs typeface="+mn-cs"/>
                  <a:sym typeface="Symbol" panose="05050102010706020507" charset="0"/>
                </a:rPr>
                <a:t></a:t>
              </a:r>
              <a:r>
                <a:rPr kumimoji="0" lang="en-US" sz="2000" b="1" i="0" u="none" strike="noStrike" kern="1200" cap="none" spc="0" normalizeH="0" baseline="0" noProof="0" dirty="0">
                  <a:ln>
                    <a:noFill/>
                  </a:ln>
                  <a:solidFill>
                    <a:prstClr val="black"/>
                  </a:solidFill>
                  <a:effectLst/>
                  <a:uLnTx/>
                  <a:uFillTx/>
                  <a:latin typeface="Courier New" panose="02070309020205020404" charset="0"/>
                  <a:ea typeface="MS PGothic" panose="020B0600070205080204" pitchFamily="34" charset="-128"/>
                  <a:cs typeface="+mn-cs"/>
                  <a:sym typeface="Symbol" panose="05050102010706020507" charset="0"/>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sym typeface="Symbol" panose="05050102010706020507" charset="0"/>
                </a:rPr>
                <a:t>= 0.25)</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sym typeface="Symbol" panose="05050102010706020507" charset="0"/>
              </a:endParaRPr>
            </a:p>
          </p:txBody>
        </p:sp>
      </p:grpSp>
      <p:sp>
        <p:nvSpPr>
          <p:cNvPr id="16" name="Rectangle 5"/>
          <p:cNvSpPr txBox="1">
            <a:spLocks noChangeArrowheads="1"/>
          </p:cNvSpPr>
          <p:nvPr/>
        </p:nvSpPr>
        <p:spPr>
          <a:xfrm>
            <a:off x="660538" y="4192141"/>
            <a:ext cx="11327678" cy="54496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altLang="en-US" sz="2800" b="1" i="0" u="none" strike="noStrike" kern="1200" cap="none" spc="0" normalizeH="0" baseline="0" noProof="0" dirty="0" err="1">
                <a:ln>
                  <a:noFill/>
                </a:ln>
                <a:solidFill>
                  <a:prstClr val="black"/>
                </a:solidFill>
                <a:effectLst/>
                <a:uLnTx/>
                <a:uFillTx/>
                <a:latin typeface="Courier New" panose="02070309020205020404" charset="0"/>
                <a:ea typeface="MS PGothic" panose="020B0600070205080204" pitchFamily="34" charset="-128"/>
                <a:cs typeface="Courier New" panose="02070309020205020404" charset="0"/>
              </a:rPr>
              <a:t>DevRTT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EWMA of </a:t>
            </a:r>
            <a:r>
              <a:rPr kumimoji="0" lang="en-US" altLang="en-US" sz="2800" b="1" i="0" u="none" strike="noStrike" kern="1200" cap="none" spc="0" normalizeH="0" baseline="0" noProof="0" dirty="0" err="1">
                <a:ln>
                  <a:noFill/>
                </a:ln>
                <a:solidFill>
                  <a:prstClr val="black"/>
                </a:solidFill>
                <a:effectLst/>
                <a:uLnTx/>
                <a:uFillTx/>
                <a:latin typeface="Courier" pitchFamily="2" charset="0"/>
                <a:ea typeface="MS PGothic" panose="020B0600070205080204" pitchFamily="34" charset="-128"/>
                <a:cs typeface="+mn-cs"/>
              </a:rPr>
              <a:t>SampleRTT</a:t>
            </a:r>
            <a:r>
              <a:rPr kumimoji="0" lang="en-US" altLang="en-US" sz="2800" b="1" i="0" u="none" strike="noStrike" kern="1200" cap="none" spc="0" normalizeH="0" baseline="0" noProof="0" dirty="0">
                <a:ln>
                  <a:noFill/>
                </a:ln>
                <a:solidFill>
                  <a:prstClr val="black"/>
                </a:solidFill>
                <a:effectLst/>
                <a:uLnTx/>
                <a:uFillTx/>
                <a:latin typeface="Courier" pitchFamily="2" charset="0"/>
                <a:ea typeface="MS PGothic"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deviation from </a:t>
            </a:r>
            <a:r>
              <a:rPr kumimoji="0" lang="en-US" altLang="en-US" sz="2800" b="1" i="0" u="none" strike="noStrike" kern="1200" cap="none" spc="0" normalizeH="0" baseline="0" noProof="0" dirty="0" err="1">
                <a:ln>
                  <a:noFill/>
                </a:ln>
                <a:solidFill>
                  <a:prstClr val="black"/>
                </a:solidFill>
                <a:effectLst/>
                <a:uLnTx/>
                <a:uFillTx/>
                <a:latin typeface="Courier" pitchFamily="2" charset="0"/>
                <a:ea typeface="MS PGothic" panose="020B0600070205080204" pitchFamily="34" charset="-128"/>
                <a:cs typeface="+mn-cs"/>
              </a:rPr>
              <a:t>EstimatedRTT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8" name="Slide Number Placeholder 2"/>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Sender </a:t>
            </a:r>
            <a:r>
              <a:rPr lang="en-US" sz="3600" dirty="0"/>
              <a:t>(simplified)</a:t>
            </a:r>
            <a:endParaRPr lang="en-US" sz="4400" b="0" dirty="0"/>
          </a:p>
        </p:txBody>
      </p:sp>
      <p:sp>
        <p:nvSpPr>
          <p:cNvPr id="6" name="Rectangle 3"/>
          <p:cNvSpPr txBox="1">
            <a:spLocks noChangeArrowheads="1"/>
          </p:cNvSpPr>
          <p:nvPr/>
        </p:nvSpPr>
        <p:spPr>
          <a:xfrm>
            <a:off x="798690" y="1384386"/>
            <a:ext cx="495300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event: data received from application</a:t>
            </a:r>
            <a:endPar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create segment with seq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seq # is byte-stream number of first data byte in  segment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start timer if not already running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think of timer as for oldest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unACKed</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segment</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expiration interval: </a:t>
            </a:r>
            <a:r>
              <a:rPr kumimoji="0" lang="en-US" sz="2400" b="1" i="0" u="none" strike="noStrike" kern="1200" cap="none" spc="0" normalizeH="0" baseline="0" noProof="0" dirty="0" err="1">
                <a:ln>
                  <a:noFill/>
                </a:ln>
                <a:solidFill>
                  <a:prstClr val="black"/>
                </a:solidFill>
                <a:effectLst/>
                <a:uLnTx/>
                <a:uFillTx/>
                <a:latin typeface="Courier New" panose="02070309020205020404" charset="0"/>
                <a:ea typeface="+mn-ea"/>
                <a:cs typeface="+mn-cs"/>
              </a:rPr>
              <a:t>TimeOutInterval</a:t>
            </a:r>
            <a:r>
              <a:rPr kumimoji="0" lang="en-US" sz="2400" b="0" i="0" u="none" strike="noStrike" kern="1200" cap="none" spc="0" normalizeH="0" baseline="0" noProof="0" dirty="0">
                <a:ln>
                  <a:noFill/>
                </a:ln>
                <a:solidFill>
                  <a:prstClr val="black"/>
                </a:solidFill>
                <a:effectLst/>
                <a:uLnTx/>
                <a:uFillTx/>
                <a:latin typeface="Courier New" panose="02070309020205020404" charset="0"/>
                <a:ea typeface="+mn-ea"/>
                <a:cs typeface="+mn-cs"/>
              </a:rPr>
              <a:t> </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4"/>
          <p:cNvSpPr txBox="1">
            <a:spLocks noChangeArrowheads="1"/>
          </p:cNvSpPr>
          <p:nvPr/>
        </p:nvSpPr>
        <p:spPr>
          <a:xfrm>
            <a:off x="6728208" y="1446144"/>
            <a:ext cx="3810000" cy="1943100"/>
          </a:xfrm>
          <a:prstGeom prst="rect">
            <a:avLst/>
          </a:prstGeom>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3000" b="0" i="1" u="none" strike="noStrike" kern="1200" cap="none" spc="0" normalizeH="0" baseline="0" noProof="0" dirty="0">
                <a:ln>
                  <a:noFill/>
                </a:ln>
                <a:solidFill>
                  <a:srgbClr val="CC0000"/>
                </a:solidFill>
                <a:effectLst/>
                <a:uLnTx/>
                <a:uFillTx/>
                <a:latin typeface="Calibri" panose="020F0502020204030204"/>
                <a:ea typeface="+mn-ea"/>
                <a:cs typeface="+mn-cs"/>
              </a:rPr>
              <a:t>event: timeout</a:t>
            </a:r>
            <a:endParaRPr kumimoji="0" lang="en-US" sz="3000" b="0" i="1" u="none" strike="noStrike" kern="1200" cap="none" spc="0" normalizeH="0" baseline="0" noProof="0" dirty="0">
              <a:ln>
                <a:noFill/>
              </a:ln>
              <a:solidFill>
                <a:srgbClr val="CC0000"/>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retransmit segment that caused timeout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restart timer</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4"/>
          <p:cNvSpPr txBox="1">
            <a:spLocks noChangeArrowheads="1"/>
          </p:cNvSpPr>
          <p:nvPr/>
        </p:nvSpPr>
        <p:spPr>
          <a:xfrm>
            <a:off x="6728208" y="3392552"/>
            <a:ext cx="4920453" cy="319377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charset="0"/>
              <a:buNone/>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event: ACK received </a:t>
            </a:r>
            <a:endPar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Char char="§"/>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if ACK acknowledges previously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unACKed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segments</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update what is known to be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a:buChar char="•"/>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start timer if there are  still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unACKed</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segments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anose="05000000000000000000" charset="0"/>
              <a:buNone/>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Slide Number Placeholder 2"/>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Receiver: ACK generation </a:t>
            </a:r>
            <a:r>
              <a:rPr lang="en-US" sz="2400" b="0" dirty="0"/>
              <a:t>[RFC 5681]</a:t>
            </a:r>
            <a:endParaRPr lang="en-US" sz="4400" b="0" dirty="0"/>
          </a:p>
        </p:txBody>
      </p:sp>
      <p:sp>
        <p:nvSpPr>
          <p:cNvPr id="43" name="Text Box 3"/>
          <p:cNvSpPr txBox="1">
            <a:spLocks noChangeArrowheads="1"/>
          </p:cNvSpPr>
          <p:nvPr/>
        </p:nvSpPr>
        <p:spPr bwMode="auto">
          <a:xfrm>
            <a:off x="2143953" y="1439289"/>
            <a:ext cx="3496406" cy="506446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Event at receiver</a:t>
            </a:r>
            <a:endParaRPr kumimoji="0" lang="en-US" sz="20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endParaRPr kumimoji="0" lang="en-US" sz="20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arrival of in-order segment with</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expected seq #. All data up to</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expected seq # already </a:t>
            </a:r>
            <a:r>
              <a:rPr kumimoji="0" lang="en-US" sz="20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ACKed</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arrival of in-order segment with</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expected seq #. One other </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segment has ACK pending</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arrival of out-of-order segment</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higher-than-expect seq. # .</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Gap detected</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arrival of segment that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partially or completely fills gap</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44" name="Text Box 4"/>
          <p:cNvSpPr txBox="1">
            <a:spLocks noChangeArrowheads="1"/>
          </p:cNvSpPr>
          <p:nvPr/>
        </p:nvSpPr>
        <p:spPr bwMode="auto">
          <a:xfrm>
            <a:off x="5906328" y="1429764"/>
            <a:ext cx="4189545" cy="506446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TCP receiver action</a:t>
            </a:r>
            <a:endParaRPr kumimoji="0" lang="en-US" sz="20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endParaRPr kumimoji="0" lang="en-US" sz="20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delayed ACK. Wait up to 500ms</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for next segment. If no next segment,</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send ACK</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immediately send single cumulative </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ACK, </a:t>
            </a:r>
            <a:r>
              <a:rPr kumimoji="0" lang="en-US" sz="20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ACKing</a:t>
            </a: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both in-order segments </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immediately send </a:t>
            </a:r>
            <a:r>
              <a:rPr kumimoji="0" lang="en-US" sz="2000" b="0" i="1"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duplicate ACK</a:t>
            </a:r>
            <a:r>
              <a:rPr kumimoji="0" lang="en-US" sz="20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a:t>
            </a: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indicating seq. # of next expected byte</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immediate send ACK, provided that</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segment starts at lower end of gap</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0" marR="0" lvl="0" indent="0" algn="l" defTabSz="914400" rtl="0" eaLnBrk="1" fontAlgn="auto" latinLnBrk="0" hangingPunct="1">
              <a:lnSpc>
                <a:spcPct val="90000"/>
              </a:lnSpc>
              <a:spcBef>
                <a:spcPts val="0"/>
              </a:spcBef>
              <a:spcAft>
                <a:spcPts val="0"/>
              </a:spcAft>
              <a:buClrTx/>
              <a:buSzTx/>
              <a:buFontTx/>
              <a:buNone/>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45" name="Line 9"/>
          <p:cNvSpPr>
            <a:spLocks noChangeShapeType="1"/>
          </p:cNvSpPr>
          <p:nvPr/>
        </p:nvSpPr>
        <p:spPr bwMode="auto">
          <a:xfrm>
            <a:off x="5715828" y="1590101"/>
            <a:ext cx="0" cy="4352925"/>
          </a:xfrm>
          <a:prstGeom prst="line">
            <a:avLst/>
          </a:prstGeom>
          <a:noFill/>
          <a:ln w="28575">
            <a:solidFill>
              <a:srgbClr val="000099"/>
            </a:solidFill>
            <a:round/>
          </a:ln>
          <a:effec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defRPr/>
            </a:pPr>
            <a:endParaRPr kumimoji="0" 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46" name="Line 11"/>
          <p:cNvSpPr>
            <a:spLocks noChangeShapeType="1"/>
          </p:cNvSpPr>
          <p:nvPr/>
        </p:nvSpPr>
        <p:spPr bwMode="auto">
          <a:xfrm>
            <a:off x="2159828" y="2029839"/>
            <a:ext cx="7494588" cy="0"/>
          </a:xfrm>
          <a:prstGeom prst="line">
            <a:avLst/>
          </a:prstGeom>
          <a:noFill/>
          <a:ln w="28575">
            <a:solidFill>
              <a:srgbClr val="000099"/>
            </a:solidFill>
            <a:round/>
          </a:ln>
          <a:effectLst/>
        </p:spPr>
        <p:txBody>
          <a:bodyPr wrap="none"/>
          <a:lstStyle/>
          <a:p>
            <a:pPr marL="0" marR="0" lvl="0" indent="0" algn="l" defTabSz="914400" rtl="0" eaLnBrk="1" fontAlgn="auto" latinLnBrk="0" hangingPunct="1">
              <a:lnSpc>
                <a:spcPct val="90000"/>
              </a:lnSpc>
              <a:spcBef>
                <a:spcPts val="0"/>
              </a:spcBef>
              <a:spcAft>
                <a:spcPts val="0"/>
              </a:spcAft>
              <a:buClrTx/>
              <a:buSzTx/>
              <a:buFontTx/>
              <a:buNone/>
              <a:defRPr/>
            </a:pPr>
            <a:endParaRPr kumimoji="0" 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47" name="Line 12"/>
          <p:cNvSpPr>
            <a:spLocks noChangeShapeType="1"/>
          </p:cNvSpPr>
          <p:nvPr/>
        </p:nvSpPr>
        <p:spPr bwMode="auto">
          <a:xfrm>
            <a:off x="2143953" y="3083939"/>
            <a:ext cx="7494588" cy="0"/>
          </a:xfrm>
          <a:prstGeom prst="line">
            <a:avLst/>
          </a:prstGeom>
          <a:noFill/>
          <a:ln w="28575">
            <a:solidFill>
              <a:srgbClr val="000099"/>
            </a:solidFill>
            <a:round/>
          </a:ln>
          <a:effectLst/>
        </p:spPr>
        <p:txBody>
          <a:bodyPr wrap="none"/>
          <a:lstStyle/>
          <a:p>
            <a:pPr marL="0" marR="0" lvl="0" indent="0" algn="l" defTabSz="914400" rtl="0" eaLnBrk="1" fontAlgn="auto" latinLnBrk="0" hangingPunct="1">
              <a:lnSpc>
                <a:spcPct val="90000"/>
              </a:lnSpc>
              <a:spcBef>
                <a:spcPts val="0"/>
              </a:spcBef>
              <a:spcAft>
                <a:spcPts val="0"/>
              </a:spcAft>
              <a:buClrTx/>
              <a:buSzTx/>
              <a:buFontTx/>
              <a:buNone/>
              <a:defRPr/>
            </a:pPr>
            <a:endParaRPr kumimoji="0" 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48" name="Line 13"/>
          <p:cNvSpPr>
            <a:spLocks noChangeShapeType="1"/>
          </p:cNvSpPr>
          <p:nvPr/>
        </p:nvSpPr>
        <p:spPr bwMode="auto">
          <a:xfrm>
            <a:off x="2161416" y="4182489"/>
            <a:ext cx="7494587" cy="0"/>
          </a:xfrm>
          <a:prstGeom prst="line">
            <a:avLst/>
          </a:prstGeom>
          <a:noFill/>
          <a:ln w="28575">
            <a:solidFill>
              <a:srgbClr val="000099"/>
            </a:solidFill>
            <a:round/>
          </a:ln>
          <a:effectLst/>
        </p:spPr>
        <p:txBody>
          <a:bodyPr wrap="none"/>
          <a:lstStyle/>
          <a:p>
            <a:pPr marL="0" marR="0" lvl="0" indent="0" algn="l" defTabSz="914400" rtl="0" eaLnBrk="1" fontAlgn="auto" latinLnBrk="0" hangingPunct="1">
              <a:lnSpc>
                <a:spcPct val="90000"/>
              </a:lnSpc>
              <a:spcBef>
                <a:spcPts val="0"/>
              </a:spcBef>
              <a:spcAft>
                <a:spcPts val="0"/>
              </a:spcAft>
              <a:buClrTx/>
              <a:buSzTx/>
              <a:buFontTx/>
              <a:buNone/>
              <a:defRPr/>
            </a:pPr>
            <a:endParaRPr kumimoji="0" 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49" name="Line 14"/>
          <p:cNvSpPr>
            <a:spLocks noChangeShapeType="1"/>
          </p:cNvSpPr>
          <p:nvPr/>
        </p:nvSpPr>
        <p:spPr bwMode="auto">
          <a:xfrm>
            <a:off x="2155066" y="5271514"/>
            <a:ext cx="7494587" cy="0"/>
          </a:xfrm>
          <a:prstGeom prst="line">
            <a:avLst/>
          </a:prstGeom>
          <a:noFill/>
          <a:ln w="28575">
            <a:solidFill>
              <a:srgbClr val="000099"/>
            </a:solidFill>
            <a:round/>
          </a:ln>
          <a:effectLst/>
        </p:spPr>
        <p:txBody>
          <a:bodyPr wrap="none"/>
          <a:lstStyle/>
          <a:p>
            <a:pPr marL="0" marR="0" lvl="0" indent="0" algn="l" defTabSz="914400" rtl="0" eaLnBrk="1" fontAlgn="auto" latinLnBrk="0" hangingPunct="1">
              <a:lnSpc>
                <a:spcPct val="90000"/>
              </a:lnSpc>
              <a:spcBef>
                <a:spcPts val="0"/>
              </a:spcBef>
              <a:spcAft>
                <a:spcPts val="0"/>
              </a:spcAft>
              <a:buClrTx/>
              <a:buSzTx/>
              <a:buFontTx/>
              <a:buNone/>
              <a:defRPr/>
            </a:pPr>
            <a:endParaRPr kumimoji="0" 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4" name="Rectangle 3"/>
          <p:cNvSpPr/>
          <p:nvPr/>
        </p:nvSpPr>
        <p:spPr>
          <a:xfrm>
            <a:off x="2141951" y="2079321"/>
            <a:ext cx="7753611" cy="93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p:cNvSpPr/>
          <p:nvPr/>
        </p:nvSpPr>
        <p:spPr>
          <a:xfrm>
            <a:off x="2006253" y="3158647"/>
            <a:ext cx="7753611" cy="93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p:cNvSpPr/>
          <p:nvPr/>
        </p:nvSpPr>
        <p:spPr>
          <a:xfrm>
            <a:off x="2196231" y="4237973"/>
            <a:ext cx="7753611" cy="93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p:cNvSpPr/>
          <p:nvPr/>
        </p:nvSpPr>
        <p:spPr>
          <a:xfrm>
            <a:off x="2246335" y="5340264"/>
            <a:ext cx="7753611" cy="939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Slide Number Placeholder 2"/>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P spid="1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retransmission scenarios</a:t>
            </a:r>
            <a:endParaRPr lang="en-US" sz="4400" b="0" dirty="0"/>
          </a:p>
        </p:txBody>
      </p:sp>
      <p:sp>
        <p:nvSpPr>
          <p:cNvPr id="169" name="Text Box 105"/>
          <p:cNvSpPr txBox="1">
            <a:spLocks noChangeArrowheads="1"/>
          </p:cNvSpPr>
          <p:nvPr/>
        </p:nvSpPr>
        <p:spPr bwMode="auto">
          <a:xfrm>
            <a:off x="2236856" y="5873422"/>
            <a:ext cx="1922463"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lost ACK scenario</a:t>
            </a:r>
            <a:endParaRPr kumimoji="0" lang="en-US" sz="1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3" name="Text Box 107"/>
          <p:cNvSpPr txBox="1">
            <a:spLocks noChangeArrowheads="1"/>
          </p:cNvSpPr>
          <p:nvPr/>
        </p:nvSpPr>
        <p:spPr bwMode="auto">
          <a:xfrm>
            <a:off x="3970406" y="1183947"/>
            <a:ext cx="773113"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Host B</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4" name="Text Box 111"/>
          <p:cNvSpPr txBox="1">
            <a:spLocks noChangeArrowheads="1"/>
          </p:cNvSpPr>
          <p:nvPr/>
        </p:nvSpPr>
        <p:spPr bwMode="auto">
          <a:xfrm>
            <a:off x="1636781" y="1201410"/>
            <a:ext cx="776288"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Host A</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 name="Group 3"/>
          <p:cNvGrpSpPr/>
          <p:nvPr/>
        </p:nvGrpSpPr>
        <p:grpSpPr>
          <a:xfrm>
            <a:off x="2032069" y="2342822"/>
            <a:ext cx="2346325" cy="571500"/>
            <a:chOff x="2032069" y="2342822"/>
            <a:chExt cx="2346325" cy="571500"/>
          </a:xfrm>
        </p:grpSpPr>
        <p:sp>
          <p:nvSpPr>
            <p:cNvPr id="171" name="Line 100"/>
            <p:cNvSpPr>
              <a:spLocks noChangeShapeType="1"/>
            </p:cNvSpPr>
            <p:nvPr/>
          </p:nvSpPr>
          <p:spPr bwMode="auto">
            <a:xfrm>
              <a:off x="2032069" y="2342822"/>
              <a:ext cx="2346325" cy="571500"/>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5" name="Rectangle 112"/>
            <p:cNvSpPr>
              <a:spLocks noChangeArrowheads="1"/>
            </p:cNvSpPr>
            <p:nvPr/>
          </p:nvSpPr>
          <p:spPr bwMode="auto">
            <a:xfrm>
              <a:off x="2735331" y="2423785"/>
              <a:ext cx="869950" cy="401637"/>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6" name="Text Box 113"/>
            <p:cNvSpPr txBox="1">
              <a:spLocks noChangeArrowheads="1"/>
            </p:cNvSpPr>
            <p:nvPr/>
          </p:nvSpPr>
          <p:spPr bwMode="auto">
            <a:xfrm>
              <a:off x="2176531" y="2476172"/>
              <a:ext cx="2085975"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Seq=92, 8 bytes of data</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79" name="Line 118"/>
          <p:cNvSpPr>
            <a:spLocks noChangeShapeType="1"/>
          </p:cNvSpPr>
          <p:nvPr/>
        </p:nvSpPr>
        <p:spPr bwMode="auto">
          <a:xfrm>
            <a:off x="2011431" y="2101522"/>
            <a:ext cx="0" cy="3525838"/>
          </a:xfrm>
          <a:prstGeom prst="line">
            <a:avLst/>
          </a:prstGeom>
          <a:noFill/>
          <a:ln w="9525">
            <a:solidFill>
              <a:srgbClr val="80808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0" name="Line 119"/>
          <p:cNvSpPr>
            <a:spLocks noChangeShapeType="1"/>
          </p:cNvSpPr>
          <p:nvPr/>
        </p:nvSpPr>
        <p:spPr bwMode="auto">
          <a:xfrm>
            <a:off x="4438719" y="2096760"/>
            <a:ext cx="0" cy="3538537"/>
          </a:xfrm>
          <a:prstGeom prst="line">
            <a:avLst/>
          </a:prstGeom>
          <a:noFill/>
          <a:ln w="9525">
            <a:solidFill>
              <a:srgbClr val="80808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8" name="Group 7"/>
          <p:cNvGrpSpPr/>
          <p:nvPr/>
        </p:nvGrpSpPr>
        <p:grpSpPr>
          <a:xfrm>
            <a:off x="2019369" y="4104947"/>
            <a:ext cx="2351087" cy="512763"/>
            <a:chOff x="2019369" y="4104947"/>
            <a:chExt cx="2351087" cy="512763"/>
          </a:xfrm>
        </p:grpSpPr>
        <p:sp>
          <p:nvSpPr>
            <p:cNvPr id="170" name="Line 99"/>
            <p:cNvSpPr>
              <a:spLocks noChangeShapeType="1"/>
            </p:cNvSpPr>
            <p:nvPr/>
          </p:nvSpPr>
          <p:spPr bwMode="auto">
            <a:xfrm>
              <a:off x="2019369" y="4111297"/>
              <a:ext cx="2351087" cy="506413"/>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1" name="Rectangle 122"/>
            <p:cNvSpPr>
              <a:spLocks noChangeArrowheads="1"/>
            </p:cNvSpPr>
            <p:nvPr/>
          </p:nvSpPr>
          <p:spPr bwMode="auto">
            <a:xfrm>
              <a:off x="2628969" y="4104947"/>
              <a:ext cx="989012" cy="430213"/>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2" name="Text Box 123"/>
            <p:cNvSpPr txBox="1">
              <a:spLocks noChangeArrowheads="1"/>
            </p:cNvSpPr>
            <p:nvPr/>
          </p:nvSpPr>
          <p:spPr bwMode="auto">
            <a:xfrm>
              <a:off x="2165419" y="4185910"/>
              <a:ext cx="2085975"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Seq=92, 8 bytes of data</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6" name="Group 5"/>
          <p:cNvGrpSpPr/>
          <p:nvPr/>
        </p:nvGrpSpPr>
        <p:grpSpPr>
          <a:xfrm>
            <a:off x="2857569" y="3004810"/>
            <a:ext cx="1484312" cy="628650"/>
            <a:chOff x="2857569" y="3004810"/>
            <a:chExt cx="1484312" cy="628650"/>
          </a:xfrm>
        </p:grpSpPr>
        <p:sp>
          <p:nvSpPr>
            <p:cNvPr id="172" name="Line 104"/>
            <p:cNvSpPr>
              <a:spLocks noChangeShapeType="1"/>
            </p:cNvSpPr>
            <p:nvPr/>
          </p:nvSpPr>
          <p:spPr bwMode="auto">
            <a:xfrm flipH="1">
              <a:off x="3068706" y="3004810"/>
              <a:ext cx="1273175" cy="427037"/>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7" name="Rectangle 114"/>
            <p:cNvSpPr>
              <a:spLocks noChangeArrowheads="1"/>
            </p:cNvSpPr>
            <p:nvPr/>
          </p:nvSpPr>
          <p:spPr bwMode="auto">
            <a:xfrm>
              <a:off x="3303656" y="3090535"/>
              <a:ext cx="747713" cy="246062"/>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8" name="Text Box 115"/>
            <p:cNvSpPr txBox="1">
              <a:spLocks noChangeArrowheads="1"/>
            </p:cNvSpPr>
            <p:nvPr/>
          </p:nvSpPr>
          <p:spPr bwMode="auto">
            <a:xfrm>
              <a:off x="3224281" y="3046085"/>
              <a:ext cx="949325"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ACK=100</a:t>
              </a:r>
              <a:endParaRPr kumimoji="0"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183" name="Text Box 124"/>
            <p:cNvSpPr txBox="1">
              <a:spLocks noChangeArrowheads="1"/>
            </p:cNvSpPr>
            <p:nvPr/>
          </p:nvSpPr>
          <p:spPr bwMode="auto">
            <a:xfrm>
              <a:off x="2857569" y="3236585"/>
              <a:ext cx="358775"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1" i="0"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rPr>
                <a:t>X</a:t>
              </a:r>
              <a:endParaRPr kumimoji="0" lang="en-US" sz="2000" b="1" i="0"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endParaRPr>
            </a:p>
          </p:txBody>
        </p:sp>
      </p:grpSp>
      <p:grpSp>
        <p:nvGrpSpPr>
          <p:cNvPr id="9" name="Group 8"/>
          <p:cNvGrpSpPr/>
          <p:nvPr/>
        </p:nvGrpSpPr>
        <p:grpSpPr>
          <a:xfrm>
            <a:off x="2008256" y="4703435"/>
            <a:ext cx="2338388" cy="782637"/>
            <a:chOff x="2008256" y="4703435"/>
            <a:chExt cx="2338388" cy="782637"/>
          </a:xfrm>
        </p:grpSpPr>
        <p:sp>
          <p:nvSpPr>
            <p:cNvPr id="185" name="Line 127"/>
            <p:cNvSpPr>
              <a:spLocks noChangeShapeType="1"/>
            </p:cNvSpPr>
            <p:nvPr/>
          </p:nvSpPr>
          <p:spPr bwMode="auto">
            <a:xfrm flipH="1">
              <a:off x="2008256" y="4703435"/>
              <a:ext cx="2338388" cy="782637"/>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6" name="Rectangle 128"/>
            <p:cNvSpPr>
              <a:spLocks noChangeArrowheads="1"/>
            </p:cNvSpPr>
            <p:nvPr/>
          </p:nvSpPr>
          <p:spPr bwMode="auto">
            <a:xfrm>
              <a:off x="2841694" y="4960610"/>
              <a:ext cx="747712" cy="246062"/>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7" name="Text Box 129"/>
            <p:cNvSpPr txBox="1">
              <a:spLocks noChangeArrowheads="1"/>
            </p:cNvSpPr>
            <p:nvPr/>
          </p:nvSpPr>
          <p:spPr bwMode="auto">
            <a:xfrm>
              <a:off x="2762319" y="4916160"/>
              <a:ext cx="949325"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ACK=100</a:t>
              </a:r>
              <a:endParaRPr kumimoji="0" lang="en-US" sz="10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nvGrpSpPr>
          <p:cNvPr id="7" name="Group 6"/>
          <p:cNvGrpSpPr/>
          <p:nvPr/>
        </p:nvGrpSpPr>
        <p:grpSpPr>
          <a:xfrm>
            <a:off x="1638369" y="2347585"/>
            <a:ext cx="396875" cy="1751012"/>
            <a:chOff x="1638369" y="2347585"/>
            <a:chExt cx="396875" cy="1751012"/>
          </a:xfrm>
        </p:grpSpPr>
        <p:sp>
          <p:nvSpPr>
            <p:cNvPr id="184" name="Text Box 126"/>
            <p:cNvSpPr txBox="1">
              <a:spLocks noChangeArrowheads="1"/>
            </p:cNvSpPr>
            <p:nvPr/>
          </p:nvSpPr>
          <p:spPr bwMode="auto">
            <a:xfrm rot="10800000">
              <a:off x="1638369" y="2890510"/>
              <a:ext cx="396875" cy="688975"/>
            </a:xfrm>
            <a:prstGeom prst="rect">
              <a:avLst/>
            </a:prstGeom>
            <a:noFill/>
            <a:ln>
              <a:noFill/>
            </a:ln>
            <a:effectLst/>
          </p:spPr>
          <p:txBody>
            <a:bodyPr vert="eaVert"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timeout</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88" name="Group 134"/>
            <p:cNvGrpSpPr/>
            <p:nvPr/>
          </p:nvGrpSpPr>
          <p:grpSpPr bwMode="auto">
            <a:xfrm>
              <a:off x="1779656" y="2347585"/>
              <a:ext cx="104775" cy="508000"/>
              <a:chOff x="3099" y="1749"/>
              <a:chExt cx="66" cy="320"/>
            </a:xfrm>
          </p:grpSpPr>
          <p:sp>
            <p:nvSpPr>
              <p:cNvPr id="189" name="Line 132"/>
              <p:cNvSpPr>
                <a:spLocks noChangeShapeType="1"/>
              </p:cNvSpPr>
              <p:nvPr/>
            </p:nvSpPr>
            <p:spPr bwMode="auto">
              <a:xfrm flipV="1">
                <a:off x="3129" y="1749"/>
                <a:ext cx="0" cy="320"/>
              </a:xfrm>
              <a:prstGeom prst="line">
                <a:avLst/>
              </a:prstGeom>
              <a:noFill/>
              <a:ln w="9525">
                <a:solidFill>
                  <a:srgbClr val="00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0" name="Line 133"/>
              <p:cNvSpPr>
                <a:spLocks noChangeShapeType="1"/>
              </p:cNvSpPr>
              <p:nvPr/>
            </p:nvSpPr>
            <p:spPr bwMode="auto">
              <a:xfrm>
                <a:off x="3099" y="1752"/>
                <a:ext cx="66"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91" name="Group 135"/>
            <p:cNvGrpSpPr/>
            <p:nvPr/>
          </p:nvGrpSpPr>
          <p:grpSpPr bwMode="auto">
            <a:xfrm rot="10800000">
              <a:off x="1774894" y="3590597"/>
              <a:ext cx="104775" cy="508000"/>
              <a:chOff x="3099" y="1749"/>
              <a:chExt cx="66" cy="320"/>
            </a:xfrm>
          </p:grpSpPr>
          <p:sp>
            <p:nvSpPr>
              <p:cNvPr id="192" name="Line 136"/>
              <p:cNvSpPr>
                <a:spLocks noChangeShapeType="1"/>
              </p:cNvSpPr>
              <p:nvPr/>
            </p:nvSpPr>
            <p:spPr bwMode="auto">
              <a:xfrm flipV="1">
                <a:off x="3136" y="1756"/>
                <a:ext cx="0" cy="320"/>
              </a:xfrm>
              <a:prstGeom prst="line">
                <a:avLst/>
              </a:prstGeom>
              <a:noFill/>
              <a:ln w="9525">
                <a:solidFill>
                  <a:srgbClr val="00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3" name="Line 137"/>
              <p:cNvSpPr>
                <a:spLocks noChangeShapeType="1"/>
              </p:cNvSpPr>
              <p:nvPr/>
            </p:nvSpPr>
            <p:spPr bwMode="auto">
              <a:xfrm>
                <a:off x="3106" y="1759"/>
                <a:ext cx="66"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sp>
        <p:nvSpPr>
          <p:cNvPr id="194" name="Text Box 172"/>
          <p:cNvSpPr txBox="1">
            <a:spLocks noChangeArrowheads="1"/>
          </p:cNvSpPr>
          <p:nvPr/>
        </p:nvSpPr>
        <p:spPr bwMode="auto">
          <a:xfrm>
            <a:off x="7759116" y="5873422"/>
            <a:ext cx="2073275" cy="366713"/>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premature timeout</a:t>
            </a:r>
            <a:endParaRPr kumimoji="0" lang="en-US" sz="1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8" name="Text Box 177"/>
          <p:cNvSpPr txBox="1">
            <a:spLocks noChangeArrowheads="1"/>
          </p:cNvSpPr>
          <p:nvPr/>
        </p:nvSpPr>
        <p:spPr bwMode="auto">
          <a:xfrm>
            <a:off x="9567278" y="1183947"/>
            <a:ext cx="773113"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Host B</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9" name="Text Box 181"/>
          <p:cNvSpPr txBox="1">
            <a:spLocks noChangeArrowheads="1"/>
          </p:cNvSpPr>
          <p:nvPr/>
        </p:nvSpPr>
        <p:spPr bwMode="auto">
          <a:xfrm>
            <a:off x="7233653" y="1201410"/>
            <a:ext cx="776288"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Host A</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5" name="Line 186"/>
          <p:cNvSpPr>
            <a:spLocks noChangeShapeType="1"/>
          </p:cNvSpPr>
          <p:nvPr/>
        </p:nvSpPr>
        <p:spPr bwMode="auto">
          <a:xfrm>
            <a:off x="7608303" y="2101522"/>
            <a:ext cx="0" cy="3525838"/>
          </a:xfrm>
          <a:prstGeom prst="line">
            <a:avLst/>
          </a:prstGeom>
          <a:noFill/>
          <a:ln w="9525">
            <a:solidFill>
              <a:srgbClr val="80808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6" name="Line 187"/>
          <p:cNvSpPr>
            <a:spLocks noChangeShapeType="1"/>
          </p:cNvSpPr>
          <p:nvPr/>
        </p:nvSpPr>
        <p:spPr bwMode="auto">
          <a:xfrm>
            <a:off x="10013366" y="2096760"/>
            <a:ext cx="0" cy="3538537"/>
          </a:xfrm>
          <a:prstGeom prst="line">
            <a:avLst/>
          </a:prstGeom>
          <a:noFill/>
          <a:ln w="9525">
            <a:solidFill>
              <a:srgbClr val="80808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7" name="Rectangle 188"/>
          <p:cNvSpPr>
            <a:spLocks noChangeArrowheads="1"/>
          </p:cNvSpPr>
          <p:nvPr/>
        </p:nvSpPr>
        <p:spPr bwMode="auto">
          <a:xfrm>
            <a:off x="8621128" y="4228772"/>
            <a:ext cx="1057275" cy="508000"/>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3" name="Group 12"/>
          <p:cNvGrpSpPr/>
          <p:nvPr/>
        </p:nvGrpSpPr>
        <p:grpSpPr>
          <a:xfrm>
            <a:off x="7595603" y="4111297"/>
            <a:ext cx="2441575" cy="668338"/>
            <a:chOff x="7595603" y="4111297"/>
            <a:chExt cx="2441575" cy="668338"/>
          </a:xfrm>
        </p:grpSpPr>
        <p:sp>
          <p:nvSpPr>
            <p:cNvPr id="195" name="Line 173"/>
            <p:cNvSpPr>
              <a:spLocks noChangeShapeType="1"/>
            </p:cNvSpPr>
            <p:nvPr/>
          </p:nvSpPr>
          <p:spPr bwMode="auto">
            <a:xfrm>
              <a:off x="7595603" y="4111297"/>
              <a:ext cx="2441575" cy="665163"/>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8" name="Text Box 189"/>
            <p:cNvSpPr txBox="1">
              <a:spLocks noChangeArrowheads="1"/>
            </p:cNvSpPr>
            <p:nvPr/>
          </p:nvSpPr>
          <p:spPr bwMode="auto">
            <a:xfrm>
              <a:off x="8541753" y="4262110"/>
              <a:ext cx="1212850" cy="51752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Seq=92,  8</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bytes of data</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11" name="Rectangle 193"/>
          <p:cNvSpPr>
            <a:spLocks noChangeArrowheads="1"/>
          </p:cNvSpPr>
          <p:nvPr/>
        </p:nvSpPr>
        <p:spPr bwMode="auto">
          <a:xfrm>
            <a:off x="8460791" y="5071735"/>
            <a:ext cx="747712" cy="246062"/>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5" name="Group 14"/>
          <p:cNvGrpSpPr/>
          <p:nvPr/>
        </p:nvGrpSpPr>
        <p:grpSpPr>
          <a:xfrm>
            <a:off x="7627353" y="4814560"/>
            <a:ext cx="2338388" cy="782637"/>
            <a:chOff x="7627353" y="4814560"/>
            <a:chExt cx="2338388" cy="782637"/>
          </a:xfrm>
        </p:grpSpPr>
        <p:sp>
          <p:nvSpPr>
            <p:cNvPr id="210" name="Line 192"/>
            <p:cNvSpPr>
              <a:spLocks noChangeShapeType="1"/>
            </p:cNvSpPr>
            <p:nvPr/>
          </p:nvSpPr>
          <p:spPr bwMode="auto">
            <a:xfrm flipH="1">
              <a:off x="7627353" y="4814560"/>
              <a:ext cx="2338388" cy="782637"/>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2" name="Text Box 194"/>
            <p:cNvSpPr txBox="1">
              <a:spLocks noChangeArrowheads="1"/>
            </p:cNvSpPr>
            <p:nvPr/>
          </p:nvSpPr>
          <p:spPr bwMode="auto">
            <a:xfrm>
              <a:off x="8381416" y="5027285"/>
              <a:ext cx="949325"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ACK=120</a:t>
              </a:r>
              <a:endParaRPr kumimoji="0" lang="en-US" sz="1000" b="0" i="0" u="none" strike="noStrike" kern="120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nvGrpSpPr>
          <p:cNvPr id="10" name="Group 9"/>
          <p:cNvGrpSpPr/>
          <p:nvPr/>
        </p:nvGrpSpPr>
        <p:grpSpPr>
          <a:xfrm>
            <a:off x="7235241" y="2347585"/>
            <a:ext cx="396875" cy="1751012"/>
            <a:chOff x="7235241" y="2347585"/>
            <a:chExt cx="396875" cy="1751012"/>
          </a:xfrm>
        </p:grpSpPr>
        <p:sp>
          <p:nvSpPr>
            <p:cNvPr id="209" name="Text Box 191"/>
            <p:cNvSpPr txBox="1">
              <a:spLocks noChangeArrowheads="1"/>
            </p:cNvSpPr>
            <p:nvPr/>
          </p:nvSpPr>
          <p:spPr bwMode="auto">
            <a:xfrm rot="10800000">
              <a:off x="7235241" y="2890510"/>
              <a:ext cx="396875" cy="688975"/>
            </a:xfrm>
            <a:prstGeom prst="rect">
              <a:avLst/>
            </a:prstGeom>
            <a:noFill/>
            <a:ln>
              <a:noFill/>
            </a:ln>
            <a:effectLst/>
          </p:spPr>
          <p:txBody>
            <a:bodyPr vert="eaVert"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timeout</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13" name="Group 195"/>
            <p:cNvGrpSpPr/>
            <p:nvPr/>
          </p:nvGrpSpPr>
          <p:grpSpPr bwMode="auto">
            <a:xfrm>
              <a:off x="7376528" y="2347585"/>
              <a:ext cx="104775" cy="508000"/>
              <a:chOff x="3099" y="1749"/>
              <a:chExt cx="66" cy="320"/>
            </a:xfrm>
          </p:grpSpPr>
          <p:sp>
            <p:nvSpPr>
              <p:cNvPr id="214" name="Line 196"/>
              <p:cNvSpPr>
                <a:spLocks noChangeShapeType="1"/>
              </p:cNvSpPr>
              <p:nvPr/>
            </p:nvSpPr>
            <p:spPr bwMode="auto">
              <a:xfrm flipV="1">
                <a:off x="3129" y="1749"/>
                <a:ext cx="0" cy="320"/>
              </a:xfrm>
              <a:prstGeom prst="line">
                <a:avLst/>
              </a:prstGeom>
              <a:noFill/>
              <a:ln w="9525">
                <a:solidFill>
                  <a:srgbClr val="00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5" name="Line 197"/>
              <p:cNvSpPr>
                <a:spLocks noChangeShapeType="1"/>
              </p:cNvSpPr>
              <p:nvPr/>
            </p:nvSpPr>
            <p:spPr bwMode="auto">
              <a:xfrm>
                <a:off x="3099" y="1752"/>
                <a:ext cx="66"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16" name="Group 198"/>
            <p:cNvGrpSpPr/>
            <p:nvPr/>
          </p:nvGrpSpPr>
          <p:grpSpPr bwMode="auto">
            <a:xfrm rot="10800000">
              <a:off x="7371766" y="3590597"/>
              <a:ext cx="104775" cy="508000"/>
              <a:chOff x="3099" y="1749"/>
              <a:chExt cx="66" cy="320"/>
            </a:xfrm>
          </p:grpSpPr>
          <p:sp>
            <p:nvSpPr>
              <p:cNvPr id="217" name="Line 199"/>
              <p:cNvSpPr>
                <a:spLocks noChangeShapeType="1"/>
              </p:cNvSpPr>
              <p:nvPr/>
            </p:nvSpPr>
            <p:spPr bwMode="auto">
              <a:xfrm flipV="1">
                <a:off x="3137" y="1756"/>
                <a:ext cx="0" cy="320"/>
              </a:xfrm>
              <a:prstGeom prst="line">
                <a:avLst/>
              </a:prstGeom>
              <a:noFill/>
              <a:ln w="9525">
                <a:solidFill>
                  <a:srgbClr val="00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18" name="Line 200"/>
              <p:cNvSpPr>
                <a:spLocks noChangeShapeType="1"/>
              </p:cNvSpPr>
              <p:nvPr/>
            </p:nvSpPr>
            <p:spPr bwMode="auto">
              <a:xfrm>
                <a:off x="3107" y="1759"/>
                <a:ext cx="66"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grpSp>
        <p:nvGrpSpPr>
          <p:cNvPr id="12" name="Group 11"/>
          <p:cNvGrpSpPr/>
          <p:nvPr/>
        </p:nvGrpSpPr>
        <p:grpSpPr>
          <a:xfrm>
            <a:off x="7603541" y="3004810"/>
            <a:ext cx="2339975" cy="1944687"/>
            <a:chOff x="7603541" y="3004810"/>
            <a:chExt cx="2339975" cy="1944687"/>
          </a:xfrm>
        </p:grpSpPr>
        <p:sp>
          <p:nvSpPr>
            <p:cNvPr id="197" name="Line 175"/>
            <p:cNvSpPr>
              <a:spLocks noChangeShapeType="1"/>
            </p:cNvSpPr>
            <p:nvPr/>
          </p:nvSpPr>
          <p:spPr bwMode="auto">
            <a:xfrm flipH="1">
              <a:off x="7603541" y="3004810"/>
              <a:ext cx="2335212" cy="1589087"/>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02" name="Group 202"/>
            <p:cNvGrpSpPr/>
            <p:nvPr/>
          </p:nvGrpSpPr>
          <p:grpSpPr bwMode="auto">
            <a:xfrm>
              <a:off x="8505241" y="3496935"/>
              <a:ext cx="949325" cy="304800"/>
              <a:chOff x="4215" y="2253"/>
              <a:chExt cx="598" cy="192"/>
            </a:xfrm>
          </p:grpSpPr>
          <p:sp>
            <p:nvSpPr>
              <p:cNvPr id="203" name="Rectangle 184"/>
              <p:cNvSpPr>
                <a:spLocks noChangeArrowheads="1"/>
              </p:cNvSpPr>
              <p:nvPr/>
            </p:nvSpPr>
            <p:spPr bwMode="auto">
              <a:xfrm>
                <a:off x="4265" y="2274"/>
                <a:ext cx="471" cy="155"/>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4" name="Text Box 185"/>
              <p:cNvSpPr txBox="1">
                <a:spLocks noChangeArrowheads="1"/>
              </p:cNvSpPr>
              <p:nvPr/>
            </p:nvSpPr>
            <p:spPr bwMode="auto">
              <a:xfrm>
                <a:off x="4215" y="2253"/>
                <a:ext cx="598"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ACK=100</a:t>
                </a:r>
                <a:endParaRPr kumimoji="0" lang="en-US" sz="1000" b="0" i="0" u="none" strike="noStrike" kern="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sp>
          <p:nvSpPr>
            <p:cNvPr id="223" name="Line 207"/>
            <p:cNvSpPr>
              <a:spLocks noChangeShapeType="1"/>
            </p:cNvSpPr>
            <p:nvPr/>
          </p:nvSpPr>
          <p:spPr bwMode="auto">
            <a:xfrm flipH="1">
              <a:off x="7608303" y="3360410"/>
              <a:ext cx="2335213" cy="1589087"/>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24" name="Group 208"/>
            <p:cNvGrpSpPr/>
            <p:nvPr/>
          </p:nvGrpSpPr>
          <p:grpSpPr bwMode="auto">
            <a:xfrm>
              <a:off x="8744953" y="3773160"/>
              <a:ext cx="949325" cy="304800"/>
              <a:chOff x="4215" y="2253"/>
              <a:chExt cx="598" cy="192"/>
            </a:xfrm>
          </p:grpSpPr>
          <p:sp>
            <p:nvSpPr>
              <p:cNvPr id="225" name="Rectangle 209"/>
              <p:cNvSpPr>
                <a:spLocks noChangeArrowheads="1"/>
              </p:cNvSpPr>
              <p:nvPr/>
            </p:nvSpPr>
            <p:spPr bwMode="auto">
              <a:xfrm>
                <a:off x="4265" y="2274"/>
                <a:ext cx="471" cy="155"/>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6" name="Text Box 210"/>
              <p:cNvSpPr txBox="1">
                <a:spLocks noChangeArrowheads="1"/>
              </p:cNvSpPr>
              <p:nvPr/>
            </p:nvSpPr>
            <p:spPr bwMode="auto">
              <a:xfrm>
                <a:off x="4215" y="2253"/>
                <a:ext cx="598"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ACK=120</a:t>
                </a: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grpSp>
        <p:nvGrpSpPr>
          <p:cNvPr id="14" name="Group 13"/>
          <p:cNvGrpSpPr/>
          <p:nvPr/>
        </p:nvGrpSpPr>
        <p:grpSpPr>
          <a:xfrm>
            <a:off x="6241466" y="4416097"/>
            <a:ext cx="1382712" cy="646113"/>
            <a:chOff x="6241466" y="4416097"/>
            <a:chExt cx="1382712" cy="646113"/>
          </a:xfrm>
        </p:grpSpPr>
        <p:sp>
          <p:nvSpPr>
            <p:cNvPr id="227" name="Text Box 211"/>
            <p:cNvSpPr txBox="1">
              <a:spLocks noChangeArrowheads="1"/>
            </p:cNvSpPr>
            <p:nvPr/>
          </p:nvSpPr>
          <p:spPr bwMode="auto">
            <a:xfrm>
              <a:off x="6241466" y="4416097"/>
              <a:ext cx="1363662"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SendBase</a:t>
              </a: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=100</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8" name="Text Box 212"/>
            <p:cNvSpPr txBox="1">
              <a:spLocks noChangeArrowheads="1"/>
            </p:cNvSpPr>
            <p:nvPr/>
          </p:nvSpPr>
          <p:spPr bwMode="auto">
            <a:xfrm>
              <a:off x="6260516" y="4757410"/>
              <a:ext cx="1363662"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SendBase</a:t>
              </a: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=120</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29" name="Text Box 213"/>
          <p:cNvSpPr txBox="1">
            <a:spLocks noChangeArrowheads="1"/>
          </p:cNvSpPr>
          <p:nvPr/>
        </p:nvSpPr>
        <p:spPr bwMode="auto">
          <a:xfrm>
            <a:off x="6279566" y="5432097"/>
            <a:ext cx="1363662"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SendBase</a:t>
            </a: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=120</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1" name="Group 10"/>
          <p:cNvGrpSpPr/>
          <p:nvPr/>
        </p:nvGrpSpPr>
        <p:grpSpPr>
          <a:xfrm>
            <a:off x="6306553" y="2187247"/>
            <a:ext cx="3668713" cy="1112838"/>
            <a:chOff x="6306553" y="2187247"/>
            <a:chExt cx="3668713" cy="1112838"/>
          </a:xfrm>
        </p:grpSpPr>
        <p:sp>
          <p:nvSpPr>
            <p:cNvPr id="196" name="Line 174"/>
            <p:cNvSpPr>
              <a:spLocks noChangeShapeType="1"/>
            </p:cNvSpPr>
            <p:nvPr/>
          </p:nvSpPr>
          <p:spPr bwMode="auto">
            <a:xfrm>
              <a:off x="7628941" y="2342822"/>
              <a:ext cx="2346325" cy="571500"/>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0" name="Rectangle 182"/>
            <p:cNvSpPr>
              <a:spLocks noChangeArrowheads="1"/>
            </p:cNvSpPr>
            <p:nvPr/>
          </p:nvSpPr>
          <p:spPr bwMode="auto">
            <a:xfrm>
              <a:off x="8332203" y="2423785"/>
              <a:ext cx="869950" cy="401637"/>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01" name="Text Box 183"/>
            <p:cNvSpPr txBox="1">
              <a:spLocks noChangeArrowheads="1"/>
            </p:cNvSpPr>
            <p:nvPr/>
          </p:nvSpPr>
          <p:spPr bwMode="auto">
            <a:xfrm>
              <a:off x="7773403" y="2476172"/>
              <a:ext cx="2085975"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Seq=92, 8 bytes of data</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19" name="Group 206"/>
            <p:cNvGrpSpPr/>
            <p:nvPr/>
          </p:nvGrpSpPr>
          <p:grpSpPr bwMode="auto">
            <a:xfrm>
              <a:off x="7614653" y="2728585"/>
              <a:ext cx="2346325" cy="571500"/>
              <a:chOff x="3759" y="1622"/>
              <a:chExt cx="1478" cy="360"/>
            </a:xfrm>
          </p:grpSpPr>
          <p:sp>
            <p:nvSpPr>
              <p:cNvPr id="220" name="Line 203"/>
              <p:cNvSpPr>
                <a:spLocks noChangeShapeType="1"/>
              </p:cNvSpPr>
              <p:nvPr/>
            </p:nvSpPr>
            <p:spPr bwMode="auto">
              <a:xfrm>
                <a:off x="3759" y="1622"/>
                <a:ext cx="1478" cy="360"/>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1" name="Rectangle 204"/>
              <p:cNvSpPr>
                <a:spLocks noChangeArrowheads="1"/>
              </p:cNvSpPr>
              <p:nvPr/>
            </p:nvSpPr>
            <p:spPr bwMode="auto">
              <a:xfrm>
                <a:off x="4202" y="1673"/>
                <a:ext cx="548" cy="253"/>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2" name="Text Box 205"/>
              <p:cNvSpPr txBox="1">
                <a:spLocks noChangeArrowheads="1"/>
              </p:cNvSpPr>
              <p:nvPr/>
            </p:nvSpPr>
            <p:spPr bwMode="auto">
              <a:xfrm>
                <a:off x="3790" y="1706"/>
                <a:ext cx="1437"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Seq=100, 20 bytes of data</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230" name="Text Box 214"/>
            <p:cNvSpPr txBox="1">
              <a:spLocks noChangeArrowheads="1"/>
            </p:cNvSpPr>
            <p:nvPr/>
          </p:nvSpPr>
          <p:spPr bwMode="auto">
            <a:xfrm>
              <a:off x="6306553" y="2187247"/>
              <a:ext cx="1266825" cy="304800"/>
            </a:xfrm>
            <a:prstGeom prst="rect">
              <a:avLst/>
            </a:prstGeom>
            <a:solidFill>
              <a:srgbClr val="FFFFFF"/>
            </a:solid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SendBase</a:t>
              </a: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=92</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31" name="Group 219"/>
          <p:cNvGrpSpPr/>
          <p:nvPr/>
        </p:nvGrpSpPr>
        <p:grpSpPr bwMode="auto">
          <a:xfrm>
            <a:off x="7186028" y="1463347"/>
            <a:ext cx="630238" cy="533400"/>
            <a:chOff x="-44" y="1473"/>
            <a:chExt cx="981" cy="1105"/>
          </a:xfrm>
        </p:grpSpPr>
        <p:pic>
          <p:nvPicPr>
            <p:cNvPr id="232" name="Picture 220"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 name="Freeform 221"/>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34" name="Group 225"/>
          <p:cNvGrpSpPr/>
          <p:nvPr/>
        </p:nvGrpSpPr>
        <p:grpSpPr bwMode="auto">
          <a:xfrm flipH="1">
            <a:off x="9753016" y="1469697"/>
            <a:ext cx="631825" cy="622300"/>
            <a:chOff x="-44" y="1473"/>
            <a:chExt cx="981" cy="1105"/>
          </a:xfrm>
        </p:grpSpPr>
        <p:pic>
          <p:nvPicPr>
            <p:cNvPr id="235" name="Picture 226"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 name="Freeform 227"/>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37" name="Group 228"/>
          <p:cNvGrpSpPr/>
          <p:nvPr/>
        </p:nvGrpSpPr>
        <p:grpSpPr bwMode="auto">
          <a:xfrm>
            <a:off x="1601856" y="1474460"/>
            <a:ext cx="630238" cy="533400"/>
            <a:chOff x="-44" y="1473"/>
            <a:chExt cx="981" cy="1105"/>
          </a:xfrm>
        </p:grpSpPr>
        <p:pic>
          <p:nvPicPr>
            <p:cNvPr id="238" name="Picture 229"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Freeform 230"/>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240" name="Group 231"/>
          <p:cNvGrpSpPr/>
          <p:nvPr/>
        </p:nvGrpSpPr>
        <p:grpSpPr bwMode="auto">
          <a:xfrm flipH="1">
            <a:off x="4179956" y="1458585"/>
            <a:ext cx="709613" cy="600075"/>
            <a:chOff x="-44" y="1473"/>
            <a:chExt cx="981" cy="1105"/>
          </a:xfrm>
        </p:grpSpPr>
        <p:pic>
          <p:nvPicPr>
            <p:cNvPr id="241" name="Picture 232"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Freeform 233"/>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9" name="TextBox 18"/>
          <p:cNvSpPr txBox="1"/>
          <p:nvPr/>
        </p:nvSpPr>
        <p:spPr>
          <a:xfrm>
            <a:off x="9973410" y="4508500"/>
            <a:ext cx="1591398" cy="5355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send cumulative </a:t>
            </a:r>
            <a:endPar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ACK for 120</a:t>
            </a:r>
            <a:endPar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89" name="Slide Number Placeholder 2"/>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righ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500"/>
                            </p:stCondLst>
                            <p:childTnLst>
                              <p:par>
                                <p:cTn id="31" presetID="22" presetClass="entr" presetSubtype="2"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right)">
                                      <p:cBhvr>
                                        <p:cTn id="33" dur="500"/>
                                        <p:tgtEl>
                                          <p:spTgt spid="12"/>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500"/>
                                        <p:tgtEl>
                                          <p:spTgt spid="13"/>
                                        </p:tgtEl>
                                      </p:cBhvr>
                                    </p:animEffect>
                                  </p:childTnLst>
                                </p:cTn>
                              </p:par>
                            </p:childTnLst>
                          </p:cTn>
                        </p:par>
                        <p:par>
                          <p:cTn id="47" fill="hold">
                            <p:stCondLst>
                              <p:cond delay="1000"/>
                            </p:stCondLst>
                            <p:childTnLst>
                              <p:par>
                                <p:cTn id="48" presetID="9"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childTnLst>
                          </p:cTn>
                        </p:par>
                        <p:par>
                          <p:cTn id="51" fill="hold">
                            <p:stCondLst>
                              <p:cond delay="1500"/>
                            </p:stCondLst>
                            <p:childTnLst>
                              <p:par>
                                <p:cTn id="52" presetID="22" presetClass="entr" presetSubtype="2"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right)">
                                      <p:cBhvr>
                                        <p:cTn id="54" dur="500"/>
                                        <p:tgtEl>
                                          <p:spTgt spid="15"/>
                                        </p:tgtEl>
                                      </p:cBhvr>
                                    </p:animEffect>
                                  </p:childTnLst>
                                </p:cTn>
                              </p:par>
                            </p:childTnLst>
                          </p:cTn>
                        </p:par>
                        <p:par>
                          <p:cTn id="55" fill="hold">
                            <p:stCondLst>
                              <p:cond delay="2000"/>
                            </p:stCondLst>
                            <p:childTnLst>
                              <p:par>
                                <p:cTn id="56" presetID="9" presetClass="entr" presetSubtype="0" fill="hold" grpId="0" nodeType="afterEffect">
                                  <p:stCondLst>
                                    <p:cond delay="0"/>
                                  </p:stCondLst>
                                  <p:childTnLst>
                                    <p:set>
                                      <p:cBhvr>
                                        <p:cTn id="57" dur="1" fill="hold">
                                          <p:stCondLst>
                                            <p:cond delay="0"/>
                                          </p:stCondLst>
                                        </p:cTn>
                                        <p:tgtEl>
                                          <p:spTgt spid="229"/>
                                        </p:tgtEl>
                                        <p:attrNameLst>
                                          <p:attrName>style.visibility</p:attrName>
                                        </p:attrNameLst>
                                      </p:cBhvr>
                                      <p:to>
                                        <p:strVal val="visible"/>
                                      </p:to>
                                    </p:set>
                                    <p:animEffect transition="in" filter="dissolve">
                                      <p:cBhvr>
                                        <p:cTn id="58"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p:bldP spid="1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retransmission scenarios</a:t>
            </a:r>
            <a:endParaRPr lang="en-US" sz="4400" b="0" dirty="0"/>
          </a:p>
        </p:txBody>
      </p:sp>
      <p:sp>
        <p:nvSpPr>
          <p:cNvPr id="119" name="Text Box 34"/>
          <p:cNvSpPr txBox="1">
            <a:spLocks noChangeArrowheads="1"/>
          </p:cNvSpPr>
          <p:nvPr/>
        </p:nvSpPr>
        <p:spPr bwMode="auto">
          <a:xfrm>
            <a:off x="1902139" y="5486400"/>
            <a:ext cx="2542862" cy="646331"/>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8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cumulative ACK covers for earlier lost ACK</a:t>
            </a:r>
            <a:endParaRPr kumimoji="0" lang="en-US" sz="1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1" name="Line 36"/>
          <p:cNvSpPr>
            <a:spLocks noChangeShapeType="1"/>
          </p:cNvSpPr>
          <p:nvPr/>
        </p:nvSpPr>
        <p:spPr bwMode="auto">
          <a:xfrm>
            <a:off x="2039800" y="2349049"/>
            <a:ext cx="2346325" cy="571500"/>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3" name="Text Box 39"/>
          <p:cNvSpPr txBox="1">
            <a:spLocks noChangeArrowheads="1"/>
          </p:cNvSpPr>
          <p:nvPr/>
        </p:nvSpPr>
        <p:spPr bwMode="auto">
          <a:xfrm>
            <a:off x="3965437" y="1177474"/>
            <a:ext cx="773113"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Host B</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4" name="Text Box 43"/>
          <p:cNvSpPr txBox="1">
            <a:spLocks noChangeArrowheads="1"/>
          </p:cNvSpPr>
          <p:nvPr/>
        </p:nvSpPr>
        <p:spPr bwMode="auto">
          <a:xfrm>
            <a:off x="1644512" y="1207637"/>
            <a:ext cx="776288"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Host A</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5" name="Rectangle 44"/>
          <p:cNvSpPr>
            <a:spLocks noChangeArrowheads="1"/>
          </p:cNvSpPr>
          <p:nvPr/>
        </p:nvSpPr>
        <p:spPr bwMode="auto">
          <a:xfrm>
            <a:off x="2743062" y="2430012"/>
            <a:ext cx="869950" cy="401637"/>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6" name="Text Box 45"/>
          <p:cNvSpPr txBox="1">
            <a:spLocks noChangeArrowheads="1"/>
          </p:cNvSpPr>
          <p:nvPr/>
        </p:nvSpPr>
        <p:spPr bwMode="auto">
          <a:xfrm>
            <a:off x="2184262" y="2482399"/>
            <a:ext cx="2085975"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Seq=92, 8 bytes of data</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0" name="Line 49"/>
          <p:cNvSpPr>
            <a:spLocks noChangeShapeType="1"/>
          </p:cNvSpPr>
          <p:nvPr/>
        </p:nvSpPr>
        <p:spPr bwMode="auto">
          <a:xfrm>
            <a:off x="2019162" y="2107749"/>
            <a:ext cx="0" cy="3525838"/>
          </a:xfrm>
          <a:prstGeom prst="line">
            <a:avLst/>
          </a:prstGeom>
          <a:noFill/>
          <a:ln w="9525">
            <a:solidFill>
              <a:srgbClr val="80808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1" name="Line 50"/>
          <p:cNvSpPr>
            <a:spLocks noChangeShapeType="1"/>
          </p:cNvSpPr>
          <p:nvPr/>
        </p:nvSpPr>
        <p:spPr bwMode="auto">
          <a:xfrm>
            <a:off x="4424225" y="2102987"/>
            <a:ext cx="0" cy="3538537"/>
          </a:xfrm>
          <a:prstGeom prst="line">
            <a:avLst/>
          </a:prstGeom>
          <a:noFill/>
          <a:ln w="9525">
            <a:solidFill>
              <a:srgbClr val="80808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5" name="Group 4"/>
          <p:cNvGrpSpPr/>
          <p:nvPr/>
        </p:nvGrpSpPr>
        <p:grpSpPr>
          <a:xfrm>
            <a:off x="2009637" y="4431849"/>
            <a:ext cx="2652713" cy="879475"/>
            <a:chOff x="2035037" y="4444549"/>
            <a:chExt cx="2652713" cy="879475"/>
          </a:xfrm>
        </p:grpSpPr>
        <p:sp>
          <p:nvSpPr>
            <p:cNvPr id="120" name="Line 35"/>
            <p:cNvSpPr>
              <a:spLocks noChangeShapeType="1"/>
            </p:cNvSpPr>
            <p:nvPr/>
          </p:nvSpPr>
          <p:spPr bwMode="auto">
            <a:xfrm>
              <a:off x="2063612" y="4444549"/>
              <a:ext cx="2441575" cy="665163"/>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2" name="Rectangle 51"/>
            <p:cNvSpPr>
              <a:spLocks noChangeArrowheads="1"/>
            </p:cNvSpPr>
            <p:nvPr/>
          </p:nvSpPr>
          <p:spPr bwMode="auto">
            <a:xfrm>
              <a:off x="2760525" y="4517574"/>
              <a:ext cx="933450" cy="508000"/>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3" name="Text Box 52"/>
            <p:cNvSpPr txBox="1">
              <a:spLocks noChangeArrowheads="1"/>
            </p:cNvSpPr>
            <p:nvPr/>
          </p:nvSpPr>
          <p:spPr bwMode="auto">
            <a:xfrm>
              <a:off x="2035037" y="4604887"/>
              <a:ext cx="2652713" cy="304800"/>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Seq=120,  15 bytes of data</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4" name="Rectangle 55"/>
            <p:cNvSpPr>
              <a:spLocks noChangeArrowheads="1"/>
            </p:cNvSpPr>
            <p:nvPr/>
          </p:nvSpPr>
          <p:spPr bwMode="auto">
            <a:xfrm>
              <a:off x="2871650" y="5077962"/>
              <a:ext cx="747712" cy="246062"/>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43" name="Group 63"/>
          <p:cNvGrpSpPr/>
          <p:nvPr/>
        </p:nvGrpSpPr>
        <p:grpSpPr bwMode="auto">
          <a:xfrm>
            <a:off x="2025512" y="2734812"/>
            <a:ext cx="2346325" cy="571500"/>
            <a:chOff x="3759" y="1622"/>
            <a:chExt cx="1478" cy="360"/>
          </a:xfrm>
        </p:grpSpPr>
        <p:sp>
          <p:nvSpPr>
            <p:cNvPr id="144" name="Line 64"/>
            <p:cNvSpPr>
              <a:spLocks noChangeShapeType="1"/>
            </p:cNvSpPr>
            <p:nvPr/>
          </p:nvSpPr>
          <p:spPr bwMode="auto">
            <a:xfrm>
              <a:off x="3759" y="1622"/>
              <a:ext cx="1478" cy="360"/>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5" name="Rectangle 65"/>
            <p:cNvSpPr>
              <a:spLocks noChangeArrowheads="1"/>
            </p:cNvSpPr>
            <p:nvPr/>
          </p:nvSpPr>
          <p:spPr bwMode="auto">
            <a:xfrm>
              <a:off x="4202" y="1673"/>
              <a:ext cx="548" cy="253"/>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6" name="Text Box 66"/>
            <p:cNvSpPr txBox="1">
              <a:spLocks noChangeArrowheads="1"/>
            </p:cNvSpPr>
            <p:nvPr/>
          </p:nvSpPr>
          <p:spPr bwMode="auto">
            <a:xfrm>
              <a:off x="3790" y="1706"/>
              <a:ext cx="1437"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Seq=100, 20 bytes of data</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4" name="Group 3"/>
          <p:cNvGrpSpPr/>
          <p:nvPr/>
        </p:nvGrpSpPr>
        <p:grpSpPr>
          <a:xfrm>
            <a:off x="2030275" y="3011037"/>
            <a:ext cx="2324100" cy="1381125"/>
            <a:chOff x="2030275" y="3011037"/>
            <a:chExt cx="2324100" cy="1381125"/>
          </a:xfrm>
        </p:grpSpPr>
        <p:sp>
          <p:nvSpPr>
            <p:cNvPr id="118" name="Text Box 22"/>
            <p:cNvSpPr txBox="1">
              <a:spLocks noChangeArrowheads="1"/>
            </p:cNvSpPr>
            <p:nvPr/>
          </p:nvSpPr>
          <p:spPr bwMode="auto">
            <a:xfrm>
              <a:off x="2654162" y="3372987"/>
              <a:ext cx="358775"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1" i="0"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rPr>
                <a:t>X</a:t>
              </a:r>
              <a:endParaRPr kumimoji="0" lang="en-US" sz="2000" b="1" i="0" u="none" strike="noStrike" kern="0" cap="none" spc="0" normalizeH="0" baseline="0" noProof="0">
                <a:ln>
                  <a:noFill/>
                </a:ln>
                <a:solidFill>
                  <a:srgbClr val="FF0000"/>
                </a:solidFill>
                <a:effectLst/>
                <a:uLnTx/>
                <a:uFillTx/>
                <a:latin typeface="Tahoma" panose="020B0604030504040204" charset="0"/>
                <a:ea typeface="MS PGothic" panose="020B0600070205080204" pitchFamily="34" charset="-128"/>
                <a:cs typeface="+mn-cs"/>
              </a:endParaRPr>
            </a:p>
          </p:txBody>
        </p:sp>
        <p:sp>
          <p:nvSpPr>
            <p:cNvPr id="122" name="Line 37"/>
            <p:cNvSpPr>
              <a:spLocks noChangeShapeType="1"/>
            </p:cNvSpPr>
            <p:nvPr/>
          </p:nvSpPr>
          <p:spPr bwMode="auto">
            <a:xfrm flipH="1">
              <a:off x="2917687" y="3011037"/>
              <a:ext cx="1431925" cy="573087"/>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27" name="Group 46"/>
            <p:cNvGrpSpPr/>
            <p:nvPr/>
          </p:nvGrpSpPr>
          <p:grpSpPr bwMode="auto">
            <a:xfrm>
              <a:off x="2939912" y="3211062"/>
              <a:ext cx="949325" cy="304800"/>
              <a:chOff x="4215" y="2253"/>
              <a:chExt cx="598" cy="192"/>
            </a:xfrm>
          </p:grpSpPr>
          <p:sp>
            <p:nvSpPr>
              <p:cNvPr id="128" name="Rectangle 47"/>
              <p:cNvSpPr>
                <a:spLocks noChangeArrowheads="1"/>
              </p:cNvSpPr>
              <p:nvPr/>
            </p:nvSpPr>
            <p:spPr bwMode="auto">
              <a:xfrm>
                <a:off x="4265" y="2274"/>
                <a:ext cx="471" cy="155"/>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29" name="Text Box 48"/>
              <p:cNvSpPr txBox="1">
                <a:spLocks noChangeArrowheads="1"/>
              </p:cNvSpPr>
              <p:nvPr/>
            </p:nvSpPr>
            <p:spPr bwMode="auto">
              <a:xfrm>
                <a:off x="4215" y="2253"/>
                <a:ext cx="598"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ACK=100</a:t>
                </a:r>
                <a:endParaRPr kumimoji="0" lang="en-US" sz="1000" b="0" i="0" u="none" strike="noStrike" kern="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sp>
          <p:nvSpPr>
            <p:cNvPr id="147" name="Line 67"/>
            <p:cNvSpPr>
              <a:spLocks noChangeShapeType="1"/>
            </p:cNvSpPr>
            <p:nvPr/>
          </p:nvSpPr>
          <p:spPr bwMode="auto">
            <a:xfrm flipH="1">
              <a:off x="2030275" y="3366637"/>
              <a:ext cx="2324100" cy="1025525"/>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48" name="Group 68"/>
            <p:cNvGrpSpPr/>
            <p:nvPr/>
          </p:nvGrpSpPr>
          <p:grpSpPr bwMode="auto">
            <a:xfrm>
              <a:off x="2673212" y="3768274"/>
              <a:ext cx="949325" cy="304800"/>
              <a:chOff x="4215" y="2253"/>
              <a:chExt cx="598" cy="192"/>
            </a:xfrm>
          </p:grpSpPr>
          <p:sp>
            <p:nvSpPr>
              <p:cNvPr id="149" name="Rectangle 69"/>
              <p:cNvSpPr>
                <a:spLocks noChangeArrowheads="1"/>
              </p:cNvSpPr>
              <p:nvPr/>
            </p:nvSpPr>
            <p:spPr bwMode="auto">
              <a:xfrm>
                <a:off x="4265" y="2274"/>
                <a:ext cx="471" cy="155"/>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0" name="Text Box 70"/>
              <p:cNvSpPr txBox="1">
                <a:spLocks noChangeArrowheads="1"/>
              </p:cNvSpPr>
              <p:nvPr/>
            </p:nvSpPr>
            <p:spPr bwMode="auto">
              <a:xfrm>
                <a:off x="4215" y="2253"/>
                <a:ext cx="598" cy="19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ACK=120</a:t>
                </a:r>
                <a:endParaRPr kumimoji="0" lang="en-US" sz="1000" b="0" i="0" u="none" strike="noStrike" kern="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grpSp>
      <p:grpSp>
        <p:nvGrpSpPr>
          <p:cNvPr id="151" name="Group 84"/>
          <p:cNvGrpSpPr/>
          <p:nvPr/>
        </p:nvGrpSpPr>
        <p:grpSpPr bwMode="auto">
          <a:xfrm>
            <a:off x="1598475" y="1469574"/>
            <a:ext cx="630237" cy="533400"/>
            <a:chOff x="-44" y="1473"/>
            <a:chExt cx="981" cy="1105"/>
          </a:xfrm>
        </p:grpSpPr>
        <p:pic>
          <p:nvPicPr>
            <p:cNvPr id="152" name="Picture 8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Freeform 8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54" name="Group 87"/>
          <p:cNvGrpSpPr/>
          <p:nvPr/>
        </p:nvGrpSpPr>
        <p:grpSpPr bwMode="auto">
          <a:xfrm flipH="1">
            <a:off x="4176575" y="1464812"/>
            <a:ext cx="674687" cy="590550"/>
            <a:chOff x="-44" y="1473"/>
            <a:chExt cx="981" cy="1105"/>
          </a:xfrm>
        </p:grpSpPr>
        <p:pic>
          <p:nvPicPr>
            <p:cNvPr id="155" name="Picture 88"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Freeform 89"/>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6" name="Slide Number Placeholder 2"/>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wipe(left)">
                                      <p:cBhvr>
                                        <p:cTn id="10" dur="500"/>
                                        <p:tgtEl>
                                          <p:spTgt spid="1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wipe(left)">
                                      <p:cBhvr>
                                        <p:cTn id="13" dur="500"/>
                                        <p:tgtEl>
                                          <p:spTgt spid="126"/>
                                        </p:tgtEl>
                                      </p:cBhvr>
                                    </p:animEffect>
                                  </p:childTnLst>
                                </p:cTn>
                              </p:par>
                              <p:par>
                                <p:cTn id="14" presetID="22" presetClass="entr" presetSubtype="8" fill="hold"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wipe(left)">
                                      <p:cBhvr>
                                        <p:cTn id="16" dur="500"/>
                                        <p:tgtEl>
                                          <p:spTgt spid="143"/>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5" grpId="0" animBg="1"/>
      <p:bldP spid="12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fast retransmit</a:t>
            </a:r>
            <a:endParaRPr lang="en-US" sz="4400" b="0" dirty="0"/>
          </a:p>
        </p:txBody>
      </p:sp>
      <p:sp>
        <p:nvSpPr>
          <p:cNvPr id="62" name="Line 10"/>
          <p:cNvSpPr>
            <a:spLocks noChangeShapeType="1"/>
          </p:cNvSpPr>
          <p:nvPr/>
        </p:nvSpPr>
        <p:spPr bwMode="auto">
          <a:xfrm flipH="1">
            <a:off x="7137251" y="1928015"/>
            <a:ext cx="0" cy="4413474"/>
          </a:xfrm>
          <a:prstGeom prst="line">
            <a:avLst/>
          </a:prstGeom>
          <a:noFill/>
          <a:ln w="9525">
            <a:solidFill>
              <a:srgbClr val="000000"/>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3" name="Line 11"/>
          <p:cNvSpPr>
            <a:spLocks noChangeShapeType="1"/>
          </p:cNvSpPr>
          <p:nvPr/>
        </p:nvSpPr>
        <p:spPr bwMode="auto">
          <a:xfrm>
            <a:off x="10614518" y="2016469"/>
            <a:ext cx="14666" cy="4325020"/>
          </a:xfrm>
          <a:prstGeom prst="line">
            <a:avLst/>
          </a:prstGeom>
          <a:noFill/>
          <a:ln w="9525">
            <a:solidFill>
              <a:srgbClr val="000000"/>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4" name="Text Box 34"/>
          <p:cNvSpPr txBox="1">
            <a:spLocks noChangeArrowheads="1"/>
          </p:cNvSpPr>
          <p:nvPr/>
        </p:nvSpPr>
        <p:spPr bwMode="auto">
          <a:xfrm>
            <a:off x="9960336" y="1045159"/>
            <a:ext cx="1069083" cy="39067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Host B</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5" name="Text Box 38"/>
          <p:cNvSpPr txBox="1">
            <a:spLocks noChangeArrowheads="1"/>
          </p:cNvSpPr>
          <p:nvPr/>
        </p:nvSpPr>
        <p:spPr bwMode="auto">
          <a:xfrm>
            <a:off x="6733327" y="1065430"/>
            <a:ext cx="1073474" cy="390671"/>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Host A</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80" name="Group 78"/>
          <p:cNvGrpSpPr/>
          <p:nvPr/>
        </p:nvGrpSpPr>
        <p:grpSpPr bwMode="auto">
          <a:xfrm>
            <a:off x="6606003" y="2250502"/>
            <a:ext cx="548811" cy="4090987"/>
            <a:chOff x="397" y="868"/>
            <a:chExt cx="250" cy="2220"/>
          </a:xfrm>
        </p:grpSpPr>
        <p:sp>
          <p:nvSpPr>
            <p:cNvPr id="81" name="Text Box 50"/>
            <p:cNvSpPr txBox="1">
              <a:spLocks noChangeArrowheads="1"/>
            </p:cNvSpPr>
            <p:nvPr/>
          </p:nvSpPr>
          <p:spPr bwMode="auto">
            <a:xfrm rot="10800000">
              <a:off x="397" y="1778"/>
              <a:ext cx="250" cy="434"/>
            </a:xfrm>
            <a:prstGeom prst="rect">
              <a:avLst/>
            </a:prstGeom>
            <a:noFill/>
            <a:ln>
              <a:noFill/>
            </a:ln>
            <a:effectLst/>
          </p:spPr>
          <p:txBody>
            <a:bodyPr vert="eaVert"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timeout</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82" name="Group 51"/>
            <p:cNvGrpSpPr/>
            <p:nvPr/>
          </p:nvGrpSpPr>
          <p:grpSpPr bwMode="auto">
            <a:xfrm>
              <a:off x="488" y="868"/>
              <a:ext cx="66" cy="893"/>
              <a:chOff x="3099" y="1749"/>
              <a:chExt cx="66" cy="320"/>
            </a:xfrm>
          </p:grpSpPr>
          <p:sp>
            <p:nvSpPr>
              <p:cNvPr id="86" name="Line 52"/>
              <p:cNvSpPr>
                <a:spLocks noChangeShapeType="1"/>
              </p:cNvSpPr>
              <p:nvPr/>
            </p:nvSpPr>
            <p:spPr bwMode="auto">
              <a:xfrm flipV="1">
                <a:off x="3129" y="1749"/>
                <a:ext cx="0" cy="320"/>
              </a:xfrm>
              <a:prstGeom prst="line">
                <a:avLst/>
              </a:prstGeom>
              <a:noFill/>
              <a:ln w="9525">
                <a:solidFill>
                  <a:srgbClr val="00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7" name="Line 53"/>
              <p:cNvSpPr>
                <a:spLocks noChangeShapeType="1"/>
              </p:cNvSpPr>
              <p:nvPr/>
            </p:nvSpPr>
            <p:spPr bwMode="auto">
              <a:xfrm>
                <a:off x="3099" y="1752"/>
                <a:ext cx="66"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83" name="Group 54"/>
            <p:cNvGrpSpPr/>
            <p:nvPr/>
          </p:nvGrpSpPr>
          <p:grpSpPr bwMode="auto">
            <a:xfrm rot="10800000">
              <a:off x="485" y="2224"/>
              <a:ext cx="66" cy="864"/>
              <a:chOff x="3099" y="1749"/>
              <a:chExt cx="66" cy="320"/>
            </a:xfrm>
          </p:grpSpPr>
          <p:sp>
            <p:nvSpPr>
              <p:cNvPr id="84" name="Line 55"/>
              <p:cNvSpPr>
                <a:spLocks noChangeShapeType="1"/>
              </p:cNvSpPr>
              <p:nvPr/>
            </p:nvSpPr>
            <p:spPr bwMode="auto">
              <a:xfrm flipV="1">
                <a:off x="3132" y="1749"/>
                <a:ext cx="0" cy="320"/>
              </a:xfrm>
              <a:prstGeom prst="line">
                <a:avLst/>
              </a:prstGeom>
              <a:noFill/>
              <a:ln w="9525">
                <a:solidFill>
                  <a:srgbClr val="00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5" name="Line 56"/>
              <p:cNvSpPr>
                <a:spLocks noChangeShapeType="1"/>
              </p:cNvSpPr>
              <p:nvPr/>
            </p:nvSpPr>
            <p:spPr bwMode="auto">
              <a:xfrm>
                <a:off x="3106" y="1752"/>
                <a:ext cx="66"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grpSp>
        <p:nvGrpSpPr>
          <p:cNvPr id="5" name="Group 4"/>
          <p:cNvGrpSpPr/>
          <p:nvPr/>
        </p:nvGrpSpPr>
        <p:grpSpPr>
          <a:xfrm>
            <a:off x="7013299" y="3003106"/>
            <a:ext cx="3612455" cy="2092660"/>
            <a:chOff x="7013299" y="3003106"/>
            <a:chExt cx="3612455" cy="2092660"/>
          </a:xfrm>
        </p:grpSpPr>
        <p:sp>
          <p:nvSpPr>
            <p:cNvPr id="64" name="Line 12"/>
            <p:cNvSpPr>
              <a:spLocks noChangeShapeType="1"/>
            </p:cNvSpPr>
            <p:nvPr/>
          </p:nvSpPr>
          <p:spPr bwMode="auto">
            <a:xfrm flipH="1">
              <a:off x="7124339" y="3003106"/>
              <a:ext cx="3483853" cy="939821"/>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8" name="Line 17"/>
            <p:cNvSpPr>
              <a:spLocks noChangeShapeType="1"/>
            </p:cNvSpPr>
            <p:nvPr/>
          </p:nvSpPr>
          <p:spPr bwMode="auto">
            <a:xfrm flipH="1">
              <a:off x="7126535" y="3495131"/>
              <a:ext cx="3499219" cy="963777"/>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9" name="Line 18"/>
            <p:cNvSpPr>
              <a:spLocks noChangeShapeType="1"/>
            </p:cNvSpPr>
            <p:nvPr/>
          </p:nvSpPr>
          <p:spPr bwMode="auto">
            <a:xfrm flipH="1">
              <a:off x="7137252" y="3785544"/>
              <a:ext cx="3466289" cy="1030117"/>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0" name="Line 19"/>
            <p:cNvSpPr>
              <a:spLocks noChangeShapeType="1"/>
            </p:cNvSpPr>
            <p:nvPr/>
          </p:nvSpPr>
          <p:spPr bwMode="auto">
            <a:xfrm flipH="1">
              <a:off x="7137252" y="4050906"/>
              <a:ext cx="3450923" cy="1044860"/>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9" name="Text Box 43"/>
            <p:cNvSpPr txBox="1">
              <a:spLocks noChangeArrowheads="1"/>
            </p:cNvSpPr>
            <p:nvPr/>
          </p:nvSpPr>
          <p:spPr bwMode="auto">
            <a:xfrm rot="20736981">
              <a:off x="7013299" y="3540991"/>
              <a:ext cx="1312756" cy="35381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ACK=100</a:t>
              </a:r>
              <a:endParaRPr kumimoji="0" lang="en-US" sz="1000" b="0" i="0" u="none" strike="noStrike" kern="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0" name="Text Box 67"/>
            <p:cNvSpPr txBox="1">
              <a:spLocks noChangeArrowheads="1"/>
            </p:cNvSpPr>
            <p:nvPr/>
          </p:nvSpPr>
          <p:spPr bwMode="auto">
            <a:xfrm rot="20635106">
              <a:off x="7025762" y="4030047"/>
              <a:ext cx="1312756" cy="35381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ACK=100</a:t>
              </a:r>
              <a:endParaRPr kumimoji="0" lang="en-US" sz="1000" b="0" i="0" u="none" strike="noStrike" kern="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3" name="Text Box 74"/>
            <p:cNvSpPr txBox="1">
              <a:spLocks noChangeArrowheads="1"/>
            </p:cNvSpPr>
            <p:nvPr/>
          </p:nvSpPr>
          <p:spPr bwMode="auto">
            <a:xfrm rot="20657108">
              <a:off x="7017491" y="4400415"/>
              <a:ext cx="1312756" cy="35381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ACK=100</a:t>
              </a:r>
              <a:endParaRPr kumimoji="0" lang="en-US" sz="1000" b="0" i="0" u="none" strike="noStrike" kern="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96" name="Text Box 77"/>
            <p:cNvSpPr txBox="1">
              <a:spLocks noChangeArrowheads="1"/>
            </p:cNvSpPr>
            <p:nvPr/>
          </p:nvSpPr>
          <p:spPr bwMode="auto">
            <a:xfrm rot="20628354">
              <a:off x="7020313" y="4687228"/>
              <a:ext cx="1312756" cy="35381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ACK=100</a:t>
              </a:r>
              <a:endParaRPr kumimoji="0" lang="en-US" sz="1000" b="0" i="0" u="none" strike="noStrike" kern="0" cap="none" spc="0" normalizeH="0" baseline="0" noProof="0" dirty="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grpSp>
      <p:sp>
        <p:nvSpPr>
          <p:cNvPr id="97" name="Rectangle 84"/>
          <p:cNvSpPr>
            <a:spLocks noChangeArrowheads="1"/>
          </p:cNvSpPr>
          <p:nvPr/>
        </p:nvSpPr>
        <p:spPr bwMode="auto">
          <a:xfrm>
            <a:off x="7435805" y="2563776"/>
            <a:ext cx="1047131" cy="261676"/>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 name="Group 3"/>
          <p:cNvGrpSpPr/>
          <p:nvPr/>
        </p:nvGrpSpPr>
        <p:grpSpPr>
          <a:xfrm>
            <a:off x="7137252" y="2219051"/>
            <a:ext cx="3503609" cy="1809741"/>
            <a:chOff x="7137252" y="2219051"/>
            <a:chExt cx="3503609" cy="1809741"/>
          </a:xfrm>
        </p:grpSpPr>
        <p:sp>
          <p:nvSpPr>
            <p:cNvPr id="60" name="Line 3"/>
            <p:cNvSpPr>
              <a:spLocks noChangeShapeType="1"/>
            </p:cNvSpPr>
            <p:nvPr/>
          </p:nvSpPr>
          <p:spPr bwMode="auto">
            <a:xfrm>
              <a:off x="7137252" y="2281830"/>
              <a:ext cx="3503609" cy="685517"/>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1" name="Line 9"/>
            <p:cNvSpPr>
              <a:spLocks noChangeShapeType="1"/>
            </p:cNvSpPr>
            <p:nvPr/>
          </p:nvSpPr>
          <p:spPr bwMode="auto">
            <a:xfrm>
              <a:off x="7137252" y="2547191"/>
              <a:ext cx="2430134" cy="480967"/>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5" name="Line 14"/>
            <p:cNvSpPr>
              <a:spLocks noChangeShapeType="1"/>
            </p:cNvSpPr>
            <p:nvPr/>
          </p:nvSpPr>
          <p:spPr bwMode="auto">
            <a:xfrm>
              <a:off x="7137252" y="2812553"/>
              <a:ext cx="3503609" cy="685517"/>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6" name="Line 15"/>
            <p:cNvSpPr>
              <a:spLocks noChangeShapeType="1"/>
            </p:cNvSpPr>
            <p:nvPr/>
          </p:nvSpPr>
          <p:spPr bwMode="auto">
            <a:xfrm>
              <a:off x="7137252" y="3343275"/>
              <a:ext cx="3503609" cy="685517"/>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7" name="Line 16"/>
            <p:cNvSpPr>
              <a:spLocks noChangeShapeType="1"/>
            </p:cNvSpPr>
            <p:nvPr/>
          </p:nvSpPr>
          <p:spPr bwMode="auto">
            <a:xfrm>
              <a:off x="7137252" y="3077914"/>
              <a:ext cx="3503609" cy="685517"/>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71" name="Text Box 20"/>
            <p:cNvSpPr txBox="1">
              <a:spLocks noChangeArrowheads="1"/>
            </p:cNvSpPr>
            <p:nvPr/>
          </p:nvSpPr>
          <p:spPr bwMode="auto">
            <a:xfrm>
              <a:off x="9451039" y="2740684"/>
              <a:ext cx="390753" cy="530723"/>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mn-cs"/>
                </a:rPr>
                <a:t>X</a:t>
              </a:r>
              <a:endParaRPr kumimoji="0" lang="en-US" sz="10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6" name="Text Box 40"/>
            <p:cNvSpPr txBox="1">
              <a:spLocks noChangeArrowheads="1"/>
            </p:cNvSpPr>
            <p:nvPr/>
          </p:nvSpPr>
          <p:spPr bwMode="auto">
            <a:xfrm rot="584648">
              <a:off x="7273253" y="2219051"/>
              <a:ext cx="2122193" cy="307777"/>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Seq=92, 8 bytes of data</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8" name="Text Box 83"/>
            <p:cNvSpPr txBox="1">
              <a:spLocks noChangeArrowheads="1"/>
            </p:cNvSpPr>
            <p:nvPr/>
          </p:nvSpPr>
          <p:spPr bwMode="auto">
            <a:xfrm rot="665764">
              <a:off x="7287508" y="2545419"/>
              <a:ext cx="2313691" cy="307777"/>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Seq=100, 20 bytes of data</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8" name="Group 7"/>
          <p:cNvGrpSpPr/>
          <p:nvPr/>
        </p:nvGrpSpPr>
        <p:grpSpPr>
          <a:xfrm>
            <a:off x="6842436" y="5132585"/>
            <a:ext cx="3833549" cy="696610"/>
            <a:chOff x="6842436" y="5132585"/>
            <a:chExt cx="3833549" cy="696610"/>
          </a:xfrm>
        </p:grpSpPr>
        <p:sp>
          <p:nvSpPr>
            <p:cNvPr id="72" name="Line 24"/>
            <p:cNvSpPr>
              <a:spLocks noChangeShapeType="1"/>
            </p:cNvSpPr>
            <p:nvPr/>
          </p:nvSpPr>
          <p:spPr bwMode="auto">
            <a:xfrm>
              <a:off x="7172376" y="5143678"/>
              <a:ext cx="3503609" cy="685517"/>
            </a:xfrm>
            <a:prstGeom prst="line">
              <a:avLst/>
            </a:prstGeom>
            <a:noFill/>
            <a:ln w="28575">
              <a:solidFill>
                <a:srgbClr val="3333CC"/>
              </a:solidFill>
              <a:round/>
              <a:tailEnd type="triangle" w="med" len="me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9" name="Rectangle 85"/>
            <p:cNvSpPr>
              <a:spLocks noChangeArrowheads="1"/>
            </p:cNvSpPr>
            <p:nvPr/>
          </p:nvSpPr>
          <p:spPr bwMode="auto">
            <a:xfrm>
              <a:off x="7408171" y="5224724"/>
              <a:ext cx="1047131" cy="261676"/>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00" name="Text Box 86"/>
            <p:cNvSpPr txBox="1">
              <a:spLocks noChangeArrowheads="1"/>
            </p:cNvSpPr>
            <p:nvPr/>
          </p:nvSpPr>
          <p:spPr bwMode="auto">
            <a:xfrm>
              <a:off x="6842436" y="5132585"/>
              <a:ext cx="3154565" cy="35381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Seq=100, 20 bytes of data</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01" name="Group 93"/>
          <p:cNvGrpSpPr/>
          <p:nvPr/>
        </p:nvGrpSpPr>
        <p:grpSpPr bwMode="auto">
          <a:xfrm>
            <a:off x="6608198" y="1343690"/>
            <a:ext cx="810044" cy="619176"/>
            <a:chOff x="-44" y="1473"/>
            <a:chExt cx="981" cy="1105"/>
          </a:xfrm>
        </p:grpSpPr>
        <p:pic>
          <p:nvPicPr>
            <p:cNvPr id="102" name="Picture 94"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Freeform 95"/>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04" name="Group 96"/>
          <p:cNvGrpSpPr/>
          <p:nvPr/>
        </p:nvGrpSpPr>
        <p:grpSpPr bwMode="auto">
          <a:xfrm flipH="1">
            <a:off x="10328620" y="1375018"/>
            <a:ext cx="749093" cy="672617"/>
            <a:chOff x="-44" y="1473"/>
            <a:chExt cx="981" cy="1105"/>
          </a:xfrm>
        </p:grpSpPr>
        <p:pic>
          <p:nvPicPr>
            <p:cNvPr id="105" name="Picture 97"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98"/>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7" name="Group 6"/>
          <p:cNvGrpSpPr/>
          <p:nvPr/>
        </p:nvGrpSpPr>
        <p:grpSpPr>
          <a:xfrm>
            <a:off x="1803400" y="4591050"/>
            <a:ext cx="5319534" cy="1606314"/>
            <a:chOff x="1803400" y="4591050"/>
            <a:chExt cx="5319534" cy="1606314"/>
          </a:xfrm>
        </p:grpSpPr>
        <p:pic>
          <p:nvPicPr>
            <p:cNvPr id="52" name="Picture 2" descr="Image result for light bulb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400" y="4591050"/>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73" name="Text Box 29"/>
            <p:cNvSpPr txBox="1">
              <a:spLocks noChangeArrowheads="1"/>
            </p:cNvSpPr>
            <p:nvPr/>
          </p:nvSpPr>
          <p:spPr bwMode="auto">
            <a:xfrm>
              <a:off x="2235200" y="4775436"/>
              <a:ext cx="4145527" cy="1421928"/>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defRPr/>
              </a:pPr>
              <a:r>
                <a:rPr kumimoji="0" 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Receipt of three duplicate ACKs indicates 3 segments received after a missing segment – lost segment is likely. So retransmit!</a:t>
              </a:r>
              <a:endParaRPr kumimoji="0" lang="en-US" sz="11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cxnSp>
          <p:nvCxnSpPr>
            <p:cNvPr id="6" name="Straight Connector 5"/>
            <p:cNvCxnSpPr/>
            <p:nvPr/>
          </p:nvCxnSpPr>
          <p:spPr>
            <a:xfrm>
              <a:off x="6359939" y="5143678"/>
              <a:ext cx="762995"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a:xfrm>
            <a:off x="790711" y="1227535"/>
            <a:ext cx="5214977" cy="2878929"/>
            <a:chOff x="7089911" y="1681505"/>
            <a:chExt cx="5214977" cy="2878929"/>
          </a:xfrm>
        </p:grpSpPr>
        <p:sp>
          <p:nvSpPr>
            <p:cNvPr id="58" name="Rectangle 5"/>
            <p:cNvSpPr>
              <a:spLocks noChangeArrowheads="1"/>
            </p:cNvSpPr>
            <p:nvPr/>
          </p:nvSpPr>
          <p:spPr bwMode="auto">
            <a:xfrm>
              <a:off x="7360355" y="2207758"/>
              <a:ext cx="4809067" cy="2263775"/>
            </a:xfrm>
            <a:prstGeom prst="rect">
              <a:avLst/>
            </a:prstGeom>
            <a:solidFill>
              <a:schemeClr val="bg1"/>
            </a:solidFill>
            <a:ln>
              <a:noFill/>
            </a:ln>
            <a:effectLst/>
          </p:spPr>
          <p:txBody>
            <a:bodyPr/>
            <a:lstStyle>
              <a:lvl1pPr>
                <a:defRPr sz="1600">
                  <a:solidFill>
                    <a:schemeClr val="tx1"/>
                  </a:solidFill>
                  <a:latin typeface="Tahoma" panose="020B0604030504040204" charset="0"/>
                  <a:ea typeface="MS PGothic" panose="020B0600070205080204" pitchFamily="34" charset="-128"/>
                </a:defRPr>
              </a:lvl1pPr>
              <a:lvl2pPr marL="463550" indent="-238125">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85000"/>
                </a:lnSpc>
                <a:spcBef>
                  <a:spcPct val="20000"/>
                </a:spcBef>
                <a:spcAft>
                  <a:spcPts val="0"/>
                </a:spcAft>
                <a:buClr>
                  <a:srgbClr val="000099"/>
                </a:buClr>
                <a:buSzPct val="65000"/>
                <a:buFont typeface="Wingdings" panose="05000000000000000000" pitchFamily="2" charset="2"/>
                <a:buNone/>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if sender receives 3 additional ACKs for same data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triple duplicate ACKs”),</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resend </a:t>
              </a:r>
              <a:r>
                <a:rPr kumimoji="0" lang="en-US" altLang="ja-JP" sz="28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unACKed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segment with smallest seq #</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463550" marR="0" lvl="1" indent="-238125" algn="l" defTabSz="914400" rtl="0" eaLnBrk="1" fontAlgn="auto" latinLnBrk="0" hangingPunct="1">
                <a:lnSpc>
                  <a:spcPct val="85000"/>
                </a:lnSpc>
                <a:spcBef>
                  <a:spcPct val="20000"/>
                </a:spcBef>
                <a:spcAft>
                  <a:spcPts val="0"/>
                </a:spcAft>
                <a:buClr>
                  <a:srgbClr val="000099"/>
                </a:buClr>
                <a:buSzTx/>
                <a:buFont typeface="Wingdings" panose="05000000000000000000" pitchFamily="2" charset="2"/>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likely that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unACKed</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segment lost, so don’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 wait for timeout</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59" name="Rectangle 6"/>
            <p:cNvSpPr>
              <a:spLocks noChangeArrowheads="1"/>
            </p:cNvSpPr>
            <p:nvPr/>
          </p:nvSpPr>
          <p:spPr bwMode="auto">
            <a:xfrm>
              <a:off x="7089911" y="1910106"/>
              <a:ext cx="5214977" cy="2650328"/>
            </a:xfrm>
            <a:prstGeom prst="rect">
              <a:avLst/>
            </a:prstGeom>
            <a:noFill/>
            <a:ln w="19050">
              <a:solidFill>
                <a:srgbClr val="CC0000"/>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07" name="Text Box 7"/>
            <p:cNvSpPr txBox="1">
              <a:spLocks noChangeArrowheads="1"/>
            </p:cNvSpPr>
            <p:nvPr/>
          </p:nvSpPr>
          <p:spPr bwMode="auto">
            <a:xfrm>
              <a:off x="7348953" y="1681505"/>
              <a:ext cx="2773363" cy="457200"/>
            </a:xfrm>
            <a:prstGeom prst="rect">
              <a:avLst/>
            </a:prstGeom>
            <a:solidFill>
              <a:schemeClr val="bg1"/>
            </a:solid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1" u="none" strike="noStrike" kern="120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rPr>
                <a:t>TCP fast retransmit</a:t>
              </a:r>
              <a:endParaRPr kumimoji="0" lang="en-US" sz="2400" b="0" i="1" u="none" strike="noStrike" kern="120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grpSp>
      <p:sp>
        <p:nvSpPr>
          <p:cNvPr id="53" name="Slide Number Placeholder 2"/>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dissolve">
                                      <p:cBhvr>
                                        <p:cTn id="2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p:cNvSpPr>
            <a:spLocks noGrp="1" noChangeArrowheads="1"/>
          </p:cNvSpPr>
          <p:nvPr>
            <p:ph sz="half" idx="2"/>
          </p:nvPr>
        </p:nvSpPr>
        <p:spPr>
          <a:xfrm>
            <a:off x="798690" y="1183946"/>
            <a:ext cx="6618109" cy="5624267"/>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endParaRPr lang="en-US" altLang="en-US" sz="3200" dirty="0">
              <a:solidFill>
                <a:schemeClr val="bg1">
                  <a:lumMod val="75000"/>
                </a:schemeClr>
              </a:solidFill>
              <a:cs typeface="Calibri" panose="020F0502020204030204" pitchFamily="34" charset="0"/>
            </a:endParaRP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endParaRPr lang="en-US" altLang="en-US" sz="3200" dirty="0">
              <a:solidFill>
                <a:schemeClr val="bg1">
                  <a:lumMod val="75000"/>
                </a:schemeClr>
              </a:solidFill>
              <a:cs typeface="Calibri" panose="020F0502020204030204" pitchFamily="34" charset="0"/>
            </a:endParaRP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endParaRPr lang="en-US" altLang="en-US" sz="3200" dirty="0">
              <a:solidFill>
                <a:schemeClr val="bg1">
                  <a:lumMod val="75000"/>
                </a:schemeClr>
              </a:solidFill>
              <a:cs typeface="Calibri" panose="020F0502020204030204" pitchFamily="34" charset="0"/>
            </a:endParaRP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endParaRPr lang="en-US" altLang="en-US" sz="3200" dirty="0">
              <a:solidFill>
                <a:schemeClr val="bg1">
                  <a:lumMod val="75000"/>
                </a:schemeClr>
              </a:solidFill>
              <a:cs typeface="Calibri" panose="020F0502020204030204" pitchFamily="34" charset="0"/>
            </a:endParaRPr>
          </a:p>
          <a:p>
            <a:pPr marL="403225" indent="-285750">
              <a:spcBef>
                <a:spcPts val="800"/>
              </a:spcBef>
            </a:pPr>
            <a:r>
              <a:rPr lang="en-US" sz="3200" dirty="0"/>
              <a:t>Connection-oriented transport: TCP</a:t>
            </a:r>
            <a:endParaRPr lang="en-US" sz="3200" dirty="0"/>
          </a:p>
          <a:p>
            <a:pPr marL="746125" lvl="1" indent="-288925">
              <a:buClr>
                <a:schemeClr val="bg1">
                  <a:lumMod val="75000"/>
                </a:schemeClr>
              </a:buClr>
              <a:buFont typeface="Arial" panose="020B0604020202020204"/>
              <a:buChar char="•"/>
              <a:defRPr/>
            </a:pPr>
            <a:r>
              <a:rPr lang="en-US" dirty="0">
                <a:solidFill>
                  <a:schemeClr val="bg1">
                    <a:lumMod val="75000"/>
                  </a:schemeClr>
                </a:solidFill>
              </a:rPr>
              <a:t>segment structure</a:t>
            </a:r>
            <a:endParaRPr lang="en-US" dirty="0">
              <a:solidFill>
                <a:schemeClr val="bg1">
                  <a:lumMod val="75000"/>
                </a:schemeClr>
              </a:solidFill>
            </a:endParaRPr>
          </a:p>
          <a:p>
            <a:pPr marL="746125" lvl="1" indent="-288925">
              <a:buClr>
                <a:schemeClr val="bg1">
                  <a:lumMod val="75000"/>
                </a:schemeClr>
              </a:buClr>
              <a:buFont typeface="Arial" panose="020B0604020202020204"/>
              <a:buChar char="•"/>
              <a:defRPr/>
            </a:pPr>
            <a:r>
              <a:rPr lang="en-US" dirty="0">
                <a:solidFill>
                  <a:schemeClr val="bg1">
                    <a:lumMod val="75000"/>
                  </a:schemeClr>
                </a:solidFill>
              </a:rPr>
              <a:t>reliable data transfer</a:t>
            </a:r>
            <a:endParaRPr lang="en-US" dirty="0">
              <a:solidFill>
                <a:schemeClr val="bg1">
                  <a:lumMod val="75000"/>
                </a:schemeClr>
              </a:solidFill>
            </a:endParaRPr>
          </a:p>
          <a:p>
            <a:pPr marL="746125" lvl="1" indent="-288925">
              <a:buFont typeface="Arial" panose="020B0604020202020204"/>
              <a:buChar char="•"/>
              <a:defRPr/>
            </a:pPr>
            <a:r>
              <a:rPr lang="en-US" dirty="0"/>
              <a:t>flow control</a:t>
            </a:r>
            <a:endParaRPr lang="en-US" dirty="0"/>
          </a:p>
          <a:p>
            <a:pPr marL="746125" lvl="1" indent="-288925">
              <a:buFont typeface="Arial" panose="020B0604020202020204"/>
              <a:buChar char="•"/>
              <a:defRPr/>
            </a:pPr>
            <a:r>
              <a:rPr lang="en-US" dirty="0"/>
              <a:t>connection management</a:t>
            </a:r>
            <a:endParaRPr lang="en-US" sz="3200" dirty="0"/>
          </a:p>
          <a:p>
            <a:pPr marL="403225" indent="-285750">
              <a:spcBef>
                <a:spcPts val="800"/>
              </a:spcBef>
              <a:buClr>
                <a:schemeClr val="bg1">
                  <a:lumMod val="75000"/>
                </a:schemeClr>
              </a:buClr>
            </a:pPr>
            <a:r>
              <a:rPr lang="en-US" sz="3200" dirty="0">
                <a:solidFill>
                  <a:schemeClr val="bg1">
                    <a:lumMod val="75000"/>
                  </a:schemeClr>
                </a:solidFill>
              </a:rPr>
              <a:t>Principles of congestion control</a:t>
            </a:r>
            <a:endParaRPr lang="en-US" sz="3200" dirty="0">
              <a:solidFill>
                <a:schemeClr val="bg1">
                  <a:lumMod val="75000"/>
                </a:schemeClr>
              </a:solidFill>
            </a:endParaRPr>
          </a:p>
          <a:p>
            <a:pPr marL="403225" indent="-285750">
              <a:spcBef>
                <a:spcPts val="800"/>
              </a:spcBef>
              <a:buClr>
                <a:schemeClr val="bg1">
                  <a:lumMod val="75000"/>
                </a:schemeClr>
              </a:buClr>
            </a:pPr>
            <a:r>
              <a:rPr lang="en-US" sz="3200" dirty="0">
                <a:solidFill>
                  <a:schemeClr val="bg1">
                    <a:lumMod val="75000"/>
                  </a:schemeClr>
                </a:solidFill>
              </a:rPr>
              <a:t>TCP congestion control</a:t>
            </a:r>
            <a:endParaRPr lang="en-US" sz="3200" dirty="0">
              <a:solidFill>
                <a:schemeClr val="bg1">
                  <a:lumMod val="75000"/>
                </a:schemeClr>
              </a:solidFill>
            </a:endParaRPr>
          </a:p>
          <a:p>
            <a:pPr eaLnBrk="1" hangingPunct="1">
              <a:buFont typeface="Wingdings" panose="05000000000000000000" pitchFamily="2" charset="2"/>
              <a:buNone/>
            </a:pPr>
            <a:endParaRPr lang="en-US" altLang="en-US" sz="2400" dirty="0"/>
          </a:p>
        </p:txBody>
      </p:sp>
      <p:sp>
        <p:nvSpPr>
          <p:cNvPr id="3" name="Slide Number Placeholder 2"/>
          <p:cNvSpPr>
            <a:spLocks noGrp="1"/>
          </p:cNvSpPr>
          <p:nvPr>
            <p:ph type="sldNum" sz="quarter" idx="4"/>
          </p:nvPr>
        </p:nvSpPr>
        <p:spPr/>
        <p:txBody>
          <a:bodyPr/>
          <a:lstStyle/>
          <a:p>
            <a:r>
              <a:rPr lang="en-US" dirty="0"/>
              <a:t>Transport Layer: 3-</a:t>
            </a:r>
            <a:fld id="{C4204591-24BD-A542-B9D5-F8D8A88D2FEE}" type="slidenum">
              <a:rPr lang="en-US" dirty="0" smtClean="0"/>
            </a:fld>
            <a:endParaRPr lang="en-US" dirty="0"/>
          </a:p>
        </p:txBody>
      </p:sp>
      <p:pic>
        <p:nvPicPr>
          <p:cNvPr id="6" name="Picture 5"/>
          <p:cNvPicPr>
            <a:picLocks noChangeAspect="1"/>
          </p:cNvPicPr>
          <p:nvPr/>
        </p:nvPicPr>
        <p:blipFill>
          <a:blip r:embed="rId1"/>
          <a:stretch>
            <a:fillRect/>
          </a:stretch>
        </p:blipFill>
        <p:spPr>
          <a:xfrm>
            <a:off x="7774329" y="1293471"/>
            <a:ext cx="3657600" cy="27432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711" y="259345"/>
            <a:ext cx="10515600" cy="894622"/>
          </a:xfrm>
        </p:spPr>
        <p:txBody>
          <a:bodyPr>
            <a:normAutofit/>
          </a:bodyPr>
          <a:lstStyle/>
          <a:p>
            <a:r>
              <a:rPr lang="en-US" sz="4800" dirty="0">
                <a:cs typeface="Calibri" panose="020F0502020204030204" pitchFamily="34" charset="0"/>
              </a:rPr>
              <a:t>Two principal Internet transport protocols</a:t>
            </a:r>
            <a:endParaRPr lang="en-US" sz="4800" dirty="0"/>
          </a:p>
        </p:txBody>
      </p:sp>
      <p:sp>
        <p:nvSpPr>
          <p:cNvPr id="10" name="Freeform 9"/>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82604 w 1558990"/>
              <a:gd name="connsiteY0-74" fmla="*/ 534641 h 1810599"/>
              <a:gd name="connsiteX1-75" fmla="*/ 22252 w 1558990"/>
              <a:gd name="connsiteY1-76" fmla="*/ 940200 h 1810599"/>
              <a:gd name="connsiteX2-77" fmla="*/ 167457 w 1558990"/>
              <a:gd name="connsiteY2-78" fmla="*/ 1672556 h 1810599"/>
              <a:gd name="connsiteX3-79" fmla="*/ 1208772 w 1558990"/>
              <a:gd name="connsiteY3-80" fmla="*/ 1775650 h 1810599"/>
              <a:gd name="connsiteX4-81" fmla="*/ 1543003 w 1558990"/>
              <a:gd name="connsiteY4-82" fmla="*/ 1257671 h 1810599"/>
              <a:gd name="connsiteX5-83" fmla="*/ 1490762 w 1558990"/>
              <a:gd name="connsiteY5-84" fmla="*/ 672856 h 1810599"/>
              <a:gd name="connsiteX6-85" fmla="*/ 1359176 w 1558990"/>
              <a:gd name="connsiteY6-86" fmla="*/ 154877 h 1810599"/>
              <a:gd name="connsiteX7-87" fmla="*/ 861336 w 1558990"/>
              <a:gd name="connsiteY7-88" fmla="*/ 21205 h 1810599"/>
              <a:gd name="connsiteX8-89" fmla="*/ 382604 w 1558990"/>
              <a:gd name="connsiteY8-90" fmla="*/ 534641 h 1810599"/>
              <a:gd name="connsiteX0-91" fmla="*/ 393458 w 1593840"/>
              <a:gd name="connsiteY0-92" fmla="*/ 534641 h 1793264"/>
              <a:gd name="connsiteX1-93" fmla="*/ 33106 w 1593840"/>
              <a:gd name="connsiteY1-94" fmla="*/ 940200 h 1793264"/>
              <a:gd name="connsiteX2-95" fmla="*/ 178311 w 1593840"/>
              <a:gd name="connsiteY2-96" fmla="*/ 1672556 h 1793264"/>
              <a:gd name="connsiteX3-97" fmla="*/ 1464139 w 1593840"/>
              <a:gd name="connsiteY3-98" fmla="*/ 1752440 h 1793264"/>
              <a:gd name="connsiteX4-99" fmla="*/ 1553857 w 1593840"/>
              <a:gd name="connsiteY4-100" fmla="*/ 1257671 h 1793264"/>
              <a:gd name="connsiteX5-101" fmla="*/ 1501616 w 1593840"/>
              <a:gd name="connsiteY5-102" fmla="*/ 672856 h 1793264"/>
              <a:gd name="connsiteX6-103" fmla="*/ 1370030 w 1593840"/>
              <a:gd name="connsiteY6-104" fmla="*/ 154877 h 1793264"/>
              <a:gd name="connsiteX7-105" fmla="*/ 872190 w 1593840"/>
              <a:gd name="connsiteY7-106" fmla="*/ 21205 h 1793264"/>
              <a:gd name="connsiteX8-107" fmla="*/ 393458 w 1593840"/>
              <a:gd name="connsiteY8-108" fmla="*/ 534641 h 1793264"/>
              <a:gd name="connsiteX0-109" fmla="*/ 393458 w 1566550"/>
              <a:gd name="connsiteY0-110" fmla="*/ 534641 h 1840341"/>
              <a:gd name="connsiteX1-111" fmla="*/ 33106 w 1566550"/>
              <a:gd name="connsiteY1-112" fmla="*/ 940200 h 1840341"/>
              <a:gd name="connsiteX2-113" fmla="*/ 178311 w 1566550"/>
              <a:gd name="connsiteY2-114" fmla="*/ 1672556 h 1840341"/>
              <a:gd name="connsiteX3-115" fmla="*/ 1464139 w 1566550"/>
              <a:gd name="connsiteY3-116" fmla="*/ 1752440 h 1840341"/>
              <a:gd name="connsiteX4-117" fmla="*/ 1553857 w 1566550"/>
              <a:gd name="connsiteY4-118" fmla="*/ 1257671 h 1840341"/>
              <a:gd name="connsiteX5-119" fmla="*/ 1501616 w 1566550"/>
              <a:gd name="connsiteY5-120" fmla="*/ 672856 h 1840341"/>
              <a:gd name="connsiteX6-121" fmla="*/ 1370030 w 1566550"/>
              <a:gd name="connsiteY6-122" fmla="*/ 154877 h 1840341"/>
              <a:gd name="connsiteX7-123" fmla="*/ 872190 w 1566550"/>
              <a:gd name="connsiteY7-124" fmla="*/ 21205 h 1840341"/>
              <a:gd name="connsiteX8-125" fmla="*/ 393458 w 1566550"/>
              <a:gd name="connsiteY8-126" fmla="*/ 534641 h 1840341"/>
              <a:gd name="connsiteX0-127" fmla="*/ 393458 w 1555557"/>
              <a:gd name="connsiteY0-128" fmla="*/ 534641 h 1787187"/>
              <a:gd name="connsiteX1-129" fmla="*/ 33106 w 1555557"/>
              <a:gd name="connsiteY1-130" fmla="*/ 940200 h 1787187"/>
              <a:gd name="connsiteX2-131" fmla="*/ 178311 w 1555557"/>
              <a:gd name="connsiteY2-132" fmla="*/ 1672556 h 1787187"/>
              <a:gd name="connsiteX3-133" fmla="*/ 1464139 w 1555557"/>
              <a:gd name="connsiteY3-134" fmla="*/ 1752440 h 1787187"/>
              <a:gd name="connsiteX4-135" fmla="*/ 1553857 w 1555557"/>
              <a:gd name="connsiteY4-136" fmla="*/ 1257671 h 1787187"/>
              <a:gd name="connsiteX5-137" fmla="*/ 1501616 w 1555557"/>
              <a:gd name="connsiteY5-138" fmla="*/ 672856 h 1787187"/>
              <a:gd name="connsiteX6-139" fmla="*/ 1370030 w 1555557"/>
              <a:gd name="connsiteY6-140" fmla="*/ 154877 h 1787187"/>
              <a:gd name="connsiteX7-141" fmla="*/ 872190 w 1555557"/>
              <a:gd name="connsiteY7-142" fmla="*/ 21205 h 1787187"/>
              <a:gd name="connsiteX8-143" fmla="*/ 393458 w 1555557"/>
              <a:gd name="connsiteY8-144" fmla="*/ 534641 h 1787187"/>
              <a:gd name="connsiteX0-145" fmla="*/ 401126 w 1664928"/>
              <a:gd name="connsiteY0-146" fmla="*/ 534641 h 1783934"/>
              <a:gd name="connsiteX1-147" fmla="*/ 40774 w 1664928"/>
              <a:gd name="connsiteY1-148" fmla="*/ 940200 h 1783934"/>
              <a:gd name="connsiteX2-149" fmla="*/ 185979 w 1664928"/>
              <a:gd name="connsiteY2-150" fmla="*/ 1672556 h 1783934"/>
              <a:gd name="connsiteX3-151" fmla="*/ 1618513 w 1664928"/>
              <a:gd name="connsiteY3-152" fmla="*/ 1747798 h 1783934"/>
              <a:gd name="connsiteX4-153" fmla="*/ 1561525 w 1664928"/>
              <a:gd name="connsiteY4-154" fmla="*/ 1257671 h 1783934"/>
              <a:gd name="connsiteX5-155" fmla="*/ 1509284 w 1664928"/>
              <a:gd name="connsiteY5-156" fmla="*/ 672856 h 1783934"/>
              <a:gd name="connsiteX6-157" fmla="*/ 1377698 w 1664928"/>
              <a:gd name="connsiteY6-158" fmla="*/ 154877 h 1783934"/>
              <a:gd name="connsiteX7-159" fmla="*/ 879858 w 1664928"/>
              <a:gd name="connsiteY7-160" fmla="*/ 21205 h 1783934"/>
              <a:gd name="connsiteX8-161" fmla="*/ 401126 w 1664928"/>
              <a:gd name="connsiteY8-162" fmla="*/ 534641 h 1783934"/>
              <a:gd name="connsiteX0-163" fmla="*/ 408119 w 1718774"/>
              <a:gd name="connsiteY0-164" fmla="*/ 534641 h 1826522"/>
              <a:gd name="connsiteX1-165" fmla="*/ 47767 w 1718774"/>
              <a:gd name="connsiteY1-166" fmla="*/ 940200 h 1826522"/>
              <a:gd name="connsiteX2-167" fmla="*/ 179001 w 1718774"/>
              <a:gd name="connsiteY2-168" fmla="*/ 1742186 h 1826522"/>
              <a:gd name="connsiteX3-169" fmla="*/ 1625506 w 1718774"/>
              <a:gd name="connsiteY3-170" fmla="*/ 1747798 h 1826522"/>
              <a:gd name="connsiteX4-171" fmla="*/ 1568518 w 1718774"/>
              <a:gd name="connsiteY4-172" fmla="*/ 1257671 h 1826522"/>
              <a:gd name="connsiteX5-173" fmla="*/ 1516277 w 1718774"/>
              <a:gd name="connsiteY5-174" fmla="*/ 672856 h 1826522"/>
              <a:gd name="connsiteX6-175" fmla="*/ 1384691 w 1718774"/>
              <a:gd name="connsiteY6-176" fmla="*/ 154877 h 1826522"/>
              <a:gd name="connsiteX7-177" fmla="*/ 886851 w 1718774"/>
              <a:gd name="connsiteY7-178" fmla="*/ 21205 h 1826522"/>
              <a:gd name="connsiteX8-179" fmla="*/ 408119 w 1718774"/>
              <a:gd name="connsiteY8-180" fmla="*/ 534641 h 1826522"/>
              <a:gd name="connsiteX0-181" fmla="*/ 477759 w 1796623"/>
              <a:gd name="connsiteY0-182" fmla="*/ 534641 h 1818043"/>
              <a:gd name="connsiteX1-183" fmla="*/ 117407 w 1796623"/>
              <a:gd name="connsiteY1-184" fmla="*/ 940200 h 1818043"/>
              <a:gd name="connsiteX2-185" fmla="*/ 136864 w 1796623"/>
              <a:gd name="connsiteY2-186" fmla="*/ 1728260 h 1818043"/>
              <a:gd name="connsiteX3-187" fmla="*/ 1695146 w 1796623"/>
              <a:gd name="connsiteY3-188" fmla="*/ 1747798 h 1818043"/>
              <a:gd name="connsiteX4-189" fmla="*/ 1638158 w 1796623"/>
              <a:gd name="connsiteY4-190" fmla="*/ 1257671 h 1818043"/>
              <a:gd name="connsiteX5-191" fmla="*/ 1585917 w 1796623"/>
              <a:gd name="connsiteY5-192" fmla="*/ 672856 h 1818043"/>
              <a:gd name="connsiteX6-193" fmla="*/ 1454331 w 1796623"/>
              <a:gd name="connsiteY6-194" fmla="*/ 154877 h 1818043"/>
              <a:gd name="connsiteX7-195" fmla="*/ 956491 w 1796623"/>
              <a:gd name="connsiteY7-196" fmla="*/ 21205 h 1818043"/>
              <a:gd name="connsiteX8-197" fmla="*/ 477759 w 1796623"/>
              <a:gd name="connsiteY8-198" fmla="*/ 534641 h 1818043"/>
              <a:gd name="connsiteX0-199" fmla="*/ 396783 w 1688820"/>
              <a:gd name="connsiteY0-200" fmla="*/ 534641 h 1815615"/>
              <a:gd name="connsiteX1-201" fmla="*/ 36431 w 1688820"/>
              <a:gd name="connsiteY1-202" fmla="*/ 940200 h 1815615"/>
              <a:gd name="connsiteX2-203" fmla="*/ 55888 w 1688820"/>
              <a:gd name="connsiteY2-204" fmla="*/ 1728260 h 1815615"/>
              <a:gd name="connsiteX3-205" fmla="*/ 421834 w 1688820"/>
              <a:gd name="connsiteY3-206" fmla="*/ 1798118 h 1815615"/>
              <a:gd name="connsiteX4-207" fmla="*/ 1614170 w 1688820"/>
              <a:gd name="connsiteY4-208" fmla="*/ 1747798 h 1815615"/>
              <a:gd name="connsiteX5-209" fmla="*/ 1557182 w 1688820"/>
              <a:gd name="connsiteY5-210" fmla="*/ 1257671 h 1815615"/>
              <a:gd name="connsiteX6-211" fmla="*/ 1504941 w 1688820"/>
              <a:gd name="connsiteY6-212" fmla="*/ 672856 h 1815615"/>
              <a:gd name="connsiteX7-213" fmla="*/ 1373355 w 1688820"/>
              <a:gd name="connsiteY7-214" fmla="*/ 154877 h 1815615"/>
              <a:gd name="connsiteX8-215" fmla="*/ 875515 w 1688820"/>
              <a:gd name="connsiteY8-216" fmla="*/ 21205 h 1815615"/>
              <a:gd name="connsiteX9" fmla="*/ 396783 w 1688820"/>
              <a:gd name="connsiteY9" fmla="*/ 534641 h 1815615"/>
              <a:gd name="connsiteX0-217" fmla="*/ 394951 w 1689541"/>
              <a:gd name="connsiteY0-218" fmla="*/ 534641 h 1877271"/>
              <a:gd name="connsiteX1-219" fmla="*/ 34599 w 1689541"/>
              <a:gd name="connsiteY1-220" fmla="*/ 940200 h 1877271"/>
              <a:gd name="connsiteX2-221" fmla="*/ 54056 w 1689541"/>
              <a:gd name="connsiteY2-222" fmla="*/ 1728260 h 1877271"/>
              <a:gd name="connsiteX3-223" fmla="*/ 385071 w 1689541"/>
              <a:gd name="connsiteY3-224" fmla="*/ 1877032 h 1877271"/>
              <a:gd name="connsiteX4-225" fmla="*/ 1612338 w 1689541"/>
              <a:gd name="connsiteY4-226" fmla="*/ 1747798 h 1877271"/>
              <a:gd name="connsiteX5-227" fmla="*/ 1555350 w 1689541"/>
              <a:gd name="connsiteY5-228" fmla="*/ 1257671 h 1877271"/>
              <a:gd name="connsiteX6-229" fmla="*/ 1503109 w 1689541"/>
              <a:gd name="connsiteY6-230" fmla="*/ 672856 h 1877271"/>
              <a:gd name="connsiteX7-231" fmla="*/ 1371523 w 1689541"/>
              <a:gd name="connsiteY7-232" fmla="*/ 154877 h 1877271"/>
              <a:gd name="connsiteX8-233" fmla="*/ 873683 w 1689541"/>
              <a:gd name="connsiteY8-234" fmla="*/ 21205 h 1877271"/>
              <a:gd name="connsiteX9-235" fmla="*/ 394951 w 1689541"/>
              <a:gd name="connsiteY9-236" fmla="*/ 534641 h 1877271"/>
              <a:gd name="connsiteX0-237" fmla="*/ 394949 w 1689541"/>
              <a:gd name="connsiteY0-238" fmla="*/ 534641 h 1877032"/>
              <a:gd name="connsiteX1-239" fmla="*/ 34597 w 1689541"/>
              <a:gd name="connsiteY1-240" fmla="*/ 940200 h 1877032"/>
              <a:gd name="connsiteX2-241" fmla="*/ 54054 w 1689541"/>
              <a:gd name="connsiteY2-242" fmla="*/ 1728260 h 1877032"/>
              <a:gd name="connsiteX3-243" fmla="*/ 385069 w 1689541"/>
              <a:gd name="connsiteY3-244" fmla="*/ 1877032 h 1877032"/>
              <a:gd name="connsiteX4-245" fmla="*/ 1612336 w 1689541"/>
              <a:gd name="connsiteY4-246" fmla="*/ 1747798 h 1877032"/>
              <a:gd name="connsiteX5-247" fmla="*/ 1555348 w 1689541"/>
              <a:gd name="connsiteY5-248" fmla="*/ 1257671 h 1877032"/>
              <a:gd name="connsiteX6-249" fmla="*/ 1503107 w 1689541"/>
              <a:gd name="connsiteY6-250" fmla="*/ 672856 h 1877032"/>
              <a:gd name="connsiteX7-251" fmla="*/ 1371521 w 1689541"/>
              <a:gd name="connsiteY7-252" fmla="*/ 154877 h 1877032"/>
              <a:gd name="connsiteX8-253" fmla="*/ 873681 w 1689541"/>
              <a:gd name="connsiteY8-254" fmla="*/ 21205 h 1877032"/>
              <a:gd name="connsiteX9-255" fmla="*/ 394949 w 1689541"/>
              <a:gd name="connsiteY9-256" fmla="*/ 534641 h 1877032"/>
              <a:gd name="connsiteX0-257" fmla="*/ 394949 w 1683795"/>
              <a:gd name="connsiteY0-258" fmla="*/ 534641 h 1877032"/>
              <a:gd name="connsiteX1-259" fmla="*/ 34597 w 1683795"/>
              <a:gd name="connsiteY1-260" fmla="*/ 940200 h 1877032"/>
              <a:gd name="connsiteX2-261" fmla="*/ 54054 w 1683795"/>
              <a:gd name="connsiteY2-262" fmla="*/ 1728260 h 1877032"/>
              <a:gd name="connsiteX3-263" fmla="*/ 385069 w 1683795"/>
              <a:gd name="connsiteY3-264" fmla="*/ 1877032 h 1877032"/>
              <a:gd name="connsiteX4-265" fmla="*/ 1605349 w 1683795"/>
              <a:gd name="connsiteY4-266" fmla="*/ 1798860 h 1877032"/>
              <a:gd name="connsiteX5-267" fmla="*/ 1555348 w 1683795"/>
              <a:gd name="connsiteY5-268" fmla="*/ 1257671 h 1877032"/>
              <a:gd name="connsiteX6-269" fmla="*/ 1503107 w 1683795"/>
              <a:gd name="connsiteY6-270" fmla="*/ 672856 h 1877032"/>
              <a:gd name="connsiteX7-271" fmla="*/ 1371521 w 1683795"/>
              <a:gd name="connsiteY7-272" fmla="*/ 154877 h 1877032"/>
              <a:gd name="connsiteX8-273" fmla="*/ 873681 w 1683795"/>
              <a:gd name="connsiteY8-274" fmla="*/ 21205 h 1877032"/>
              <a:gd name="connsiteX9-275" fmla="*/ 394949 w 1683795"/>
              <a:gd name="connsiteY9-276" fmla="*/ 534641 h 1877032"/>
              <a:gd name="connsiteX0-277" fmla="*/ 394949 w 1720794"/>
              <a:gd name="connsiteY0-278" fmla="*/ 534641 h 1877032"/>
              <a:gd name="connsiteX1-279" fmla="*/ 34597 w 1720794"/>
              <a:gd name="connsiteY1-280" fmla="*/ 940200 h 1877032"/>
              <a:gd name="connsiteX2-281" fmla="*/ 54054 w 1720794"/>
              <a:gd name="connsiteY2-282" fmla="*/ 1728260 h 1877032"/>
              <a:gd name="connsiteX3-283" fmla="*/ 385069 w 1720794"/>
              <a:gd name="connsiteY3-284" fmla="*/ 1877032 h 1877032"/>
              <a:gd name="connsiteX4-285" fmla="*/ 1605349 w 1720794"/>
              <a:gd name="connsiteY4-286" fmla="*/ 1798860 h 1877032"/>
              <a:gd name="connsiteX5-287" fmla="*/ 1555348 w 1720794"/>
              <a:gd name="connsiteY5-288" fmla="*/ 1257671 h 1877032"/>
              <a:gd name="connsiteX6-289" fmla="*/ 1503107 w 1720794"/>
              <a:gd name="connsiteY6-290" fmla="*/ 672856 h 1877032"/>
              <a:gd name="connsiteX7-291" fmla="*/ 1371521 w 1720794"/>
              <a:gd name="connsiteY7-292" fmla="*/ 154877 h 1877032"/>
              <a:gd name="connsiteX8-293" fmla="*/ 873681 w 1720794"/>
              <a:gd name="connsiteY8-294" fmla="*/ 21205 h 1877032"/>
              <a:gd name="connsiteX9-295" fmla="*/ 394949 w 1720794"/>
              <a:gd name="connsiteY9-296" fmla="*/ 534641 h 1877032"/>
              <a:gd name="connsiteX0-297" fmla="*/ 394949 w 1720794"/>
              <a:gd name="connsiteY0-298" fmla="*/ 534641 h 1877032"/>
              <a:gd name="connsiteX1-299" fmla="*/ 34597 w 1720794"/>
              <a:gd name="connsiteY1-300" fmla="*/ 940200 h 1877032"/>
              <a:gd name="connsiteX2-301" fmla="*/ 54054 w 1720794"/>
              <a:gd name="connsiteY2-302" fmla="*/ 1728260 h 1877032"/>
              <a:gd name="connsiteX3-303" fmla="*/ 385069 w 1720794"/>
              <a:gd name="connsiteY3-304" fmla="*/ 1877032 h 1877032"/>
              <a:gd name="connsiteX4-305" fmla="*/ 1605349 w 1720794"/>
              <a:gd name="connsiteY4-306" fmla="*/ 1798860 h 1877032"/>
              <a:gd name="connsiteX5-307" fmla="*/ 1555348 w 1720794"/>
              <a:gd name="connsiteY5-308" fmla="*/ 1257671 h 1877032"/>
              <a:gd name="connsiteX6-309" fmla="*/ 1503107 w 1720794"/>
              <a:gd name="connsiteY6-310" fmla="*/ 672856 h 1877032"/>
              <a:gd name="connsiteX7-311" fmla="*/ 1371521 w 1720794"/>
              <a:gd name="connsiteY7-312" fmla="*/ 154877 h 1877032"/>
              <a:gd name="connsiteX8-313" fmla="*/ 873681 w 1720794"/>
              <a:gd name="connsiteY8-314" fmla="*/ 21205 h 1877032"/>
              <a:gd name="connsiteX9-315" fmla="*/ 394949 w 1720794"/>
              <a:gd name="connsiteY9-316" fmla="*/ 534641 h 1877032"/>
              <a:gd name="connsiteX0-317" fmla="*/ 394949 w 1671512"/>
              <a:gd name="connsiteY0-318" fmla="*/ 534641 h 1877032"/>
              <a:gd name="connsiteX1-319" fmla="*/ 34597 w 1671512"/>
              <a:gd name="connsiteY1-320" fmla="*/ 940200 h 1877032"/>
              <a:gd name="connsiteX2-321" fmla="*/ 54054 w 1671512"/>
              <a:gd name="connsiteY2-322" fmla="*/ 1728260 h 1877032"/>
              <a:gd name="connsiteX3-323" fmla="*/ 385069 w 1671512"/>
              <a:gd name="connsiteY3-324" fmla="*/ 1877032 h 1877032"/>
              <a:gd name="connsiteX4-325" fmla="*/ 1605349 w 1671512"/>
              <a:gd name="connsiteY4-326" fmla="*/ 1798860 h 1877032"/>
              <a:gd name="connsiteX5-327" fmla="*/ 1555348 w 1671512"/>
              <a:gd name="connsiteY5-328" fmla="*/ 1257671 h 1877032"/>
              <a:gd name="connsiteX6-329" fmla="*/ 1503107 w 1671512"/>
              <a:gd name="connsiteY6-330" fmla="*/ 672856 h 1877032"/>
              <a:gd name="connsiteX7-331" fmla="*/ 1371521 w 1671512"/>
              <a:gd name="connsiteY7-332" fmla="*/ 154877 h 1877032"/>
              <a:gd name="connsiteX8-333" fmla="*/ 873681 w 1671512"/>
              <a:gd name="connsiteY8-334" fmla="*/ 21205 h 1877032"/>
              <a:gd name="connsiteX9-335" fmla="*/ 394949 w 1671512"/>
              <a:gd name="connsiteY9-336" fmla="*/ 534641 h 1877032"/>
              <a:gd name="connsiteX0-337" fmla="*/ 394949 w 1677296"/>
              <a:gd name="connsiteY0-338" fmla="*/ 534641 h 1877032"/>
              <a:gd name="connsiteX1-339" fmla="*/ 34597 w 1677296"/>
              <a:gd name="connsiteY1-340" fmla="*/ 940200 h 1877032"/>
              <a:gd name="connsiteX2-341" fmla="*/ 54054 w 1677296"/>
              <a:gd name="connsiteY2-342" fmla="*/ 1728260 h 1877032"/>
              <a:gd name="connsiteX3-343" fmla="*/ 385069 w 1677296"/>
              <a:gd name="connsiteY3-344" fmla="*/ 1877032 h 1877032"/>
              <a:gd name="connsiteX4-345" fmla="*/ 1612334 w 1677296"/>
              <a:gd name="connsiteY4-346" fmla="*/ 1840637 h 1877032"/>
              <a:gd name="connsiteX5-347" fmla="*/ 1555348 w 1677296"/>
              <a:gd name="connsiteY5-348" fmla="*/ 1257671 h 1877032"/>
              <a:gd name="connsiteX6-349" fmla="*/ 1503107 w 1677296"/>
              <a:gd name="connsiteY6-350" fmla="*/ 672856 h 1877032"/>
              <a:gd name="connsiteX7-351" fmla="*/ 1371521 w 1677296"/>
              <a:gd name="connsiteY7-352" fmla="*/ 154877 h 1877032"/>
              <a:gd name="connsiteX8-353" fmla="*/ 873681 w 1677296"/>
              <a:gd name="connsiteY8-354" fmla="*/ 21205 h 1877032"/>
              <a:gd name="connsiteX9-355" fmla="*/ 394949 w 1677296"/>
              <a:gd name="connsiteY9-356" fmla="*/ 534641 h 1877032"/>
              <a:gd name="connsiteX0-357" fmla="*/ 394949 w 1677298"/>
              <a:gd name="connsiteY0-358" fmla="*/ 534641 h 1877032"/>
              <a:gd name="connsiteX1-359" fmla="*/ 34597 w 1677298"/>
              <a:gd name="connsiteY1-360" fmla="*/ 940200 h 1877032"/>
              <a:gd name="connsiteX2-361" fmla="*/ 54054 w 1677298"/>
              <a:gd name="connsiteY2-362" fmla="*/ 1728260 h 1877032"/>
              <a:gd name="connsiteX3-363" fmla="*/ 385069 w 1677298"/>
              <a:gd name="connsiteY3-364" fmla="*/ 1877032 h 1877032"/>
              <a:gd name="connsiteX4-365" fmla="*/ 1612334 w 1677298"/>
              <a:gd name="connsiteY4-366" fmla="*/ 1840637 h 1877032"/>
              <a:gd name="connsiteX5-367" fmla="*/ 1555348 w 1677298"/>
              <a:gd name="connsiteY5-368" fmla="*/ 1257671 h 1877032"/>
              <a:gd name="connsiteX6-369" fmla="*/ 1503107 w 1677298"/>
              <a:gd name="connsiteY6-370" fmla="*/ 672856 h 1877032"/>
              <a:gd name="connsiteX7-371" fmla="*/ 1371521 w 1677298"/>
              <a:gd name="connsiteY7-372" fmla="*/ 154877 h 1877032"/>
              <a:gd name="connsiteX8-373" fmla="*/ 873681 w 1677298"/>
              <a:gd name="connsiteY8-374" fmla="*/ 21205 h 1877032"/>
              <a:gd name="connsiteX9-375" fmla="*/ 394949 w 1677298"/>
              <a:gd name="connsiteY9-376" fmla="*/ 534641 h 1877032"/>
              <a:gd name="connsiteX0-377" fmla="*/ 394949 w 1677296"/>
              <a:gd name="connsiteY0-378" fmla="*/ 534641 h 1904936"/>
              <a:gd name="connsiteX1-379" fmla="*/ 34597 w 1677296"/>
              <a:gd name="connsiteY1-380" fmla="*/ 940200 h 1904936"/>
              <a:gd name="connsiteX2-381" fmla="*/ 54054 w 1677296"/>
              <a:gd name="connsiteY2-382" fmla="*/ 1728260 h 1904936"/>
              <a:gd name="connsiteX3-383" fmla="*/ 385069 w 1677296"/>
              <a:gd name="connsiteY3-384" fmla="*/ 1877032 h 1904936"/>
              <a:gd name="connsiteX4-385" fmla="*/ 1612334 w 1677296"/>
              <a:gd name="connsiteY4-386" fmla="*/ 1840637 h 1904936"/>
              <a:gd name="connsiteX5-387" fmla="*/ 1555348 w 1677296"/>
              <a:gd name="connsiteY5-388" fmla="*/ 1257671 h 1904936"/>
              <a:gd name="connsiteX6-389" fmla="*/ 1503107 w 1677296"/>
              <a:gd name="connsiteY6-390" fmla="*/ 672856 h 1904936"/>
              <a:gd name="connsiteX7-391" fmla="*/ 1371521 w 1677296"/>
              <a:gd name="connsiteY7-392" fmla="*/ 154877 h 1904936"/>
              <a:gd name="connsiteX8-393" fmla="*/ 873681 w 1677296"/>
              <a:gd name="connsiteY8-394" fmla="*/ 21205 h 1904936"/>
              <a:gd name="connsiteX9-395" fmla="*/ 394949 w 1677296"/>
              <a:gd name="connsiteY9-396" fmla="*/ 534641 h 1904936"/>
              <a:gd name="connsiteX0-397" fmla="*/ 461539 w 1743887"/>
              <a:gd name="connsiteY0-398" fmla="*/ 534641 h 1904936"/>
              <a:gd name="connsiteX1-399" fmla="*/ 101187 w 1743887"/>
              <a:gd name="connsiteY1-400" fmla="*/ 940200 h 1904936"/>
              <a:gd name="connsiteX2-401" fmla="*/ 22840 w 1743887"/>
              <a:gd name="connsiteY2-402" fmla="*/ 1737812 h 1904936"/>
              <a:gd name="connsiteX3-403" fmla="*/ 451659 w 1743887"/>
              <a:gd name="connsiteY3-404" fmla="*/ 1877032 h 1904936"/>
              <a:gd name="connsiteX4-405" fmla="*/ 1678924 w 1743887"/>
              <a:gd name="connsiteY4-406" fmla="*/ 1840637 h 1904936"/>
              <a:gd name="connsiteX5-407" fmla="*/ 1621938 w 1743887"/>
              <a:gd name="connsiteY5-408" fmla="*/ 1257671 h 1904936"/>
              <a:gd name="connsiteX6-409" fmla="*/ 1569697 w 1743887"/>
              <a:gd name="connsiteY6-410" fmla="*/ 672856 h 1904936"/>
              <a:gd name="connsiteX7-411" fmla="*/ 1438111 w 1743887"/>
              <a:gd name="connsiteY7-412" fmla="*/ 154877 h 1904936"/>
              <a:gd name="connsiteX8-413" fmla="*/ 940271 w 1743887"/>
              <a:gd name="connsiteY8-414" fmla="*/ 21205 h 1904936"/>
              <a:gd name="connsiteX9-415" fmla="*/ 461539 w 1743887"/>
              <a:gd name="connsiteY9-416" fmla="*/ 534641 h 1904936"/>
              <a:gd name="connsiteX0-417" fmla="*/ 452050 w 1756359"/>
              <a:gd name="connsiteY0-418" fmla="*/ 534641 h 1891359"/>
              <a:gd name="connsiteX1-419" fmla="*/ 91698 w 1756359"/>
              <a:gd name="connsiteY1-420" fmla="*/ 940200 h 1891359"/>
              <a:gd name="connsiteX2-421" fmla="*/ 13351 w 1756359"/>
              <a:gd name="connsiteY2-422" fmla="*/ 1737812 h 1891359"/>
              <a:gd name="connsiteX3-423" fmla="*/ 309435 w 1756359"/>
              <a:gd name="connsiteY3-424" fmla="*/ 1891359 h 1891359"/>
              <a:gd name="connsiteX4-425" fmla="*/ 1669435 w 1756359"/>
              <a:gd name="connsiteY4-426" fmla="*/ 1840637 h 1891359"/>
              <a:gd name="connsiteX5-427" fmla="*/ 1612449 w 1756359"/>
              <a:gd name="connsiteY5-428" fmla="*/ 1257671 h 1891359"/>
              <a:gd name="connsiteX6-429" fmla="*/ 1560208 w 1756359"/>
              <a:gd name="connsiteY6-430" fmla="*/ 672856 h 1891359"/>
              <a:gd name="connsiteX7-431" fmla="*/ 1428622 w 1756359"/>
              <a:gd name="connsiteY7-432" fmla="*/ 154877 h 1891359"/>
              <a:gd name="connsiteX8-433" fmla="*/ 930782 w 1756359"/>
              <a:gd name="connsiteY8-434" fmla="*/ 21205 h 1891359"/>
              <a:gd name="connsiteX9-435" fmla="*/ 452050 w 1756359"/>
              <a:gd name="connsiteY9-436" fmla="*/ 534641 h 1891359"/>
              <a:gd name="connsiteX0-437" fmla="*/ 452050 w 1756257"/>
              <a:gd name="connsiteY0-438" fmla="*/ 534641 h 1891359"/>
              <a:gd name="connsiteX1-439" fmla="*/ 91698 w 1756257"/>
              <a:gd name="connsiteY1-440" fmla="*/ 940200 h 1891359"/>
              <a:gd name="connsiteX2-441" fmla="*/ 13351 w 1756257"/>
              <a:gd name="connsiteY2-442" fmla="*/ 1737812 h 1891359"/>
              <a:gd name="connsiteX3-443" fmla="*/ 309435 w 1756257"/>
              <a:gd name="connsiteY3-444" fmla="*/ 1891359 h 1891359"/>
              <a:gd name="connsiteX4-445" fmla="*/ 1669435 w 1756257"/>
              <a:gd name="connsiteY4-446" fmla="*/ 1840637 h 1891359"/>
              <a:gd name="connsiteX5-447" fmla="*/ 1612449 w 1756257"/>
              <a:gd name="connsiteY5-448" fmla="*/ 1257671 h 1891359"/>
              <a:gd name="connsiteX6-449" fmla="*/ 1563496 w 1756257"/>
              <a:gd name="connsiteY6-450" fmla="*/ 959631 h 1891359"/>
              <a:gd name="connsiteX7-451" fmla="*/ 1560208 w 1756257"/>
              <a:gd name="connsiteY7-452" fmla="*/ 672856 h 1891359"/>
              <a:gd name="connsiteX8-453" fmla="*/ 1428622 w 1756257"/>
              <a:gd name="connsiteY8-454" fmla="*/ 154877 h 1891359"/>
              <a:gd name="connsiteX9-455" fmla="*/ 930782 w 1756257"/>
              <a:gd name="connsiteY9-456" fmla="*/ 21205 h 1891359"/>
              <a:gd name="connsiteX10" fmla="*/ 452050 w 1756257"/>
              <a:gd name="connsiteY10" fmla="*/ 534641 h 1891359"/>
              <a:gd name="connsiteX0-457" fmla="*/ 452050 w 1764590"/>
              <a:gd name="connsiteY0-458" fmla="*/ 534641 h 1891359"/>
              <a:gd name="connsiteX1-459" fmla="*/ 91698 w 1764590"/>
              <a:gd name="connsiteY1-460" fmla="*/ 940200 h 1891359"/>
              <a:gd name="connsiteX2-461" fmla="*/ 13351 w 1764590"/>
              <a:gd name="connsiteY2-462" fmla="*/ 1737812 h 1891359"/>
              <a:gd name="connsiteX3-463" fmla="*/ 309435 w 1764590"/>
              <a:gd name="connsiteY3-464" fmla="*/ 1891359 h 1891359"/>
              <a:gd name="connsiteX4-465" fmla="*/ 1669435 w 1764590"/>
              <a:gd name="connsiteY4-466" fmla="*/ 1840637 h 1891359"/>
              <a:gd name="connsiteX5-467" fmla="*/ 1612449 w 1764590"/>
              <a:gd name="connsiteY5-468" fmla="*/ 1257671 h 1891359"/>
              <a:gd name="connsiteX6-469" fmla="*/ 1309780 w 1764590"/>
              <a:gd name="connsiteY6-470" fmla="*/ 1046341 h 1891359"/>
              <a:gd name="connsiteX7-471" fmla="*/ 1560208 w 1764590"/>
              <a:gd name="connsiteY7-472" fmla="*/ 672856 h 1891359"/>
              <a:gd name="connsiteX8-473" fmla="*/ 1428622 w 1764590"/>
              <a:gd name="connsiteY8-474" fmla="*/ 154877 h 1891359"/>
              <a:gd name="connsiteX9-475" fmla="*/ 930782 w 1764590"/>
              <a:gd name="connsiteY9-476" fmla="*/ 21205 h 1891359"/>
              <a:gd name="connsiteX10-477" fmla="*/ 452050 w 1764590"/>
              <a:gd name="connsiteY10-478" fmla="*/ 534641 h 1891359"/>
              <a:gd name="connsiteX0-479" fmla="*/ 452050 w 1764592"/>
              <a:gd name="connsiteY0-480" fmla="*/ 534641 h 1891359"/>
              <a:gd name="connsiteX1-481" fmla="*/ 91698 w 1764592"/>
              <a:gd name="connsiteY1-482" fmla="*/ 940200 h 1891359"/>
              <a:gd name="connsiteX2-483" fmla="*/ 13351 w 1764592"/>
              <a:gd name="connsiteY2-484" fmla="*/ 1737812 h 1891359"/>
              <a:gd name="connsiteX3-485" fmla="*/ 309435 w 1764592"/>
              <a:gd name="connsiteY3-486" fmla="*/ 1891359 h 1891359"/>
              <a:gd name="connsiteX4-487" fmla="*/ 1669435 w 1764592"/>
              <a:gd name="connsiteY4-488" fmla="*/ 1840637 h 1891359"/>
              <a:gd name="connsiteX5-489" fmla="*/ 1612449 w 1764592"/>
              <a:gd name="connsiteY5-490" fmla="*/ 1257671 h 1891359"/>
              <a:gd name="connsiteX6-491" fmla="*/ 1309780 w 1764592"/>
              <a:gd name="connsiteY6-492" fmla="*/ 1046341 h 1891359"/>
              <a:gd name="connsiteX7-493" fmla="*/ 1560208 w 1764592"/>
              <a:gd name="connsiteY7-494" fmla="*/ 672856 h 1891359"/>
              <a:gd name="connsiteX8-495" fmla="*/ 1428622 w 1764592"/>
              <a:gd name="connsiteY8-496" fmla="*/ 154877 h 1891359"/>
              <a:gd name="connsiteX9-497" fmla="*/ 930782 w 1764592"/>
              <a:gd name="connsiteY9-498" fmla="*/ 21205 h 1891359"/>
              <a:gd name="connsiteX10-499" fmla="*/ 452050 w 1764592"/>
              <a:gd name="connsiteY10-500" fmla="*/ 534641 h 1891359"/>
              <a:gd name="connsiteX0-501" fmla="*/ 452050 w 1764590"/>
              <a:gd name="connsiteY0-502" fmla="*/ 534641 h 1891359"/>
              <a:gd name="connsiteX1-503" fmla="*/ 91698 w 1764590"/>
              <a:gd name="connsiteY1-504" fmla="*/ 940200 h 1891359"/>
              <a:gd name="connsiteX2-505" fmla="*/ 13351 w 1764590"/>
              <a:gd name="connsiteY2-506" fmla="*/ 1737812 h 1891359"/>
              <a:gd name="connsiteX3-507" fmla="*/ 309435 w 1764590"/>
              <a:gd name="connsiteY3-508" fmla="*/ 1891359 h 1891359"/>
              <a:gd name="connsiteX4-509" fmla="*/ 1669435 w 1764590"/>
              <a:gd name="connsiteY4-510" fmla="*/ 1840637 h 1891359"/>
              <a:gd name="connsiteX5-511" fmla="*/ 1612449 w 1764590"/>
              <a:gd name="connsiteY5-512" fmla="*/ 1257671 h 1891359"/>
              <a:gd name="connsiteX6-513" fmla="*/ 1309780 w 1764590"/>
              <a:gd name="connsiteY6-514" fmla="*/ 1046341 h 1891359"/>
              <a:gd name="connsiteX7-515" fmla="*/ 1560208 w 1764590"/>
              <a:gd name="connsiteY7-516" fmla="*/ 672856 h 1891359"/>
              <a:gd name="connsiteX8-517" fmla="*/ 1428622 w 1764590"/>
              <a:gd name="connsiteY8-518" fmla="*/ 154877 h 1891359"/>
              <a:gd name="connsiteX9-519" fmla="*/ 930782 w 1764590"/>
              <a:gd name="connsiteY9-520" fmla="*/ 21205 h 1891359"/>
              <a:gd name="connsiteX10-521" fmla="*/ 452050 w 1764590"/>
              <a:gd name="connsiteY10-522" fmla="*/ 534641 h 1891359"/>
              <a:gd name="connsiteX0-523" fmla="*/ 452050 w 1792731"/>
              <a:gd name="connsiteY0-524" fmla="*/ 534641 h 1891359"/>
              <a:gd name="connsiteX1-525" fmla="*/ 91698 w 1792731"/>
              <a:gd name="connsiteY1-526" fmla="*/ 940200 h 1891359"/>
              <a:gd name="connsiteX2-527" fmla="*/ 13351 w 1792731"/>
              <a:gd name="connsiteY2-528" fmla="*/ 1737812 h 1891359"/>
              <a:gd name="connsiteX3-529" fmla="*/ 309435 w 1792731"/>
              <a:gd name="connsiteY3-530" fmla="*/ 1891359 h 1891359"/>
              <a:gd name="connsiteX4-531" fmla="*/ 1669435 w 1792731"/>
              <a:gd name="connsiteY4-532" fmla="*/ 1840637 h 1891359"/>
              <a:gd name="connsiteX5-533" fmla="*/ 1688563 w 1792731"/>
              <a:gd name="connsiteY5-534" fmla="*/ 1292355 h 1891359"/>
              <a:gd name="connsiteX6-535" fmla="*/ 1309780 w 1792731"/>
              <a:gd name="connsiteY6-536" fmla="*/ 1046341 h 1891359"/>
              <a:gd name="connsiteX7-537" fmla="*/ 1560208 w 1792731"/>
              <a:gd name="connsiteY7-538" fmla="*/ 672856 h 1891359"/>
              <a:gd name="connsiteX8-539" fmla="*/ 1428622 w 1792731"/>
              <a:gd name="connsiteY8-540" fmla="*/ 154877 h 1891359"/>
              <a:gd name="connsiteX9-541" fmla="*/ 930782 w 1792731"/>
              <a:gd name="connsiteY9-542" fmla="*/ 21205 h 1891359"/>
              <a:gd name="connsiteX10-543" fmla="*/ 452050 w 1792731"/>
              <a:gd name="connsiteY10-544" fmla="*/ 534641 h 1891359"/>
              <a:gd name="connsiteX0-545" fmla="*/ 452050 w 1814809"/>
              <a:gd name="connsiteY0-546" fmla="*/ 534641 h 1891359"/>
              <a:gd name="connsiteX1-547" fmla="*/ 91698 w 1814809"/>
              <a:gd name="connsiteY1-548" fmla="*/ 940200 h 1891359"/>
              <a:gd name="connsiteX2-549" fmla="*/ 13351 w 1814809"/>
              <a:gd name="connsiteY2-550" fmla="*/ 1737812 h 1891359"/>
              <a:gd name="connsiteX3-551" fmla="*/ 309435 w 1814809"/>
              <a:gd name="connsiteY3-552" fmla="*/ 1891359 h 1891359"/>
              <a:gd name="connsiteX4-553" fmla="*/ 1669435 w 1814809"/>
              <a:gd name="connsiteY4-554" fmla="*/ 1840637 h 1891359"/>
              <a:gd name="connsiteX5-555" fmla="*/ 1688563 w 1814809"/>
              <a:gd name="connsiteY5-556" fmla="*/ 1292355 h 1891359"/>
              <a:gd name="connsiteX6-557" fmla="*/ 1309780 w 1814809"/>
              <a:gd name="connsiteY6-558" fmla="*/ 1046341 h 1891359"/>
              <a:gd name="connsiteX7-559" fmla="*/ 1560208 w 1814809"/>
              <a:gd name="connsiteY7-560" fmla="*/ 672856 h 1891359"/>
              <a:gd name="connsiteX8-561" fmla="*/ 1428622 w 1814809"/>
              <a:gd name="connsiteY8-562" fmla="*/ 154877 h 1891359"/>
              <a:gd name="connsiteX9-563" fmla="*/ 930782 w 1814809"/>
              <a:gd name="connsiteY9-564" fmla="*/ 21205 h 1891359"/>
              <a:gd name="connsiteX10-565" fmla="*/ 452050 w 1814809"/>
              <a:gd name="connsiteY10-566" fmla="*/ 534641 h 1891359"/>
              <a:gd name="connsiteX0-567" fmla="*/ 452050 w 1814809"/>
              <a:gd name="connsiteY0-568" fmla="*/ 534641 h 1891359"/>
              <a:gd name="connsiteX1-569" fmla="*/ 91698 w 1814809"/>
              <a:gd name="connsiteY1-570" fmla="*/ 940200 h 1891359"/>
              <a:gd name="connsiteX2-571" fmla="*/ 13351 w 1814809"/>
              <a:gd name="connsiteY2-572" fmla="*/ 1737812 h 1891359"/>
              <a:gd name="connsiteX3-573" fmla="*/ 309435 w 1814809"/>
              <a:gd name="connsiteY3-574" fmla="*/ 1891359 h 1891359"/>
              <a:gd name="connsiteX4-575" fmla="*/ 1669435 w 1814809"/>
              <a:gd name="connsiteY4-576" fmla="*/ 1840637 h 1891359"/>
              <a:gd name="connsiteX5-577" fmla="*/ 1688563 w 1814809"/>
              <a:gd name="connsiteY5-578" fmla="*/ 1292355 h 1891359"/>
              <a:gd name="connsiteX6-579" fmla="*/ 1309780 w 1814809"/>
              <a:gd name="connsiteY6-580" fmla="*/ 1046341 h 1891359"/>
              <a:gd name="connsiteX7-581" fmla="*/ 1619996 w 1814809"/>
              <a:gd name="connsiteY7-582" fmla="*/ 526399 h 1891359"/>
              <a:gd name="connsiteX8-583" fmla="*/ 1428622 w 1814809"/>
              <a:gd name="connsiteY8-584" fmla="*/ 154877 h 1891359"/>
              <a:gd name="connsiteX9-585" fmla="*/ 930782 w 1814809"/>
              <a:gd name="connsiteY9-586" fmla="*/ 21205 h 1891359"/>
              <a:gd name="connsiteX10-587" fmla="*/ 452050 w 1814809"/>
              <a:gd name="connsiteY10-588" fmla="*/ 534641 h 1891359"/>
              <a:gd name="connsiteX0-589" fmla="*/ 452050 w 1814809"/>
              <a:gd name="connsiteY0-590" fmla="*/ 542872 h 1899590"/>
              <a:gd name="connsiteX1-591" fmla="*/ 91698 w 1814809"/>
              <a:gd name="connsiteY1-592" fmla="*/ 948431 h 1899590"/>
              <a:gd name="connsiteX2-593" fmla="*/ 13351 w 1814809"/>
              <a:gd name="connsiteY2-594" fmla="*/ 1746043 h 1899590"/>
              <a:gd name="connsiteX3-595" fmla="*/ 309435 w 1814809"/>
              <a:gd name="connsiteY3-596" fmla="*/ 1899590 h 1899590"/>
              <a:gd name="connsiteX4-597" fmla="*/ 1669435 w 1814809"/>
              <a:gd name="connsiteY4-598" fmla="*/ 1848868 h 1899590"/>
              <a:gd name="connsiteX5-599" fmla="*/ 1688563 w 1814809"/>
              <a:gd name="connsiteY5-600" fmla="*/ 1300586 h 1899590"/>
              <a:gd name="connsiteX6-601" fmla="*/ 1309780 w 1814809"/>
              <a:gd name="connsiteY6-602" fmla="*/ 1054572 h 1899590"/>
              <a:gd name="connsiteX7-603" fmla="*/ 1619996 w 1814809"/>
              <a:gd name="connsiteY7-604" fmla="*/ 534630 h 1899590"/>
              <a:gd name="connsiteX8-605" fmla="*/ 1488411 w 1814809"/>
              <a:gd name="connsiteY8-606" fmla="*/ 129049 h 1899590"/>
              <a:gd name="connsiteX9-607" fmla="*/ 930782 w 1814809"/>
              <a:gd name="connsiteY9-608" fmla="*/ 29436 h 1899590"/>
              <a:gd name="connsiteX10-609" fmla="*/ 452050 w 1814809"/>
              <a:gd name="connsiteY10-610" fmla="*/ 542872 h 1899590"/>
              <a:gd name="connsiteX0-611" fmla="*/ 452050 w 1814809"/>
              <a:gd name="connsiteY0-612" fmla="*/ 540513 h 1897231"/>
              <a:gd name="connsiteX1-613" fmla="*/ 91698 w 1814809"/>
              <a:gd name="connsiteY1-614" fmla="*/ 946072 h 1897231"/>
              <a:gd name="connsiteX2-615" fmla="*/ 13351 w 1814809"/>
              <a:gd name="connsiteY2-616" fmla="*/ 1743684 h 1897231"/>
              <a:gd name="connsiteX3-617" fmla="*/ 309435 w 1814809"/>
              <a:gd name="connsiteY3-618" fmla="*/ 1897231 h 1897231"/>
              <a:gd name="connsiteX4-619" fmla="*/ 1669435 w 1814809"/>
              <a:gd name="connsiteY4-620" fmla="*/ 1846509 h 1897231"/>
              <a:gd name="connsiteX5-621" fmla="*/ 1688563 w 1814809"/>
              <a:gd name="connsiteY5-622" fmla="*/ 1298227 h 1897231"/>
              <a:gd name="connsiteX6-623" fmla="*/ 1309780 w 1814809"/>
              <a:gd name="connsiteY6-624" fmla="*/ 1052213 h 1897231"/>
              <a:gd name="connsiteX7-625" fmla="*/ 1619996 w 1814809"/>
              <a:gd name="connsiteY7-626" fmla="*/ 532271 h 1897231"/>
              <a:gd name="connsiteX8-627" fmla="*/ 1488411 w 1814809"/>
              <a:gd name="connsiteY8-628" fmla="*/ 126690 h 1897231"/>
              <a:gd name="connsiteX9-629" fmla="*/ 930782 w 1814809"/>
              <a:gd name="connsiteY9-630" fmla="*/ 27077 h 1897231"/>
              <a:gd name="connsiteX10-631" fmla="*/ 452050 w 1814809"/>
              <a:gd name="connsiteY10-632" fmla="*/ 540513 h 1897231"/>
              <a:gd name="connsiteX0-633" fmla="*/ 452050 w 1814809"/>
              <a:gd name="connsiteY0-634" fmla="*/ 540513 h 1897231"/>
              <a:gd name="connsiteX1-635" fmla="*/ 91698 w 1814809"/>
              <a:gd name="connsiteY1-636" fmla="*/ 946072 h 1897231"/>
              <a:gd name="connsiteX2-637" fmla="*/ 13351 w 1814809"/>
              <a:gd name="connsiteY2-638" fmla="*/ 1743684 h 1897231"/>
              <a:gd name="connsiteX3-639" fmla="*/ 309435 w 1814809"/>
              <a:gd name="connsiteY3-640" fmla="*/ 1897231 h 1897231"/>
              <a:gd name="connsiteX4-641" fmla="*/ 1669435 w 1814809"/>
              <a:gd name="connsiteY4-642" fmla="*/ 1846509 h 1897231"/>
              <a:gd name="connsiteX5-643" fmla="*/ 1688563 w 1814809"/>
              <a:gd name="connsiteY5-644" fmla="*/ 1298227 h 1897231"/>
              <a:gd name="connsiteX6-645" fmla="*/ 1309780 w 1814809"/>
              <a:gd name="connsiteY6-646" fmla="*/ 1052213 h 1897231"/>
              <a:gd name="connsiteX7-647" fmla="*/ 1619996 w 1814809"/>
              <a:gd name="connsiteY7-648" fmla="*/ 532271 h 1897231"/>
              <a:gd name="connsiteX8-649" fmla="*/ 1488411 w 1814809"/>
              <a:gd name="connsiteY8-650" fmla="*/ 126690 h 1897231"/>
              <a:gd name="connsiteX9-651" fmla="*/ 930782 w 1814809"/>
              <a:gd name="connsiteY9-652" fmla="*/ 27077 h 1897231"/>
              <a:gd name="connsiteX10-653" fmla="*/ 452050 w 1814809"/>
              <a:gd name="connsiteY10-654" fmla="*/ 540513 h 1897231"/>
              <a:gd name="connsiteX0-655" fmla="*/ 288567 w 1811701"/>
              <a:gd name="connsiteY0-656" fmla="*/ 555674 h 1898251"/>
              <a:gd name="connsiteX1-657" fmla="*/ 88590 w 1811701"/>
              <a:gd name="connsiteY1-658" fmla="*/ 947092 h 1898251"/>
              <a:gd name="connsiteX2-659" fmla="*/ 10243 w 1811701"/>
              <a:gd name="connsiteY2-660" fmla="*/ 1744704 h 1898251"/>
              <a:gd name="connsiteX3-661" fmla="*/ 306327 w 1811701"/>
              <a:gd name="connsiteY3-662" fmla="*/ 1898251 h 1898251"/>
              <a:gd name="connsiteX4-663" fmla="*/ 1666327 w 1811701"/>
              <a:gd name="connsiteY4-664" fmla="*/ 1847529 h 1898251"/>
              <a:gd name="connsiteX5-665" fmla="*/ 1685455 w 1811701"/>
              <a:gd name="connsiteY5-666" fmla="*/ 1299247 h 1898251"/>
              <a:gd name="connsiteX6-667" fmla="*/ 1306672 w 1811701"/>
              <a:gd name="connsiteY6-668" fmla="*/ 1053233 h 1898251"/>
              <a:gd name="connsiteX7-669" fmla="*/ 1616888 w 1811701"/>
              <a:gd name="connsiteY7-670" fmla="*/ 533291 h 1898251"/>
              <a:gd name="connsiteX8-671" fmla="*/ 1485303 w 1811701"/>
              <a:gd name="connsiteY8-672" fmla="*/ 127710 h 1898251"/>
              <a:gd name="connsiteX9-673" fmla="*/ 927674 w 1811701"/>
              <a:gd name="connsiteY9-674" fmla="*/ 28097 h 1898251"/>
              <a:gd name="connsiteX10-675" fmla="*/ 288567 w 1811701"/>
              <a:gd name="connsiteY10-676" fmla="*/ 555674 h 1898251"/>
              <a:gd name="connsiteX0-677" fmla="*/ 288567 w 1811701"/>
              <a:gd name="connsiteY0-678" fmla="*/ 479828 h 1822405"/>
              <a:gd name="connsiteX1-679" fmla="*/ 88590 w 1811701"/>
              <a:gd name="connsiteY1-680" fmla="*/ 871246 h 1822405"/>
              <a:gd name="connsiteX2-681" fmla="*/ 10243 w 1811701"/>
              <a:gd name="connsiteY2-682" fmla="*/ 1668858 h 1822405"/>
              <a:gd name="connsiteX3-683" fmla="*/ 306327 w 1811701"/>
              <a:gd name="connsiteY3-684" fmla="*/ 1822405 h 1822405"/>
              <a:gd name="connsiteX4-685" fmla="*/ 1666327 w 1811701"/>
              <a:gd name="connsiteY4-686" fmla="*/ 1771683 h 1822405"/>
              <a:gd name="connsiteX5-687" fmla="*/ 1685455 w 1811701"/>
              <a:gd name="connsiteY5-688" fmla="*/ 1223401 h 1822405"/>
              <a:gd name="connsiteX6-689" fmla="*/ 1306672 w 1811701"/>
              <a:gd name="connsiteY6-690" fmla="*/ 977387 h 1822405"/>
              <a:gd name="connsiteX7-691" fmla="*/ 1616888 w 1811701"/>
              <a:gd name="connsiteY7-692" fmla="*/ 457445 h 1822405"/>
              <a:gd name="connsiteX8-693" fmla="*/ 1485303 w 1811701"/>
              <a:gd name="connsiteY8-694" fmla="*/ 51864 h 1822405"/>
              <a:gd name="connsiteX9-695" fmla="*/ 895599 w 1811701"/>
              <a:gd name="connsiteY9-696" fmla="*/ 79530 h 1822405"/>
              <a:gd name="connsiteX10-697" fmla="*/ 288567 w 1811701"/>
              <a:gd name="connsiteY10-698" fmla="*/ 479828 h 1822405"/>
              <a:gd name="connsiteX0-699" fmla="*/ 288567 w 1811701"/>
              <a:gd name="connsiteY0-700" fmla="*/ 419258 h 1761835"/>
              <a:gd name="connsiteX1-701" fmla="*/ 88590 w 1811701"/>
              <a:gd name="connsiteY1-702" fmla="*/ 810676 h 1761835"/>
              <a:gd name="connsiteX2-703" fmla="*/ 10243 w 1811701"/>
              <a:gd name="connsiteY2-704" fmla="*/ 1608288 h 1761835"/>
              <a:gd name="connsiteX3-705" fmla="*/ 306327 w 1811701"/>
              <a:gd name="connsiteY3-706" fmla="*/ 1761835 h 1761835"/>
              <a:gd name="connsiteX4-707" fmla="*/ 1666327 w 1811701"/>
              <a:gd name="connsiteY4-708" fmla="*/ 1711113 h 1761835"/>
              <a:gd name="connsiteX5-709" fmla="*/ 1685455 w 1811701"/>
              <a:gd name="connsiteY5-710" fmla="*/ 1162831 h 1761835"/>
              <a:gd name="connsiteX6-711" fmla="*/ 1306672 w 1811701"/>
              <a:gd name="connsiteY6-712" fmla="*/ 916817 h 1761835"/>
              <a:gd name="connsiteX7-713" fmla="*/ 1616888 w 1811701"/>
              <a:gd name="connsiteY7-714" fmla="*/ 396875 h 1761835"/>
              <a:gd name="connsiteX8-715" fmla="*/ 1373040 w 1811701"/>
              <a:gd name="connsiteY8-716" fmla="*/ 118574 h 1761835"/>
              <a:gd name="connsiteX9-717" fmla="*/ 895599 w 1811701"/>
              <a:gd name="connsiteY9-718" fmla="*/ 18960 h 1761835"/>
              <a:gd name="connsiteX10-719" fmla="*/ 288567 w 1811701"/>
              <a:gd name="connsiteY10-720" fmla="*/ 419258 h 1761835"/>
              <a:gd name="connsiteX0-721" fmla="*/ 288567 w 1811701"/>
              <a:gd name="connsiteY0-722" fmla="*/ 419258 h 1761835"/>
              <a:gd name="connsiteX1-723" fmla="*/ 88590 w 1811701"/>
              <a:gd name="connsiteY1-724" fmla="*/ 810676 h 1761835"/>
              <a:gd name="connsiteX2-725" fmla="*/ 10243 w 1811701"/>
              <a:gd name="connsiteY2-726" fmla="*/ 1608288 h 1761835"/>
              <a:gd name="connsiteX3-727" fmla="*/ 306327 w 1811701"/>
              <a:gd name="connsiteY3-728" fmla="*/ 1761835 h 1761835"/>
              <a:gd name="connsiteX4-729" fmla="*/ 1666327 w 1811701"/>
              <a:gd name="connsiteY4-730" fmla="*/ 1711113 h 1761835"/>
              <a:gd name="connsiteX5-731" fmla="*/ 1685455 w 1811701"/>
              <a:gd name="connsiteY5-732" fmla="*/ 1162831 h 1761835"/>
              <a:gd name="connsiteX6-733" fmla="*/ 1306672 w 1811701"/>
              <a:gd name="connsiteY6-734" fmla="*/ 916817 h 1761835"/>
              <a:gd name="connsiteX7-735" fmla="*/ 1584814 w 1811701"/>
              <a:gd name="connsiteY7-736" fmla="*/ 510012 h 1761835"/>
              <a:gd name="connsiteX8-737" fmla="*/ 1373040 w 1811701"/>
              <a:gd name="connsiteY8-738" fmla="*/ 118574 h 1761835"/>
              <a:gd name="connsiteX9-739" fmla="*/ 895599 w 1811701"/>
              <a:gd name="connsiteY9-740" fmla="*/ 18960 h 1761835"/>
              <a:gd name="connsiteX10-741" fmla="*/ 288567 w 1811701"/>
              <a:gd name="connsiteY10-742" fmla="*/ 419258 h 1761835"/>
              <a:gd name="connsiteX0-743" fmla="*/ 288567 w 1770444"/>
              <a:gd name="connsiteY0-744" fmla="*/ 419258 h 1761835"/>
              <a:gd name="connsiteX1-745" fmla="*/ 88590 w 1770444"/>
              <a:gd name="connsiteY1-746" fmla="*/ 810676 h 1761835"/>
              <a:gd name="connsiteX2-747" fmla="*/ 10243 w 1770444"/>
              <a:gd name="connsiteY2-748" fmla="*/ 1608288 h 1761835"/>
              <a:gd name="connsiteX3-749" fmla="*/ 306327 w 1770444"/>
              <a:gd name="connsiteY3-750" fmla="*/ 1761835 h 1761835"/>
              <a:gd name="connsiteX4-751" fmla="*/ 1666327 w 1770444"/>
              <a:gd name="connsiteY4-752" fmla="*/ 1711113 h 1761835"/>
              <a:gd name="connsiteX5-753" fmla="*/ 1589229 w 1770444"/>
              <a:gd name="connsiteY5-754" fmla="*/ 1176973 h 1761835"/>
              <a:gd name="connsiteX6-755" fmla="*/ 1306672 w 1770444"/>
              <a:gd name="connsiteY6-756" fmla="*/ 916817 h 1761835"/>
              <a:gd name="connsiteX7-757" fmla="*/ 1584814 w 1770444"/>
              <a:gd name="connsiteY7-758" fmla="*/ 510012 h 1761835"/>
              <a:gd name="connsiteX8-759" fmla="*/ 1373040 w 1770444"/>
              <a:gd name="connsiteY8-760" fmla="*/ 118574 h 1761835"/>
              <a:gd name="connsiteX9-761" fmla="*/ 895599 w 1770444"/>
              <a:gd name="connsiteY9-762" fmla="*/ 18960 h 1761835"/>
              <a:gd name="connsiteX10-763" fmla="*/ 288567 w 1770444"/>
              <a:gd name="connsiteY10-764" fmla="*/ 419258 h 1761835"/>
              <a:gd name="connsiteX0-765" fmla="*/ 288567 w 1592514"/>
              <a:gd name="connsiteY0-766" fmla="*/ 419258 h 1863058"/>
              <a:gd name="connsiteX1-767" fmla="*/ 88590 w 1592514"/>
              <a:gd name="connsiteY1-768" fmla="*/ 810676 h 1863058"/>
              <a:gd name="connsiteX2-769" fmla="*/ 10243 w 1592514"/>
              <a:gd name="connsiteY2-770" fmla="*/ 1608288 h 1863058"/>
              <a:gd name="connsiteX3-771" fmla="*/ 306327 w 1592514"/>
              <a:gd name="connsiteY3-772" fmla="*/ 1761835 h 1863058"/>
              <a:gd name="connsiteX4-773" fmla="*/ 1377650 w 1592514"/>
              <a:gd name="connsiteY4-774" fmla="*/ 1838393 h 1863058"/>
              <a:gd name="connsiteX5-775" fmla="*/ 1589229 w 1592514"/>
              <a:gd name="connsiteY5-776" fmla="*/ 1176973 h 1863058"/>
              <a:gd name="connsiteX6-777" fmla="*/ 1306672 w 1592514"/>
              <a:gd name="connsiteY6-778" fmla="*/ 916817 h 1863058"/>
              <a:gd name="connsiteX7-779" fmla="*/ 1584814 w 1592514"/>
              <a:gd name="connsiteY7-780" fmla="*/ 510012 h 1863058"/>
              <a:gd name="connsiteX8-781" fmla="*/ 1373040 w 1592514"/>
              <a:gd name="connsiteY8-782" fmla="*/ 118574 h 1863058"/>
              <a:gd name="connsiteX9-783" fmla="*/ 895599 w 1592514"/>
              <a:gd name="connsiteY9-784" fmla="*/ 18960 h 1863058"/>
              <a:gd name="connsiteX10-785" fmla="*/ 288567 w 1592514"/>
              <a:gd name="connsiteY10-786" fmla="*/ 419258 h 1863058"/>
              <a:gd name="connsiteX0-787" fmla="*/ 421322 w 1594935"/>
              <a:gd name="connsiteY0-788" fmla="*/ 616342 h 1876292"/>
              <a:gd name="connsiteX1-789" fmla="*/ 91011 w 1594935"/>
              <a:gd name="connsiteY1-790" fmla="*/ 823910 h 1876292"/>
              <a:gd name="connsiteX2-791" fmla="*/ 12664 w 1594935"/>
              <a:gd name="connsiteY2-792" fmla="*/ 1621522 h 1876292"/>
              <a:gd name="connsiteX3-793" fmla="*/ 308748 w 1594935"/>
              <a:gd name="connsiteY3-794" fmla="*/ 1775069 h 1876292"/>
              <a:gd name="connsiteX4-795" fmla="*/ 1380071 w 1594935"/>
              <a:gd name="connsiteY4-796" fmla="*/ 1851627 h 1876292"/>
              <a:gd name="connsiteX5-797" fmla="*/ 1591650 w 1594935"/>
              <a:gd name="connsiteY5-798" fmla="*/ 1190207 h 1876292"/>
              <a:gd name="connsiteX6-799" fmla="*/ 1309093 w 1594935"/>
              <a:gd name="connsiteY6-800" fmla="*/ 930051 h 1876292"/>
              <a:gd name="connsiteX7-801" fmla="*/ 1587235 w 1594935"/>
              <a:gd name="connsiteY7-802" fmla="*/ 523246 h 1876292"/>
              <a:gd name="connsiteX8-803" fmla="*/ 1375461 w 1594935"/>
              <a:gd name="connsiteY8-804" fmla="*/ 131808 h 1876292"/>
              <a:gd name="connsiteX9-805" fmla="*/ 898020 w 1594935"/>
              <a:gd name="connsiteY9-806" fmla="*/ 32194 h 1876292"/>
              <a:gd name="connsiteX10-807" fmla="*/ 421322 w 1594935"/>
              <a:gd name="connsiteY10-808" fmla="*/ 616342 h 1876292"/>
              <a:gd name="connsiteX0-809" fmla="*/ 413257 w 1586870"/>
              <a:gd name="connsiteY0-810" fmla="*/ 616342 h 1876292"/>
              <a:gd name="connsiteX1-811" fmla="*/ 140873 w 1586870"/>
              <a:gd name="connsiteY1-812" fmla="*/ 993617 h 1876292"/>
              <a:gd name="connsiteX2-813" fmla="*/ 4599 w 1586870"/>
              <a:gd name="connsiteY2-814" fmla="*/ 1621522 h 1876292"/>
              <a:gd name="connsiteX3-815" fmla="*/ 300683 w 1586870"/>
              <a:gd name="connsiteY3-816" fmla="*/ 1775069 h 1876292"/>
              <a:gd name="connsiteX4-817" fmla="*/ 1372006 w 1586870"/>
              <a:gd name="connsiteY4-818" fmla="*/ 1851627 h 1876292"/>
              <a:gd name="connsiteX5-819" fmla="*/ 1583585 w 1586870"/>
              <a:gd name="connsiteY5-820" fmla="*/ 1190207 h 1876292"/>
              <a:gd name="connsiteX6-821" fmla="*/ 1301028 w 1586870"/>
              <a:gd name="connsiteY6-822" fmla="*/ 930051 h 1876292"/>
              <a:gd name="connsiteX7-823" fmla="*/ 1579170 w 1586870"/>
              <a:gd name="connsiteY7-824" fmla="*/ 523246 h 1876292"/>
              <a:gd name="connsiteX8-825" fmla="*/ 1367396 w 1586870"/>
              <a:gd name="connsiteY8-826" fmla="*/ 131808 h 1876292"/>
              <a:gd name="connsiteX9-827" fmla="*/ 889955 w 1586870"/>
              <a:gd name="connsiteY9-828" fmla="*/ 32194 h 1876292"/>
              <a:gd name="connsiteX10-829" fmla="*/ 413257 w 1586870"/>
              <a:gd name="connsiteY10-830" fmla="*/ 616342 h 1876292"/>
              <a:gd name="connsiteX0-831" fmla="*/ 284962 w 1458575"/>
              <a:gd name="connsiteY0-832" fmla="*/ 616342 h 1908017"/>
              <a:gd name="connsiteX1-833" fmla="*/ 12578 w 1458575"/>
              <a:gd name="connsiteY1-834" fmla="*/ 993617 h 1908017"/>
              <a:gd name="connsiteX2-835" fmla="*/ 172388 w 1458575"/>
              <a:gd name="connsiteY2-836" fmla="*/ 1775069 h 1908017"/>
              <a:gd name="connsiteX3-837" fmla="*/ 1243711 w 1458575"/>
              <a:gd name="connsiteY3-838" fmla="*/ 1851627 h 1908017"/>
              <a:gd name="connsiteX4-839" fmla="*/ 1455290 w 1458575"/>
              <a:gd name="connsiteY4-840" fmla="*/ 1190207 h 1908017"/>
              <a:gd name="connsiteX5-841" fmla="*/ 1172733 w 1458575"/>
              <a:gd name="connsiteY5-842" fmla="*/ 930051 h 1908017"/>
              <a:gd name="connsiteX6-843" fmla="*/ 1450875 w 1458575"/>
              <a:gd name="connsiteY6-844" fmla="*/ 523246 h 1908017"/>
              <a:gd name="connsiteX7-845" fmla="*/ 1239101 w 1458575"/>
              <a:gd name="connsiteY7-846" fmla="*/ 131808 h 1908017"/>
              <a:gd name="connsiteX8-847" fmla="*/ 761660 w 1458575"/>
              <a:gd name="connsiteY8-848" fmla="*/ 32194 h 1908017"/>
              <a:gd name="connsiteX9-849" fmla="*/ 284962 w 1458575"/>
              <a:gd name="connsiteY9-850" fmla="*/ 616342 h 1908017"/>
              <a:gd name="connsiteX0-851" fmla="*/ 343858 w 1519131"/>
              <a:gd name="connsiteY0-852" fmla="*/ 616342 h 1885036"/>
              <a:gd name="connsiteX1-853" fmla="*/ 71474 w 1519131"/>
              <a:gd name="connsiteY1-854" fmla="*/ 993617 h 1885036"/>
              <a:gd name="connsiteX2-855" fmla="*/ 115432 w 1519131"/>
              <a:gd name="connsiteY2-856" fmla="*/ 1704358 h 1885036"/>
              <a:gd name="connsiteX3-857" fmla="*/ 1302607 w 1519131"/>
              <a:gd name="connsiteY3-858" fmla="*/ 1851627 h 1885036"/>
              <a:gd name="connsiteX4-859" fmla="*/ 1514186 w 1519131"/>
              <a:gd name="connsiteY4-860" fmla="*/ 1190207 h 1885036"/>
              <a:gd name="connsiteX5-861" fmla="*/ 1231629 w 1519131"/>
              <a:gd name="connsiteY5-862" fmla="*/ 930051 h 1885036"/>
              <a:gd name="connsiteX6-863" fmla="*/ 1509771 w 1519131"/>
              <a:gd name="connsiteY6-864" fmla="*/ 523246 h 1885036"/>
              <a:gd name="connsiteX7-865" fmla="*/ 1297997 w 1519131"/>
              <a:gd name="connsiteY7-866" fmla="*/ 131808 h 1885036"/>
              <a:gd name="connsiteX8-867" fmla="*/ 820556 w 1519131"/>
              <a:gd name="connsiteY8-868" fmla="*/ 32194 h 1885036"/>
              <a:gd name="connsiteX9-869" fmla="*/ 343858 w 1519131"/>
              <a:gd name="connsiteY9-870" fmla="*/ 616342 h 1885036"/>
              <a:gd name="connsiteX0-871" fmla="*/ 343858 w 1549812"/>
              <a:gd name="connsiteY0-872" fmla="*/ 616342 h 1800235"/>
              <a:gd name="connsiteX1-873" fmla="*/ 71474 w 1549812"/>
              <a:gd name="connsiteY1-874" fmla="*/ 993617 h 1800235"/>
              <a:gd name="connsiteX2-875" fmla="*/ 115432 w 1549812"/>
              <a:gd name="connsiteY2-876" fmla="*/ 1704358 h 1800235"/>
              <a:gd name="connsiteX3-877" fmla="*/ 1389496 w 1549812"/>
              <a:gd name="connsiteY3-878" fmla="*/ 1724347 h 1800235"/>
              <a:gd name="connsiteX4-879" fmla="*/ 1514186 w 1549812"/>
              <a:gd name="connsiteY4-880" fmla="*/ 1190207 h 1800235"/>
              <a:gd name="connsiteX5-881" fmla="*/ 1231629 w 1549812"/>
              <a:gd name="connsiteY5-882" fmla="*/ 930051 h 1800235"/>
              <a:gd name="connsiteX6-883" fmla="*/ 1509771 w 1549812"/>
              <a:gd name="connsiteY6-884" fmla="*/ 523246 h 1800235"/>
              <a:gd name="connsiteX7-885" fmla="*/ 1297997 w 1549812"/>
              <a:gd name="connsiteY7-886" fmla="*/ 131808 h 1800235"/>
              <a:gd name="connsiteX8-887" fmla="*/ 820556 w 1549812"/>
              <a:gd name="connsiteY8-888" fmla="*/ 32194 h 1800235"/>
              <a:gd name="connsiteX9-889" fmla="*/ 343858 w 1549812"/>
              <a:gd name="connsiteY9-890" fmla="*/ 616342 h 180023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235" y="connsiteY9-236"/>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417"/>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418"/>
          <p:cNvGrpSpPr/>
          <p:nvPr/>
        </p:nvGrpSpPr>
        <p:grpSpPr bwMode="auto">
          <a:xfrm>
            <a:off x="7205350" y="3289251"/>
            <a:ext cx="1458912" cy="933450"/>
            <a:chOff x="2889" y="1631"/>
            <a:chExt cx="980" cy="743"/>
          </a:xfrm>
        </p:grpSpPr>
        <p:sp>
          <p:nvSpPr>
            <p:cNvPr id="13" name="Rectangle 419"/>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 name="AutoShape 420"/>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 name="Freeform 427"/>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Box 580"/>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endPar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endParaRPr>
          </a:p>
        </p:txBody>
      </p:sp>
      <p:sp>
        <p:nvSpPr>
          <p:cNvPr id="17" name="Text Box 580"/>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endPar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endParaRPr>
          </a:p>
        </p:txBody>
      </p:sp>
      <p:sp>
        <p:nvSpPr>
          <p:cNvPr id="19" name="Text Box 580"/>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endPar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endParaRPr>
          </a:p>
          <a:p>
            <a:pPr marL="0" marR="0" lvl="0" indent="0" algn="l" defTabSz="914400" rtl="0" eaLnBrk="1" fontAlgn="auto" latinLnBrk="0" hangingPunct="1">
              <a:lnSpc>
                <a:spcPct val="80000"/>
              </a:lnSpc>
              <a:spcBef>
                <a:spcPct val="0"/>
              </a:spcBef>
              <a:spcAft>
                <a:spcPts val="0"/>
              </a:spcAft>
              <a:buClrTx/>
              <a:buSzTx/>
              <a:buFontTx/>
              <a:buNone/>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endPar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endParaRPr>
          </a:p>
        </p:txBody>
      </p:sp>
      <p:sp>
        <p:nvSpPr>
          <p:cNvPr id="20" name="Freeform 19"/>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534770"/>
              <a:gd name="connsiteY0-74" fmla="*/ 553225 h 1800672"/>
              <a:gd name="connsiteX1-75" fmla="*/ 3 w 1534770"/>
              <a:gd name="connsiteY1-76" fmla="*/ 958784 h 1800672"/>
              <a:gd name="connsiteX2-77" fmla="*/ 367657 w 1534770"/>
              <a:gd name="connsiteY2-78" fmla="*/ 1526890 h 1800672"/>
              <a:gd name="connsiteX3-79" fmla="*/ 1186523 w 1534770"/>
              <a:gd name="connsiteY3-80" fmla="*/ 1794234 h 1800672"/>
              <a:gd name="connsiteX4-81" fmla="*/ 1520754 w 1534770"/>
              <a:gd name="connsiteY4-82" fmla="*/ 1276255 h 1800672"/>
              <a:gd name="connsiteX5-83" fmla="*/ 1468513 w 1534770"/>
              <a:gd name="connsiteY5-84" fmla="*/ 691440 h 1800672"/>
              <a:gd name="connsiteX6-85" fmla="*/ 1435794 w 1534770"/>
              <a:gd name="connsiteY6-86" fmla="*/ 107761 h 1800672"/>
              <a:gd name="connsiteX7-87" fmla="*/ 839087 w 1534770"/>
              <a:gd name="connsiteY7-88" fmla="*/ 39789 h 1800672"/>
              <a:gd name="connsiteX8-89" fmla="*/ 360355 w 1534770"/>
              <a:gd name="connsiteY8-90" fmla="*/ 553225 h 1800672"/>
              <a:gd name="connsiteX0-91" fmla="*/ 360355 w 1580585"/>
              <a:gd name="connsiteY0-92" fmla="*/ 553225 h 1880420"/>
              <a:gd name="connsiteX1-93" fmla="*/ 3 w 1580585"/>
              <a:gd name="connsiteY1-94" fmla="*/ 958784 h 1880420"/>
              <a:gd name="connsiteX2-95" fmla="*/ 367657 w 1580585"/>
              <a:gd name="connsiteY2-96" fmla="*/ 1526890 h 1880420"/>
              <a:gd name="connsiteX3-97" fmla="*/ 1186523 w 1580585"/>
              <a:gd name="connsiteY3-98" fmla="*/ 1794234 h 1880420"/>
              <a:gd name="connsiteX4-99" fmla="*/ 1570188 w 1580585"/>
              <a:gd name="connsiteY4-100" fmla="*/ 1785433 h 1880420"/>
              <a:gd name="connsiteX5-101" fmla="*/ 1468513 w 1580585"/>
              <a:gd name="connsiteY5-102" fmla="*/ 691440 h 1880420"/>
              <a:gd name="connsiteX6-103" fmla="*/ 1435794 w 1580585"/>
              <a:gd name="connsiteY6-104" fmla="*/ 107761 h 1880420"/>
              <a:gd name="connsiteX7-105" fmla="*/ 839087 w 1580585"/>
              <a:gd name="connsiteY7-106" fmla="*/ 39789 h 1880420"/>
              <a:gd name="connsiteX8-107" fmla="*/ 360355 w 1580585"/>
              <a:gd name="connsiteY8-108" fmla="*/ 553225 h 1880420"/>
              <a:gd name="connsiteX0-109" fmla="*/ 316588 w 1580732"/>
              <a:gd name="connsiteY0-110" fmla="*/ 359285 h 1867156"/>
              <a:gd name="connsiteX1-111" fmla="*/ 150 w 1580732"/>
              <a:gd name="connsiteY1-112" fmla="*/ 945520 h 1867156"/>
              <a:gd name="connsiteX2-113" fmla="*/ 367804 w 1580732"/>
              <a:gd name="connsiteY2-114" fmla="*/ 1513626 h 1867156"/>
              <a:gd name="connsiteX3-115" fmla="*/ 1186670 w 1580732"/>
              <a:gd name="connsiteY3-116" fmla="*/ 1780970 h 1867156"/>
              <a:gd name="connsiteX4-117" fmla="*/ 1570335 w 1580732"/>
              <a:gd name="connsiteY4-118" fmla="*/ 1772169 h 1867156"/>
              <a:gd name="connsiteX5-119" fmla="*/ 1468660 w 1580732"/>
              <a:gd name="connsiteY5-120" fmla="*/ 678176 h 1867156"/>
              <a:gd name="connsiteX6-121" fmla="*/ 1435941 w 1580732"/>
              <a:gd name="connsiteY6-122" fmla="*/ 94497 h 1867156"/>
              <a:gd name="connsiteX7-123" fmla="*/ 839234 w 1580732"/>
              <a:gd name="connsiteY7-124" fmla="*/ 26525 h 1867156"/>
              <a:gd name="connsiteX8-125" fmla="*/ 316588 w 1580732"/>
              <a:gd name="connsiteY8-126" fmla="*/ 359285 h 1867156"/>
              <a:gd name="connsiteX0-127" fmla="*/ 163575 w 1427719"/>
              <a:gd name="connsiteY0-128" fmla="*/ 359285 h 1867156"/>
              <a:gd name="connsiteX1-129" fmla="*/ 836 w 1427719"/>
              <a:gd name="connsiteY1-130" fmla="*/ 1076921 h 1867156"/>
              <a:gd name="connsiteX2-131" fmla="*/ 214791 w 1427719"/>
              <a:gd name="connsiteY2-132" fmla="*/ 1513626 h 1867156"/>
              <a:gd name="connsiteX3-133" fmla="*/ 1033657 w 1427719"/>
              <a:gd name="connsiteY3-134" fmla="*/ 1780970 h 1867156"/>
              <a:gd name="connsiteX4-135" fmla="*/ 1417322 w 1427719"/>
              <a:gd name="connsiteY4-136" fmla="*/ 1772169 h 1867156"/>
              <a:gd name="connsiteX5-137" fmla="*/ 1315647 w 1427719"/>
              <a:gd name="connsiteY5-138" fmla="*/ 678176 h 1867156"/>
              <a:gd name="connsiteX6-139" fmla="*/ 1282928 w 1427719"/>
              <a:gd name="connsiteY6-140" fmla="*/ 94497 h 1867156"/>
              <a:gd name="connsiteX7-141" fmla="*/ 686221 w 1427719"/>
              <a:gd name="connsiteY7-142" fmla="*/ 26525 h 1867156"/>
              <a:gd name="connsiteX8-143" fmla="*/ 163575 w 1427719"/>
              <a:gd name="connsiteY8-144" fmla="*/ 359285 h 1867156"/>
              <a:gd name="connsiteX0-145" fmla="*/ 163575 w 1426632"/>
              <a:gd name="connsiteY0-146" fmla="*/ 394322 h 1902193"/>
              <a:gd name="connsiteX1-147" fmla="*/ 836 w 1426632"/>
              <a:gd name="connsiteY1-148" fmla="*/ 1111958 h 1902193"/>
              <a:gd name="connsiteX2-149" fmla="*/ 214791 w 1426632"/>
              <a:gd name="connsiteY2-150" fmla="*/ 1548663 h 1902193"/>
              <a:gd name="connsiteX3-151" fmla="*/ 1033657 w 1426632"/>
              <a:gd name="connsiteY3-152" fmla="*/ 1816007 h 1902193"/>
              <a:gd name="connsiteX4-153" fmla="*/ 1417322 w 1426632"/>
              <a:gd name="connsiteY4-154" fmla="*/ 1807206 h 1902193"/>
              <a:gd name="connsiteX5-155" fmla="*/ 1315647 w 1426632"/>
              <a:gd name="connsiteY5-156" fmla="*/ 713213 h 1902193"/>
              <a:gd name="connsiteX6-157" fmla="*/ 1401843 w 1426632"/>
              <a:gd name="connsiteY6-158" fmla="*/ 63834 h 1902193"/>
              <a:gd name="connsiteX7-159" fmla="*/ 686221 w 1426632"/>
              <a:gd name="connsiteY7-160" fmla="*/ 61562 h 1902193"/>
              <a:gd name="connsiteX8-161" fmla="*/ 163575 w 1426632"/>
              <a:gd name="connsiteY8-162" fmla="*/ 394322 h 1902193"/>
              <a:gd name="connsiteX0-163" fmla="*/ 163575 w 1435249"/>
              <a:gd name="connsiteY0-164" fmla="*/ 394322 h 1885560"/>
              <a:gd name="connsiteX1-165" fmla="*/ 836 w 1435249"/>
              <a:gd name="connsiteY1-166" fmla="*/ 1111958 h 1885560"/>
              <a:gd name="connsiteX2-167" fmla="*/ 214791 w 1435249"/>
              <a:gd name="connsiteY2-168" fmla="*/ 1548663 h 1885560"/>
              <a:gd name="connsiteX3-169" fmla="*/ 1033657 w 1435249"/>
              <a:gd name="connsiteY3-170" fmla="*/ 1816007 h 1885560"/>
              <a:gd name="connsiteX4-171" fmla="*/ 1417322 w 1435249"/>
              <a:gd name="connsiteY4-172" fmla="*/ 1807206 h 1885560"/>
              <a:gd name="connsiteX5-173" fmla="*/ 1375103 w 1435249"/>
              <a:gd name="connsiteY5-174" fmla="*/ 943164 h 1885560"/>
              <a:gd name="connsiteX6-175" fmla="*/ 1401843 w 1435249"/>
              <a:gd name="connsiteY6-176" fmla="*/ 63834 h 1885560"/>
              <a:gd name="connsiteX7-177" fmla="*/ 686221 w 1435249"/>
              <a:gd name="connsiteY7-178" fmla="*/ 61562 h 1885560"/>
              <a:gd name="connsiteX8-179" fmla="*/ 163575 w 1435249"/>
              <a:gd name="connsiteY8-180" fmla="*/ 394322 h 1885560"/>
              <a:gd name="connsiteX0-181" fmla="*/ 128947 w 1438213"/>
              <a:gd name="connsiteY0-182" fmla="*/ 345176 h 1883146"/>
              <a:gd name="connsiteX1-183" fmla="*/ 3802 w 1438213"/>
              <a:gd name="connsiteY1-184" fmla="*/ 1109544 h 1883146"/>
              <a:gd name="connsiteX2-185" fmla="*/ 217757 w 1438213"/>
              <a:gd name="connsiteY2-186" fmla="*/ 1546249 h 1883146"/>
              <a:gd name="connsiteX3-187" fmla="*/ 1036623 w 1438213"/>
              <a:gd name="connsiteY3-188" fmla="*/ 1813593 h 1883146"/>
              <a:gd name="connsiteX4-189" fmla="*/ 1420288 w 1438213"/>
              <a:gd name="connsiteY4-190" fmla="*/ 1804792 h 1883146"/>
              <a:gd name="connsiteX5-191" fmla="*/ 1378069 w 1438213"/>
              <a:gd name="connsiteY5-192" fmla="*/ 940750 h 1883146"/>
              <a:gd name="connsiteX6-193" fmla="*/ 1404809 w 1438213"/>
              <a:gd name="connsiteY6-194" fmla="*/ 61420 h 1883146"/>
              <a:gd name="connsiteX7-195" fmla="*/ 689187 w 1438213"/>
              <a:gd name="connsiteY7-196" fmla="*/ 59148 h 1883146"/>
              <a:gd name="connsiteX8-197" fmla="*/ 128947 w 1438213"/>
              <a:gd name="connsiteY8-198" fmla="*/ 345176 h 1883146"/>
              <a:gd name="connsiteX0-199" fmla="*/ 126587 w 1435854"/>
              <a:gd name="connsiteY0-200" fmla="*/ 353278 h 1891248"/>
              <a:gd name="connsiteX1-201" fmla="*/ 1442 w 1435854"/>
              <a:gd name="connsiteY1-202" fmla="*/ 1117646 h 1891248"/>
              <a:gd name="connsiteX2-203" fmla="*/ 215397 w 1435854"/>
              <a:gd name="connsiteY2-204" fmla="*/ 1554351 h 1891248"/>
              <a:gd name="connsiteX3-205" fmla="*/ 1034263 w 1435854"/>
              <a:gd name="connsiteY3-206" fmla="*/ 1821695 h 1891248"/>
              <a:gd name="connsiteX4-207" fmla="*/ 1417928 w 1435854"/>
              <a:gd name="connsiteY4-208" fmla="*/ 1812894 h 1891248"/>
              <a:gd name="connsiteX5-209" fmla="*/ 1375709 w 1435854"/>
              <a:gd name="connsiteY5-210" fmla="*/ 948852 h 1891248"/>
              <a:gd name="connsiteX6-211" fmla="*/ 1402449 w 1435854"/>
              <a:gd name="connsiteY6-212" fmla="*/ 69522 h 1891248"/>
              <a:gd name="connsiteX7-213" fmla="*/ 221605 w 1435854"/>
              <a:gd name="connsiteY7-214" fmla="*/ 47778 h 1891248"/>
              <a:gd name="connsiteX8-215" fmla="*/ 126587 w 1435854"/>
              <a:gd name="connsiteY8-216" fmla="*/ 353278 h 1891248"/>
              <a:gd name="connsiteX0-217" fmla="*/ 35803 w 1453152"/>
              <a:gd name="connsiteY0-218" fmla="*/ 439993 h 1896181"/>
              <a:gd name="connsiteX1-219" fmla="*/ 18740 w 1453152"/>
              <a:gd name="connsiteY1-220" fmla="*/ 1122579 h 1896181"/>
              <a:gd name="connsiteX2-221" fmla="*/ 232695 w 1453152"/>
              <a:gd name="connsiteY2-222" fmla="*/ 1559284 h 1896181"/>
              <a:gd name="connsiteX3-223" fmla="*/ 1051561 w 1453152"/>
              <a:gd name="connsiteY3-224" fmla="*/ 1826628 h 1896181"/>
              <a:gd name="connsiteX4-225" fmla="*/ 1435226 w 1453152"/>
              <a:gd name="connsiteY4-226" fmla="*/ 1817827 h 1896181"/>
              <a:gd name="connsiteX5-227" fmla="*/ 1393007 w 1453152"/>
              <a:gd name="connsiteY5-228" fmla="*/ 953785 h 1896181"/>
              <a:gd name="connsiteX6-229" fmla="*/ 1419747 w 1453152"/>
              <a:gd name="connsiteY6-230" fmla="*/ 74455 h 1896181"/>
              <a:gd name="connsiteX7-231" fmla="*/ 238903 w 1453152"/>
              <a:gd name="connsiteY7-232" fmla="*/ 52711 h 1896181"/>
              <a:gd name="connsiteX8-233" fmla="*/ 35803 w 1453152"/>
              <a:gd name="connsiteY8-234" fmla="*/ 439993 h 1896181"/>
              <a:gd name="connsiteX0-235" fmla="*/ 35803 w 1447873"/>
              <a:gd name="connsiteY0-236" fmla="*/ 439993 h 1952840"/>
              <a:gd name="connsiteX1-237" fmla="*/ 18740 w 1447873"/>
              <a:gd name="connsiteY1-238" fmla="*/ 1122579 h 1952840"/>
              <a:gd name="connsiteX2-239" fmla="*/ 232695 w 1447873"/>
              <a:gd name="connsiteY2-240" fmla="*/ 1559284 h 1952840"/>
              <a:gd name="connsiteX3-241" fmla="*/ 1130848 w 1447873"/>
              <a:gd name="connsiteY3-242" fmla="*/ 1925181 h 1952840"/>
              <a:gd name="connsiteX4-243" fmla="*/ 1435226 w 1447873"/>
              <a:gd name="connsiteY4-244" fmla="*/ 1817827 h 1952840"/>
              <a:gd name="connsiteX5-245" fmla="*/ 1393007 w 1447873"/>
              <a:gd name="connsiteY5-246" fmla="*/ 953785 h 1952840"/>
              <a:gd name="connsiteX6-247" fmla="*/ 1419747 w 1447873"/>
              <a:gd name="connsiteY6-248" fmla="*/ 74455 h 1952840"/>
              <a:gd name="connsiteX7-249" fmla="*/ 238903 w 1447873"/>
              <a:gd name="connsiteY7-250" fmla="*/ 52711 h 1952840"/>
              <a:gd name="connsiteX8-251" fmla="*/ 35803 w 1447873"/>
              <a:gd name="connsiteY8-252" fmla="*/ 439993 h 19528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 name="Group 20"/>
          <p:cNvGrpSpPr/>
          <p:nvPr/>
        </p:nvGrpSpPr>
        <p:grpSpPr>
          <a:xfrm>
            <a:off x="10837700" y="3928050"/>
            <a:ext cx="687393" cy="721548"/>
            <a:chOff x="5203089" y="1751190"/>
            <a:chExt cx="858331" cy="662414"/>
          </a:xfrm>
        </p:grpSpPr>
        <p:sp>
          <p:nvSpPr>
            <p:cNvPr id="22" name="Freeform 21"/>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22"/>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Connector 23"/>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10771171" y="3194171"/>
            <a:ext cx="594613" cy="648336"/>
            <a:chOff x="5203089" y="1751190"/>
            <a:chExt cx="858331" cy="662414"/>
          </a:xfrm>
        </p:grpSpPr>
        <p:sp>
          <p:nvSpPr>
            <p:cNvPr id="31" name="Freeform 30"/>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1" fmla="*/ 3618 w 651290"/>
                <a:gd name="connsiteY0-2" fmla="*/ 593378 h 593378"/>
                <a:gd name="connsiteX1-3" fmla="*/ 0 w 651290"/>
                <a:gd name="connsiteY1-4" fmla="*/ 242416 h 593378"/>
                <a:gd name="connsiteX2-5" fmla="*/ 423338 w 651290"/>
                <a:gd name="connsiteY2-6" fmla="*/ 101308 h 593378"/>
                <a:gd name="connsiteX3-7" fmla="*/ 647672 w 651290"/>
                <a:gd name="connsiteY3-8" fmla="*/ 0 h 593378"/>
                <a:gd name="connsiteX4-9" fmla="*/ 651290 w 651290"/>
                <a:gd name="connsiteY4-10" fmla="*/ 593378 h 593378"/>
                <a:gd name="connsiteX5-11" fmla="*/ 3618 w 651290"/>
                <a:gd name="connsiteY5-12" fmla="*/ 593378 h 593378"/>
                <a:gd name="connsiteX0-13" fmla="*/ 3618 w 651290"/>
                <a:gd name="connsiteY0-14" fmla="*/ 662124 h 662124"/>
                <a:gd name="connsiteX1-15" fmla="*/ 0 w 651290"/>
                <a:gd name="connsiteY1-16" fmla="*/ 311162 h 662124"/>
                <a:gd name="connsiteX2-17" fmla="*/ 376300 w 651290"/>
                <a:gd name="connsiteY2-18" fmla="*/ 0 h 662124"/>
                <a:gd name="connsiteX3-19" fmla="*/ 647672 w 651290"/>
                <a:gd name="connsiteY3-20" fmla="*/ 68746 h 662124"/>
                <a:gd name="connsiteX4-21" fmla="*/ 651290 w 651290"/>
                <a:gd name="connsiteY4-22" fmla="*/ 662124 h 662124"/>
                <a:gd name="connsiteX5-23" fmla="*/ 3618 w 651290"/>
                <a:gd name="connsiteY5-24" fmla="*/ 662124 h 662124"/>
                <a:gd name="connsiteX0-25" fmla="*/ 0 w 647672"/>
                <a:gd name="connsiteY0-26" fmla="*/ 662124 h 662124"/>
                <a:gd name="connsiteX1-27" fmla="*/ 123021 w 647672"/>
                <a:gd name="connsiteY1-28" fmla="*/ 83217 h 662124"/>
                <a:gd name="connsiteX2-29" fmla="*/ 372682 w 647672"/>
                <a:gd name="connsiteY2-30" fmla="*/ 0 h 662124"/>
                <a:gd name="connsiteX3-31" fmla="*/ 644054 w 647672"/>
                <a:gd name="connsiteY3-32" fmla="*/ 68746 h 662124"/>
                <a:gd name="connsiteX4-33" fmla="*/ 647672 w 647672"/>
                <a:gd name="connsiteY4-34" fmla="*/ 662124 h 662124"/>
                <a:gd name="connsiteX5-35" fmla="*/ 0 w 647672"/>
                <a:gd name="connsiteY5-36" fmla="*/ 662124 h 662124"/>
                <a:gd name="connsiteX0-37" fmla="*/ 7238 w 524651"/>
                <a:gd name="connsiteY0-38" fmla="*/ 669360 h 669360"/>
                <a:gd name="connsiteX1-39" fmla="*/ 0 w 524651"/>
                <a:gd name="connsiteY1-40" fmla="*/ 83217 h 669360"/>
                <a:gd name="connsiteX2-41" fmla="*/ 249661 w 524651"/>
                <a:gd name="connsiteY2-42" fmla="*/ 0 h 669360"/>
                <a:gd name="connsiteX3-43" fmla="*/ 521033 w 524651"/>
                <a:gd name="connsiteY3-44" fmla="*/ 68746 h 669360"/>
                <a:gd name="connsiteX4-45" fmla="*/ 524651 w 524651"/>
                <a:gd name="connsiteY4-46" fmla="*/ 662124 h 669360"/>
                <a:gd name="connsiteX5-47" fmla="*/ 7238 w 524651"/>
                <a:gd name="connsiteY5-48" fmla="*/ 669360 h 669360"/>
                <a:gd name="connsiteX0-49" fmla="*/ 438 w 528706"/>
                <a:gd name="connsiteY0-50" fmla="*/ 665742 h 665742"/>
                <a:gd name="connsiteX1-51" fmla="*/ 4055 w 528706"/>
                <a:gd name="connsiteY1-52" fmla="*/ 83217 h 665742"/>
                <a:gd name="connsiteX2-53" fmla="*/ 253716 w 528706"/>
                <a:gd name="connsiteY2-54" fmla="*/ 0 h 665742"/>
                <a:gd name="connsiteX3-55" fmla="*/ 525088 w 528706"/>
                <a:gd name="connsiteY3-56" fmla="*/ 68746 h 665742"/>
                <a:gd name="connsiteX4-57" fmla="*/ 528706 w 528706"/>
                <a:gd name="connsiteY4-58" fmla="*/ 662124 h 665742"/>
                <a:gd name="connsiteX5-59" fmla="*/ 438 w 528706"/>
                <a:gd name="connsiteY5-60" fmla="*/ 665742 h 665742"/>
                <a:gd name="connsiteX0-61" fmla="*/ 155 w 546514"/>
                <a:gd name="connsiteY0-62" fmla="*/ 662124 h 662124"/>
                <a:gd name="connsiteX1-63" fmla="*/ 21863 w 546514"/>
                <a:gd name="connsiteY1-64" fmla="*/ 83217 h 662124"/>
                <a:gd name="connsiteX2-65" fmla="*/ 271524 w 546514"/>
                <a:gd name="connsiteY2-66" fmla="*/ 0 h 662124"/>
                <a:gd name="connsiteX3-67" fmla="*/ 542896 w 546514"/>
                <a:gd name="connsiteY3-68" fmla="*/ 68746 h 662124"/>
                <a:gd name="connsiteX4-69" fmla="*/ 546514 w 546514"/>
                <a:gd name="connsiteY4-70" fmla="*/ 662124 h 662124"/>
                <a:gd name="connsiteX5-71" fmla="*/ 155 w 546514"/>
                <a:gd name="connsiteY5-72" fmla="*/ 662124 h 662124"/>
                <a:gd name="connsiteX0-73" fmla="*/ 10856 w 524651"/>
                <a:gd name="connsiteY0-74" fmla="*/ 658506 h 662124"/>
                <a:gd name="connsiteX1-75" fmla="*/ 0 w 524651"/>
                <a:gd name="connsiteY1-76" fmla="*/ 83217 h 662124"/>
                <a:gd name="connsiteX2-77" fmla="*/ 249661 w 524651"/>
                <a:gd name="connsiteY2-78" fmla="*/ 0 h 662124"/>
                <a:gd name="connsiteX3-79" fmla="*/ 521033 w 524651"/>
                <a:gd name="connsiteY3-80" fmla="*/ 68746 h 662124"/>
                <a:gd name="connsiteX4-81" fmla="*/ 524651 w 524651"/>
                <a:gd name="connsiteY4-82" fmla="*/ 662124 h 662124"/>
                <a:gd name="connsiteX5-83" fmla="*/ 10856 w 524651"/>
                <a:gd name="connsiteY5-84" fmla="*/ 658506 h 662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31"/>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 name="Freeform 38"/>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1" fmla="*/ 434989 w 1537226"/>
              <a:gd name="connsiteY0-2" fmla="*/ 253346 h 1763594"/>
              <a:gd name="connsiteX1-3" fmla="*/ 488 w 1537226"/>
              <a:gd name="connsiteY1-4" fmla="*/ 921706 h 1763594"/>
              <a:gd name="connsiteX2-5" fmla="*/ 368142 w 1537226"/>
              <a:gd name="connsiteY2-6" fmla="*/ 1489812 h 1763594"/>
              <a:gd name="connsiteX3-7" fmla="*/ 1187008 w 1537226"/>
              <a:gd name="connsiteY3-8" fmla="*/ 1757156 h 1763594"/>
              <a:gd name="connsiteX4-9" fmla="*/ 1521239 w 1537226"/>
              <a:gd name="connsiteY4-10" fmla="*/ 1239177 h 1763594"/>
              <a:gd name="connsiteX5-11" fmla="*/ 1468998 w 1537226"/>
              <a:gd name="connsiteY5-12" fmla="*/ 654362 h 1763594"/>
              <a:gd name="connsiteX6-13" fmla="*/ 1337412 w 1537226"/>
              <a:gd name="connsiteY6-14" fmla="*/ 136383 h 1763594"/>
              <a:gd name="connsiteX7-15" fmla="*/ 1086739 w 1537226"/>
              <a:gd name="connsiteY7-16" fmla="*/ 2711 h 1763594"/>
              <a:gd name="connsiteX8-17" fmla="*/ 434989 w 1537226"/>
              <a:gd name="connsiteY8-18" fmla="*/ 253346 h 1763594"/>
              <a:gd name="connsiteX0-19" fmla="*/ 434989 w 1537226"/>
              <a:gd name="connsiteY0-20" fmla="*/ 253346 h 1763594"/>
              <a:gd name="connsiteX1-21" fmla="*/ 488 w 1537226"/>
              <a:gd name="connsiteY1-22" fmla="*/ 921706 h 1763594"/>
              <a:gd name="connsiteX2-23" fmla="*/ 368142 w 1537226"/>
              <a:gd name="connsiteY2-24" fmla="*/ 1489812 h 1763594"/>
              <a:gd name="connsiteX3-25" fmla="*/ 1187008 w 1537226"/>
              <a:gd name="connsiteY3-26" fmla="*/ 1757156 h 1763594"/>
              <a:gd name="connsiteX4-27" fmla="*/ 1521239 w 1537226"/>
              <a:gd name="connsiteY4-28" fmla="*/ 1239177 h 1763594"/>
              <a:gd name="connsiteX5-29" fmla="*/ 1468998 w 1537226"/>
              <a:gd name="connsiteY5-30" fmla="*/ 654362 h 1763594"/>
              <a:gd name="connsiteX6-31" fmla="*/ 1337412 w 1537226"/>
              <a:gd name="connsiteY6-32" fmla="*/ 136383 h 1763594"/>
              <a:gd name="connsiteX7-33" fmla="*/ 839572 w 1537226"/>
              <a:gd name="connsiteY7-34" fmla="*/ 2711 h 1763594"/>
              <a:gd name="connsiteX8-35" fmla="*/ 434989 w 1537226"/>
              <a:gd name="connsiteY8-36" fmla="*/ 253346 h 1763594"/>
              <a:gd name="connsiteX0-37" fmla="*/ 360357 w 1536743"/>
              <a:gd name="connsiteY0-38" fmla="*/ 534641 h 1782088"/>
              <a:gd name="connsiteX1-39" fmla="*/ 5 w 1536743"/>
              <a:gd name="connsiteY1-40" fmla="*/ 940200 h 1782088"/>
              <a:gd name="connsiteX2-41" fmla="*/ 367659 w 1536743"/>
              <a:gd name="connsiteY2-42" fmla="*/ 1508306 h 1782088"/>
              <a:gd name="connsiteX3-43" fmla="*/ 1186525 w 1536743"/>
              <a:gd name="connsiteY3-44" fmla="*/ 1775650 h 1782088"/>
              <a:gd name="connsiteX4-45" fmla="*/ 1520756 w 1536743"/>
              <a:gd name="connsiteY4-46" fmla="*/ 1257671 h 1782088"/>
              <a:gd name="connsiteX5-47" fmla="*/ 1468515 w 1536743"/>
              <a:gd name="connsiteY5-48" fmla="*/ 672856 h 1782088"/>
              <a:gd name="connsiteX6-49" fmla="*/ 1336929 w 1536743"/>
              <a:gd name="connsiteY6-50" fmla="*/ 154877 h 1782088"/>
              <a:gd name="connsiteX7-51" fmla="*/ 839089 w 1536743"/>
              <a:gd name="connsiteY7-52" fmla="*/ 21205 h 1782088"/>
              <a:gd name="connsiteX8-53" fmla="*/ 360357 w 1536743"/>
              <a:gd name="connsiteY8-54" fmla="*/ 534641 h 1782088"/>
              <a:gd name="connsiteX0-55" fmla="*/ 360355 w 1536741"/>
              <a:gd name="connsiteY0-56" fmla="*/ 534641 h 1782088"/>
              <a:gd name="connsiteX1-57" fmla="*/ 3 w 1536741"/>
              <a:gd name="connsiteY1-58" fmla="*/ 940200 h 1782088"/>
              <a:gd name="connsiteX2-59" fmla="*/ 367657 w 1536741"/>
              <a:gd name="connsiteY2-60" fmla="*/ 1508306 h 1782088"/>
              <a:gd name="connsiteX3-61" fmla="*/ 1186523 w 1536741"/>
              <a:gd name="connsiteY3-62" fmla="*/ 1775650 h 1782088"/>
              <a:gd name="connsiteX4-63" fmla="*/ 1520754 w 1536741"/>
              <a:gd name="connsiteY4-64" fmla="*/ 1257671 h 1782088"/>
              <a:gd name="connsiteX5-65" fmla="*/ 1468513 w 1536741"/>
              <a:gd name="connsiteY5-66" fmla="*/ 672856 h 1782088"/>
              <a:gd name="connsiteX6-67" fmla="*/ 1336927 w 1536741"/>
              <a:gd name="connsiteY6-68" fmla="*/ 154877 h 1782088"/>
              <a:gd name="connsiteX7-69" fmla="*/ 839087 w 1536741"/>
              <a:gd name="connsiteY7-70" fmla="*/ 21205 h 1782088"/>
              <a:gd name="connsiteX8-71" fmla="*/ 360355 w 1536741"/>
              <a:gd name="connsiteY8-72" fmla="*/ 534641 h 1782088"/>
              <a:gd name="connsiteX0-73" fmla="*/ 360355 w 1494463"/>
              <a:gd name="connsiteY0-74" fmla="*/ 534641 h 1775651"/>
              <a:gd name="connsiteX1-75" fmla="*/ 3 w 1494463"/>
              <a:gd name="connsiteY1-76" fmla="*/ 940200 h 1775651"/>
              <a:gd name="connsiteX2-77" fmla="*/ 367657 w 1494463"/>
              <a:gd name="connsiteY2-78" fmla="*/ 1508306 h 1775651"/>
              <a:gd name="connsiteX3-79" fmla="*/ 1186523 w 1494463"/>
              <a:gd name="connsiteY3-80" fmla="*/ 1775650 h 1775651"/>
              <a:gd name="connsiteX4-81" fmla="*/ 1467465 w 1494463"/>
              <a:gd name="connsiteY4-82" fmla="*/ 1510813 h 1775651"/>
              <a:gd name="connsiteX5-83" fmla="*/ 1468513 w 1494463"/>
              <a:gd name="connsiteY5-84" fmla="*/ 672856 h 1775651"/>
              <a:gd name="connsiteX6-85" fmla="*/ 1336927 w 1494463"/>
              <a:gd name="connsiteY6-86" fmla="*/ 154877 h 1775651"/>
              <a:gd name="connsiteX7-87" fmla="*/ 839087 w 1494463"/>
              <a:gd name="connsiteY7-88" fmla="*/ 21205 h 1775651"/>
              <a:gd name="connsiteX8-89" fmla="*/ 360355 w 1494463"/>
              <a:gd name="connsiteY8-90" fmla="*/ 534641 h 1775651"/>
              <a:gd name="connsiteX0-91" fmla="*/ 360355 w 1491064"/>
              <a:gd name="connsiteY0-92" fmla="*/ 552327 h 1793337"/>
              <a:gd name="connsiteX1-93" fmla="*/ 3 w 1491064"/>
              <a:gd name="connsiteY1-94" fmla="*/ 957886 h 1793337"/>
              <a:gd name="connsiteX2-95" fmla="*/ 367657 w 1491064"/>
              <a:gd name="connsiteY2-96" fmla="*/ 1525992 h 1793337"/>
              <a:gd name="connsiteX3-97" fmla="*/ 1186523 w 1491064"/>
              <a:gd name="connsiteY3-98" fmla="*/ 1793336 h 1793337"/>
              <a:gd name="connsiteX4-99" fmla="*/ 1467465 w 1491064"/>
              <a:gd name="connsiteY4-100" fmla="*/ 1528499 h 1793337"/>
              <a:gd name="connsiteX5-101" fmla="*/ 1468513 w 1491064"/>
              <a:gd name="connsiteY5-102" fmla="*/ 690542 h 1793337"/>
              <a:gd name="connsiteX6-103" fmla="*/ 1407977 w 1491064"/>
              <a:gd name="connsiteY6-104" fmla="*/ 109278 h 1793337"/>
              <a:gd name="connsiteX7-105" fmla="*/ 839087 w 1491064"/>
              <a:gd name="connsiteY7-106" fmla="*/ 38891 h 1793337"/>
              <a:gd name="connsiteX8-107" fmla="*/ 360355 w 1491064"/>
              <a:gd name="connsiteY8-108" fmla="*/ 552327 h 1793337"/>
              <a:gd name="connsiteX0-109" fmla="*/ 360355 w 1502818"/>
              <a:gd name="connsiteY0-110" fmla="*/ 552327 h 1612281"/>
              <a:gd name="connsiteX1-111" fmla="*/ 3 w 1502818"/>
              <a:gd name="connsiteY1-112" fmla="*/ 957886 h 1612281"/>
              <a:gd name="connsiteX2-113" fmla="*/ 367657 w 1502818"/>
              <a:gd name="connsiteY2-114" fmla="*/ 1525992 h 1612281"/>
              <a:gd name="connsiteX3-115" fmla="*/ 1026659 w 1502818"/>
              <a:gd name="connsiteY3-116" fmla="*/ 1582385 h 1612281"/>
              <a:gd name="connsiteX4-117" fmla="*/ 1467465 w 1502818"/>
              <a:gd name="connsiteY4-118" fmla="*/ 1528499 h 1612281"/>
              <a:gd name="connsiteX5-119" fmla="*/ 1468513 w 1502818"/>
              <a:gd name="connsiteY5-120" fmla="*/ 690542 h 1612281"/>
              <a:gd name="connsiteX6-121" fmla="*/ 1407977 w 1502818"/>
              <a:gd name="connsiteY6-122" fmla="*/ 109278 h 1612281"/>
              <a:gd name="connsiteX7-123" fmla="*/ 839087 w 1502818"/>
              <a:gd name="connsiteY7-124" fmla="*/ 38891 h 1612281"/>
              <a:gd name="connsiteX8-125" fmla="*/ 360355 w 1502818"/>
              <a:gd name="connsiteY8-126" fmla="*/ 552327 h 1612281"/>
              <a:gd name="connsiteX0-127" fmla="*/ 360384 w 1502847"/>
              <a:gd name="connsiteY0-128" fmla="*/ 552327 h 1803602"/>
              <a:gd name="connsiteX1-129" fmla="*/ 32 w 1502847"/>
              <a:gd name="connsiteY1-130" fmla="*/ 957886 h 1803602"/>
              <a:gd name="connsiteX2-131" fmla="*/ 385448 w 1502847"/>
              <a:gd name="connsiteY2-132" fmla="*/ 1779134 h 1803602"/>
              <a:gd name="connsiteX3-133" fmla="*/ 1026688 w 1502847"/>
              <a:gd name="connsiteY3-134" fmla="*/ 1582385 h 1803602"/>
              <a:gd name="connsiteX4-135" fmla="*/ 1467494 w 1502847"/>
              <a:gd name="connsiteY4-136" fmla="*/ 1528499 h 1803602"/>
              <a:gd name="connsiteX5-137" fmla="*/ 1468542 w 1502847"/>
              <a:gd name="connsiteY5-138" fmla="*/ 690542 h 1803602"/>
              <a:gd name="connsiteX6-139" fmla="*/ 1408006 w 1502847"/>
              <a:gd name="connsiteY6-140" fmla="*/ 109278 h 1803602"/>
              <a:gd name="connsiteX7-141" fmla="*/ 839116 w 1502847"/>
              <a:gd name="connsiteY7-142" fmla="*/ 38891 h 1803602"/>
              <a:gd name="connsiteX8-143" fmla="*/ 360384 w 1502847"/>
              <a:gd name="connsiteY8-144" fmla="*/ 552327 h 1803602"/>
              <a:gd name="connsiteX0-145" fmla="*/ 360384 w 1502847"/>
              <a:gd name="connsiteY0-146" fmla="*/ 552327 h 1826319"/>
              <a:gd name="connsiteX1-147" fmla="*/ 32 w 1502847"/>
              <a:gd name="connsiteY1-148" fmla="*/ 957886 h 1826319"/>
              <a:gd name="connsiteX2-149" fmla="*/ 385448 w 1502847"/>
              <a:gd name="connsiteY2-150" fmla="*/ 1779134 h 1826319"/>
              <a:gd name="connsiteX3-151" fmla="*/ 1026688 w 1502847"/>
              <a:gd name="connsiteY3-152" fmla="*/ 1582385 h 1826319"/>
              <a:gd name="connsiteX4-153" fmla="*/ 1467494 w 1502847"/>
              <a:gd name="connsiteY4-154" fmla="*/ 1528499 h 1826319"/>
              <a:gd name="connsiteX5-155" fmla="*/ 1468542 w 1502847"/>
              <a:gd name="connsiteY5-156" fmla="*/ 690542 h 1826319"/>
              <a:gd name="connsiteX6-157" fmla="*/ 1408006 w 1502847"/>
              <a:gd name="connsiteY6-158" fmla="*/ 109278 h 1826319"/>
              <a:gd name="connsiteX7-159" fmla="*/ 839116 w 1502847"/>
              <a:gd name="connsiteY7-160" fmla="*/ 38891 h 1826319"/>
              <a:gd name="connsiteX8-161" fmla="*/ 360384 w 1502847"/>
              <a:gd name="connsiteY8-162" fmla="*/ 552327 h 1826319"/>
              <a:gd name="connsiteX0-163" fmla="*/ 289852 w 1503366"/>
              <a:gd name="connsiteY0-164" fmla="*/ 461730 h 1820101"/>
              <a:gd name="connsiteX1-165" fmla="*/ 551 w 1503366"/>
              <a:gd name="connsiteY1-166" fmla="*/ 951668 h 1820101"/>
              <a:gd name="connsiteX2-167" fmla="*/ 385967 w 1503366"/>
              <a:gd name="connsiteY2-168" fmla="*/ 1772916 h 1820101"/>
              <a:gd name="connsiteX3-169" fmla="*/ 1027207 w 1503366"/>
              <a:gd name="connsiteY3-170" fmla="*/ 1576167 h 1820101"/>
              <a:gd name="connsiteX4-171" fmla="*/ 1468013 w 1503366"/>
              <a:gd name="connsiteY4-172" fmla="*/ 1522281 h 1820101"/>
              <a:gd name="connsiteX5-173" fmla="*/ 1469061 w 1503366"/>
              <a:gd name="connsiteY5-174" fmla="*/ 684324 h 1820101"/>
              <a:gd name="connsiteX6-175" fmla="*/ 1408525 w 1503366"/>
              <a:gd name="connsiteY6-176" fmla="*/ 103060 h 1820101"/>
              <a:gd name="connsiteX7-177" fmla="*/ 839635 w 1503366"/>
              <a:gd name="connsiteY7-178" fmla="*/ 32673 h 1820101"/>
              <a:gd name="connsiteX8-179" fmla="*/ 289852 w 1503366"/>
              <a:gd name="connsiteY8-180" fmla="*/ 461730 h 1820101"/>
              <a:gd name="connsiteX0-181" fmla="*/ 293376 w 1506890"/>
              <a:gd name="connsiteY0-182" fmla="*/ 461730 h 1820101"/>
              <a:gd name="connsiteX1-183" fmla="*/ 4075 w 1506890"/>
              <a:gd name="connsiteY1-184" fmla="*/ 951668 h 1820101"/>
              <a:gd name="connsiteX2-185" fmla="*/ 389491 w 1506890"/>
              <a:gd name="connsiteY2-186" fmla="*/ 1772916 h 1820101"/>
              <a:gd name="connsiteX3-187" fmla="*/ 1030731 w 1506890"/>
              <a:gd name="connsiteY3-188" fmla="*/ 1576167 h 1820101"/>
              <a:gd name="connsiteX4-189" fmla="*/ 1471537 w 1506890"/>
              <a:gd name="connsiteY4-190" fmla="*/ 1522281 h 1820101"/>
              <a:gd name="connsiteX5-191" fmla="*/ 1472585 w 1506890"/>
              <a:gd name="connsiteY5-192" fmla="*/ 684324 h 1820101"/>
              <a:gd name="connsiteX6-193" fmla="*/ 1412049 w 1506890"/>
              <a:gd name="connsiteY6-194" fmla="*/ 103060 h 1820101"/>
              <a:gd name="connsiteX7-195" fmla="*/ 843159 w 1506890"/>
              <a:gd name="connsiteY7-196" fmla="*/ 32673 h 1820101"/>
              <a:gd name="connsiteX8-197" fmla="*/ 293376 w 1506890"/>
              <a:gd name="connsiteY8-198" fmla="*/ 461730 h 1820101"/>
              <a:gd name="connsiteX0-199" fmla="*/ 203955 w 1545103"/>
              <a:gd name="connsiteY0-200" fmla="*/ 206126 h 1802639"/>
              <a:gd name="connsiteX1-201" fmla="*/ 42288 w 1545103"/>
              <a:gd name="connsiteY1-202" fmla="*/ 934206 h 1802639"/>
              <a:gd name="connsiteX2-203" fmla="*/ 427704 w 1545103"/>
              <a:gd name="connsiteY2-204" fmla="*/ 1755454 h 1802639"/>
              <a:gd name="connsiteX3-205" fmla="*/ 1068944 w 1545103"/>
              <a:gd name="connsiteY3-206" fmla="*/ 1558705 h 1802639"/>
              <a:gd name="connsiteX4-207" fmla="*/ 1509750 w 1545103"/>
              <a:gd name="connsiteY4-208" fmla="*/ 1504819 h 1802639"/>
              <a:gd name="connsiteX5-209" fmla="*/ 1510798 w 1545103"/>
              <a:gd name="connsiteY5-210" fmla="*/ 666862 h 1802639"/>
              <a:gd name="connsiteX6-211" fmla="*/ 1450262 w 1545103"/>
              <a:gd name="connsiteY6-212" fmla="*/ 85598 h 1802639"/>
              <a:gd name="connsiteX7-213" fmla="*/ 881372 w 1545103"/>
              <a:gd name="connsiteY7-214" fmla="*/ 15211 h 1802639"/>
              <a:gd name="connsiteX8-215" fmla="*/ 203955 w 1545103"/>
              <a:gd name="connsiteY8-216" fmla="*/ 206126 h 1802639"/>
              <a:gd name="connsiteX0-217" fmla="*/ 147252 w 1634267"/>
              <a:gd name="connsiteY0-218" fmla="*/ 113266 h 1796376"/>
              <a:gd name="connsiteX1-219" fmla="*/ 131452 w 1634267"/>
              <a:gd name="connsiteY1-220" fmla="*/ 927943 h 1796376"/>
              <a:gd name="connsiteX2-221" fmla="*/ 516868 w 1634267"/>
              <a:gd name="connsiteY2-222" fmla="*/ 1749191 h 1796376"/>
              <a:gd name="connsiteX3-223" fmla="*/ 1158108 w 1634267"/>
              <a:gd name="connsiteY3-224" fmla="*/ 1552442 h 1796376"/>
              <a:gd name="connsiteX4-225" fmla="*/ 1598914 w 1634267"/>
              <a:gd name="connsiteY4-226" fmla="*/ 1498556 h 1796376"/>
              <a:gd name="connsiteX5-227" fmla="*/ 1599962 w 1634267"/>
              <a:gd name="connsiteY5-228" fmla="*/ 660599 h 1796376"/>
              <a:gd name="connsiteX6-229" fmla="*/ 1539426 w 1634267"/>
              <a:gd name="connsiteY6-230" fmla="*/ 79335 h 1796376"/>
              <a:gd name="connsiteX7-231" fmla="*/ 970536 w 1634267"/>
              <a:gd name="connsiteY7-232" fmla="*/ 8948 h 1796376"/>
              <a:gd name="connsiteX8-233" fmla="*/ 147252 w 1634267"/>
              <a:gd name="connsiteY8-234" fmla="*/ 113266 h 17963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40"/>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Box 42"/>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TextBox 43"/>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5" name="Straight Connector 44"/>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7562238" y="2127325"/>
            <a:ext cx="3578867" cy="3640283"/>
            <a:chOff x="7562238" y="2127325"/>
            <a:chExt cx="3578867" cy="3640283"/>
          </a:xfrm>
        </p:grpSpPr>
        <p:grpSp>
          <p:nvGrpSpPr>
            <p:cNvPr id="57" name="Group 56"/>
            <p:cNvGrpSpPr/>
            <p:nvPr/>
          </p:nvGrpSpPr>
          <p:grpSpPr>
            <a:xfrm>
              <a:off x="7857253" y="2127325"/>
              <a:ext cx="3283852" cy="3640283"/>
              <a:chOff x="7881336" y="2104198"/>
              <a:chExt cx="3283852" cy="3640283"/>
            </a:xfrm>
          </p:grpSpPr>
          <p:sp>
            <p:nvSpPr>
              <p:cNvPr id="62" name="Line 428"/>
              <p:cNvSpPr>
                <a:spLocks noChangeShapeType="1"/>
              </p:cNvSpPr>
              <p:nvPr/>
            </p:nvSpPr>
            <p:spPr bwMode="auto">
              <a:xfrm rot="16200000" flipV="1">
                <a:off x="9813692" y="5228612"/>
                <a:ext cx="388062" cy="756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Line 430"/>
              <p:cNvSpPr>
                <a:spLocks noChangeShapeType="1"/>
              </p:cNvSpPr>
              <p:nvPr/>
            </p:nvSpPr>
            <p:spPr bwMode="auto">
              <a:xfrm rot="16200000">
                <a:off x="10234009" y="5382159"/>
                <a:ext cx="0" cy="1143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Line 431"/>
              <p:cNvSpPr>
                <a:spLocks noChangeShapeType="1"/>
              </p:cNvSpPr>
              <p:nvPr/>
            </p:nvSpPr>
            <p:spPr bwMode="auto">
              <a:xfrm>
                <a:off x="9457042" y="4815390"/>
                <a:ext cx="524483" cy="2615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Line 432"/>
              <p:cNvSpPr>
                <a:spLocks noChangeShapeType="1"/>
              </p:cNvSpPr>
              <p:nvPr/>
            </p:nvSpPr>
            <p:spPr bwMode="auto">
              <a:xfrm flipV="1">
                <a:off x="8874149" y="4815390"/>
                <a:ext cx="569255" cy="24626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433"/>
              <p:cNvSpPr>
                <a:spLocks noChangeShapeType="1"/>
              </p:cNvSpPr>
              <p:nvPr/>
            </p:nvSpPr>
            <p:spPr bwMode="auto">
              <a:xfrm flipV="1">
                <a:off x="8845827" y="5085749"/>
                <a:ext cx="103050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Line 435"/>
              <p:cNvSpPr>
                <a:spLocks noChangeShapeType="1"/>
              </p:cNvSpPr>
              <p:nvPr/>
            </p:nvSpPr>
            <p:spPr bwMode="auto">
              <a:xfrm>
                <a:off x="8234290" y="5094207"/>
                <a:ext cx="22680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Line 436"/>
              <p:cNvSpPr>
                <a:spLocks noChangeShapeType="1"/>
              </p:cNvSpPr>
              <p:nvPr/>
            </p:nvSpPr>
            <p:spPr bwMode="auto">
              <a:xfrm flipV="1">
                <a:off x="7972450" y="5267343"/>
                <a:ext cx="412750" cy="127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Line 439"/>
              <p:cNvSpPr>
                <a:spLocks noChangeShapeType="1"/>
              </p:cNvSpPr>
              <p:nvPr/>
            </p:nvSpPr>
            <p:spPr bwMode="auto">
              <a:xfrm flipH="1">
                <a:off x="8397900" y="5259125"/>
                <a:ext cx="68080" cy="29396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Line 440"/>
              <p:cNvSpPr>
                <a:spLocks noChangeShapeType="1"/>
              </p:cNvSpPr>
              <p:nvPr/>
            </p:nvSpPr>
            <p:spPr bwMode="auto">
              <a:xfrm flipH="1" flipV="1">
                <a:off x="8512814" y="5284804"/>
                <a:ext cx="280374" cy="26987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441"/>
              <p:cNvSpPr>
                <a:spLocks noChangeShapeType="1"/>
              </p:cNvSpPr>
              <p:nvPr/>
            </p:nvSpPr>
            <p:spPr bwMode="auto">
              <a:xfrm>
                <a:off x="8512814" y="5234921"/>
                <a:ext cx="914184" cy="4686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Line 443"/>
              <p:cNvSpPr>
                <a:spLocks noChangeShapeType="1"/>
              </p:cNvSpPr>
              <p:nvPr/>
            </p:nvSpPr>
            <p:spPr bwMode="auto">
              <a:xfrm>
                <a:off x="8271861" y="3806843"/>
                <a:ext cx="0" cy="13176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Line 449"/>
              <p:cNvSpPr>
                <a:spLocks noChangeShapeType="1"/>
              </p:cNvSpPr>
              <p:nvPr/>
            </p:nvSpPr>
            <p:spPr bwMode="auto">
              <a:xfrm flipV="1">
                <a:off x="7881336" y="4017980"/>
                <a:ext cx="168275"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Line 428"/>
              <p:cNvSpPr>
                <a:spLocks noChangeShapeType="1"/>
              </p:cNvSpPr>
              <p:nvPr/>
            </p:nvSpPr>
            <p:spPr bwMode="auto">
              <a:xfrm rot="16200000" flipV="1">
                <a:off x="9909628" y="5560344"/>
                <a:ext cx="366793" cy="1482"/>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440"/>
              <p:cNvSpPr>
                <a:spLocks noChangeShapeType="1"/>
              </p:cNvSpPr>
              <p:nvPr/>
            </p:nvSpPr>
            <p:spPr bwMode="auto">
              <a:xfrm flipV="1">
                <a:off x="8483508" y="5013435"/>
                <a:ext cx="404236" cy="20777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6" name="Straight Connector 75"/>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Line 541"/>
              <p:cNvSpPr>
                <a:spLocks noChangeShapeType="1"/>
              </p:cNvSpPr>
              <p:nvPr/>
            </p:nvSpPr>
            <p:spPr bwMode="auto">
              <a:xfrm flipV="1">
                <a:off x="9402788" y="4090252"/>
                <a:ext cx="429324" cy="70560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424"/>
              <p:cNvSpPr>
                <a:spLocks noChangeShapeType="1"/>
              </p:cNvSpPr>
              <p:nvPr/>
            </p:nvSpPr>
            <p:spPr bwMode="auto">
              <a:xfrm flipV="1">
                <a:off x="8268637" y="4024329"/>
                <a:ext cx="969051" cy="31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8" name="Picture 778" descr="antenna_radiation_stylized"/>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1" descr="antenna_radiation_styliz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9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00"/>
            <p:cNvSpPr>
              <a:spLocks noChangeArrowheads="1"/>
            </p:cNvSpPr>
            <p:nvPr/>
          </p:nvSpPr>
          <p:spPr bwMode="auto">
            <a:xfrm>
              <a:off x="8174541" y="2292995"/>
              <a:ext cx="52388" cy="49485"/>
            </a:xfrm>
            <a:prstGeom prst="ellipse">
              <a:avLst/>
            </a:prstGeom>
            <a:solidFill>
              <a:schemeClr val="tx2"/>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6" name="Line 426"/>
          <p:cNvSpPr>
            <a:spLocks noChangeShapeType="1"/>
          </p:cNvSpPr>
          <p:nvPr/>
        </p:nvSpPr>
        <p:spPr bwMode="auto">
          <a:xfrm>
            <a:off x="8207860" y="2700359"/>
            <a:ext cx="227964" cy="17435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roup 783"/>
          <p:cNvGrpSpPr/>
          <p:nvPr/>
        </p:nvGrpSpPr>
        <p:grpSpPr bwMode="auto">
          <a:xfrm>
            <a:off x="8050698" y="2309376"/>
            <a:ext cx="298450" cy="464008"/>
            <a:chOff x="3130" y="3288"/>
            <a:chExt cx="410" cy="742"/>
          </a:xfrm>
        </p:grpSpPr>
        <p:sp>
          <p:nvSpPr>
            <p:cNvPr id="88" name="Line 270"/>
            <p:cNvSpPr>
              <a:spLocks noChangeShapeType="1"/>
            </p:cNvSpPr>
            <p:nvPr/>
          </p:nvSpPr>
          <p:spPr bwMode="auto">
            <a:xfrm flipH="1">
              <a:off x="3130" y="3288"/>
              <a:ext cx="205" cy="6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271"/>
            <p:cNvSpPr>
              <a:spLocks noChangeShapeType="1"/>
            </p:cNvSpPr>
            <p:nvPr/>
          </p:nvSpPr>
          <p:spPr bwMode="auto">
            <a:xfrm>
              <a:off x="3335" y="3288"/>
              <a:ext cx="205" cy="6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Line 272"/>
            <p:cNvSpPr>
              <a:spLocks noChangeShapeType="1"/>
            </p:cNvSpPr>
            <p:nvPr/>
          </p:nvSpPr>
          <p:spPr bwMode="auto">
            <a:xfrm>
              <a:off x="3130"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273"/>
            <p:cNvSpPr>
              <a:spLocks noChangeShapeType="1"/>
            </p:cNvSpPr>
            <p:nvPr/>
          </p:nvSpPr>
          <p:spPr bwMode="auto">
            <a:xfrm flipH="1">
              <a:off x="3335" y="3957"/>
              <a:ext cx="205" cy="73"/>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Line 274"/>
            <p:cNvSpPr>
              <a:spLocks noChangeShapeType="1"/>
            </p:cNvSpPr>
            <p:nvPr/>
          </p:nvSpPr>
          <p:spPr bwMode="auto">
            <a:xfrm>
              <a:off x="3335" y="3303"/>
              <a:ext cx="0" cy="7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Line 275"/>
            <p:cNvSpPr>
              <a:spLocks noChangeShapeType="1"/>
            </p:cNvSpPr>
            <p:nvPr/>
          </p:nvSpPr>
          <p:spPr bwMode="auto">
            <a:xfrm flipV="1">
              <a:off x="3130" y="3888"/>
              <a:ext cx="205" cy="7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Line 276"/>
            <p:cNvSpPr>
              <a:spLocks noChangeShapeType="1"/>
            </p:cNvSpPr>
            <p:nvPr/>
          </p:nvSpPr>
          <p:spPr bwMode="auto">
            <a:xfrm flipH="1" flipV="1">
              <a:off x="3335" y="3888"/>
              <a:ext cx="205" cy="6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Line 277"/>
            <p:cNvSpPr>
              <a:spLocks noChangeShapeType="1"/>
            </p:cNvSpPr>
            <p:nvPr/>
          </p:nvSpPr>
          <p:spPr bwMode="auto">
            <a:xfrm>
              <a:off x="3217" y="3668"/>
              <a:ext cx="118"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Line 278"/>
            <p:cNvSpPr>
              <a:spLocks noChangeShapeType="1"/>
            </p:cNvSpPr>
            <p:nvPr/>
          </p:nvSpPr>
          <p:spPr bwMode="auto">
            <a:xfrm flipV="1">
              <a:off x="3335" y="3668"/>
              <a:ext cx="124" cy="5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Line 279"/>
            <p:cNvSpPr>
              <a:spLocks noChangeShapeType="1"/>
            </p:cNvSpPr>
            <p:nvPr/>
          </p:nvSpPr>
          <p:spPr bwMode="auto">
            <a:xfrm>
              <a:off x="3178" y="3766"/>
              <a:ext cx="152" cy="7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Line 280"/>
            <p:cNvSpPr>
              <a:spLocks noChangeShapeType="1"/>
            </p:cNvSpPr>
            <p:nvPr/>
          </p:nvSpPr>
          <p:spPr bwMode="auto">
            <a:xfrm flipV="1">
              <a:off x="3335" y="3781"/>
              <a:ext cx="153" cy="6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Line 281"/>
            <p:cNvSpPr>
              <a:spLocks noChangeShapeType="1"/>
            </p:cNvSpPr>
            <p:nvPr/>
          </p:nvSpPr>
          <p:spPr bwMode="auto">
            <a:xfrm flipV="1">
              <a:off x="3335" y="3567"/>
              <a:ext cx="78" cy="2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Line 282"/>
            <p:cNvSpPr>
              <a:spLocks noChangeShapeType="1"/>
            </p:cNvSpPr>
            <p:nvPr/>
          </p:nvSpPr>
          <p:spPr bwMode="auto">
            <a:xfrm flipV="1">
              <a:off x="3335" y="3428"/>
              <a:ext cx="49" cy="21"/>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Line 283"/>
            <p:cNvSpPr>
              <a:spLocks noChangeShapeType="1"/>
            </p:cNvSpPr>
            <p:nvPr/>
          </p:nvSpPr>
          <p:spPr bwMode="auto">
            <a:xfrm>
              <a:off x="3247" y="3558"/>
              <a:ext cx="9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Line 284"/>
            <p:cNvSpPr>
              <a:spLocks noChangeShapeType="1"/>
            </p:cNvSpPr>
            <p:nvPr/>
          </p:nvSpPr>
          <p:spPr bwMode="auto">
            <a:xfrm>
              <a:off x="3289" y="3422"/>
              <a:ext cx="55" cy="36"/>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03" name="Picture 77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8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 name="Group 104"/>
          <p:cNvGrpSpPr/>
          <p:nvPr/>
        </p:nvGrpSpPr>
        <p:grpSpPr>
          <a:xfrm>
            <a:off x="9783558" y="4989983"/>
            <a:ext cx="393760" cy="218578"/>
            <a:chOff x="7493876" y="2774731"/>
            <a:chExt cx="1481958" cy="894622"/>
          </a:xfrm>
        </p:grpSpPr>
        <p:sp>
          <p:nvSpPr>
            <p:cNvPr id="106" name="Freeform 10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7" name="Oval 10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8" name="Group 107"/>
            <p:cNvGrpSpPr/>
            <p:nvPr/>
          </p:nvGrpSpPr>
          <p:grpSpPr>
            <a:xfrm>
              <a:off x="7713663" y="2848339"/>
              <a:ext cx="1042107" cy="425543"/>
              <a:chOff x="7786941" y="2884917"/>
              <a:chExt cx="897649" cy="353919"/>
            </a:xfrm>
          </p:grpSpPr>
          <p:sp>
            <p:nvSpPr>
              <p:cNvPr id="109" name="Freeform 10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10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11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11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3" name="Group 112"/>
          <p:cNvGrpSpPr/>
          <p:nvPr/>
        </p:nvGrpSpPr>
        <p:grpSpPr>
          <a:xfrm>
            <a:off x="9849365" y="5339037"/>
            <a:ext cx="309740" cy="190838"/>
            <a:chOff x="3668110" y="2448910"/>
            <a:chExt cx="3794234" cy="2165130"/>
          </a:xfrm>
        </p:grpSpPr>
        <p:sp>
          <p:nvSpPr>
            <p:cNvPr id="114" name="Rectangle 113"/>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Freeform 114"/>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p:cNvGrpSpPr/>
            <p:nvPr/>
          </p:nvGrpSpPr>
          <p:grpSpPr>
            <a:xfrm>
              <a:off x="3941378" y="2603243"/>
              <a:ext cx="3202061" cy="1066110"/>
              <a:chOff x="7939341" y="3037317"/>
              <a:chExt cx="897649" cy="353919"/>
            </a:xfrm>
          </p:grpSpPr>
          <p:sp>
            <p:nvSpPr>
              <p:cNvPr id="117" name="Freeform 116"/>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Freeform 117"/>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Freeform 118"/>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Freeform 119"/>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1" name="Group 120"/>
          <p:cNvGrpSpPr/>
          <p:nvPr/>
        </p:nvGrpSpPr>
        <p:grpSpPr>
          <a:xfrm>
            <a:off x="8676619" y="4967420"/>
            <a:ext cx="393760" cy="218578"/>
            <a:chOff x="7493876" y="2774731"/>
            <a:chExt cx="1481958" cy="894622"/>
          </a:xfrm>
        </p:grpSpPr>
        <p:sp>
          <p:nvSpPr>
            <p:cNvPr id="122" name="Freeform 12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3" name="Oval 12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4" name="Group 123"/>
            <p:cNvGrpSpPr/>
            <p:nvPr/>
          </p:nvGrpSpPr>
          <p:grpSpPr>
            <a:xfrm>
              <a:off x="7713663" y="2848339"/>
              <a:ext cx="1042107" cy="425543"/>
              <a:chOff x="7786941" y="2884917"/>
              <a:chExt cx="897649" cy="353919"/>
            </a:xfrm>
          </p:grpSpPr>
          <p:sp>
            <p:nvSpPr>
              <p:cNvPr id="125" name="Freeform 12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reeform 12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Freeform 12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9" name="Group 128"/>
          <p:cNvGrpSpPr/>
          <p:nvPr/>
        </p:nvGrpSpPr>
        <p:grpSpPr>
          <a:xfrm>
            <a:off x="8311520" y="5194433"/>
            <a:ext cx="309740" cy="190838"/>
            <a:chOff x="3668110" y="2448910"/>
            <a:chExt cx="3794234" cy="2165130"/>
          </a:xfrm>
        </p:grpSpPr>
        <p:sp>
          <p:nvSpPr>
            <p:cNvPr id="130" name="Rectangle 129"/>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Freeform 130"/>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2" name="Group 131"/>
            <p:cNvGrpSpPr/>
            <p:nvPr/>
          </p:nvGrpSpPr>
          <p:grpSpPr>
            <a:xfrm>
              <a:off x="3941378" y="2603243"/>
              <a:ext cx="3202061" cy="1066110"/>
              <a:chOff x="7939341" y="3037317"/>
              <a:chExt cx="897649" cy="353919"/>
            </a:xfrm>
          </p:grpSpPr>
          <p:sp>
            <p:nvSpPr>
              <p:cNvPr id="133" name="Freeform 132"/>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133"/>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Freeform 134"/>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Freeform 135"/>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7" name="Group 136"/>
          <p:cNvGrpSpPr/>
          <p:nvPr/>
        </p:nvGrpSpPr>
        <p:grpSpPr>
          <a:xfrm>
            <a:off x="8439827" y="2812309"/>
            <a:ext cx="353678" cy="168275"/>
            <a:chOff x="7493876" y="2774731"/>
            <a:chExt cx="1481958" cy="894622"/>
          </a:xfrm>
        </p:grpSpPr>
        <p:sp>
          <p:nvSpPr>
            <p:cNvPr id="138" name="Freeform 13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9" name="Oval 138"/>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40" name="Group 139"/>
            <p:cNvGrpSpPr/>
            <p:nvPr/>
          </p:nvGrpSpPr>
          <p:grpSpPr>
            <a:xfrm>
              <a:off x="7713663" y="2848339"/>
              <a:ext cx="1042107" cy="425543"/>
              <a:chOff x="7786941" y="2884917"/>
              <a:chExt cx="897649" cy="353919"/>
            </a:xfrm>
          </p:grpSpPr>
          <p:sp>
            <p:nvSpPr>
              <p:cNvPr id="141" name="Freeform 14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Freeform 14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14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14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45" name="Group 144"/>
          <p:cNvGrpSpPr/>
          <p:nvPr/>
        </p:nvGrpSpPr>
        <p:grpSpPr>
          <a:xfrm>
            <a:off x="8050070" y="3965994"/>
            <a:ext cx="354986" cy="175668"/>
            <a:chOff x="7493876" y="2774731"/>
            <a:chExt cx="1481958" cy="894622"/>
          </a:xfrm>
        </p:grpSpPr>
        <p:sp>
          <p:nvSpPr>
            <p:cNvPr id="146" name="Freeform 14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7" name="Oval 14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48" name="Group 147"/>
            <p:cNvGrpSpPr/>
            <p:nvPr/>
          </p:nvGrpSpPr>
          <p:grpSpPr>
            <a:xfrm>
              <a:off x="7713663" y="2848339"/>
              <a:ext cx="1042107" cy="425543"/>
              <a:chOff x="7786941" y="2884917"/>
              <a:chExt cx="897649" cy="353919"/>
            </a:xfrm>
          </p:grpSpPr>
          <p:sp>
            <p:nvSpPr>
              <p:cNvPr id="149" name="Freeform 14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3" name="Group 152"/>
          <p:cNvGrpSpPr/>
          <p:nvPr/>
        </p:nvGrpSpPr>
        <p:grpSpPr>
          <a:xfrm>
            <a:off x="10884085" y="3601365"/>
            <a:ext cx="170989" cy="97052"/>
            <a:chOff x="7493876" y="2774731"/>
            <a:chExt cx="1481958" cy="894622"/>
          </a:xfrm>
        </p:grpSpPr>
        <p:sp>
          <p:nvSpPr>
            <p:cNvPr id="154" name="Freeform 15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5" name="Oval 154"/>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6" name="Group 155"/>
            <p:cNvGrpSpPr/>
            <p:nvPr/>
          </p:nvGrpSpPr>
          <p:grpSpPr>
            <a:xfrm>
              <a:off x="7713663" y="2848339"/>
              <a:ext cx="1042107" cy="425543"/>
              <a:chOff x="7786941" y="2884917"/>
              <a:chExt cx="897649" cy="353919"/>
            </a:xfrm>
          </p:grpSpPr>
          <p:sp>
            <p:nvSpPr>
              <p:cNvPr id="157" name="Freeform 15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Freeform 15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15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1" name="Group 160"/>
          <p:cNvGrpSpPr/>
          <p:nvPr/>
        </p:nvGrpSpPr>
        <p:grpSpPr>
          <a:xfrm>
            <a:off x="10410609" y="3496138"/>
            <a:ext cx="353678" cy="198344"/>
            <a:chOff x="7493876" y="2774731"/>
            <a:chExt cx="1481958" cy="894622"/>
          </a:xfrm>
        </p:grpSpPr>
        <p:sp>
          <p:nvSpPr>
            <p:cNvPr id="162" name="Freeform 16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Oval 16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64" name="Group 163"/>
            <p:cNvGrpSpPr/>
            <p:nvPr/>
          </p:nvGrpSpPr>
          <p:grpSpPr>
            <a:xfrm>
              <a:off x="7713663" y="2848339"/>
              <a:ext cx="1042107" cy="425543"/>
              <a:chOff x="7786941" y="2884917"/>
              <a:chExt cx="897649" cy="353919"/>
            </a:xfrm>
          </p:grpSpPr>
          <p:sp>
            <p:nvSpPr>
              <p:cNvPr id="165" name="Freeform 16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Freeform 16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reeform 16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reeform 16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9" name="Group 168"/>
          <p:cNvGrpSpPr/>
          <p:nvPr/>
        </p:nvGrpSpPr>
        <p:grpSpPr>
          <a:xfrm>
            <a:off x="9948724" y="2202292"/>
            <a:ext cx="353678" cy="198344"/>
            <a:chOff x="7493876" y="2774731"/>
            <a:chExt cx="1481958" cy="894622"/>
          </a:xfrm>
        </p:grpSpPr>
        <p:sp>
          <p:nvSpPr>
            <p:cNvPr id="170" name="Freeform 169"/>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1" name="Oval 170"/>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72" name="Group 171"/>
            <p:cNvGrpSpPr/>
            <p:nvPr/>
          </p:nvGrpSpPr>
          <p:grpSpPr>
            <a:xfrm>
              <a:off x="7713663" y="2848339"/>
              <a:ext cx="1042107" cy="425543"/>
              <a:chOff x="7786941" y="2884917"/>
              <a:chExt cx="897649" cy="353919"/>
            </a:xfrm>
          </p:grpSpPr>
          <p:sp>
            <p:nvSpPr>
              <p:cNvPr id="173" name="Freeform 172"/>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Freeform 173"/>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174"/>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75"/>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7" name="Group 176"/>
          <p:cNvGrpSpPr/>
          <p:nvPr/>
        </p:nvGrpSpPr>
        <p:grpSpPr>
          <a:xfrm>
            <a:off x="10527214" y="2613367"/>
            <a:ext cx="353678" cy="198344"/>
            <a:chOff x="7493876" y="2774731"/>
            <a:chExt cx="1481958" cy="894622"/>
          </a:xfrm>
        </p:grpSpPr>
        <p:sp>
          <p:nvSpPr>
            <p:cNvPr id="178" name="Freeform 17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9" name="Oval 178"/>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80" name="Group 179"/>
            <p:cNvGrpSpPr/>
            <p:nvPr/>
          </p:nvGrpSpPr>
          <p:grpSpPr>
            <a:xfrm>
              <a:off x="7713663" y="2848339"/>
              <a:ext cx="1042107" cy="425543"/>
              <a:chOff x="7786941" y="2884917"/>
              <a:chExt cx="897649" cy="353919"/>
            </a:xfrm>
          </p:grpSpPr>
          <p:sp>
            <p:nvSpPr>
              <p:cNvPr id="181" name="Freeform 18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Freeform 18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Freeform 18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Freeform 18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5" name="Group 184"/>
          <p:cNvGrpSpPr/>
          <p:nvPr/>
        </p:nvGrpSpPr>
        <p:grpSpPr>
          <a:xfrm>
            <a:off x="10643825" y="2107963"/>
            <a:ext cx="353678" cy="198344"/>
            <a:chOff x="7493876" y="2774731"/>
            <a:chExt cx="1481958" cy="894622"/>
          </a:xfrm>
        </p:grpSpPr>
        <p:sp>
          <p:nvSpPr>
            <p:cNvPr id="186" name="Freeform 18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7" name="Oval 18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88" name="Group 187"/>
            <p:cNvGrpSpPr/>
            <p:nvPr/>
          </p:nvGrpSpPr>
          <p:grpSpPr>
            <a:xfrm>
              <a:off x="7713663" y="2848339"/>
              <a:ext cx="1042107" cy="425543"/>
              <a:chOff x="7786941" y="2884917"/>
              <a:chExt cx="897649" cy="353919"/>
            </a:xfrm>
          </p:grpSpPr>
          <p:sp>
            <p:nvSpPr>
              <p:cNvPr id="189" name="Freeform 18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Freeform 18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Freeform 19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Freeform 19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93" name="Group 192"/>
          <p:cNvGrpSpPr/>
          <p:nvPr/>
        </p:nvGrpSpPr>
        <p:grpSpPr>
          <a:xfrm>
            <a:off x="9098788" y="3956624"/>
            <a:ext cx="367224" cy="240304"/>
            <a:chOff x="7493876" y="2774731"/>
            <a:chExt cx="1481958" cy="894622"/>
          </a:xfrm>
        </p:grpSpPr>
        <p:sp>
          <p:nvSpPr>
            <p:cNvPr id="194" name="Freeform 19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5" name="Oval 194"/>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96" name="Group 195"/>
            <p:cNvGrpSpPr/>
            <p:nvPr/>
          </p:nvGrpSpPr>
          <p:grpSpPr>
            <a:xfrm>
              <a:off x="7713663" y="2848339"/>
              <a:ext cx="1042107" cy="425543"/>
              <a:chOff x="7786941" y="2884917"/>
              <a:chExt cx="897649" cy="353919"/>
            </a:xfrm>
          </p:grpSpPr>
          <p:sp>
            <p:nvSpPr>
              <p:cNvPr id="197" name="Freeform 19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Freeform 19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Freeform 19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Freeform 19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1" name="Group 200"/>
          <p:cNvGrpSpPr/>
          <p:nvPr/>
        </p:nvGrpSpPr>
        <p:grpSpPr>
          <a:xfrm>
            <a:off x="9980126" y="2661565"/>
            <a:ext cx="353678" cy="198344"/>
            <a:chOff x="7493876" y="2774731"/>
            <a:chExt cx="1481958" cy="894622"/>
          </a:xfrm>
        </p:grpSpPr>
        <p:sp>
          <p:nvSpPr>
            <p:cNvPr id="202" name="Freeform 20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3" name="Oval 202"/>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04" name="Group 203"/>
            <p:cNvGrpSpPr/>
            <p:nvPr/>
          </p:nvGrpSpPr>
          <p:grpSpPr>
            <a:xfrm>
              <a:off x="7713663" y="2848339"/>
              <a:ext cx="1042107" cy="425543"/>
              <a:chOff x="7786941" y="2884917"/>
              <a:chExt cx="897649" cy="353919"/>
            </a:xfrm>
          </p:grpSpPr>
          <p:sp>
            <p:nvSpPr>
              <p:cNvPr id="205" name="Freeform 20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Freeform 20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Freeform 20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Freeform 20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9" name="Group 208"/>
          <p:cNvGrpSpPr/>
          <p:nvPr/>
        </p:nvGrpSpPr>
        <p:grpSpPr>
          <a:xfrm>
            <a:off x="9497138" y="3394032"/>
            <a:ext cx="367224" cy="240304"/>
            <a:chOff x="7493876" y="2774731"/>
            <a:chExt cx="1481958" cy="894622"/>
          </a:xfrm>
        </p:grpSpPr>
        <p:sp>
          <p:nvSpPr>
            <p:cNvPr id="210" name="Freeform 209"/>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1" name="Oval 210"/>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12" name="Group 211"/>
            <p:cNvGrpSpPr/>
            <p:nvPr/>
          </p:nvGrpSpPr>
          <p:grpSpPr>
            <a:xfrm>
              <a:off x="7713663" y="2848339"/>
              <a:ext cx="1042107" cy="425543"/>
              <a:chOff x="7786941" y="2884917"/>
              <a:chExt cx="897649" cy="353919"/>
            </a:xfrm>
          </p:grpSpPr>
          <p:sp>
            <p:nvSpPr>
              <p:cNvPr id="213" name="Freeform 212"/>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Freeform 213"/>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Freeform 214"/>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Freeform 215"/>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7" name="Group 216"/>
          <p:cNvGrpSpPr/>
          <p:nvPr/>
        </p:nvGrpSpPr>
        <p:grpSpPr>
          <a:xfrm>
            <a:off x="9601554" y="3999763"/>
            <a:ext cx="367224" cy="240304"/>
            <a:chOff x="7493876" y="2774731"/>
            <a:chExt cx="1481958" cy="894622"/>
          </a:xfrm>
        </p:grpSpPr>
        <p:sp>
          <p:nvSpPr>
            <p:cNvPr id="218" name="Freeform 217"/>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9" name="Oval 218"/>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20" name="Group 219"/>
            <p:cNvGrpSpPr/>
            <p:nvPr/>
          </p:nvGrpSpPr>
          <p:grpSpPr>
            <a:xfrm>
              <a:off x="7713663" y="2848339"/>
              <a:ext cx="1042107" cy="425543"/>
              <a:chOff x="7786941" y="2884917"/>
              <a:chExt cx="897649" cy="353919"/>
            </a:xfrm>
          </p:grpSpPr>
          <p:sp>
            <p:nvSpPr>
              <p:cNvPr id="221" name="Freeform 220"/>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Freeform 221"/>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Freeform 222"/>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Freeform 223"/>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25" name="Group 224"/>
          <p:cNvGrpSpPr/>
          <p:nvPr/>
        </p:nvGrpSpPr>
        <p:grpSpPr>
          <a:xfrm>
            <a:off x="10375259" y="3992325"/>
            <a:ext cx="353678" cy="198344"/>
            <a:chOff x="7493876" y="2774731"/>
            <a:chExt cx="1481958" cy="894622"/>
          </a:xfrm>
        </p:grpSpPr>
        <p:sp>
          <p:nvSpPr>
            <p:cNvPr id="226" name="Freeform 225"/>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7" name="Oval 226"/>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28" name="Group 227"/>
            <p:cNvGrpSpPr/>
            <p:nvPr/>
          </p:nvGrpSpPr>
          <p:grpSpPr>
            <a:xfrm>
              <a:off x="7713663" y="2848339"/>
              <a:ext cx="1042107" cy="425543"/>
              <a:chOff x="7786941" y="2884917"/>
              <a:chExt cx="897649" cy="353919"/>
            </a:xfrm>
          </p:grpSpPr>
          <p:sp>
            <p:nvSpPr>
              <p:cNvPr id="229" name="Freeform 228"/>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Freeform 229"/>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Freeform 230"/>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Freeform 231"/>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3" name="Group 232"/>
          <p:cNvGrpSpPr/>
          <p:nvPr/>
        </p:nvGrpSpPr>
        <p:grpSpPr>
          <a:xfrm>
            <a:off x="9247893" y="4775686"/>
            <a:ext cx="393760" cy="218578"/>
            <a:chOff x="7493876" y="2774731"/>
            <a:chExt cx="1481958" cy="894622"/>
          </a:xfrm>
        </p:grpSpPr>
        <p:sp>
          <p:nvSpPr>
            <p:cNvPr id="234" name="Freeform 233"/>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5" name="Oval 234"/>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36" name="Group 235"/>
            <p:cNvGrpSpPr/>
            <p:nvPr/>
          </p:nvGrpSpPr>
          <p:grpSpPr>
            <a:xfrm>
              <a:off x="7713663" y="2848339"/>
              <a:ext cx="1042107" cy="425543"/>
              <a:chOff x="7786941" y="2884917"/>
              <a:chExt cx="897649" cy="353919"/>
            </a:xfrm>
          </p:grpSpPr>
          <p:sp>
            <p:nvSpPr>
              <p:cNvPr id="237" name="Freeform 236"/>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Freeform 237"/>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Freeform 238"/>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Freeform 239"/>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1" name="Group 240"/>
          <p:cNvGrpSpPr/>
          <p:nvPr/>
        </p:nvGrpSpPr>
        <p:grpSpPr>
          <a:xfrm>
            <a:off x="10925982" y="4369125"/>
            <a:ext cx="228295" cy="120400"/>
            <a:chOff x="7493876" y="2774731"/>
            <a:chExt cx="1481958" cy="894622"/>
          </a:xfrm>
        </p:grpSpPr>
        <p:sp>
          <p:nvSpPr>
            <p:cNvPr id="242" name="Freeform 241"/>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1" fmla="*/ 8187558 w 8187558"/>
                <a:gd name="connsiteY0-2" fmla="*/ 0 h 2617076"/>
                <a:gd name="connsiteX1-3" fmla="*/ 8187558 w 8187558"/>
                <a:gd name="connsiteY1-4" fmla="*/ 1271752 h 2617076"/>
                <a:gd name="connsiteX2-5" fmla="*/ 4025462 w 8187558"/>
                <a:gd name="connsiteY2-6" fmla="*/ 2617076 h 2617076"/>
                <a:gd name="connsiteX3-7" fmla="*/ 0 w 8187558"/>
                <a:gd name="connsiteY3-8" fmla="*/ 1229711 h 2617076"/>
                <a:gd name="connsiteX4-9" fmla="*/ 31531 w 8187558"/>
                <a:gd name="connsiteY4-10" fmla="*/ 147145 h 2617076"/>
                <a:gd name="connsiteX5-11" fmla="*/ 4046482 w 8187558"/>
                <a:gd name="connsiteY5-12" fmla="*/ 1576552 h 2617076"/>
                <a:gd name="connsiteX6-13" fmla="*/ 8187558 w 8187558"/>
                <a:gd name="connsiteY6-14" fmla="*/ 0 h 2617076"/>
                <a:gd name="connsiteX0-15" fmla="*/ 8187558 w 8187558"/>
                <a:gd name="connsiteY0-16" fmla="*/ 0 h 2617076"/>
                <a:gd name="connsiteX1-17" fmla="*/ 8187558 w 8187558"/>
                <a:gd name="connsiteY1-18" fmla="*/ 1271752 h 2617076"/>
                <a:gd name="connsiteX2-19" fmla="*/ 4025462 w 8187558"/>
                <a:gd name="connsiteY2-20" fmla="*/ 2617076 h 2617076"/>
                <a:gd name="connsiteX3-21" fmla="*/ 0 w 8187558"/>
                <a:gd name="connsiteY3-22" fmla="*/ 1229711 h 2617076"/>
                <a:gd name="connsiteX4-23" fmla="*/ 31531 w 8187558"/>
                <a:gd name="connsiteY4-24" fmla="*/ 147145 h 2617076"/>
                <a:gd name="connsiteX5-25" fmla="*/ 4046482 w 8187558"/>
                <a:gd name="connsiteY5-26" fmla="*/ 1576552 h 2617076"/>
                <a:gd name="connsiteX6-27" fmla="*/ 8187558 w 8187558"/>
                <a:gd name="connsiteY6-28" fmla="*/ 0 h 2617076"/>
                <a:gd name="connsiteX0-29" fmla="*/ 8187558 w 8187558"/>
                <a:gd name="connsiteY0-30" fmla="*/ 0 h 2617076"/>
                <a:gd name="connsiteX1-31" fmla="*/ 8187558 w 8187558"/>
                <a:gd name="connsiteY1-32" fmla="*/ 1271752 h 2617076"/>
                <a:gd name="connsiteX2-33" fmla="*/ 4025462 w 8187558"/>
                <a:gd name="connsiteY2-34" fmla="*/ 2617076 h 2617076"/>
                <a:gd name="connsiteX3-35" fmla="*/ 0 w 8187558"/>
                <a:gd name="connsiteY3-36" fmla="*/ 1229711 h 2617076"/>
                <a:gd name="connsiteX4-37" fmla="*/ 31531 w 8187558"/>
                <a:gd name="connsiteY4-38" fmla="*/ 147145 h 2617076"/>
                <a:gd name="connsiteX5-39" fmla="*/ 4046482 w 8187558"/>
                <a:gd name="connsiteY5-40" fmla="*/ 1576552 h 2617076"/>
                <a:gd name="connsiteX6-41" fmla="*/ 8187558 w 8187558"/>
                <a:gd name="connsiteY6-42" fmla="*/ 0 h 2617076"/>
                <a:gd name="connsiteX0-43" fmla="*/ 8187558 w 8187558"/>
                <a:gd name="connsiteY0-44" fmla="*/ 0 h 2617076"/>
                <a:gd name="connsiteX1-45" fmla="*/ 8187558 w 8187558"/>
                <a:gd name="connsiteY1-46" fmla="*/ 1271752 h 2617076"/>
                <a:gd name="connsiteX2-47" fmla="*/ 4025462 w 8187558"/>
                <a:gd name="connsiteY2-48" fmla="*/ 2617076 h 2617076"/>
                <a:gd name="connsiteX3-49" fmla="*/ 0 w 8187558"/>
                <a:gd name="connsiteY3-50" fmla="*/ 1229711 h 2617076"/>
                <a:gd name="connsiteX4-51" fmla="*/ 31531 w 8187558"/>
                <a:gd name="connsiteY4-52" fmla="*/ 147145 h 2617076"/>
                <a:gd name="connsiteX5-53" fmla="*/ 4046482 w 8187558"/>
                <a:gd name="connsiteY5-54" fmla="*/ 1576552 h 2617076"/>
                <a:gd name="connsiteX6-55" fmla="*/ 8187558 w 8187558"/>
                <a:gd name="connsiteY6-56" fmla="*/ 0 h 2617076"/>
                <a:gd name="connsiteX0-57" fmla="*/ 8187558 w 8187558"/>
                <a:gd name="connsiteY0-58" fmla="*/ 0 h 2617076"/>
                <a:gd name="connsiteX1-59" fmla="*/ 8187558 w 8187558"/>
                <a:gd name="connsiteY1-60" fmla="*/ 1271752 h 2617076"/>
                <a:gd name="connsiteX2-61" fmla="*/ 4025462 w 8187558"/>
                <a:gd name="connsiteY2-62" fmla="*/ 2617076 h 2617076"/>
                <a:gd name="connsiteX3-63" fmla="*/ 0 w 8187558"/>
                <a:gd name="connsiteY3-64" fmla="*/ 1229711 h 2617076"/>
                <a:gd name="connsiteX4-65" fmla="*/ 31531 w 8187558"/>
                <a:gd name="connsiteY4-66" fmla="*/ 147145 h 2617076"/>
                <a:gd name="connsiteX5-67" fmla="*/ 4046482 w 8187558"/>
                <a:gd name="connsiteY5-68" fmla="*/ 1576552 h 2617076"/>
                <a:gd name="connsiteX6-69" fmla="*/ 8187558 w 8187558"/>
                <a:gd name="connsiteY6-70" fmla="*/ 0 h 2617076"/>
                <a:gd name="connsiteX0-71" fmla="*/ 8187558 w 8187558"/>
                <a:gd name="connsiteY0-72" fmla="*/ 0 h 2617076"/>
                <a:gd name="connsiteX1-73" fmla="*/ 8187558 w 8187558"/>
                <a:gd name="connsiteY1-74" fmla="*/ 1271752 h 2617076"/>
                <a:gd name="connsiteX2-75" fmla="*/ 4025462 w 8187558"/>
                <a:gd name="connsiteY2-76" fmla="*/ 2617076 h 2617076"/>
                <a:gd name="connsiteX3-77" fmla="*/ 0 w 8187558"/>
                <a:gd name="connsiteY3-78" fmla="*/ 1229711 h 2617076"/>
                <a:gd name="connsiteX4-79" fmla="*/ 31531 w 8187558"/>
                <a:gd name="connsiteY4-80" fmla="*/ 147145 h 2617076"/>
                <a:gd name="connsiteX5-81" fmla="*/ 4046482 w 8187558"/>
                <a:gd name="connsiteY5-82" fmla="*/ 1576552 h 2617076"/>
                <a:gd name="connsiteX6-83" fmla="*/ 8187558 w 8187558"/>
                <a:gd name="connsiteY6-84" fmla="*/ 0 h 2617076"/>
                <a:gd name="connsiteX0-85" fmla="*/ 8187558 w 8187558"/>
                <a:gd name="connsiteY0-86" fmla="*/ 0 h 2638097"/>
                <a:gd name="connsiteX1-87" fmla="*/ 8187558 w 8187558"/>
                <a:gd name="connsiteY1-88" fmla="*/ 1271752 h 2638097"/>
                <a:gd name="connsiteX2-89" fmla="*/ 4099035 w 8187558"/>
                <a:gd name="connsiteY2-90" fmla="*/ 2638097 h 2638097"/>
                <a:gd name="connsiteX3-91" fmla="*/ 0 w 8187558"/>
                <a:gd name="connsiteY3-92" fmla="*/ 1229711 h 2638097"/>
                <a:gd name="connsiteX4-93" fmla="*/ 31531 w 8187558"/>
                <a:gd name="connsiteY4-94" fmla="*/ 147145 h 2638097"/>
                <a:gd name="connsiteX5-95" fmla="*/ 4046482 w 8187558"/>
                <a:gd name="connsiteY5-96" fmla="*/ 1576552 h 2638097"/>
                <a:gd name="connsiteX6-97" fmla="*/ 8187558 w 8187558"/>
                <a:gd name="connsiteY6-98" fmla="*/ 0 h 2638097"/>
                <a:gd name="connsiteX0-99" fmla="*/ 8187558 w 8187558"/>
                <a:gd name="connsiteY0-100" fmla="*/ 0 h 2638097"/>
                <a:gd name="connsiteX1-101" fmla="*/ 8187558 w 8187558"/>
                <a:gd name="connsiteY1-102" fmla="*/ 1271752 h 2638097"/>
                <a:gd name="connsiteX2-103" fmla="*/ 4099035 w 8187558"/>
                <a:gd name="connsiteY2-104" fmla="*/ 2638097 h 2638097"/>
                <a:gd name="connsiteX3-105" fmla="*/ 0 w 8187558"/>
                <a:gd name="connsiteY3-106" fmla="*/ 1229711 h 2638097"/>
                <a:gd name="connsiteX4-107" fmla="*/ 31531 w 8187558"/>
                <a:gd name="connsiteY4-108" fmla="*/ 147145 h 2638097"/>
                <a:gd name="connsiteX5-109" fmla="*/ 4046482 w 8187558"/>
                <a:gd name="connsiteY5-110" fmla="*/ 1576552 h 2638097"/>
                <a:gd name="connsiteX6-111" fmla="*/ 8187558 w 8187558"/>
                <a:gd name="connsiteY6-112" fmla="*/ 0 h 2638097"/>
                <a:gd name="connsiteX0-113" fmla="*/ 8187558 w 8187558"/>
                <a:gd name="connsiteY0-114" fmla="*/ 0 h 2638097"/>
                <a:gd name="connsiteX1-115" fmla="*/ 8187558 w 8187558"/>
                <a:gd name="connsiteY1-116" fmla="*/ 1271752 h 2638097"/>
                <a:gd name="connsiteX2-117" fmla="*/ 4099035 w 8187558"/>
                <a:gd name="connsiteY2-118" fmla="*/ 2638097 h 2638097"/>
                <a:gd name="connsiteX3-119" fmla="*/ 0 w 8187558"/>
                <a:gd name="connsiteY3-120" fmla="*/ 1229711 h 2638097"/>
                <a:gd name="connsiteX4-121" fmla="*/ 31531 w 8187558"/>
                <a:gd name="connsiteY4-122" fmla="*/ 147145 h 2638097"/>
                <a:gd name="connsiteX5-123" fmla="*/ 4046482 w 8187558"/>
                <a:gd name="connsiteY5-124" fmla="*/ 1576552 h 2638097"/>
                <a:gd name="connsiteX6-125" fmla="*/ 8187558 w 8187558"/>
                <a:gd name="connsiteY6-126" fmla="*/ 0 h 2638097"/>
                <a:gd name="connsiteX0-127" fmla="*/ 8187558 w 8187558"/>
                <a:gd name="connsiteY0-128" fmla="*/ 0 h 2638097"/>
                <a:gd name="connsiteX1-129" fmla="*/ 8187558 w 8187558"/>
                <a:gd name="connsiteY1-130" fmla="*/ 1271752 h 2638097"/>
                <a:gd name="connsiteX2-131" fmla="*/ 4099035 w 8187558"/>
                <a:gd name="connsiteY2-132" fmla="*/ 2638097 h 2638097"/>
                <a:gd name="connsiteX3-133" fmla="*/ 0 w 8187558"/>
                <a:gd name="connsiteY3-134" fmla="*/ 1229711 h 2638097"/>
                <a:gd name="connsiteX4-135" fmla="*/ 31531 w 8187558"/>
                <a:gd name="connsiteY4-136" fmla="*/ 147145 h 2638097"/>
                <a:gd name="connsiteX5-137" fmla="*/ 4046482 w 8187558"/>
                <a:gd name="connsiteY5-138" fmla="*/ 1576552 h 2638097"/>
                <a:gd name="connsiteX6-139" fmla="*/ 8187558 w 8187558"/>
                <a:gd name="connsiteY6-140" fmla="*/ 0 h 2638097"/>
                <a:gd name="connsiteX0-141" fmla="*/ 8187558 w 8187558"/>
                <a:gd name="connsiteY0-142" fmla="*/ 0 h 2638097"/>
                <a:gd name="connsiteX1-143" fmla="*/ 8187558 w 8187558"/>
                <a:gd name="connsiteY1-144" fmla="*/ 1271752 h 2638097"/>
                <a:gd name="connsiteX2-145" fmla="*/ 4099035 w 8187558"/>
                <a:gd name="connsiteY2-146" fmla="*/ 2638097 h 2638097"/>
                <a:gd name="connsiteX3-147" fmla="*/ 0 w 8187558"/>
                <a:gd name="connsiteY3-148" fmla="*/ 1229711 h 2638097"/>
                <a:gd name="connsiteX4-149" fmla="*/ 31531 w 8187558"/>
                <a:gd name="connsiteY4-150" fmla="*/ 147145 h 2638097"/>
                <a:gd name="connsiteX5-151" fmla="*/ 4088524 w 8187558"/>
                <a:gd name="connsiteY5-152" fmla="*/ 1597573 h 2638097"/>
                <a:gd name="connsiteX6-153" fmla="*/ 8187558 w 8187558"/>
                <a:gd name="connsiteY6-154" fmla="*/ 0 h 2638097"/>
                <a:gd name="connsiteX0-155" fmla="*/ 8187558 w 8187558"/>
                <a:gd name="connsiteY0-156" fmla="*/ 0 h 2638097"/>
                <a:gd name="connsiteX1-157" fmla="*/ 8187558 w 8187558"/>
                <a:gd name="connsiteY1-158" fmla="*/ 1271752 h 2638097"/>
                <a:gd name="connsiteX2-159" fmla="*/ 4099035 w 8187558"/>
                <a:gd name="connsiteY2-160" fmla="*/ 2638097 h 2638097"/>
                <a:gd name="connsiteX3-161" fmla="*/ 0 w 8187558"/>
                <a:gd name="connsiteY3-162" fmla="*/ 1229711 h 2638097"/>
                <a:gd name="connsiteX4-163" fmla="*/ 31531 w 8187558"/>
                <a:gd name="connsiteY4-164" fmla="*/ 147145 h 2638097"/>
                <a:gd name="connsiteX5-165" fmla="*/ 4088524 w 8187558"/>
                <a:gd name="connsiteY5-166" fmla="*/ 1597573 h 2638097"/>
                <a:gd name="connsiteX6-167" fmla="*/ 8187558 w 8187558"/>
                <a:gd name="connsiteY6-168" fmla="*/ 0 h 2638097"/>
                <a:gd name="connsiteX0-169" fmla="*/ 8187558 w 8187558"/>
                <a:gd name="connsiteY0-170" fmla="*/ 0 h 2638097"/>
                <a:gd name="connsiteX1-171" fmla="*/ 8187558 w 8187558"/>
                <a:gd name="connsiteY1-172" fmla="*/ 1271752 h 2638097"/>
                <a:gd name="connsiteX2-173" fmla="*/ 4099035 w 8187558"/>
                <a:gd name="connsiteY2-174" fmla="*/ 2638097 h 2638097"/>
                <a:gd name="connsiteX3-175" fmla="*/ 0 w 8187558"/>
                <a:gd name="connsiteY3-176" fmla="*/ 1229711 h 2638097"/>
                <a:gd name="connsiteX4-177" fmla="*/ 31531 w 8187558"/>
                <a:gd name="connsiteY4-178" fmla="*/ 147145 h 2638097"/>
                <a:gd name="connsiteX5-179" fmla="*/ 4099035 w 8187558"/>
                <a:gd name="connsiteY5-180" fmla="*/ 1566042 h 2638097"/>
                <a:gd name="connsiteX6-181" fmla="*/ 8187558 w 8187558"/>
                <a:gd name="connsiteY6-182" fmla="*/ 0 h 2638097"/>
                <a:gd name="connsiteX0-183" fmla="*/ 8187558 w 8187558"/>
                <a:gd name="connsiteY0-184" fmla="*/ 0 h 2638097"/>
                <a:gd name="connsiteX1-185" fmla="*/ 8187558 w 8187558"/>
                <a:gd name="connsiteY1-186" fmla="*/ 1271752 h 2638097"/>
                <a:gd name="connsiteX2-187" fmla="*/ 4099035 w 8187558"/>
                <a:gd name="connsiteY2-188" fmla="*/ 2638097 h 2638097"/>
                <a:gd name="connsiteX3-189" fmla="*/ 0 w 8187558"/>
                <a:gd name="connsiteY3-190" fmla="*/ 1229711 h 2638097"/>
                <a:gd name="connsiteX4-191" fmla="*/ 31531 w 8187558"/>
                <a:gd name="connsiteY4-192" fmla="*/ 147145 h 2638097"/>
                <a:gd name="connsiteX5-193" fmla="*/ 4099035 w 8187558"/>
                <a:gd name="connsiteY5-194" fmla="*/ 1566042 h 2638097"/>
                <a:gd name="connsiteX6-195" fmla="*/ 8187558 w 8187558"/>
                <a:gd name="connsiteY6-196" fmla="*/ 0 h 2638097"/>
                <a:gd name="connsiteX0-197" fmla="*/ 8187558 w 8187558"/>
                <a:gd name="connsiteY0-198" fmla="*/ 0 h 2638097"/>
                <a:gd name="connsiteX1-199" fmla="*/ 8187558 w 8187558"/>
                <a:gd name="connsiteY1-200" fmla="*/ 1271752 h 2638097"/>
                <a:gd name="connsiteX2-201" fmla="*/ 4099035 w 8187558"/>
                <a:gd name="connsiteY2-202" fmla="*/ 2638097 h 2638097"/>
                <a:gd name="connsiteX3-203" fmla="*/ 0 w 8187558"/>
                <a:gd name="connsiteY3-204" fmla="*/ 1229711 h 2638097"/>
                <a:gd name="connsiteX4-205" fmla="*/ 31531 w 8187558"/>
                <a:gd name="connsiteY4-206" fmla="*/ 147145 h 2638097"/>
                <a:gd name="connsiteX5-207" fmla="*/ 4099035 w 8187558"/>
                <a:gd name="connsiteY5-208" fmla="*/ 1566042 h 2638097"/>
                <a:gd name="connsiteX6-209" fmla="*/ 8187558 w 8187558"/>
                <a:gd name="connsiteY6-210" fmla="*/ 0 h 2638097"/>
                <a:gd name="connsiteX0-211" fmla="*/ 8187558 w 8187558"/>
                <a:gd name="connsiteY0-212" fmla="*/ 0 h 2638097"/>
                <a:gd name="connsiteX1-213" fmla="*/ 8187558 w 8187558"/>
                <a:gd name="connsiteY1-214" fmla="*/ 1271752 h 2638097"/>
                <a:gd name="connsiteX2-215" fmla="*/ 4099035 w 8187558"/>
                <a:gd name="connsiteY2-216" fmla="*/ 2638097 h 2638097"/>
                <a:gd name="connsiteX3-217" fmla="*/ 0 w 8187558"/>
                <a:gd name="connsiteY3-218" fmla="*/ 1229711 h 2638097"/>
                <a:gd name="connsiteX4-219" fmla="*/ 31531 w 8187558"/>
                <a:gd name="connsiteY4-220" fmla="*/ 147145 h 2638097"/>
                <a:gd name="connsiteX5-221" fmla="*/ 4099035 w 8187558"/>
                <a:gd name="connsiteY5-222" fmla="*/ 1566042 h 2638097"/>
                <a:gd name="connsiteX6-223" fmla="*/ 8187558 w 8187558"/>
                <a:gd name="connsiteY6-224" fmla="*/ 0 h 2638097"/>
                <a:gd name="connsiteX0-225" fmla="*/ 8187558 w 8187558"/>
                <a:gd name="connsiteY0-226" fmla="*/ 0 h 2638097"/>
                <a:gd name="connsiteX1-227" fmla="*/ 8187558 w 8187558"/>
                <a:gd name="connsiteY1-228" fmla="*/ 1271752 h 2638097"/>
                <a:gd name="connsiteX2-229" fmla="*/ 4099035 w 8187558"/>
                <a:gd name="connsiteY2-230" fmla="*/ 2638097 h 2638097"/>
                <a:gd name="connsiteX3-231" fmla="*/ 0 w 8187558"/>
                <a:gd name="connsiteY3-232" fmla="*/ 1229711 h 2638097"/>
                <a:gd name="connsiteX4-233" fmla="*/ 31531 w 8187558"/>
                <a:gd name="connsiteY4-234" fmla="*/ 147145 h 2638097"/>
                <a:gd name="connsiteX5-235" fmla="*/ 4099035 w 8187558"/>
                <a:gd name="connsiteY5-236" fmla="*/ 1566042 h 2638097"/>
                <a:gd name="connsiteX6-237" fmla="*/ 8187558 w 8187558"/>
                <a:gd name="connsiteY6-238" fmla="*/ 0 h 2638097"/>
                <a:gd name="connsiteX0-239" fmla="*/ 8187558 w 8187558"/>
                <a:gd name="connsiteY0-240" fmla="*/ 0 h 2638097"/>
                <a:gd name="connsiteX1-241" fmla="*/ 8187558 w 8187558"/>
                <a:gd name="connsiteY1-242" fmla="*/ 1271752 h 2638097"/>
                <a:gd name="connsiteX2-243" fmla="*/ 4099035 w 8187558"/>
                <a:gd name="connsiteY2-244" fmla="*/ 2638097 h 2638097"/>
                <a:gd name="connsiteX3-245" fmla="*/ 0 w 8187558"/>
                <a:gd name="connsiteY3-246" fmla="*/ 1229711 h 2638097"/>
                <a:gd name="connsiteX4-247" fmla="*/ 31531 w 8187558"/>
                <a:gd name="connsiteY4-248" fmla="*/ 147145 h 2638097"/>
                <a:gd name="connsiteX5-249" fmla="*/ 4099035 w 8187558"/>
                <a:gd name="connsiteY5-250" fmla="*/ 1566042 h 2638097"/>
                <a:gd name="connsiteX6-251" fmla="*/ 8187558 w 8187558"/>
                <a:gd name="connsiteY6-252" fmla="*/ 0 h 2638097"/>
                <a:gd name="connsiteX0-253" fmla="*/ 8187558 w 8187558"/>
                <a:gd name="connsiteY0-254" fmla="*/ 0 h 2638097"/>
                <a:gd name="connsiteX1-255" fmla="*/ 8187558 w 8187558"/>
                <a:gd name="connsiteY1-256" fmla="*/ 1271752 h 2638097"/>
                <a:gd name="connsiteX2-257" fmla="*/ 4099035 w 8187558"/>
                <a:gd name="connsiteY2-258" fmla="*/ 2638097 h 2638097"/>
                <a:gd name="connsiteX3-259" fmla="*/ 0 w 8187558"/>
                <a:gd name="connsiteY3-260" fmla="*/ 1229711 h 2638097"/>
                <a:gd name="connsiteX4-261" fmla="*/ 31531 w 8187558"/>
                <a:gd name="connsiteY4-262" fmla="*/ 147145 h 2638097"/>
                <a:gd name="connsiteX5-263" fmla="*/ 4099035 w 8187558"/>
                <a:gd name="connsiteY5-264" fmla="*/ 1566042 h 2638097"/>
                <a:gd name="connsiteX6-265" fmla="*/ 8187558 w 8187558"/>
                <a:gd name="connsiteY6-266" fmla="*/ 0 h 2638097"/>
                <a:gd name="connsiteX0-267" fmla="*/ 8187558 w 8187558"/>
                <a:gd name="connsiteY0-268" fmla="*/ 0 h 2638097"/>
                <a:gd name="connsiteX1-269" fmla="*/ 8187558 w 8187558"/>
                <a:gd name="connsiteY1-270" fmla="*/ 1271752 h 2638097"/>
                <a:gd name="connsiteX2-271" fmla="*/ 4099035 w 8187558"/>
                <a:gd name="connsiteY2-272" fmla="*/ 2638097 h 2638097"/>
                <a:gd name="connsiteX3-273" fmla="*/ 0 w 8187558"/>
                <a:gd name="connsiteY3-274" fmla="*/ 1229711 h 2638097"/>
                <a:gd name="connsiteX4-275" fmla="*/ 31531 w 8187558"/>
                <a:gd name="connsiteY4-276" fmla="*/ 147145 h 2638097"/>
                <a:gd name="connsiteX5-277" fmla="*/ 4099035 w 8187558"/>
                <a:gd name="connsiteY5-278" fmla="*/ 1566042 h 2638097"/>
                <a:gd name="connsiteX6-279" fmla="*/ 8187558 w 8187558"/>
                <a:gd name="connsiteY6-280" fmla="*/ 0 h 2638097"/>
                <a:gd name="connsiteX0-281" fmla="*/ 8187558 w 8187558"/>
                <a:gd name="connsiteY0-282" fmla="*/ 0 h 2638097"/>
                <a:gd name="connsiteX1-283" fmla="*/ 8187558 w 8187558"/>
                <a:gd name="connsiteY1-284" fmla="*/ 1271752 h 2638097"/>
                <a:gd name="connsiteX2-285" fmla="*/ 4099035 w 8187558"/>
                <a:gd name="connsiteY2-286" fmla="*/ 2638097 h 2638097"/>
                <a:gd name="connsiteX3-287" fmla="*/ 0 w 8187558"/>
                <a:gd name="connsiteY3-288" fmla="*/ 1229711 h 2638097"/>
                <a:gd name="connsiteX4-289" fmla="*/ 31531 w 8187558"/>
                <a:gd name="connsiteY4-290" fmla="*/ 147145 h 2638097"/>
                <a:gd name="connsiteX5-291" fmla="*/ 4099035 w 8187558"/>
                <a:gd name="connsiteY5-292" fmla="*/ 1566042 h 2638097"/>
                <a:gd name="connsiteX6-293" fmla="*/ 8187558 w 8187558"/>
                <a:gd name="connsiteY6-294" fmla="*/ 0 h 2638097"/>
                <a:gd name="connsiteX0-295" fmla="*/ 8176538 w 8176538"/>
                <a:gd name="connsiteY0-296" fmla="*/ 0 h 2638097"/>
                <a:gd name="connsiteX1-297" fmla="*/ 8176538 w 8176538"/>
                <a:gd name="connsiteY1-298" fmla="*/ 1271752 h 2638097"/>
                <a:gd name="connsiteX2-299" fmla="*/ 4088015 w 8176538"/>
                <a:gd name="connsiteY2-300" fmla="*/ 2638097 h 2638097"/>
                <a:gd name="connsiteX3-301" fmla="*/ 0 w 8176538"/>
                <a:gd name="connsiteY3-302" fmla="*/ 1269888 h 2638097"/>
                <a:gd name="connsiteX4-303" fmla="*/ 20511 w 8176538"/>
                <a:gd name="connsiteY4-304" fmla="*/ 147145 h 2638097"/>
                <a:gd name="connsiteX5-305" fmla="*/ 4088015 w 8176538"/>
                <a:gd name="connsiteY5-306" fmla="*/ 1566042 h 2638097"/>
                <a:gd name="connsiteX6-307" fmla="*/ 8176538 w 8176538"/>
                <a:gd name="connsiteY6-308" fmla="*/ 0 h 2638097"/>
                <a:gd name="connsiteX0-309" fmla="*/ 8176538 w 8176538"/>
                <a:gd name="connsiteY0-310" fmla="*/ 0 h 2772020"/>
                <a:gd name="connsiteX1-311" fmla="*/ 8176538 w 8176538"/>
                <a:gd name="connsiteY1-312" fmla="*/ 1271752 h 2772020"/>
                <a:gd name="connsiteX2-313" fmla="*/ 4099034 w 8176538"/>
                <a:gd name="connsiteY2-314" fmla="*/ 2772020 h 2772020"/>
                <a:gd name="connsiteX3-315" fmla="*/ 0 w 8176538"/>
                <a:gd name="connsiteY3-316" fmla="*/ 1269888 h 2772020"/>
                <a:gd name="connsiteX4-317" fmla="*/ 20511 w 8176538"/>
                <a:gd name="connsiteY4-318" fmla="*/ 147145 h 2772020"/>
                <a:gd name="connsiteX5-319" fmla="*/ 4088015 w 8176538"/>
                <a:gd name="connsiteY5-320" fmla="*/ 1566042 h 2772020"/>
                <a:gd name="connsiteX6-321" fmla="*/ 8176538 w 8176538"/>
                <a:gd name="connsiteY6-322" fmla="*/ 0 h 2772020"/>
                <a:gd name="connsiteX0-323" fmla="*/ 8176538 w 8176538"/>
                <a:gd name="connsiteY0-324" fmla="*/ 0 h 2772339"/>
                <a:gd name="connsiteX1-325" fmla="*/ 8176538 w 8176538"/>
                <a:gd name="connsiteY1-326" fmla="*/ 1378890 h 2772339"/>
                <a:gd name="connsiteX2-327" fmla="*/ 4099034 w 8176538"/>
                <a:gd name="connsiteY2-328" fmla="*/ 2772020 h 2772339"/>
                <a:gd name="connsiteX3-329" fmla="*/ 0 w 8176538"/>
                <a:gd name="connsiteY3-330" fmla="*/ 1269888 h 2772339"/>
                <a:gd name="connsiteX4-331" fmla="*/ 20511 w 8176538"/>
                <a:gd name="connsiteY4-332" fmla="*/ 147145 h 2772339"/>
                <a:gd name="connsiteX5-333" fmla="*/ 4088015 w 8176538"/>
                <a:gd name="connsiteY5-334" fmla="*/ 1566042 h 2772339"/>
                <a:gd name="connsiteX6-335" fmla="*/ 8176538 w 8176538"/>
                <a:gd name="connsiteY6-336" fmla="*/ 0 h 2772339"/>
                <a:gd name="connsiteX0-337" fmla="*/ 8176538 w 8176538"/>
                <a:gd name="connsiteY0-338" fmla="*/ 0 h 2825888"/>
                <a:gd name="connsiteX1-339" fmla="*/ 8176538 w 8176538"/>
                <a:gd name="connsiteY1-340" fmla="*/ 1378890 h 2825888"/>
                <a:gd name="connsiteX2-341" fmla="*/ 4099034 w 8176538"/>
                <a:gd name="connsiteY2-342" fmla="*/ 2825590 h 2825888"/>
                <a:gd name="connsiteX3-343" fmla="*/ 0 w 8176538"/>
                <a:gd name="connsiteY3-344" fmla="*/ 1269888 h 2825888"/>
                <a:gd name="connsiteX4-345" fmla="*/ 20511 w 8176538"/>
                <a:gd name="connsiteY4-346" fmla="*/ 147145 h 2825888"/>
                <a:gd name="connsiteX5-347" fmla="*/ 4088015 w 8176538"/>
                <a:gd name="connsiteY5-348" fmla="*/ 1566042 h 2825888"/>
                <a:gd name="connsiteX6-349" fmla="*/ 8176538 w 8176538"/>
                <a:gd name="connsiteY6-350" fmla="*/ 0 h 2825888"/>
                <a:gd name="connsiteX0-351" fmla="*/ 8165518 w 8165518"/>
                <a:gd name="connsiteY0-352" fmla="*/ 0 h 2825606"/>
                <a:gd name="connsiteX1-353" fmla="*/ 8165518 w 8165518"/>
                <a:gd name="connsiteY1-354" fmla="*/ 1378890 h 2825606"/>
                <a:gd name="connsiteX2-355" fmla="*/ 4088014 w 8165518"/>
                <a:gd name="connsiteY2-356" fmla="*/ 2825590 h 2825606"/>
                <a:gd name="connsiteX3-357" fmla="*/ 0 w 8165518"/>
                <a:gd name="connsiteY3-358" fmla="*/ 1403811 h 2825606"/>
                <a:gd name="connsiteX4-359" fmla="*/ 9491 w 8165518"/>
                <a:gd name="connsiteY4-360" fmla="*/ 147145 h 2825606"/>
                <a:gd name="connsiteX5-361" fmla="*/ 4076995 w 8165518"/>
                <a:gd name="connsiteY5-362" fmla="*/ 1566042 h 2825606"/>
                <a:gd name="connsiteX6-363" fmla="*/ 8165518 w 8165518"/>
                <a:gd name="connsiteY6-364" fmla="*/ 0 h 2825606"/>
                <a:gd name="connsiteX0-365" fmla="*/ 8165518 w 8165518"/>
                <a:gd name="connsiteY0-366" fmla="*/ 0 h 2879174"/>
                <a:gd name="connsiteX1-367" fmla="*/ 8165518 w 8165518"/>
                <a:gd name="connsiteY1-368" fmla="*/ 1378890 h 2879174"/>
                <a:gd name="connsiteX2-369" fmla="*/ 4132092 w 8165518"/>
                <a:gd name="connsiteY2-370" fmla="*/ 2879159 h 2879174"/>
                <a:gd name="connsiteX3-371" fmla="*/ 0 w 8165518"/>
                <a:gd name="connsiteY3-372" fmla="*/ 1403811 h 2879174"/>
                <a:gd name="connsiteX4-373" fmla="*/ 9491 w 8165518"/>
                <a:gd name="connsiteY4-374" fmla="*/ 147145 h 2879174"/>
                <a:gd name="connsiteX5-375" fmla="*/ 4076995 w 8165518"/>
                <a:gd name="connsiteY5-376" fmla="*/ 1566042 h 2879174"/>
                <a:gd name="connsiteX6-377" fmla="*/ 8165518 w 8165518"/>
                <a:gd name="connsiteY6-378" fmla="*/ 0 h 2879174"/>
                <a:gd name="connsiteX0-379" fmla="*/ 8165518 w 8176537"/>
                <a:gd name="connsiteY0-380" fmla="*/ 0 h 2879410"/>
                <a:gd name="connsiteX1-381" fmla="*/ 8176537 w 8176537"/>
                <a:gd name="connsiteY1-382" fmla="*/ 1499420 h 2879410"/>
                <a:gd name="connsiteX2-383" fmla="*/ 4132092 w 8176537"/>
                <a:gd name="connsiteY2-384" fmla="*/ 2879159 h 2879410"/>
                <a:gd name="connsiteX3-385" fmla="*/ 0 w 8176537"/>
                <a:gd name="connsiteY3-386" fmla="*/ 1403811 h 2879410"/>
                <a:gd name="connsiteX4-387" fmla="*/ 9491 w 8176537"/>
                <a:gd name="connsiteY4-388" fmla="*/ 147145 h 2879410"/>
                <a:gd name="connsiteX5-389" fmla="*/ 4076995 w 8176537"/>
                <a:gd name="connsiteY5-390" fmla="*/ 1566042 h 2879410"/>
                <a:gd name="connsiteX6-391" fmla="*/ 8165518 w 8176537"/>
                <a:gd name="connsiteY6-392" fmla="*/ 0 h 2879410"/>
                <a:gd name="connsiteX0-393" fmla="*/ 8165518 w 8176537"/>
                <a:gd name="connsiteY0-394" fmla="*/ 0 h 2879262"/>
                <a:gd name="connsiteX1-395" fmla="*/ 8176537 w 8176537"/>
                <a:gd name="connsiteY1-396" fmla="*/ 1499420 h 2879262"/>
                <a:gd name="connsiteX2-397" fmla="*/ 4132092 w 8176537"/>
                <a:gd name="connsiteY2-398" fmla="*/ 2879159 h 2879262"/>
                <a:gd name="connsiteX3-399" fmla="*/ 0 w 8176537"/>
                <a:gd name="connsiteY3-400" fmla="*/ 1403811 h 2879262"/>
                <a:gd name="connsiteX4-401" fmla="*/ 9491 w 8176537"/>
                <a:gd name="connsiteY4-402" fmla="*/ 147145 h 2879262"/>
                <a:gd name="connsiteX5-403" fmla="*/ 4076995 w 8176537"/>
                <a:gd name="connsiteY5-404" fmla="*/ 1566042 h 2879262"/>
                <a:gd name="connsiteX6-405" fmla="*/ 8165518 w 8176537"/>
                <a:gd name="connsiteY6-406" fmla="*/ 0 h 2879262"/>
                <a:gd name="connsiteX0-407" fmla="*/ 8165518 w 8176537"/>
                <a:gd name="connsiteY0-408" fmla="*/ 0 h 2879163"/>
                <a:gd name="connsiteX1-409" fmla="*/ 8176537 w 8176537"/>
                <a:gd name="connsiteY1-410" fmla="*/ 1499420 h 2879163"/>
                <a:gd name="connsiteX2-411" fmla="*/ 4132092 w 8176537"/>
                <a:gd name="connsiteY2-412" fmla="*/ 2879159 h 2879163"/>
                <a:gd name="connsiteX3-413" fmla="*/ 0 w 8176537"/>
                <a:gd name="connsiteY3-414" fmla="*/ 1510948 h 2879163"/>
                <a:gd name="connsiteX4-415" fmla="*/ 9491 w 8176537"/>
                <a:gd name="connsiteY4-416" fmla="*/ 147145 h 2879163"/>
                <a:gd name="connsiteX5-417" fmla="*/ 4076995 w 8176537"/>
                <a:gd name="connsiteY5-418" fmla="*/ 1566042 h 2879163"/>
                <a:gd name="connsiteX6-419" fmla="*/ 8165518 w 8176537"/>
                <a:gd name="connsiteY6-420" fmla="*/ 0 h 2879163"/>
                <a:gd name="connsiteX0-421" fmla="*/ 8165518 w 8198577"/>
                <a:gd name="connsiteY0-422" fmla="*/ 0 h 2879451"/>
                <a:gd name="connsiteX1-423" fmla="*/ 8198577 w 8198577"/>
                <a:gd name="connsiteY1-424" fmla="*/ 1606558 h 2879451"/>
                <a:gd name="connsiteX2-425" fmla="*/ 4132092 w 8198577"/>
                <a:gd name="connsiteY2-426" fmla="*/ 2879159 h 2879451"/>
                <a:gd name="connsiteX3-427" fmla="*/ 0 w 8198577"/>
                <a:gd name="connsiteY3-428" fmla="*/ 1510948 h 2879451"/>
                <a:gd name="connsiteX4-429" fmla="*/ 9491 w 8198577"/>
                <a:gd name="connsiteY4-430" fmla="*/ 147145 h 2879451"/>
                <a:gd name="connsiteX5-431" fmla="*/ 4076995 w 8198577"/>
                <a:gd name="connsiteY5-432" fmla="*/ 1566042 h 2879451"/>
                <a:gd name="connsiteX6-433" fmla="*/ 8165518 w 8198577"/>
                <a:gd name="connsiteY6-434" fmla="*/ 0 h 2879451"/>
                <a:gd name="connsiteX0-435" fmla="*/ 8165518 w 8165518"/>
                <a:gd name="connsiteY0-436" fmla="*/ 0 h 2880066"/>
                <a:gd name="connsiteX1-437" fmla="*/ 8165518 w 8165518"/>
                <a:gd name="connsiteY1-438" fmla="*/ 1673520 h 2880066"/>
                <a:gd name="connsiteX2-439" fmla="*/ 4132092 w 8165518"/>
                <a:gd name="connsiteY2-440" fmla="*/ 2879159 h 2880066"/>
                <a:gd name="connsiteX3-441" fmla="*/ 0 w 8165518"/>
                <a:gd name="connsiteY3-442" fmla="*/ 1510948 h 2880066"/>
                <a:gd name="connsiteX4-443" fmla="*/ 9491 w 8165518"/>
                <a:gd name="connsiteY4-444" fmla="*/ 147145 h 2880066"/>
                <a:gd name="connsiteX5-445" fmla="*/ 4076995 w 8165518"/>
                <a:gd name="connsiteY5-446" fmla="*/ 1566042 h 2880066"/>
                <a:gd name="connsiteX6-447" fmla="*/ 8165518 w 8165518"/>
                <a:gd name="connsiteY6-448" fmla="*/ 0 h 2880066"/>
                <a:gd name="connsiteX0-449" fmla="*/ 8156794 w 8156794"/>
                <a:gd name="connsiteY0-450" fmla="*/ 0 h 2879270"/>
                <a:gd name="connsiteX1-451" fmla="*/ 8156794 w 8156794"/>
                <a:gd name="connsiteY1-452" fmla="*/ 1673520 h 2879270"/>
                <a:gd name="connsiteX2-453" fmla="*/ 4123368 w 8156794"/>
                <a:gd name="connsiteY2-454" fmla="*/ 2879159 h 2879270"/>
                <a:gd name="connsiteX3-455" fmla="*/ 2295 w 8156794"/>
                <a:gd name="connsiteY3-456" fmla="*/ 1618086 h 2879270"/>
                <a:gd name="connsiteX4-457" fmla="*/ 767 w 8156794"/>
                <a:gd name="connsiteY4-458" fmla="*/ 147145 h 2879270"/>
                <a:gd name="connsiteX5-459" fmla="*/ 4068271 w 8156794"/>
                <a:gd name="connsiteY5-460" fmla="*/ 1566042 h 2879270"/>
                <a:gd name="connsiteX6-461" fmla="*/ 8156794 w 8156794"/>
                <a:gd name="connsiteY6-462" fmla="*/ 0 h 2879270"/>
                <a:gd name="connsiteX0-463" fmla="*/ 8156794 w 8156794"/>
                <a:gd name="connsiteY0-464" fmla="*/ 0 h 2973000"/>
                <a:gd name="connsiteX1-465" fmla="*/ 8156794 w 8156794"/>
                <a:gd name="connsiteY1-466" fmla="*/ 1673520 h 2973000"/>
                <a:gd name="connsiteX2-467" fmla="*/ 4134388 w 8156794"/>
                <a:gd name="connsiteY2-468" fmla="*/ 2972904 h 2973000"/>
                <a:gd name="connsiteX3-469" fmla="*/ 2295 w 8156794"/>
                <a:gd name="connsiteY3-470" fmla="*/ 1618086 h 2973000"/>
                <a:gd name="connsiteX4-471" fmla="*/ 767 w 8156794"/>
                <a:gd name="connsiteY4-472" fmla="*/ 147145 h 2973000"/>
                <a:gd name="connsiteX5-473" fmla="*/ 4068271 w 8156794"/>
                <a:gd name="connsiteY5-474" fmla="*/ 1566042 h 2973000"/>
                <a:gd name="connsiteX6-475" fmla="*/ 8156794 w 8156794"/>
                <a:gd name="connsiteY6-476" fmla="*/ 0 h 2973000"/>
                <a:gd name="connsiteX0-477" fmla="*/ 8156794 w 8156794"/>
                <a:gd name="connsiteY0-478" fmla="*/ 0 h 2973000"/>
                <a:gd name="connsiteX1-479" fmla="*/ 8156794 w 8156794"/>
                <a:gd name="connsiteY1-480" fmla="*/ 1673520 h 2973000"/>
                <a:gd name="connsiteX2-481" fmla="*/ 4134388 w 8156794"/>
                <a:gd name="connsiteY2-482" fmla="*/ 2972904 h 2973000"/>
                <a:gd name="connsiteX3-483" fmla="*/ 2295 w 8156794"/>
                <a:gd name="connsiteY3-484" fmla="*/ 1618086 h 2973000"/>
                <a:gd name="connsiteX4-485" fmla="*/ 767 w 8156794"/>
                <a:gd name="connsiteY4-486" fmla="*/ 147145 h 2973000"/>
                <a:gd name="connsiteX5-487" fmla="*/ 4068271 w 8156794"/>
                <a:gd name="connsiteY5-488" fmla="*/ 1566042 h 2973000"/>
                <a:gd name="connsiteX6-489" fmla="*/ 8156794 w 8156794"/>
                <a:gd name="connsiteY6-490" fmla="*/ 0 h 2973000"/>
                <a:gd name="connsiteX0-491" fmla="*/ 8156794 w 8156794"/>
                <a:gd name="connsiteY0-492" fmla="*/ 0 h 2973000"/>
                <a:gd name="connsiteX1-493" fmla="*/ 8156794 w 8156794"/>
                <a:gd name="connsiteY1-494" fmla="*/ 1673520 h 2973000"/>
                <a:gd name="connsiteX2-495" fmla="*/ 4134388 w 8156794"/>
                <a:gd name="connsiteY2-496" fmla="*/ 2972904 h 2973000"/>
                <a:gd name="connsiteX3-497" fmla="*/ 2295 w 8156794"/>
                <a:gd name="connsiteY3-498" fmla="*/ 1618086 h 2973000"/>
                <a:gd name="connsiteX4-499" fmla="*/ 767 w 8156794"/>
                <a:gd name="connsiteY4-500" fmla="*/ 147145 h 2973000"/>
                <a:gd name="connsiteX5-501" fmla="*/ 4068271 w 8156794"/>
                <a:gd name="connsiteY5-502" fmla="*/ 1566042 h 2973000"/>
                <a:gd name="connsiteX6-503" fmla="*/ 8156794 w 8156794"/>
                <a:gd name="connsiteY6-504" fmla="*/ 0 h 2973000"/>
                <a:gd name="connsiteX0-505" fmla="*/ 8156794 w 8156794"/>
                <a:gd name="connsiteY0-506" fmla="*/ 0 h 2973020"/>
                <a:gd name="connsiteX1-507" fmla="*/ 8156794 w 8156794"/>
                <a:gd name="connsiteY1-508" fmla="*/ 1673520 h 2973020"/>
                <a:gd name="connsiteX2-509" fmla="*/ 4134388 w 8156794"/>
                <a:gd name="connsiteY2-510" fmla="*/ 2972904 h 2973020"/>
                <a:gd name="connsiteX3-511" fmla="*/ 2295 w 8156794"/>
                <a:gd name="connsiteY3-512" fmla="*/ 1618086 h 2973020"/>
                <a:gd name="connsiteX4-513" fmla="*/ 767 w 8156794"/>
                <a:gd name="connsiteY4-514" fmla="*/ 147145 h 2973020"/>
                <a:gd name="connsiteX5-515" fmla="*/ 4068271 w 8156794"/>
                <a:gd name="connsiteY5-516" fmla="*/ 1566042 h 2973020"/>
                <a:gd name="connsiteX6-517" fmla="*/ 8156794 w 8156794"/>
                <a:gd name="connsiteY6-518" fmla="*/ 0 h 2973020"/>
                <a:gd name="connsiteX0-519" fmla="*/ 8156794 w 8156794"/>
                <a:gd name="connsiteY0-520" fmla="*/ 0 h 2973021"/>
                <a:gd name="connsiteX1-521" fmla="*/ 8156794 w 8156794"/>
                <a:gd name="connsiteY1-522" fmla="*/ 1673520 h 2973021"/>
                <a:gd name="connsiteX2-523" fmla="*/ 4134388 w 8156794"/>
                <a:gd name="connsiteY2-524" fmla="*/ 2972904 h 2973021"/>
                <a:gd name="connsiteX3-525" fmla="*/ 2295 w 8156794"/>
                <a:gd name="connsiteY3-526" fmla="*/ 1618086 h 2973021"/>
                <a:gd name="connsiteX4-527" fmla="*/ 767 w 8156794"/>
                <a:gd name="connsiteY4-528" fmla="*/ 147145 h 2973021"/>
                <a:gd name="connsiteX5-529" fmla="*/ 4068271 w 8156794"/>
                <a:gd name="connsiteY5-530" fmla="*/ 1566042 h 2973021"/>
                <a:gd name="connsiteX6-531" fmla="*/ 8156794 w 8156794"/>
                <a:gd name="connsiteY6-532" fmla="*/ 0 h 2973021"/>
                <a:gd name="connsiteX0-533" fmla="*/ 8156794 w 8156794"/>
                <a:gd name="connsiteY0-534" fmla="*/ 0 h 2973021"/>
                <a:gd name="connsiteX1-535" fmla="*/ 8156794 w 8156794"/>
                <a:gd name="connsiteY1-536" fmla="*/ 1673520 h 2973021"/>
                <a:gd name="connsiteX2-537" fmla="*/ 4134388 w 8156794"/>
                <a:gd name="connsiteY2-538" fmla="*/ 2972904 h 2973021"/>
                <a:gd name="connsiteX3-539" fmla="*/ 2295 w 8156794"/>
                <a:gd name="connsiteY3-540" fmla="*/ 1618086 h 2973021"/>
                <a:gd name="connsiteX4-541" fmla="*/ 767 w 8156794"/>
                <a:gd name="connsiteY4-542" fmla="*/ 147145 h 2973021"/>
                <a:gd name="connsiteX5-543" fmla="*/ 4068271 w 8156794"/>
                <a:gd name="connsiteY5-544" fmla="*/ 1566042 h 2973021"/>
                <a:gd name="connsiteX6-545" fmla="*/ 8156794 w 8156794"/>
                <a:gd name="connsiteY6-546" fmla="*/ 0 h 2973021"/>
                <a:gd name="connsiteX0-547" fmla="*/ 8156794 w 8156794"/>
                <a:gd name="connsiteY0-548" fmla="*/ 0 h 2973021"/>
                <a:gd name="connsiteX1-549" fmla="*/ 8156794 w 8156794"/>
                <a:gd name="connsiteY1-550" fmla="*/ 1673520 h 2973021"/>
                <a:gd name="connsiteX2-551" fmla="*/ 4134388 w 8156794"/>
                <a:gd name="connsiteY2-552" fmla="*/ 2972904 h 2973021"/>
                <a:gd name="connsiteX3-553" fmla="*/ 2295 w 8156794"/>
                <a:gd name="connsiteY3-554" fmla="*/ 1618086 h 2973021"/>
                <a:gd name="connsiteX4-555" fmla="*/ 767 w 8156794"/>
                <a:gd name="connsiteY4-556" fmla="*/ 147145 h 2973021"/>
                <a:gd name="connsiteX5-557" fmla="*/ 4068271 w 8156794"/>
                <a:gd name="connsiteY5-558" fmla="*/ 1566042 h 2973021"/>
                <a:gd name="connsiteX6-559" fmla="*/ 8156794 w 8156794"/>
                <a:gd name="connsiteY6-560" fmla="*/ 0 h 2973021"/>
                <a:gd name="connsiteX0-561" fmla="*/ 8156794 w 8156794"/>
                <a:gd name="connsiteY0-562" fmla="*/ 0 h 2973021"/>
                <a:gd name="connsiteX1-563" fmla="*/ 8156794 w 8156794"/>
                <a:gd name="connsiteY1-564" fmla="*/ 1673520 h 2973021"/>
                <a:gd name="connsiteX2-565" fmla="*/ 4134388 w 8156794"/>
                <a:gd name="connsiteY2-566" fmla="*/ 2972904 h 2973021"/>
                <a:gd name="connsiteX3-567" fmla="*/ 2295 w 8156794"/>
                <a:gd name="connsiteY3-568" fmla="*/ 1618086 h 2973021"/>
                <a:gd name="connsiteX4-569" fmla="*/ 767 w 8156794"/>
                <a:gd name="connsiteY4-570" fmla="*/ 147145 h 2973021"/>
                <a:gd name="connsiteX5-571" fmla="*/ 4068271 w 8156794"/>
                <a:gd name="connsiteY5-572" fmla="*/ 1566042 h 2973021"/>
                <a:gd name="connsiteX6-573" fmla="*/ 8156794 w 8156794"/>
                <a:gd name="connsiteY6-574" fmla="*/ 0 h 2973021"/>
                <a:gd name="connsiteX0-575" fmla="*/ 8156794 w 8156794"/>
                <a:gd name="connsiteY0-576" fmla="*/ 0 h 2973141"/>
                <a:gd name="connsiteX1-577" fmla="*/ 8156794 w 8156794"/>
                <a:gd name="connsiteY1-578" fmla="*/ 1673520 h 2973141"/>
                <a:gd name="connsiteX2-579" fmla="*/ 4134388 w 8156794"/>
                <a:gd name="connsiteY2-580" fmla="*/ 2972904 h 2973141"/>
                <a:gd name="connsiteX3-581" fmla="*/ 2295 w 8156794"/>
                <a:gd name="connsiteY3-582" fmla="*/ 1618086 h 2973141"/>
                <a:gd name="connsiteX4-583" fmla="*/ 767 w 8156794"/>
                <a:gd name="connsiteY4-584" fmla="*/ 147145 h 2973141"/>
                <a:gd name="connsiteX5-585" fmla="*/ 4068271 w 8156794"/>
                <a:gd name="connsiteY5-586" fmla="*/ 1566042 h 2973141"/>
                <a:gd name="connsiteX6-587" fmla="*/ 8156794 w 8156794"/>
                <a:gd name="connsiteY6-588" fmla="*/ 0 h 2973141"/>
                <a:gd name="connsiteX0-589" fmla="*/ 8156794 w 8156794"/>
                <a:gd name="connsiteY0-590" fmla="*/ 0 h 3066827"/>
                <a:gd name="connsiteX1-591" fmla="*/ 8156794 w 8156794"/>
                <a:gd name="connsiteY1-592" fmla="*/ 1673520 h 3066827"/>
                <a:gd name="connsiteX2-593" fmla="*/ 4123353 w 8156794"/>
                <a:gd name="connsiteY2-594" fmla="*/ 3066650 h 3066827"/>
                <a:gd name="connsiteX3-595" fmla="*/ 2295 w 8156794"/>
                <a:gd name="connsiteY3-596" fmla="*/ 1618086 h 3066827"/>
                <a:gd name="connsiteX4-597" fmla="*/ 767 w 8156794"/>
                <a:gd name="connsiteY4-598" fmla="*/ 147145 h 3066827"/>
                <a:gd name="connsiteX5-599" fmla="*/ 4068271 w 8156794"/>
                <a:gd name="connsiteY5-600" fmla="*/ 1566042 h 3066827"/>
                <a:gd name="connsiteX6-601" fmla="*/ 8156794 w 8156794"/>
                <a:gd name="connsiteY6-602" fmla="*/ 0 h 3066827"/>
                <a:gd name="connsiteX0-603" fmla="*/ 8123689 w 8156794"/>
                <a:gd name="connsiteY0-604" fmla="*/ 0 h 2999866"/>
                <a:gd name="connsiteX1-605" fmla="*/ 8156794 w 8156794"/>
                <a:gd name="connsiteY1-606" fmla="*/ 1606559 h 2999866"/>
                <a:gd name="connsiteX2-607" fmla="*/ 4123353 w 8156794"/>
                <a:gd name="connsiteY2-608" fmla="*/ 2999689 h 2999866"/>
                <a:gd name="connsiteX3-609" fmla="*/ 2295 w 8156794"/>
                <a:gd name="connsiteY3-610" fmla="*/ 1551125 h 2999866"/>
                <a:gd name="connsiteX4-611" fmla="*/ 767 w 8156794"/>
                <a:gd name="connsiteY4-612" fmla="*/ 80184 h 2999866"/>
                <a:gd name="connsiteX5-613" fmla="*/ 4068271 w 8156794"/>
                <a:gd name="connsiteY5-614" fmla="*/ 1499081 h 2999866"/>
                <a:gd name="connsiteX6-615" fmla="*/ 8123689 w 8156794"/>
                <a:gd name="connsiteY6-616" fmla="*/ 0 h 2999866"/>
                <a:gd name="connsiteX0-617" fmla="*/ 8167828 w 8167828"/>
                <a:gd name="connsiteY0-618" fmla="*/ 0 h 3026651"/>
                <a:gd name="connsiteX1-619" fmla="*/ 8156794 w 8167828"/>
                <a:gd name="connsiteY1-620" fmla="*/ 1633344 h 3026651"/>
                <a:gd name="connsiteX2-621" fmla="*/ 4123353 w 8167828"/>
                <a:gd name="connsiteY2-622" fmla="*/ 3026474 h 3026651"/>
                <a:gd name="connsiteX3-623" fmla="*/ 2295 w 8167828"/>
                <a:gd name="connsiteY3-624" fmla="*/ 1577910 h 3026651"/>
                <a:gd name="connsiteX4-625" fmla="*/ 767 w 8167828"/>
                <a:gd name="connsiteY4-626" fmla="*/ 106969 h 3026651"/>
                <a:gd name="connsiteX5-627" fmla="*/ 4068271 w 8167828"/>
                <a:gd name="connsiteY5-628" fmla="*/ 1525866 h 3026651"/>
                <a:gd name="connsiteX6-629" fmla="*/ 8167828 w 8167828"/>
                <a:gd name="connsiteY6-630" fmla="*/ 0 h 3026651"/>
                <a:gd name="connsiteX0-631" fmla="*/ 8167828 w 8167828"/>
                <a:gd name="connsiteY0-632" fmla="*/ 0 h 3027228"/>
                <a:gd name="connsiteX1-633" fmla="*/ 8145760 w 8167828"/>
                <a:gd name="connsiteY1-634" fmla="*/ 1686913 h 3027228"/>
                <a:gd name="connsiteX2-635" fmla="*/ 4123353 w 8167828"/>
                <a:gd name="connsiteY2-636" fmla="*/ 3026474 h 3027228"/>
                <a:gd name="connsiteX3-637" fmla="*/ 2295 w 8167828"/>
                <a:gd name="connsiteY3-638" fmla="*/ 1577910 h 3027228"/>
                <a:gd name="connsiteX4-639" fmla="*/ 767 w 8167828"/>
                <a:gd name="connsiteY4-640" fmla="*/ 106969 h 3027228"/>
                <a:gd name="connsiteX5-641" fmla="*/ 4068271 w 8167828"/>
                <a:gd name="connsiteY5-642" fmla="*/ 1525866 h 3027228"/>
                <a:gd name="connsiteX6-643" fmla="*/ 8167828 w 8167828"/>
                <a:gd name="connsiteY6-644" fmla="*/ 0 h 3027228"/>
                <a:gd name="connsiteX0-645" fmla="*/ 8156794 w 8156794"/>
                <a:gd name="connsiteY0-646" fmla="*/ 0 h 2933483"/>
                <a:gd name="connsiteX1-647" fmla="*/ 8145760 w 8156794"/>
                <a:gd name="connsiteY1-648" fmla="*/ 1593168 h 2933483"/>
                <a:gd name="connsiteX2-649" fmla="*/ 4123353 w 8156794"/>
                <a:gd name="connsiteY2-650" fmla="*/ 2932729 h 2933483"/>
                <a:gd name="connsiteX3-651" fmla="*/ 2295 w 8156794"/>
                <a:gd name="connsiteY3-652" fmla="*/ 1484165 h 2933483"/>
                <a:gd name="connsiteX4-653" fmla="*/ 767 w 8156794"/>
                <a:gd name="connsiteY4-654" fmla="*/ 13224 h 2933483"/>
                <a:gd name="connsiteX5-655" fmla="*/ 4068271 w 8156794"/>
                <a:gd name="connsiteY5-656" fmla="*/ 1432121 h 2933483"/>
                <a:gd name="connsiteX6-657" fmla="*/ 8156794 w 8156794"/>
                <a:gd name="connsiteY6-658" fmla="*/ 0 h 2933483"/>
                <a:gd name="connsiteX0-659" fmla="*/ 8156794 w 8156794"/>
                <a:gd name="connsiteY0-660" fmla="*/ 0 h 2933483"/>
                <a:gd name="connsiteX1-661" fmla="*/ 8145760 w 8156794"/>
                <a:gd name="connsiteY1-662" fmla="*/ 1593168 h 2933483"/>
                <a:gd name="connsiteX2-663" fmla="*/ 4123353 w 8156794"/>
                <a:gd name="connsiteY2-664" fmla="*/ 2932729 h 2933483"/>
                <a:gd name="connsiteX3-665" fmla="*/ 2295 w 8156794"/>
                <a:gd name="connsiteY3-666" fmla="*/ 1484165 h 2933483"/>
                <a:gd name="connsiteX4-667" fmla="*/ 767 w 8156794"/>
                <a:gd name="connsiteY4-668" fmla="*/ 13224 h 2933483"/>
                <a:gd name="connsiteX5-669" fmla="*/ 4068271 w 8156794"/>
                <a:gd name="connsiteY5-670" fmla="*/ 1432121 h 2933483"/>
                <a:gd name="connsiteX6-671" fmla="*/ 8156794 w 8156794"/>
                <a:gd name="connsiteY6-672" fmla="*/ 0 h 2933483"/>
                <a:gd name="connsiteX0-673" fmla="*/ 8123689 w 8145760"/>
                <a:gd name="connsiteY0-674" fmla="*/ 13560 h 2920259"/>
                <a:gd name="connsiteX1-675" fmla="*/ 8145760 w 8145760"/>
                <a:gd name="connsiteY1-676" fmla="*/ 1579944 h 2920259"/>
                <a:gd name="connsiteX2-677" fmla="*/ 4123353 w 8145760"/>
                <a:gd name="connsiteY2-678" fmla="*/ 2919505 h 2920259"/>
                <a:gd name="connsiteX3-679" fmla="*/ 2295 w 8145760"/>
                <a:gd name="connsiteY3-680" fmla="*/ 1470941 h 2920259"/>
                <a:gd name="connsiteX4-681" fmla="*/ 767 w 8145760"/>
                <a:gd name="connsiteY4-682" fmla="*/ 0 h 2920259"/>
                <a:gd name="connsiteX5-683" fmla="*/ 4068271 w 8145760"/>
                <a:gd name="connsiteY5-684" fmla="*/ 1418897 h 2920259"/>
                <a:gd name="connsiteX6-685" fmla="*/ 8123689 w 8145760"/>
                <a:gd name="connsiteY6-686" fmla="*/ 13560 h 2920259"/>
                <a:gd name="connsiteX0-687" fmla="*/ 8178863 w 8178863"/>
                <a:gd name="connsiteY0-688" fmla="*/ 26952 h 2920259"/>
                <a:gd name="connsiteX1-689" fmla="*/ 8145760 w 8178863"/>
                <a:gd name="connsiteY1-690" fmla="*/ 1579944 h 2920259"/>
                <a:gd name="connsiteX2-691" fmla="*/ 4123353 w 8178863"/>
                <a:gd name="connsiteY2-692" fmla="*/ 2919505 h 2920259"/>
                <a:gd name="connsiteX3-693" fmla="*/ 2295 w 8178863"/>
                <a:gd name="connsiteY3-694" fmla="*/ 1470941 h 2920259"/>
                <a:gd name="connsiteX4-695" fmla="*/ 767 w 8178863"/>
                <a:gd name="connsiteY4-696" fmla="*/ 0 h 2920259"/>
                <a:gd name="connsiteX5-697" fmla="*/ 4068271 w 8178863"/>
                <a:gd name="connsiteY5-698" fmla="*/ 1418897 h 2920259"/>
                <a:gd name="connsiteX6-699" fmla="*/ 8178863 w 8178863"/>
                <a:gd name="connsiteY6-700" fmla="*/ 26952 h 2920259"/>
                <a:gd name="connsiteX0-701" fmla="*/ 8167827 w 8167827"/>
                <a:gd name="connsiteY0-702" fmla="*/ 40343 h 2920259"/>
                <a:gd name="connsiteX1-703" fmla="*/ 8145760 w 8167827"/>
                <a:gd name="connsiteY1-704" fmla="*/ 1579944 h 2920259"/>
                <a:gd name="connsiteX2-705" fmla="*/ 4123353 w 8167827"/>
                <a:gd name="connsiteY2-706" fmla="*/ 2919505 h 2920259"/>
                <a:gd name="connsiteX3-707" fmla="*/ 2295 w 8167827"/>
                <a:gd name="connsiteY3-708" fmla="*/ 1470941 h 2920259"/>
                <a:gd name="connsiteX4-709" fmla="*/ 767 w 8167827"/>
                <a:gd name="connsiteY4-710" fmla="*/ 0 h 2920259"/>
                <a:gd name="connsiteX5-711" fmla="*/ 4068271 w 8167827"/>
                <a:gd name="connsiteY5-712" fmla="*/ 1418897 h 2920259"/>
                <a:gd name="connsiteX6-713" fmla="*/ 8167827 w 8167827"/>
                <a:gd name="connsiteY6-714" fmla="*/ 40343 h 2920259"/>
                <a:gd name="connsiteX0-715" fmla="*/ 8123687 w 8145760"/>
                <a:gd name="connsiteY0-716" fmla="*/ 53735 h 2920259"/>
                <a:gd name="connsiteX1-717" fmla="*/ 8145760 w 8145760"/>
                <a:gd name="connsiteY1-718" fmla="*/ 1579944 h 2920259"/>
                <a:gd name="connsiteX2-719" fmla="*/ 4123353 w 8145760"/>
                <a:gd name="connsiteY2-720" fmla="*/ 2919505 h 2920259"/>
                <a:gd name="connsiteX3-721" fmla="*/ 2295 w 8145760"/>
                <a:gd name="connsiteY3-722" fmla="*/ 1470941 h 2920259"/>
                <a:gd name="connsiteX4-723" fmla="*/ 767 w 8145760"/>
                <a:gd name="connsiteY4-724" fmla="*/ 0 h 2920259"/>
                <a:gd name="connsiteX5-725" fmla="*/ 4068271 w 8145760"/>
                <a:gd name="connsiteY5-726" fmla="*/ 1418897 h 2920259"/>
                <a:gd name="connsiteX6-727" fmla="*/ 8123687 w 8145760"/>
                <a:gd name="connsiteY6-728" fmla="*/ 53735 h 2920259"/>
                <a:gd name="connsiteX0-729" fmla="*/ 8161918 w 8161918"/>
                <a:gd name="connsiteY0-730" fmla="*/ 0 h 2943855"/>
                <a:gd name="connsiteX1-731" fmla="*/ 8145760 w 8161918"/>
                <a:gd name="connsiteY1-732" fmla="*/ 1603540 h 2943855"/>
                <a:gd name="connsiteX2-733" fmla="*/ 4123353 w 8161918"/>
                <a:gd name="connsiteY2-734" fmla="*/ 2943101 h 2943855"/>
                <a:gd name="connsiteX3-735" fmla="*/ 2295 w 8161918"/>
                <a:gd name="connsiteY3-736" fmla="*/ 1494537 h 2943855"/>
                <a:gd name="connsiteX4-737" fmla="*/ 767 w 8161918"/>
                <a:gd name="connsiteY4-738" fmla="*/ 23596 h 2943855"/>
                <a:gd name="connsiteX5-739" fmla="*/ 4068271 w 8161918"/>
                <a:gd name="connsiteY5-740" fmla="*/ 1442493 h 2943855"/>
                <a:gd name="connsiteX6-741" fmla="*/ 8161918 w 8161918"/>
                <a:gd name="connsiteY6-742" fmla="*/ 0 h 2943855"/>
                <a:gd name="connsiteX0-743" fmla="*/ 8144926 w 8145760"/>
                <a:gd name="connsiteY0-744" fmla="*/ 43424 h 2920259"/>
                <a:gd name="connsiteX1-745" fmla="*/ 8145760 w 8145760"/>
                <a:gd name="connsiteY1-746" fmla="*/ 1579944 h 2920259"/>
                <a:gd name="connsiteX2-747" fmla="*/ 4123353 w 8145760"/>
                <a:gd name="connsiteY2-748" fmla="*/ 2919505 h 2920259"/>
                <a:gd name="connsiteX3-749" fmla="*/ 2295 w 8145760"/>
                <a:gd name="connsiteY3-750" fmla="*/ 1470941 h 2920259"/>
                <a:gd name="connsiteX4-751" fmla="*/ 767 w 8145760"/>
                <a:gd name="connsiteY4-752" fmla="*/ 0 h 2920259"/>
                <a:gd name="connsiteX5-753" fmla="*/ 4068271 w 8145760"/>
                <a:gd name="connsiteY5-754" fmla="*/ 1418897 h 2920259"/>
                <a:gd name="connsiteX6-755" fmla="*/ 8144926 w 8145760"/>
                <a:gd name="connsiteY6-756" fmla="*/ 43424 h 2920259"/>
                <a:gd name="connsiteX0-757" fmla="*/ 8161918 w 8161918"/>
                <a:gd name="connsiteY0-758" fmla="*/ 0 h 2959321"/>
                <a:gd name="connsiteX1-759" fmla="*/ 8145760 w 8161918"/>
                <a:gd name="connsiteY1-760" fmla="*/ 1619006 h 2959321"/>
                <a:gd name="connsiteX2-761" fmla="*/ 4123353 w 8161918"/>
                <a:gd name="connsiteY2-762" fmla="*/ 2958567 h 2959321"/>
                <a:gd name="connsiteX3-763" fmla="*/ 2295 w 8161918"/>
                <a:gd name="connsiteY3-764" fmla="*/ 1510003 h 2959321"/>
                <a:gd name="connsiteX4-765" fmla="*/ 767 w 8161918"/>
                <a:gd name="connsiteY4-766" fmla="*/ 39062 h 2959321"/>
                <a:gd name="connsiteX5-767" fmla="*/ 4068271 w 8161918"/>
                <a:gd name="connsiteY5-768" fmla="*/ 1457959 h 2959321"/>
                <a:gd name="connsiteX6-769" fmla="*/ 8161918 w 8161918"/>
                <a:gd name="connsiteY6-770" fmla="*/ 0 h 2959321"/>
                <a:gd name="connsiteX0-771" fmla="*/ 8161918 w 8162752"/>
                <a:gd name="connsiteY0-772" fmla="*/ 0 h 2959488"/>
                <a:gd name="connsiteX1-773" fmla="*/ 8162752 w 8162752"/>
                <a:gd name="connsiteY1-774" fmla="*/ 1629317 h 2959488"/>
                <a:gd name="connsiteX2-775" fmla="*/ 4123353 w 8162752"/>
                <a:gd name="connsiteY2-776" fmla="*/ 2958567 h 2959488"/>
                <a:gd name="connsiteX3-777" fmla="*/ 2295 w 8162752"/>
                <a:gd name="connsiteY3-778" fmla="*/ 1510003 h 2959488"/>
                <a:gd name="connsiteX4-779" fmla="*/ 767 w 8162752"/>
                <a:gd name="connsiteY4-780" fmla="*/ 39062 h 2959488"/>
                <a:gd name="connsiteX5-781" fmla="*/ 4068271 w 8162752"/>
                <a:gd name="connsiteY5-782" fmla="*/ 1457959 h 2959488"/>
                <a:gd name="connsiteX6-783" fmla="*/ 8161918 w 8162752"/>
                <a:gd name="connsiteY6-784" fmla="*/ 0 h 2959488"/>
                <a:gd name="connsiteX0-785" fmla="*/ 8165930 w 8166764"/>
                <a:gd name="connsiteY0-786" fmla="*/ 7337 h 2966825"/>
                <a:gd name="connsiteX1-787" fmla="*/ 8166764 w 8166764"/>
                <a:gd name="connsiteY1-788" fmla="*/ 1636654 h 2966825"/>
                <a:gd name="connsiteX2-789" fmla="*/ 4127365 w 8166764"/>
                <a:gd name="connsiteY2-790" fmla="*/ 2965904 h 2966825"/>
                <a:gd name="connsiteX3-791" fmla="*/ 6307 w 8166764"/>
                <a:gd name="connsiteY3-792" fmla="*/ 1517340 h 2966825"/>
                <a:gd name="connsiteX4-793" fmla="*/ 532 w 8166764"/>
                <a:gd name="connsiteY4-794" fmla="*/ 0 h 2966825"/>
                <a:gd name="connsiteX5-795" fmla="*/ 4072283 w 8166764"/>
                <a:gd name="connsiteY5-796" fmla="*/ 1465296 h 2966825"/>
                <a:gd name="connsiteX6-797" fmla="*/ 8165930 w 8166764"/>
                <a:gd name="connsiteY6-798" fmla="*/ 7337 h 2966825"/>
                <a:gd name="connsiteX0-799" fmla="*/ 8168119 w 8168953"/>
                <a:gd name="connsiteY0-800" fmla="*/ 7337 h 2966682"/>
                <a:gd name="connsiteX1-801" fmla="*/ 8168953 w 8168953"/>
                <a:gd name="connsiteY1-802" fmla="*/ 1636654 h 2966682"/>
                <a:gd name="connsiteX2-803" fmla="*/ 4129554 w 8168953"/>
                <a:gd name="connsiteY2-804" fmla="*/ 2965904 h 2966682"/>
                <a:gd name="connsiteX3-805" fmla="*/ 0 w 8168953"/>
                <a:gd name="connsiteY3-806" fmla="*/ 1527651 h 2966682"/>
                <a:gd name="connsiteX4-807" fmla="*/ 2721 w 8168953"/>
                <a:gd name="connsiteY4-808" fmla="*/ 0 h 2966682"/>
                <a:gd name="connsiteX5-809" fmla="*/ 4074472 w 8168953"/>
                <a:gd name="connsiteY5-810" fmla="*/ 1465296 h 2966682"/>
                <a:gd name="connsiteX6-811" fmla="*/ 8168119 w 8168953"/>
                <a:gd name="connsiteY6-812" fmla="*/ 7337 h 2966682"/>
                <a:gd name="connsiteX0-813" fmla="*/ 8168119 w 8168953"/>
                <a:gd name="connsiteY0-814" fmla="*/ 7337 h 3100377"/>
                <a:gd name="connsiteX1-815" fmla="*/ 8168953 w 8168953"/>
                <a:gd name="connsiteY1-816" fmla="*/ 1636654 h 3100377"/>
                <a:gd name="connsiteX2-817" fmla="*/ 4118520 w 8168953"/>
                <a:gd name="connsiteY2-818" fmla="*/ 3099826 h 3100377"/>
                <a:gd name="connsiteX3-819" fmla="*/ 0 w 8168953"/>
                <a:gd name="connsiteY3-820" fmla="*/ 1527651 h 3100377"/>
                <a:gd name="connsiteX4-821" fmla="*/ 2721 w 8168953"/>
                <a:gd name="connsiteY4-822" fmla="*/ 0 h 3100377"/>
                <a:gd name="connsiteX5-823" fmla="*/ 4074472 w 8168953"/>
                <a:gd name="connsiteY5-824" fmla="*/ 1465296 h 3100377"/>
                <a:gd name="connsiteX6-825" fmla="*/ 8168119 w 8168953"/>
                <a:gd name="connsiteY6-826" fmla="*/ 7337 h 3100377"/>
                <a:gd name="connsiteX0-827" fmla="*/ 8168119 w 8168953"/>
                <a:gd name="connsiteY0-828" fmla="*/ 7337 h 3100429"/>
                <a:gd name="connsiteX1-829" fmla="*/ 8168953 w 8168953"/>
                <a:gd name="connsiteY1-830" fmla="*/ 1636654 h 3100429"/>
                <a:gd name="connsiteX2-831" fmla="*/ 4118520 w 8168953"/>
                <a:gd name="connsiteY2-832" fmla="*/ 3099826 h 3100429"/>
                <a:gd name="connsiteX3-833" fmla="*/ 0 w 8168953"/>
                <a:gd name="connsiteY3-834" fmla="*/ 1527651 h 3100429"/>
                <a:gd name="connsiteX4-835" fmla="*/ 2721 w 8168953"/>
                <a:gd name="connsiteY4-836" fmla="*/ 0 h 3100429"/>
                <a:gd name="connsiteX5-837" fmla="*/ 4074472 w 8168953"/>
                <a:gd name="connsiteY5-838" fmla="*/ 1465296 h 3100429"/>
                <a:gd name="connsiteX6-839" fmla="*/ 8168119 w 8168953"/>
                <a:gd name="connsiteY6-840" fmla="*/ 7337 h 3100429"/>
                <a:gd name="connsiteX0-841" fmla="*/ 8165849 w 8166683"/>
                <a:gd name="connsiteY0-842" fmla="*/ 7337 h 3099826"/>
                <a:gd name="connsiteX1-843" fmla="*/ 8166683 w 8166683"/>
                <a:gd name="connsiteY1-844" fmla="*/ 1636654 h 3099826"/>
                <a:gd name="connsiteX2-845" fmla="*/ 4116250 w 8166683"/>
                <a:gd name="connsiteY2-846" fmla="*/ 3099826 h 3099826"/>
                <a:gd name="connsiteX3-847" fmla="*/ 8764 w 8166683"/>
                <a:gd name="connsiteY3-848" fmla="*/ 1634789 h 3099826"/>
                <a:gd name="connsiteX4-849" fmla="*/ 451 w 8166683"/>
                <a:gd name="connsiteY4-850" fmla="*/ 0 h 3099826"/>
                <a:gd name="connsiteX5-851" fmla="*/ 4072202 w 8166683"/>
                <a:gd name="connsiteY5-852" fmla="*/ 1465296 h 3099826"/>
                <a:gd name="connsiteX6-853" fmla="*/ 8165849 w 8166683"/>
                <a:gd name="connsiteY6-854" fmla="*/ 7337 h 3099826"/>
                <a:gd name="connsiteX0-855" fmla="*/ 8165849 w 8166683"/>
                <a:gd name="connsiteY0-856" fmla="*/ 7337 h 3099826"/>
                <a:gd name="connsiteX1-857" fmla="*/ 8166683 w 8166683"/>
                <a:gd name="connsiteY1-858" fmla="*/ 1636654 h 3099826"/>
                <a:gd name="connsiteX2-859" fmla="*/ 4116250 w 8166683"/>
                <a:gd name="connsiteY2-860" fmla="*/ 3099826 h 3099826"/>
                <a:gd name="connsiteX3-861" fmla="*/ 8764 w 8166683"/>
                <a:gd name="connsiteY3-862" fmla="*/ 1634789 h 3099826"/>
                <a:gd name="connsiteX4-863" fmla="*/ 451 w 8166683"/>
                <a:gd name="connsiteY4-864" fmla="*/ 0 h 3099826"/>
                <a:gd name="connsiteX5-865" fmla="*/ 4072202 w 8166683"/>
                <a:gd name="connsiteY5-866" fmla="*/ 1465296 h 3099826"/>
                <a:gd name="connsiteX6-867" fmla="*/ 8165849 w 8166683"/>
                <a:gd name="connsiteY6-868" fmla="*/ 7337 h 3099826"/>
                <a:gd name="connsiteX0-869" fmla="*/ 8165849 w 8166683"/>
                <a:gd name="connsiteY0-870" fmla="*/ 7337 h 3099826"/>
                <a:gd name="connsiteX1-871" fmla="*/ 8166683 w 8166683"/>
                <a:gd name="connsiteY1-872" fmla="*/ 1636654 h 3099826"/>
                <a:gd name="connsiteX2-873" fmla="*/ 4116250 w 8166683"/>
                <a:gd name="connsiteY2-874" fmla="*/ 3099826 h 3099826"/>
                <a:gd name="connsiteX3-875" fmla="*/ 8764 w 8166683"/>
                <a:gd name="connsiteY3-876" fmla="*/ 1634789 h 3099826"/>
                <a:gd name="connsiteX4-877" fmla="*/ 451 w 8166683"/>
                <a:gd name="connsiteY4-878" fmla="*/ 0 h 3099826"/>
                <a:gd name="connsiteX5-879" fmla="*/ 4061168 w 8166683"/>
                <a:gd name="connsiteY5-880" fmla="*/ 1438511 h 3099826"/>
                <a:gd name="connsiteX6-881" fmla="*/ 8165849 w 8166683"/>
                <a:gd name="connsiteY6-882" fmla="*/ 7337 h 3099826"/>
                <a:gd name="connsiteX0-883" fmla="*/ 8165849 w 8166683"/>
                <a:gd name="connsiteY0-884" fmla="*/ 7337 h 3099826"/>
                <a:gd name="connsiteX1-885" fmla="*/ 8166683 w 8166683"/>
                <a:gd name="connsiteY1-886" fmla="*/ 1636654 h 3099826"/>
                <a:gd name="connsiteX2-887" fmla="*/ 4116250 w 8166683"/>
                <a:gd name="connsiteY2-888" fmla="*/ 3099826 h 3099826"/>
                <a:gd name="connsiteX3-889" fmla="*/ 8764 w 8166683"/>
                <a:gd name="connsiteY3-890" fmla="*/ 1634789 h 3099826"/>
                <a:gd name="connsiteX4-891" fmla="*/ 451 w 8166683"/>
                <a:gd name="connsiteY4-892" fmla="*/ 0 h 3099826"/>
                <a:gd name="connsiteX5-893" fmla="*/ 4061168 w 8166683"/>
                <a:gd name="connsiteY5-894" fmla="*/ 1438511 h 3099826"/>
                <a:gd name="connsiteX6-895" fmla="*/ 8165849 w 8166683"/>
                <a:gd name="connsiteY6-896" fmla="*/ 7337 h 30998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3" name="Oval 242"/>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44" name="Group 243"/>
            <p:cNvGrpSpPr/>
            <p:nvPr/>
          </p:nvGrpSpPr>
          <p:grpSpPr>
            <a:xfrm>
              <a:off x="7713663" y="2848339"/>
              <a:ext cx="1042107" cy="425543"/>
              <a:chOff x="7786941" y="2884917"/>
              <a:chExt cx="897649" cy="353919"/>
            </a:xfrm>
          </p:grpSpPr>
          <p:sp>
            <p:nvSpPr>
              <p:cNvPr id="245" name="Freeform 244"/>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1" fmla="*/ 3725333 w 4641485"/>
                  <a:gd name="connsiteY0-2" fmla="*/ 0 h 1049866"/>
                  <a:gd name="connsiteX1-3" fmla="*/ 4641485 w 4641485"/>
                  <a:gd name="connsiteY1-4" fmla="*/ 239402 h 1049866"/>
                  <a:gd name="connsiteX2-5" fmla="*/ 3962400 w 4641485"/>
                  <a:gd name="connsiteY2-6" fmla="*/ 541866 h 1049866"/>
                  <a:gd name="connsiteX3-7" fmla="*/ 3742267 w 4641485"/>
                  <a:gd name="connsiteY3-8" fmla="*/ 457200 h 1049866"/>
                  <a:gd name="connsiteX4-9" fmla="*/ 2269067 w 4641485"/>
                  <a:gd name="connsiteY4-10" fmla="*/ 1049866 h 1049866"/>
                  <a:gd name="connsiteX5-11" fmla="*/ 880533 w 4641485"/>
                  <a:gd name="connsiteY5-12" fmla="*/ 457200 h 1049866"/>
                  <a:gd name="connsiteX6-13" fmla="*/ 592667 w 4641485"/>
                  <a:gd name="connsiteY6-14" fmla="*/ 541866 h 1049866"/>
                  <a:gd name="connsiteX7-15" fmla="*/ 0 w 4641485"/>
                  <a:gd name="connsiteY7-16" fmla="*/ 254000 h 1049866"/>
                  <a:gd name="connsiteX8-17" fmla="*/ 880533 w 4641485"/>
                  <a:gd name="connsiteY8-18" fmla="*/ 16933 h 1049866"/>
                  <a:gd name="connsiteX9-19" fmla="*/ 2302933 w 4641485"/>
                  <a:gd name="connsiteY9-20" fmla="*/ 626533 h 1049866"/>
                  <a:gd name="connsiteX10-21" fmla="*/ 3725333 w 4641485"/>
                  <a:gd name="connsiteY10-22" fmla="*/ 0 h 1049866"/>
                  <a:gd name="connsiteX0-23" fmla="*/ 3756864 w 4673016"/>
                  <a:gd name="connsiteY0-24" fmla="*/ 0 h 1049866"/>
                  <a:gd name="connsiteX1-25" fmla="*/ 4673016 w 4673016"/>
                  <a:gd name="connsiteY1-26" fmla="*/ 239402 h 1049866"/>
                  <a:gd name="connsiteX2-27" fmla="*/ 3993931 w 4673016"/>
                  <a:gd name="connsiteY2-28" fmla="*/ 541866 h 1049866"/>
                  <a:gd name="connsiteX3-29" fmla="*/ 3773798 w 4673016"/>
                  <a:gd name="connsiteY3-30" fmla="*/ 457200 h 1049866"/>
                  <a:gd name="connsiteX4-31" fmla="*/ 2300598 w 4673016"/>
                  <a:gd name="connsiteY4-32" fmla="*/ 1049866 h 1049866"/>
                  <a:gd name="connsiteX5-33" fmla="*/ 912064 w 4673016"/>
                  <a:gd name="connsiteY5-34" fmla="*/ 457200 h 1049866"/>
                  <a:gd name="connsiteX6-35" fmla="*/ 624198 w 4673016"/>
                  <a:gd name="connsiteY6-36" fmla="*/ 541866 h 1049866"/>
                  <a:gd name="connsiteX7-37" fmla="*/ 0 w 4673016"/>
                  <a:gd name="connsiteY7-38" fmla="*/ 232979 h 1049866"/>
                  <a:gd name="connsiteX8-39" fmla="*/ 912064 w 4673016"/>
                  <a:gd name="connsiteY8-40" fmla="*/ 16933 h 1049866"/>
                  <a:gd name="connsiteX9-41" fmla="*/ 2334464 w 4673016"/>
                  <a:gd name="connsiteY9-42" fmla="*/ 626533 h 1049866"/>
                  <a:gd name="connsiteX10-43" fmla="*/ 3756864 w 4673016"/>
                  <a:gd name="connsiteY10-44" fmla="*/ 0 h 1049866"/>
                  <a:gd name="connsiteX0-45" fmla="*/ 3756864 w 4673016"/>
                  <a:gd name="connsiteY0-46" fmla="*/ 0 h 1049866"/>
                  <a:gd name="connsiteX1-47" fmla="*/ 4673016 w 4673016"/>
                  <a:gd name="connsiteY1-48" fmla="*/ 239402 h 1049866"/>
                  <a:gd name="connsiteX2-49" fmla="*/ 3993931 w 4673016"/>
                  <a:gd name="connsiteY2-50" fmla="*/ 541866 h 1049866"/>
                  <a:gd name="connsiteX3-51" fmla="*/ 3784308 w 4673016"/>
                  <a:gd name="connsiteY3-52" fmla="*/ 404648 h 1049866"/>
                  <a:gd name="connsiteX4-53" fmla="*/ 2300598 w 4673016"/>
                  <a:gd name="connsiteY4-54" fmla="*/ 1049866 h 1049866"/>
                  <a:gd name="connsiteX5-55" fmla="*/ 912064 w 4673016"/>
                  <a:gd name="connsiteY5-56" fmla="*/ 457200 h 1049866"/>
                  <a:gd name="connsiteX6-57" fmla="*/ 624198 w 4673016"/>
                  <a:gd name="connsiteY6-58" fmla="*/ 541866 h 1049866"/>
                  <a:gd name="connsiteX7-59" fmla="*/ 0 w 4673016"/>
                  <a:gd name="connsiteY7-60" fmla="*/ 232979 h 1049866"/>
                  <a:gd name="connsiteX8-61" fmla="*/ 912064 w 4673016"/>
                  <a:gd name="connsiteY8-62" fmla="*/ 16933 h 1049866"/>
                  <a:gd name="connsiteX9-63" fmla="*/ 2334464 w 4673016"/>
                  <a:gd name="connsiteY9-64" fmla="*/ 626533 h 1049866"/>
                  <a:gd name="connsiteX10-65" fmla="*/ 3756864 w 4673016"/>
                  <a:gd name="connsiteY10-66" fmla="*/ 0 h 1049866"/>
                  <a:gd name="connsiteX0-67" fmla="*/ 3756864 w 4673016"/>
                  <a:gd name="connsiteY0-68" fmla="*/ 0 h 1049866"/>
                  <a:gd name="connsiteX1-69" fmla="*/ 4673016 w 4673016"/>
                  <a:gd name="connsiteY1-70" fmla="*/ 239402 h 1049866"/>
                  <a:gd name="connsiteX2-71" fmla="*/ 3993931 w 4673016"/>
                  <a:gd name="connsiteY2-72" fmla="*/ 541866 h 1049866"/>
                  <a:gd name="connsiteX3-73" fmla="*/ 3794818 w 4673016"/>
                  <a:gd name="connsiteY3-74" fmla="*/ 436179 h 1049866"/>
                  <a:gd name="connsiteX4-75" fmla="*/ 2300598 w 4673016"/>
                  <a:gd name="connsiteY4-76" fmla="*/ 1049866 h 1049866"/>
                  <a:gd name="connsiteX5-77" fmla="*/ 912064 w 4673016"/>
                  <a:gd name="connsiteY5-78" fmla="*/ 457200 h 1049866"/>
                  <a:gd name="connsiteX6-79" fmla="*/ 624198 w 4673016"/>
                  <a:gd name="connsiteY6-80" fmla="*/ 541866 h 1049866"/>
                  <a:gd name="connsiteX7-81" fmla="*/ 0 w 4673016"/>
                  <a:gd name="connsiteY7-82" fmla="*/ 232979 h 1049866"/>
                  <a:gd name="connsiteX8-83" fmla="*/ 912064 w 4673016"/>
                  <a:gd name="connsiteY8-84" fmla="*/ 16933 h 1049866"/>
                  <a:gd name="connsiteX9-85" fmla="*/ 2334464 w 4673016"/>
                  <a:gd name="connsiteY9-86" fmla="*/ 626533 h 1049866"/>
                  <a:gd name="connsiteX10-87" fmla="*/ 3756864 w 4673016"/>
                  <a:gd name="connsiteY10-88" fmla="*/ 0 h 1049866"/>
                  <a:gd name="connsiteX0-89" fmla="*/ 3756864 w 4673016"/>
                  <a:gd name="connsiteY0-90" fmla="*/ 0 h 1049866"/>
                  <a:gd name="connsiteX1-91" fmla="*/ 4673016 w 4673016"/>
                  <a:gd name="connsiteY1-92" fmla="*/ 239402 h 1049866"/>
                  <a:gd name="connsiteX2-93" fmla="*/ 3993931 w 4673016"/>
                  <a:gd name="connsiteY2-94" fmla="*/ 541866 h 1049866"/>
                  <a:gd name="connsiteX3-95" fmla="*/ 3794818 w 4673016"/>
                  <a:gd name="connsiteY3-96" fmla="*/ 436179 h 1049866"/>
                  <a:gd name="connsiteX4-97" fmla="*/ 2300598 w 4673016"/>
                  <a:gd name="connsiteY4-98" fmla="*/ 1049866 h 1049866"/>
                  <a:gd name="connsiteX5-99" fmla="*/ 912064 w 4673016"/>
                  <a:gd name="connsiteY5-100" fmla="*/ 457200 h 1049866"/>
                  <a:gd name="connsiteX6-101" fmla="*/ 624198 w 4673016"/>
                  <a:gd name="connsiteY6-102" fmla="*/ 541866 h 1049866"/>
                  <a:gd name="connsiteX7-103" fmla="*/ 0 w 4673016"/>
                  <a:gd name="connsiteY7-104" fmla="*/ 232979 h 1049866"/>
                  <a:gd name="connsiteX8-105" fmla="*/ 912064 w 4673016"/>
                  <a:gd name="connsiteY8-106" fmla="*/ 16933 h 1049866"/>
                  <a:gd name="connsiteX9-107" fmla="*/ 2323954 w 4673016"/>
                  <a:gd name="connsiteY9-108" fmla="*/ 616023 h 1049866"/>
                  <a:gd name="connsiteX10-109" fmla="*/ 3756864 w 4673016"/>
                  <a:gd name="connsiteY10-110" fmla="*/ 0 h 1049866"/>
                  <a:gd name="connsiteX0-111" fmla="*/ 3756864 w 4673016"/>
                  <a:gd name="connsiteY0-112" fmla="*/ 0 h 1049866"/>
                  <a:gd name="connsiteX1-113" fmla="*/ 4673016 w 4673016"/>
                  <a:gd name="connsiteY1-114" fmla="*/ 239402 h 1049866"/>
                  <a:gd name="connsiteX2-115" fmla="*/ 3993931 w 4673016"/>
                  <a:gd name="connsiteY2-116" fmla="*/ 541866 h 1049866"/>
                  <a:gd name="connsiteX3-117" fmla="*/ 3794818 w 4673016"/>
                  <a:gd name="connsiteY3-118" fmla="*/ 436179 h 1049866"/>
                  <a:gd name="connsiteX4-119" fmla="*/ 2300598 w 4673016"/>
                  <a:gd name="connsiteY4-120" fmla="*/ 1049866 h 1049866"/>
                  <a:gd name="connsiteX5-121" fmla="*/ 912064 w 4673016"/>
                  <a:gd name="connsiteY5-122" fmla="*/ 457200 h 1049866"/>
                  <a:gd name="connsiteX6-123" fmla="*/ 624198 w 4673016"/>
                  <a:gd name="connsiteY6-124" fmla="*/ 541866 h 1049866"/>
                  <a:gd name="connsiteX7-125" fmla="*/ 0 w 4673016"/>
                  <a:gd name="connsiteY7-126" fmla="*/ 275021 h 1049866"/>
                  <a:gd name="connsiteX8-127" fmla="*/ 912064 w 4673016"/>
                  <a:gd name="connsiteY8-128" fmla="*/ 16933 h 1049866"/>
                  <a:gd name="connsiteX9-129" fmla="*/ 2323954 w 4673016"/>
                  <a:gd name="connsiteY9-130" fmla="*/ 616023 h 1049866"/>
                  <a:gd name="connsiteX10-131" fmla="*/ 3756864 w 4673016"/>
                  <a:gd name="connsiteY10-132" fmla="*/ 0 h 1049866"/>
                  <a:gd name="connsiteX0-133" fmla="*/ 3756864 w 4673016"/>
                  <a:gd name="connsiteY0-134" fmla="*/ 0 h 1049866"/>
                  <a:gd name="connsiteX1-135" fmla="*/ 4673016 w 4673016"/>
                  <a:gd name="connsiteY1-136" fmla="*/ 239402 h 1049866"/>
                  <a:gd name="connsiteX2-137" fmla="*/ 3993931 w 4673016"/>
                  <a:gd name="connsiteY2-138" fmla="*/ 541866 h 1049866"/>
                  <a:gd name="connsiteX3-139" fmla="*/ 3815839 w 4673016"/>
                  <a:gd name="connsiteY3-140" fmla="*/ 467710 h 1049866"/>
                  <a:gd name="connsiteX4-141" fmla="*/ 2300598 w 4673016"/>
                  <a:gd name="connsiteY4-142" fmla="*/ 1049866 h 1049866"/>
                  <a:gd name="connsiteX5-143" fmla="*/ 912064 w 4673016"/>
                  <a:gd name="connsiteY5-144" fmla="*/ 457200 h 1049866"/>
                  <a:gd name="connsiteX6-145" fmla="*/ 624198 w 4673016"/>
                  <a:gd name="connsiteY6-146" fmla="*/ 541866 h 1049866"/>
                  <a:gd name="connsiteX7-147" fmla="*/ 0 w 4673016"/>
                  <a:gd name="connsiteY7-148" fmla="*/ 275021 h 1049866"/>
                  <a:gd name="connsiteX8-149" fmla="*/ 912064 w 4673016"/>
                  <a:gd name="connsiteY8-150" fmla="*/ 16933 h 1049866"/>
                  <a:gd name="connsiteX9-151" fmla="*/ 2323954 w 4673016"/>
                  <a:gd name="connsiteY9-152" fmla="*/ 616023 h 1049866"/>
                  <a:gd name="connsiteX10-153" fmla="*/ 3756864 w 4673016"/>
                  <a:gd name="connsiteY10-154" fmla="*/ 0 h 104986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Freeform 245"/>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Freeform 246"/>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Freeform 247"/>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1" fmla="*/ 168165 w 3731172"/>
                  <a:gd name="connsiteY0-2" fmla="*/ 73572 h 1418896"/>
                  <a:gd name="connsiteX1-3" fmla="*/ 451945 w 3731172"/>
                  <a:gd name="connsiteY1-4" fmla="*/ 0 h 1418896"/>
                  <a:gd name="connsiteX2-5" fmla="*/ 1881352 w 3731172"/>
                  <a:gd name="connsiteY2-6" fmla="*/ 599089 h 1418896"/>
                  <a:gd name="connsiteX3-7" fmla="*/ 3363310 w 3731172"/>
                  <a:gd name="connsiteY3-8" fmla="*/ 0 h 1418896"/>
                  <a:gd name="connsiteX4-9" fmla="*/ 3584027 w 3731172"/>
                  <a:gd name="connsiteY4-10" fmla="*/ 73572 h 1418896"/>
                  <a:gd name="connsiteX5-11" fmla="*/ 2627586 w 3731172"/>
                  <a:gd name="connsiteY5-12" fmla="*/ 441434 h 1418896"/>
                  <a:gd name="connsiteX6-13" fmla="*/ 2596055 w 3731172"/>
                  <a:gd name="connsiteY6-14" fmla="*/ 914400 h 1418896"/>
                  <a:gd name="connsiteX7-15" fmla="*/ 3731172 w 3731172"/>
                  <a:gd name="connsiteY7-16" fmla="*/ 1345324 h 1418896"/>
                  <a:gd name="connsiteX8-17" fmla="*/ 3447393 w 3731172"/>
                  <a:gd name="connsiteY8-18" fmla="*/ 1408386 h 1418896"/>
                  <a:gd name="connsiteX9-19" fmla="*/ 1870841 w 3731172"/>
                  <a:gd name="connsiteY9-20" fmla="*/ 746234 h 1418896"/>
                  <a:gd name="connsiteX10-21" fmla="*/ 262758 w 3731172"/>
                  <a:gd name="connsiteY10-22" fmla="*/ 1418896 h 1418896"/>
                  <a:gd name="connsiteX11-23" fmla="*/ 0 w 3731172"/>
                  <a:gd name="connsiteY11-24" fmla="*/ 1324303 h 1418896"/>
                  <a:gd name="connsiteX12-25" fmla="*/ 1145627 w 3731172"/>
                  <a:gd name="connsiteY12-26" fmla="*/ 882869 h 1418896"/>
                  <a:gd name="connsiteX13-27" fmla="*/ 1114096 w 3731172"/>
                  <a:gd name="connsiteY13-28" fmla="*/ 409903 h 1418896"/>
                  <a:gd name="connsiteX14-29" fmla="*/ 441434 w 3731172"/>
                  <a:gd name="connsiteY14-30" fmla="*/ 10510 h 1418896"/>
                  <a:gd name="connsiteX15-31" fmla="*/ 441434 w 3731172"/>
                  <a:gd name="connsiteY15-32" fmla="*/ 10510 h 1418896"/>
                  <a:gd name="connsiteX0-33" fmla="*/ 168165 w 3731172"/>
                  <a:gd name="connsiteY0-34" fmla="*/ 73572 h 1418896"/>
                  <a:gd name="connsiteX1-35" fmla="*/ 451945 w 3731172"/>
                  <a:gd name="connsiteY1-36" fmla="*/ 0 h 1418896"/>
                  <a:gd name="connsiteX2-37" fmla="*/ 1881352 w 3731172"/>
                  <a:gd name="connsiteY2-38" fmla="*/ 599089 h 1418896"/>
                  <a:gd name="connsiteX3-39" fmla="*/ 3363310 w 3731172"/>
                  <a:gd name="connsiteY3-40" fmla="*/ 0 h 1418896"/>
                  <a:gd name="connsiteX4-41" fmla="*/ 3584027 w 3731172"/>
                  <a:gd name="connsiteY4-42" fmla="*/ 73572 h 1418896"/>
                  <a:gd name="connsiteX5-43" fmla="*/ 2627586 w 3731172"/>
                  <a:gd name="connsiteY5-44" fmla="*/ 441434 h 1418896"/>
                  <a:gd name="connsiteX6-45" fmla="*/ 2596055 w 3731172"/>
                  <a:gd name="connsiteY6-46" fmla="*/ 914400 h 1418896"/>
                  <a:gd name="connsiteX7-47" fmla="*/ 3731172 w 3731172"/>
                  <a:gd name="connsiteY7-48" fmla="*/ 1345324 h 1418896"/>
                  <a:gd name="connsiteX8-49" fmla="*/ 3447393 w 3731172"/>
                  <a:gd name="connsiteY8-50" fmla="*/ 1408386 h 1418896"/>
                  <a:gd name="connsiteX9-51" fmla="*/ 1870841 w 3731172"/>
                  <a:gd name="connsiteY9-52" fmla="*/ 746234 h 1418896"/>
                  <a:gd name="connsiteX10-53" fmla="*/ 262758 w 3731172"/>
                  <a:gd name="connsiteY10-54" fmla="*/ 1418896 h 1418896"/>
                  <a:gd name="connsiteX11-55" fmla="*/ 0 w 3731172"/>
                  <a:gd name="connsiteY11-56" fmla="*/ 1324303 h 1418896"/>
                  <a:gd name="connsiteX12-57" fmla="*/ 1145627 w 3731172"/>
                  <a:gd name="connsiteY12-58" fmla="*/ 882869 h 1418896"/>
                  <a:gd name="connsiteX13-59" fmla="*/ 1114096 w 3731172"/>
                  <a:gd name="connsiteY13-60" fmla="*/ 409903 h 1418896"/>
                  <a:gd name="connsiteX14-61" fmla="*/ 441434 w 3731172"/>
                  <a:gd name="connsiteY14-62" fmla="*/ 10510 h 1418896"/>
                  <a:gd name="connsiteX0-63" fmla="*/ 168165 w 3731172"/>
                  <a:gd name="connsiteY0-64" fmla="*/ 73572 h 1418896"/>
                  <a:gd name="connsiteX1-65" fmla="*/ 451945 w 3731172"/>
                  <a:gd name="connsiteY1-66" fmla="*/ 0 h 1418896"/>
                  <a:gd name="connsiteX2-67" fmla="*/ 1881352 w 3731172"/>
                  <a:gd name="connsiteY2-68" fmla="*/ 599089 h 1418896"/>
                  <a:gd name="connsiteX3-69" fmla="*/ 3363310 w 3731172"/>
                  <a:gd name="connsiteY3-70" fmla="*/ 0 h 1418896"/>
                  <a:gd name="connsiteX4-71" fmla="*/ 3584027 w 3731172"/>
                  <a:gd name="connsiteY4-72" fmla="*/ 73572 h 1418896"/>
                  <a:gd name="connsiteX5-73" fmla="*/ 2627586 w 3731172"/>
                  <a:gd name="connsiteY5-74" fmla="*/ 441434 h 1418896"/>
                  <a:gd name="connsiteX6-75" fmla="*/ 2596055 w 3731172"/>
                  <a:gd name="connsiteY6-76" fmla="*/ 914400 h 1418896"/>
                  <a:gd name="connsiteX7-77" fmla="*/ 3731172 w 3731172"/>
                  <a:gd name="connsiteY7-78" fmla="*/ 1345324 h 1418896"/>
                  <a:gd name="connsiteX8-79" fmla="*/ 3447393 w 3731172"/>
                  <a:gd name="connsiteY8-80" fmla="*/ 1408386 h 1418896"/>
                  <a:gd name="connsiteX9-81" fmla="*/ 1870841 w 3731172"/>
                  <a:gd name="connsiteY9-82" fmla="*/ 746234 h 1418896"/>
                  <a:gd name="connsiteX10-83" fmla="*/ 262758 w 3731172"/>
                  <a:gd name="connsiteY10-84" fmla="*/ 1418896 h 1418896"/>
                  <a:gd name="connsiteX11-85" fmla="*/ 0 w 3731172"/>
                  <a:gd name="connsiteY11-86" fmla="*/ 1324303 h 1418896"/>
                  <a:gd name="connsiteX12-87" fmla="*/ 1145627 w 3731172"/>
                  <a:gd name="connsiteY12-88" fmla="*/ 882869 h 1418896"/>
                  <a:gd name="connsiteX13-89" fmla="*/ 1114096 w 3731172"/>
                  <a:gd name="connsiteY13-90" fmla="*/ 409903 h 1418896"/>
                  <a:gd name="connsiteX14-91" fmla="*/ 357351 w 3731172"/>
                  <a:gd name="connsiteY14-92" fmla="*/ 115613 h 1418896"/>
                  <a:gd name="connsiteX0-93" fmla="*/ 168165 w 3731172"/>
                  <a:gd name="connsiteY0-94" fmla="*/ 73572 h 1418896"/>
                  <a:gd name="connsiteX1-95" fmla="*/ 451945 w 3731172"/>
                  <a:gd name="connsiteY1-96" fmla="*/ 0 h 1418896"/>
                  <a:gd name="connsiteX2-97" fmla="*/ 1881352 w 3731172"/>
                  <a:gd name="connsiteY2-98" fmla="*/ 599089 h 1418896"/>
                  <a:gd name="connsiteX3-99" fmla="*/ 3363310 w 3731172"/>
                  <a:gd name="connsiteY3-100" fmla="*/ 0 h 1418896"/>
                  <a:gd name="connsiteX4-101" fmla="*/ 3584027 w 3731172"/>
                  <a:gd name="connsiteY4-102" fmla="*/ 73572 h 1418896"/>
                  <a:gd name="connsiteX5-103" fmla="*/ 2627586 w 3731172"/>
                  <a:gd name="connsiteY5-104" fmla="*/ 441434 h 1418896"/>
                  <a:gd name="connsiteX6-105" fmla="*/ 2596055 w 3731172"/>
                  <a:gd name="connsiteY6-106" fmla="*/ 914400 h 1418896"/>
                  <a:gd name="connsiteX7-107" fmla="*/ 3731172 w 3731172"/>
                  <a:gd name="connsiteY7-108" fmla="*/ 1345324 h 1418896"/>
                  <a:gd name="connsiteX8-109" fmla="*/ 3447393 w 3731172"/>
                  <a:gd name="connsiteY8-110" fmla="*/ 1408386 h 1418896"/>
                  <a:gd name="connsiteX9-111" fmla="*/ 1870841 w 3731172"/>
                  <a:gd name="connsiteY9-112" fmla="*/ 746234 h 1418896"/>
                  <a:gd name="connsiteX10-113" fmla="*/ 262758 w 3731172"/>
                  <a:gd name="connsiteY10-114" fmla="*/ 1418896 h 1418896"/>
                  <a:gd name="connsiteX11-115" fmla="*/ 0 w 3731172"/>
                  <a:gd name="connsiteY11-116" fmla="*/ 1324303 h 1418896"/>
                  <a:gd name="connsiteX12-117" fmla="*/ 1145627 w 3731172"/>
                  <a:gd name="connsiteY12-118" fmla="*/ 882869 h 1418896"/>
                  <a:gd name="connsiteX13-119" fmla="*/ 1114096 w 3731172"/>
                  <a:gd name="connsiteY13-120" fmla="*/ 409903 h 1418896"/>
                  <a:gd name="connsiteX14-121" fmla="*/ 147144 w 3731172"/>
                  <a:gd name="connsiteY14-122" fmla="*/ 63061 h 1418896"/>
                  <a:gd name="connsiteX0-123" fmla="*/ 168165 w 3731172"/>
                  <a:gd name="connsiteY0-124" fmla="*/ 73572 h 1418896"/>
                  <a:gd name="connsiteX1-125" fmla="*/ 451945 w 3731172"/>
                  <a:gd name="connsiteY1-126" fmla="*/ 0 h 1418896"/>
                  <a:gd name="connsiteX2-127" fmla="*/ 1881352 w 3731172"/>
                  <a:gd name="connsiteY2-128" fmla="*/ 599089 h 1418896"/>
                  <a:gd name="connsiteX3-129" fmla="*/ 3363310 w 3731172"/>
                  <a:gd name="connsiteY3-130" fmla="*/ 0 h 1418896"/>
                  <a:gd name="connsiteX4-131" fmla="*/ 3584027 w 3731172"/>
                  <a:gd name="connsiteY4-132" fmla="*/ 73572 h 1418896"/>
                  <a:gd name="connsiteX5-133" fmla="*/ 2627586 w 3731172"/>
                  <a:gd name="connsiteY5-134" fmla="*/ 441434 h 1418896"/>
                  <a:gd name="connsiteX6-135" fmla="*/ 2596055 w 3731172"/>
                  <a:gd name="connsiteY6-136" fmla="*/ 914400 h 1418896"/>
                  <a:gd name="connsiteX7-137" fmla="*/ 3731172 w 3731172"/>
                  <a:gd name="connsiteY7-138" fmla="*/ 1345324 h 1418896"/>
                  <a:gd name="connsiteX8-139" fmla="*/ 3447393 w 3731172"/>
                  <a:gd name="connsiteY8-140" fmla="*/ 1408386 h 1418896"/>
                  <a:gd name="connsiteX9-141" fmla="*/ 1870841 w 3731172"/>
                  <a:gd name="connsiteY9-142" fmla="*/ 746234 h 1418896"/>
                  <a:gd name="connsiteX10-143" fmla="*/ 262758 w 3731172"/>
                  <a:gd name="connsiteY10-144" fmla="*/ 1418896 h 1418896"/>
                  <a:gd name="connsiteX11-145" fmla="*/ 0 w 3731172"/>
                  <a:gd name="connsiteY11-146" fmla="*/ 1324303 h 1418896"/>
                  <a:gd name="connsiteX12-147" fmla="*/ 1145627 w 3731172"/>
                  <a:gd name="connsiteY12-148" fmla="*/ 882869 h 1418896"/>
                  <a:gd name="connsiteX13-149" fmla="*/ 1114096 w 3731172"/>
                  <a:gd name="connsiteY13-150" fmla="*/ 420413 h 1418896"/>
                  <a:gd name="connsiteX14-151" fmla="*/ 147144 w 3731172"/>
                  <a:gd name="connsiteY14-152" fmla="*/ 63061 h 1418896"/>
                  <a:gd name="connsiteX0-153" fmla="*/ 168165 w 3731172"/>
                  <a:gd name="connsiteY0-154" fmla="*/ 73572 h 1418896"/>
                  <a:gd name="connsiteX1-155" fmla="*/ 451945 w 3731172"/>
                  <a:gd name="connsiteY1-156" fmla="*/ 0 h 1418896"/>
                  <a:gd name="connsiteX2-157" fmla="*/ 1881352 w 3731172"/>
                  <a:gd name="connsiteY2-158" fmla="*/ 599089 h 1418896"/>
                  <a:gd name="connsiteX3-159" fmla="*/ 3363310 w 3731172"/>
                  <a:gd name="connsiteY3-160" fmla="*/ 0 h 1418896"/>
                  <a:gd name="connsiteX4-161" fmla="*/ 3584027 w 3731172"/>
                  <a:gd name="connsiteY4-162" fmla="*/ 73572 h 1418896"/>
                  <a:gd name="connsiteX5-163" fmla="*/ 2627586 w 3731172"/>
                  <a:gd name="connsiteY5-164" fmla="*/ 441434 h 1418896"/>
                  <a:gd name="connsiteX6-165" fmla="*/ 2596055 w 3731172"/>
                  <a:gd name="connsiteY6-166" fmla="*/ 914400 h 1418896"/>
                  <a:gd name="connsiteX7-167" fmla="*/ 3731172 w 3731172"/>
                  <a:gd name="connsiteY7-168" fmla="*/ 1345324 h 1418896"/>
                  <a:gd name="connsiteX8-169" fmla="*/ 3447393 w 3731172"/>
                  <a:gd name="connsiteY8-170" fmla="*/ 1408386 h 1418896"/>
                  <a:gd name="connsiteX9-171" fmla="*/ 1870841 w 3731172"/>
                  <a:gd name="connsiteY9-172" fmla="*/ 746234 h 1418896"/>
                  <a:gd name="connsiteX10-173" fmla="*/ 262758 w 3731172"/>
                  <a:gd name="connsiteY10-174" fmla="*/ 1418896 h 1418896"/>
                  <a:gd name="connsiteX11-175" fmla="*/ 0 w 3731172"/>
                  <a:gd name="connsiteY11-176" fmla="*/ 1324303 h 1418896"/>
                  <a:gd name="connsiteX12-177" fmla="*/ 1145627 w 3731172"/>
                  <a:gd name="connsiteY12-178" fmla="*/ 882869 h 1418896"/>
                  <a:gd name="connsiteX13-179" fmla="*/ 1114096 w 3731172"/>
                  <a:gd name="connsiteY13-180" fmla="*/ 420413 h 1418896"/>
                  <a:gd name="connsiteX14-181" fmla="*/ 189185 w 3731172"/>
                  <a:gd name="connsiteY14-182" fmla="*/ 84081 h 1418896"/>
                  <a:gd name="connsiteX0-183" fmla="*/ 168165 w 3731172"/>
                  <a:gd name="connsiteY0-184" fmla="*/ 73572 h 1418896"/>
                  <a:gd name="connsiteX1-185" fmla="*/ 451945 w 3731172"/>
                  <a:gd name="connsiteY1-186" fmla="*/ 0 h 1418896"/>
                  <a:gd name="connsiteX2-187" fmla="*/ 1881352 w 3731172"/>
                  <a:gd name="connsiteY2-188" fmla="*/ 599089 h 1418896"/>
                  <a:gd name="connsiteX3-189" fmla="*/ 3363310 w 3731172"/>
                  <a:gd name="connsiteY3-190" fmla="*/ 0 h 1418896"/>
                  <a:gd name="connsiteX4-191" fmla="*/ 3584027 w 3731172"/>
                  <a:gd name="connsiteY4-192" fmla="*/ 73572 h 1418896"/>
                  <a:gd name="connsiteX5-193" fmla="*/ 2627586 w 3731172"/>
                  <a:gd name="connsiteY5-194" fmla="*/ 441434 h 1418896"/>
                  <a:gd name="connsiteX6-195" fmla="*/ 2596055 w 3731172"/>
                  <a:gd name="connsiteY6-196" fmla="*/ 914400 h 1418896"/>
                  <a:gd name="connsiteX7-197" fmla="*/ 3731172 w 3731172"/>
                  <a:gd name="connsiteY7-198" fmla="*/ 1345324 h 1418896"/>
                  <a:gd name="connsiteX8-199" fmla="*/ 3447393 w 3731172"/>
                  <a:gd name="connsiteY8-200" fmla="*/ 1408386 h 1418896"/>
                  <a:gd name="connsiteX9-201" fmla="*/ 1870841 w 3731172"/>
                  <a:gd name="connsiteY9-202" fmla="*/ 746234 h 1418896"/>
                  <a:gd name="connsiteX10-203" fmla="*/ 262758 w 3731172"/>
                  <a:gd name="connsiteY10-204" fmla="*/ 1418896 h 1418896"/>
                  <a:gd name="connsiteX11-205" fmla="*/ 0 w 3731172"/>
                  <a:gd name="connsiteY11-206" fmla="*/ 1324303 h 1418896"/>
                  <a:gd name="connsiteX12-207" fmla="*/ 1145627 w 3731172"/>
                  <a:gd name="connsiteY12-208" fmla="*/ 882869 h 1418896"/>
                  <a:gd name="connsiteX13-209" fmla="*/ 1114096 w 3731172"/>
                  <a:gd name="connsiteY13-210" fmla="*/ 420413 h 1418896"/>
                  <a:gd name="connsiteX14-211" fmla="*/ 189185 w 3731172"/>
                  <a:gd name="connsiteY14-212" fmla="*/ 84081 h 1418896"/>
                  <a:gd name="connsiteX15-213" fmla="*/ 168165 w 3731172"/>
                  <a:gd name="connsiteY15-214" fmla="*/ 73572 h 1418896"/>
                  <a:gd name="connsiteX0-215" fmla="*/ 168165 w 3731172"/>
                  <a:gd name="connsiteY0-216" fmla="*/ 73572 h 1418896"/>
                  <a:gd name="connsiteX1-217" fmla="*/ 451945 w 3731172"/>
                  <a:gd name="connsiteY1-218" fmla="*/ 0 h 1418896"/>
                  <a:gd name="connsiteX2-219" fmla="*/ 1881352 w 3731172"/>
                  <a:gd name="connsiteY2-220" fmla="*/ 599089 h 1418896"/>
                  <a:gd name="connsiteX3-221" fmla="*/ 3363310 w 3731172"/>
                  <a:gd name="connsiteY3-222" fmla="*/ 0 h 1418896"/>
                  <a:gd name="connsiteX4-223" fmla="*/ 3584027 w 3731172"/>
                  <a:gd name="connsiteY4-224" fmla="*/ 73572 h 1418896"/>
                  <a:gd name="connsiteX5-225" fmla="*/ 2627586 w 3731172"/>
                  <a:gd name="connsiteY5-226" fmla="*/ 441434 h 1418896"/>
                  <a:gd name="connsiteX6-227" fmla="*/ 2596055 w 3731172"/>
                  <a:gd name="connsiteY6-228" fmla="*/ 914400 h 1418896"/>
                  <a:gd name="connsiteX7-229" fmla="*/ 3731172 w 3731172"/>
                  <a:gd name="connsiteY7-230" fmla="*/ 1345324 h 1418896"/>
                  <a:gd name="connsiteX8-231" fmla="*/ 3447393 w 3731172"/>
                  <a:gd name="connsiteY8-232" fmla="*/ 1408386 h 1418896"/>
                  <a:gd name="connsiteX9-233" fmla="*/ 1870841 w 3731172"/>
                  <a:gd name="connsiteY9-234" fmla="*/ 746234 h 1418896"/>
                  <a:gd name="connsiteX10-235" fmla="*/ 262758 w 3731172"/>
                  <a:gd name="connsiteY10-236" fmla="*/ 1418896 h 1418896"/>
                  <a:gd name="connsiteX11-237" fmla="*/ 0 w 3731172"/>
                  <a:gd name="connsiteY11-238" fmla="*/ 1324303 h 1418896"/>
                  <a:gd name="connsiteX12-239" fmla="*/ 1145627 w 3731172"/>
                  <a:gd name="connsiteY12-240" fmla="*/ 882869 h 1418896"/>
                  <a:gd name="connsiteX13-241" fmla="*/ 1156137 w 3731172"/>
                  <a:gd name="connsiteY13-242" fmla="*/ 441434 h 1418896"/>
                  <a:gd name="connsiteX14-243" fmla="*/ 189185 w 3731172"/>
                  <a:gd name="connsiteY14-244" fmla="*/ 84081 h 1418896"/>
                  <a:gd name="connsiteX15-245" fmla="*/ 168165 w 3731172"/>
                  <a:gd name="connsiteY15-246" fmla="*/ 73572 h 1418896"/>
                  <a:gd name="connsiteX0-247" fmla="*/ 168165 w 3731172"/>
                  <a:gd name="connsiteY0-248" fmla="*/ 73572 h 1418896"/>
                  <a:gd name="connsiteX1-249" fmla="*/ 451945 w 3731172"/>
                  <a:gd name="connsiteY1-250" fmla="*/ 0 h 1418896"/>
                  <a:gd name="connsiteX2-251" fmla="*/ 1881352 w 3731172"/>
                  <a:gd name="connsiteY2-252" fmla="*/ 599089 h 1418896"/>
                  <a:gd name="connsiteX3-253" fmla="*/ 3363310 w 3731172"/>
                  <a:gd name="connsiteY3-254" fmla="*/ 0 h 1418896"/>
                  <a:gd name="connsiteX4-255" fmla="*/ 3584027 w 3731172"/>
                  <a:gd name="connsiteY4-256" fmla="*/ 73572 h 1418896"/>
                  <a:gd name="connsiteX5-257" fmla="*/ 2627586 w 3731172"/>
                  <a:gd name="connsiteY5-258" fmla="*/ 441434 h 1418896"/>
                  <a:gd name="connsiteX6-259" fmla="*/ 2596055 w 3731172"/>
                  <a:gd name="connsiteY6-260" fmla="*/ 914400 h 1418896"/>
                  <a:gd name="connsiteX7-261" fmla="*/ 3731172 w 3731172"/>
                  <a:gd name="connsiteY7-262" fmla="*/ 1345324 h 1418896"/>
                  <a:gd name="connsiteX8-263" fmla="*/ 3447393 w 3731172"/>
                  <a:gd name="connsiteY8-264" fmla="*/ 1408386 h 1418896"/>
                  <a:gd name="connsiteX9-265" fmla="*/ 1870841 w 3731172"/>
                  <a:gd name="connsiteY9-266" fmla="*/ 746234 h 1418896"/>
                  <a:gd name="connsiteX10-267" fmla="*/ 262758 w 3731172"/>
                  <a:gd name="connsiteY10-268" fmla="*/ 1418896 h 1418896"/>
                  <a:gd name="connsiteX11-269" fmla="*/ 0 w 3731172"/>
                  <a:gd name="connsiteY11-270" fmla="*/ 1324303 h 1418896"/>
                  <a:gd name="connsiteX12-271" fmla="*/ 1145627 w 3731172"/>
                  <a:gd name="connsiteY12-272" fmla="*/ 882869 h 1418896"/>
                  <a:gd name="connsiteX13-273" fmla="*/ 1145626 w 3731172"/>
                  <a:gd name="connsiteY13-274" fmla="*/ 451945 h 1418896"/>
                  <a:gd name="connsiteX14-275" fmla="*/ 189185 w 3731172"/>
                  <a:gd name="connsiteY14-276" fmla="*/ 84081 h 1418896"/>
                  <a:gd name="connsiteX15-277" fmla="*/ 168165 w 3731172"/>
                  <a:gd name="connsiteY15-278" fmla="*/ 73572 h 1418896"/>
                  <a:gd name="connsiteX0-279" fmla="*/ 168165 w 3731172"/>
                  <a:gd name="connsiteY0-280" fmla="*/ 73572 h 1418896"/>
                  <a:gd name="connsiteX1-281" fmla="*/ 451945 w 3731172"/>
                  <a:gd name="connsiteY1-282" fmla="*/ 0 h 1418896"/>
                  <a:gd name="connsiteX2-283" fmla="*/ 1881352 w 3731172"/>
                  <a:gd name="connsiteY2-284" fmla="*/ 599089 h 1418896"/>
                  <a:gd name="connsiteX3-285" fmla="*/ 3363310 w 3731172"/>
                  <a:gd name="connsiteY3-286" fmla="*/ 0 h 1418896"/>
                  <a:gd name="connsiteX4-287" fmla="*/ 3584027 w 3731172"/>
                  <a:gd name="connsiteY4-288" fmla="*/ 73572 h 1418896"/>
                  <a:gd name="connsiteX5-289" fmla="*/ 2627586 w 3731172"/>
                  <a:gd name="connsiteY5-290" fmla="*/ 441434 h 1418896"/>
                  <a:gd name="connsiteX6-291" fmla="*/ 2596055 w 3731172"/>
                  <a:gd name="connsiteY6-292" fmla="*/ 914400 h 1418896"/>
                  <a:gd name="connsiteX7-293" fmla="*/ 3731172 w 3731172"/>
                  <a:gd name="connsiteY7-294" fmla="*/ 1345324 h 1418896"/>
                  <a:gd name="connsiteX8-295" fmla="*/ 3447393 w 3731172"/>
                  <a:gd name="connsiteY8-296" fmla="*/ 1408386 h 1418896"/>
                  <a:gd name="connsiteX9-297" fmla="*/ 1870841 w 3731172"/>
                  <a:gd name="connsiteY9-298" fmla="*/ 746234 h 1418896"/>
                  <a:gd name="connsiteX10-299" fmla="*/ 262758 w 3731172"/>
                  <a:gd name="connsiteY10-300" fmla="*/ 1418896 h 1418896"/>
                  <a:gd name="connsiteX11-301" fmla="*/ 0 w 3731172"/>
                  <a:gd name="connsiteY11-302" fmla="*/ 1324303 h 1418896"/>
                  <a:gd name="connsiteX12-303" fmla="*/ 1145627 w 3731172"/>
                  <a:gd name="connsiteY12-304" fmla="*/ 903890 h 1418896"/>
                  <a:gd name="connsiteX13-305" fmla="*/ 1145626 w 3731172"/>
                  <a:gd name="connsiteY13-306" fmla="*/ 451945 h 1418896"/>
                  <a:gd name="connsiteX14-307" fmla="*/ 189185 w 3731172"/>
                  <a:gd name="connsiteY14-308" fmla="*/ 84081 h 1418896"/>
                  <a:gd name="connsiteX15-309" fmla="*/ 168165 w 3731172"/>
                  <a:gd name="connsiteY15-310" fmla="*/ 73572 h 1418896"/>
                  <a:gd name="connsiteX0-311" fmla="*/ 147144 w 3710151"/>
                  <a:gd name="connsiteY0-312" fmla="*/ 73572 h 1418896"/>
                  <a:gd name="connsiteX1-313" fmla="*/ 430924 w 3710151"/>
                  <a:gd name="connsiteY1-314" fmla="*/ 0 h 1418896"/>
                  <a:gd name="connsiteX2-315" fmla="*/ 1860331 w 3710151"/>
                  <a:gd name="connsiteY2-316" fmla="*/ 599089 h 1418896"/>
                  <a:gd name="connsiteX3-317" fmla="*/ 3342289 w 3710151"/>
                  <a:gd name="connsiteY3-318" fmla="*/ 0 h 1418896"/>
                  <a:gd name="connsiteX4-319" fmla="*/ 3563006 w 3710151"/>
                  <a:gd name="connsiteY4-320" fmla="*/ 73572 h 1418896"/>
                  <a:gd name="connsiteX5-321" fmla="*/ 2606565 w 3710151"/>
                  <a:gd name="connsiteY5-322" fmla="*/ 441434 h 1418896"/>
                  <a:gd name="connsiteX6-323" fmla="*/ 2575034 w 3710151"/>
                  <a:gd name="connsiteY6-324" fmla="*/ 914400 h 1418896"/>
                  <a:gd name="connsiteX7-325" fmla="*/ 3710151 w 3710151"/>
                  <a:gd name="connsiteY7-326" fmla="*/ 1345324 h 1418896"/>
                  <a:gd name="connsiteX8-327" fmla="*/ 3426372 w 3710151"/>
                  <a:gd name="connsiteY8-328" fmla="*/ 1408386 h 1418896"/>
                  <a:gd name="connsiteX9-329" fmla="*/ 1849820 w 3710151"/>
                  <a:gd name="connsiteY9-330" fmla="*/ 746234 h 1418896"/>
                  <a:gd name="connsiteX10-331" fmla="*/ 241737 w 3710151"/>
                  <a:gd name="connsiteY10-332" fmla="*/ 1418896 h 1418896"/>
                  <a:gd name="connsiteX11-333" fmla="*/ 0 w 3710151"/>
                  <a:gd name="connsiteY11-334" fmla="*/ 1334814 h 1418896"/>
                  <a:gd name="connsiteX12-335" fmla="*/ 1124606 w 3710151"/>
                  <a:gd name="connsiteY12-336" fmla="*/ 903890 h 1418896"/>
                  <a:gd name="connsiteX13-337" fmla="*/ 1124605 w 3710151"/>
                  <a:gd name="connsiteY13-338" fmla="*/ 451945 h 1418896"/>
                  <a:gd name="connsiteX14-339" fmla="*/ 168164 w 3710151"/>
                  <a:gd name="connsiteY14-340" fmla="*/ 84081 h 1418896"/>
                  <a:gd name="connsiteX15-341" fmla="*/ 147144 w 3710151"/>
                  <a:gd name="connsiteY15-342" fmla="*/ 73572 h 1418896"/>
                  <a:gd name="connsiteX0-343" fmla="*/ 147144 w 3710151"/>
                  <a:gd name="connsiteY0-344" fmla="*/ 73572 h 1418896"/>
                  <a:gd name="connsiteX1-345" fmla="*/ 430924 w 3710151"/>
                  <a:gd name="connsiteY1-346" fmla="*/ 0 h 1418896"/>
                  <a:gd name="connsiteX2-347" fmla="*/ 1860331 w 3710151"/>
                  <a:gd name="connsiteY2-348" fmla="*/ 599089 h 1418896"/>
                  <a:gd name="connsiteX3-349" fmla="*/ 3342289 w 3710151"/>
                  <a:gd name="connsiteY3-350" fmla="*/ 0 h 1418896"/>
                  <a:gd name="connsiteX4-351" fmla="*/ 3563006 w 3710151"/>
                  <a:gd name="connsiteY4-352" fmla="*/ 73572 h 1418896"/>
                  <a:gd name="connsiteX5-353" fmla="*/ 2606565 w 3710151"/>
                  <a:gd name="connsiteY5-354" fmla="*/ 441434 h 1418896"/>
                  <a:gd name="connsiteX6-355" fmla="*/ 2606565 w 3710151"/>
                  <a:gd name="connsiteY6-356" fmla="*/ 924910 h 1418896"/>
                  <a:gd name="connsiteX7-357" fmla="*/ 3710151 w 3710151"/>
                  <a:gd name="connsiteY7-358" fmla="*/ 1345324 h 1418896"/>
                  <a:gd name="connsiteX8-359" fmla="*/ 3426372 w 3710151"/>
                  <a:gd name="connsiteY8-360" fmla="*/ 1408386 h 1418896"/>
                  <a:gd name="connsiteX9-361" fmla="*/ 1849820 w 3710151"/>
                  <a:gd name="connsiteY9-362" fmla="*/ 746234 h 1418896"/>
                  <a:gd name="connsiteX10-363" fmla="*/ 241737 w 3710151"/>
                  <a:gd name="connsiteY10-364" fmla="*/ 1418896 h 1418896"/>
                  <a:gd name="connsiteX11-365" fmla="*/ 0 w 3710151"/>
                  <a:gd name="connsiteY11-366" fmla="*/ 1334814 h 1418896"/>
                  <a:gd name="connsiteX12-367" fmla="*/ 1124606 w 3710151"/>
                  <a:gd name="connsiteY12-368" fmla="*/ 903890 h 1418896"/>
                  <a:gd name="connsiteX13-369" fmla="*/ 1124605 w 3710151"/>
                  <a:gd name="connsiteY13-370" fmla="*/ 451945 h 1418896"/>
                  <a:gd name="connsiteX14-371" fmla="*/ 168164 w 3710151"/>
                  <a:gd name="connsiteY14-372" fmla="*/ 84081 h 1418896"/>
                  <a:gd name="connsiteX15-373" fmla="*/ 147144 w 3710151"/>
                  <a:gd name="connsiteY15-374" fmla="*/ 73572 h 1418896"/>
                  <a:gd name="connsiteX0-375" fmla="*/ 147144 w 3710151"/>
                  <a:gd name="connsiteY0-376" fmla="*/ 73572 h 1418896"/>
                  <a:gd name="connsiteX1-377" fmla="*/ 430924 w 3710151"/>
                  <a:gd name="connsiteY1-378" fmla="*/ 0 h 1418896"/>
                  <a:gd name="connsiteX2-379" fmla="*/ 1860331 w 3710151"/>
                  <a:gd name="connsiteY2-380" fmla="*/ 599089 h 1418896"/>
                  <a:gd name="connsiteX3-381" fmla="*/ 3342289 w 3710151"/>
                  <a:gd name="connsiteY3-382" fmla="*/ 0 h 1418896"/>
                  <a:gd name="connsiteX4-383" fmla="*/ 3563006 w 3710151"/>
                  <a:gd name="connsiteY4-384" fmla="*/ 73572 h 1418896"/>
                  <a:gd name="connsiteX5-385" fmla="*/ 2606565 w 3710151"/>
                  <a:gd name="connsiteY5-386" fmla="*/ 441434 h 1418896"/>
                  <a:gd name="connsiteX6-387" fmla="*/ 2610282 w 3710151"/>
                  <a:gd name="connsiteY6-388" fmla="*/ 902607 h 1418896"/>
                  <a:gd name="connsiteX7-389" fmla="*/ 3710151 w 3710151"/>
                  <a:gd name="connsiteY7-390" fmla="*/ 1345324 h 1418896"/>
                  <a:gd name="connsiteX8-391" fmla="*/ 3426372 w 3710151"/>
                  <a:gd name="connsiteY8-392" fmla="*/ 1408386 h 1418896"/>
                  <a:gd name="connsiteX9-393" fmla="*/ 1849820 w 3710151"/>
                  <a:gd name="connsiteY9-394" fmla="*/ 746234 h 1418896"/>
                  <a:gd name="connsiteX10-395" fmla="*/ 241737 w 3710151"/>
                  <a:gd name="connsiteY10-396" fmla="*/ 1418896 h 1418896"/>
                  <a:gd name="connsiteX11-397" fmla="*/ 0 w 3710151"/>
                  <a:gd name="connsiteY11-398" fmla="*/ 1334814 h 1418896"/>
                  <a:gd name="connsiteX12-399" fmla="*/ 1124606 w 3710151"/>
                  <a:gd name="connsiteY12-400" fmla="*/ 903890 h 1418896"/>
                  <a:gd name="connsiteX13-401" fmla="*/ 1124605 w 3710151"/>
                  <a:gd name="connsiteY13-402" fmla="*/ 451945 h 1418896"/>
                  <a:gd name="connsiteX14-403" fmla="*/ 168164 w 3710151"/>
                  <a:gd name="connsiteY14-404" fmla="*/ 84081 h 1418896"/>
                  <a:gd name="connsiteX15-405" fmla="*/ 147144 w 3710151"/>
                  <a:gd name="connsiteY15-406" fmla="*/ 73572 h 1418896"/>
                  <a:gd name="connsiteX0-407" fmla="*/ 147144 w 3710151"/>
                  <a:gd name="connsiteY0-408" fmla="*/ 73572 h 1418896"/>
                  <a:gd name="connsiteX1-409" fmla="*/ 430924 w 3710151"/>
                  <a:gd name="connsiteY1-410" fmla="*/ 0 h 1418896"/>
                  <a:gd name="connsiteX2-411" fmla="*/ 1860331 w 3710151"/>
                  <a:gd name="connsiteY2-412" fmla="*/ 599089 h 1418896"/>
                  <a:gd name="connsiteX3-413" fmla="*/ 3342289 w 3710151"/>
                  <a:gd name="connsiteY3-414" fmla="*/ 0 h 1418896"/>
                  <a:gd name="connsiteX4-415" fmla="*/ 3563006 w 3710151"/>
                  <a:gd name="connsiteY4-416" fmla="*/ 73572 h 1418896"/>
                  <a:gd name="connsiteX5-417" fmla="*/ 2617717 w 3710151"/>
                  <a:gd name="connsiteY5-418" fmla="*/ 445151 h 1418896"/>
                  <a:gd name="connsiteX6-419" fmla="*/ 2610282 w 3710151"/>
                  <a:gd name="connsiteY6-420" fmla="*/ 902607 h 1418896"/>
                  <a:gd name="connsiteX7-421" fmla="*/ 3710151 w 3710151"/>
                  <a:gd name="connsiteY7-422" fmla="*/ 1345324 h 1418896"/>
                  <a:gd name="connsiteX8-423" fmla="*/ 3426372 w 3710151"/>
                  <a:gd name="connsiteY8-424" fmla="*/ 1408386 h 1418896"/>
                  <a:gd name="connsiteX9-425" fmla="*/ 1849820 w 3710151"/>
                  <a:gd name="connsiteY9-426" fmla="*/ 746234 h 1418896"/>
                  <a:gd name="connsiteX10-427" fmla="*/ 241737 w 3710151"/>
                  <a:gd name="connsiteY10-428" fmla="*/ 1418896 h 1418896"/>
                  <a:gd name="connsiteX11-429" fmla="*/ 0 w 3710151"/>
                  <a:gd name="connsiteY11-430" fmla="*/ 1334814 h 1418896"/>
                  <a:gd name="connsiteX12-431" fmla="*/ 1124606 w 3710151"/>
                  <a:gd name="connsiteY12-432" fmla="*/ 903890 h 1418896"/>
                  <a:gd name="connsiteX13-433" fmla="*/ 1124605 w 3710151"/>
                  <a:gd name="connsiteY13-434" fmla="*/ 451945 h 1418896"/>
                  <a:gd name="connsiteX14-435" fmla="*/ 168164 w 3710151"/>
                  <a:gd name="connsiteY14-436" fmla="*/ 84081 h 1418896"/>
                  <a:gd name="connsiteX15-437" fmla="*/ 147144 w 3710151"/>
                  <a:gd name="connsiteY15-438" fmla="*/ 73572 h 1418896"/>
                  <a:gd name="connsiteX0-439" fmla="*/ 147144 w 3710151"/>
                  <a:gd name="connsiteY0-440" fmla="*/ 73572 h 1418896"/>
                  <a:gd name="connsiteX1-441" fmla="*/ 430924 w 3710151"/>
                  <a:gd name="connsiteY1-442" fmla="*/ 0 h 1418896"/>
                  <a:gd name="connsiteX2-443" fmla="*/ 1860331 w 3710151"/>
                  <a:gd name="connsiteY2-444" fmla="*/ 599089 h 1418896"/>
                  <a:gd name="connsiteX3-445" fmla="*/ 3342289 w 3710151"/>
                  <a:gd name="connsiteY3-446" fmla="*/ 0 h 1418896"/>
                  <a:gd name="connsiteX4-447" fmla="*/ 3563006 w 3710151"/>
                  <a:gd name="connsiteY4-448" fmla="*/ 73572 h 1418896"/>
                  <a:gd name="connsiteX5-449" fmla="*/ 2617717 w 3710151"/>
                  <a:gd name="connsiteY5-450" fmla="*/ 448868 h 1418896"/>
                  <a:gd name="connsiteX6-451" fmla="*/ 2610282 w 3710151"/>
                  <a:gd name="connsiteY6-452" fmla="*/ 902607 h 1418896"/>
                  <a:gd name="connsiteX7-453" fmla="*/ 3710151 w 3710151"/>
                  <a:gd name="connsiteY7-454" fmla="*/ 1345324 h 1418896"/>
                  <a:gd name="connsiteX8-455" fmla="*/ 3426372 w 3710151"/>
                  <a:gd name="connsiteY8-456" fmla="*/ 1408386 h 1418896"/>
                  <a:gd name="connsiteX9-457" fmla="*/ 1849820 w 3710151"/>
                  <a:gd name="connsiteY9-458" fmla="*/ 746234 h 1418896"/>
                  <a:gd name="connsiteX10-459" fmla="*/ 241737 w 3710151"/>
                  <a:gd name="connsiteY10-460" fmla="*/ 1418896 h 1418896"/>
                  <a:gd name="connsiteX11-461" fmla="*/ 0 w 3710151"/>
                  <a:gd name="connsiteY11-462" fmla="*/ 1334814 h 1418896"/>
                  <a:gd name="connsiteX12-463" fmla="*/ 1124606 w 3710151"/>
                  <a:gd name="connsiteY12-464" fmla="*/ 903890 h 1418896"/>
                  <a:gd name="connsiteX13-465" fmla="*/ 1124605 w 3710151"/>
                  <a:gd name="connsiteY13-466" fmla="*/ 451945 h 1418896"/>
                  <a:gd name="connsiteX14-467" fmla="*/ 168164 w 3710151"/>
                  <a:gd name="connsiteY14-468" fmla="*/ 84081 h 1418896"/>
                  <a:gd name="connsiteX15-469" fmla="*/ 147144 w 3710151"/>
                  <a:gd name="connsiteY15-470" fmla="*/ 73572 h 1418896"/>
                  <a:gd name="connsiteX0-471" fmla="*/ 147144 w 3710151"/>
                  <a:gd name="connsiteY0-472" fmla="*/ 73572 h 1418896"/>
                  <a:gd name="connsiteX1-473" fmla="*/ 430924 w 3710151"/>
                  <a:gd name="connsiteY1-474" fmla="*/ 0 h 1418896"/>
                  <a:gd name="connsiteX2-475" fmla="*/ 1838028 w 3710151"/>
                  <a:gd name="connsiteY2-476" fmla="*/ 591655 h 1418896"/>
                  <a:gd name="connsiteX3-477" fmla="*/ 3342289 w 3710151"/>
                  <a:gd name="connsiteY3-478" fmla="*/ 0 h 1418896"/>
                  <a:gd name="connsiteX4-479" fmla="*/ 3563006 w 3710151"/>
                  <a:gd name="connsiteY4-480" fmla="*/ 73572 h 1418896"/>
                  <a:gd name="connsiteX5-481" fmla="*/ 2617717 w 3710151"/>
                  <a:gd name="connsiteY5-482" fmla="*/ 448868 h 1418896"/>
                  <a:gd name="connsiteX6-483" fmla="*/ 2610282 w 3710151"/>
                  <a:gd name="connsiteY6-484" fmla="*/ 902607 h 1418896"/>
                  <a:gd name="connsiteX7-485" fmla="*/ 3710151 w 3710151"/>
                  <a:gd name="connsiteY7-486" fmla="*/ 1345324 h 1418896"/>
                  <a:gd name="connsiteX8-487" fmla="*/ 3426372 w 3710151"/>
                  <a:gd name="connsiteY8-488" fmla="*/ 1408386 h 1418896"/>
                  <a:gd name="connsiteX9-489" fmla="*/ 1849820 w 3710151"/>
                  <a:gd name="connsiteY9-490" fmla="*/ 746234 h 1418896"/>
                  <a:gd name="connsiteX10-491" fmla="*/ 241737 w 3710151"/>
                  <a:gd name="connsiteY10-492" fmla="*/ 1418896 h 1418896"/>
                  <a:gd name="connsiteX11-493" fmla="*/ 0 w 3710151"/>
                  <a:gd name="connsiteY11-494" fmla="*/ 1334814 h 1418896"/>
                  <a:gd name="connsiteX12-495" fmla="*/ 1124606 w 3710151"/>
                  <a:gd name="connsiteY12-496" fmla="*/ 903890 h 1418896"/>
                  <a:gd name="connsiteX13-497" fmla="*/ 1124605 w 3710151"/>
                  <a:gd name="connsiteY13-498" fmla="*/ 451945 h 1418896"/>
                  <a:gd name="connsiteX14-499" fmla="*/ 168164 w 3710151"/>
                  <a:gd name="connsiteY14-500" fmla="*/ 84081 h 1418896"/>
                  <a:gd name="connsiteX15-501" fmla="*/ 147144 w 3710151"/>
                  <a:gd name="connsiteY15-502" fmla="*/ 73572 h 1418896"/>
                  <a:gd name="connsiteX0-503" fmla="*/ 147144 w 3710151"/>
                  <a:gd name="connsiteY0-504" fmla="*/ 73572 h 1418896"/>
                  <a:gd name="connsiteX1-505" fmla="*/ 430924 w 3710151"/>
                  <a:gd name="connsiteY1-506" fmla="*/ 0 h 1418896"/>
                  <a:gd name="connsiteX2-507" fmla="*/ 1838028 w 3710151"/>
                  <a:gd name="connsiteY2-508" fmla="*/ 591655 h 1418896"/>
                  <a:gd name="connsiteX3-509" fmla="*/ 3342289 w 3710151"/>
                  <a:gd name="connsiteY3-510" fmla="*/ 0 h 1418896"/>
                  <a:gd name="connsiteX4-511" fmla="*/ 3563006 w 3710151"/>
                  <a:gd name="connsiteY4-512" fmla="*/ 73572 h 1418896"/>
                  <a:gd name="connsiteX5-513" fmla="*/ 2617717 w 3710151"/>
                  <a:gd name="connsiteY5-514" fmla="*/ 448868 h 1418896"/>
                  <a:gd name="connsiteX6-515" fmla="*/ 2610282 w 3710151"/>
                  <a:gd name="connsiteY6-516" fmla="*/ 902607 h 1418896"/>
                  <a:gd name="connsiteX7-517" fmla="*/ 3710151 w 3710151"/>
                  <a:gd name="connsiteY7-518" fmla="*/ 1345324 h 1418896"/>
                  <a:gd name="connsiteX8-519" fmla="*/ 3426372 w 3710151"/>
                  <a:gd name="connsiteY8-520" fmla="*/ 1408386 h 1418896"/>
                  <a:gd name="connsiteX9-521" fmla="*/ 1849820 w 3710151"/>
                  <a:gd name="connsiteY9-522" fmla="*/ 746234 h 1418896"/>
                  <a:gd name="connsiteX10-523" fmla="*/ 241737 w 3710151"/>
                  <a:gd name="connsiteY10-524" fmla="*/ 1418896 h 1418896"/>
                  <a:gd name="connsiteX11-525" fmla="*/ 0 w 3710151"/>
                  <a:gd name="connsiteY11-526" fmla="*/ 1334814 h 1418896"/>
                  <a:gd name="connsiteX12-527" fmla="*/ 1124606 w 3710151"/>
                  <a:gd name="connsiteY12-528" fmla="*/ 903890 h 1418896"/>
                  <a:gd name="connsiteX13-529" fmla="*/ 1087434 w 3710151"/>
                  <a:gd name="connsiteY13-530" fmla="*/ 451945 h 1418896"/>
                  <a:gd name="connsiteX14-531" fmla="*/ 168164 w 3710151"/>
                  <a:gd name="connsiteY14-532" fmla="*/ 84081 h 1418896"/>
                  <a:gd name="connsiteX15-533" fmla="*/ 147144 w 3710151"/>
                  <a:gd name="connsiteY15-534" fmla="*/ 73572 h 1418896"/>
                  <a:gd name="connsiteX0-535" fmla="*/ 147144 w 3710151"/>
                  <a:gd name="connsiteY0-536" fmla="*/ 73572 h 1418896"/>
                  <a:gd name="connsiteX1-537" fmla="*/ 430924 w 3710151"/>
                  <a:gd name="connsiteY1-538" fmla="*/ 0 h 1418896"/>
                  <a:gd name="connsiteX2-539" fmla="*/ 1838028 w 3710151"/>
                  <a:gd name="connsiteY2-540" fmla="*/ 591655 h 1418896"/>
                  <a:gd name="connsiteX3-541" fmla="*/ 3342289 w 3710151"/>
                  <a:gd name="connsiteY3-542" fmla="*/ 0 h 1418896"/>
                  <a:gd name="connsiteX4-543" fmla="*/ 3563006 w 3710151"/>
                  <a:gd name="connsiteY4-544" fmla="*/ 73572 h 1418896"/>
                  <a:gd name="connsiteX5-545" fmla="*/ 2617717 w 3710151"/>
                  <a:gd name="connsiteY5-546" fmla="*/ 448868 h 1418896"/>
                  <a:gd name="connsiteX6-547" fmla="*/ 2610282 w 3710151"/>
                  <a:gd name="connsiteY6-548" fmla="*/ 902607 h 1418896"/>
                  <a:gd name="connsiteX7-549" fmla="*/ 3710151 w 3710151"/>
                  <a:gd name="connsiteY7-550" fmla="*/ 1345324 h 1418896"/>
                  <a:gd name="connsiteX8-551" fmla="*/ 3426372 w 3710151"/>
                  <a:gd name="connsiteY8-552" fmla="*/ 1408386 h 1418896"/>
                  <a:gd name="connsiteX9-553" fmla="*/ 1849820 w 3710151"/>
                  <a:gd name="connsiteY9-554" fmla="*/ 746234 h 1418896"/>
                  <a:gd name="connsiteX10-555" fmla="*/ 241737 w 3710151"/>
                  <a:gd name="connsiteY10-556" fmla="*/ 1418896 h 1418896"/>
                  <a:gd name="connsiteX11-557" fmla="*/ 0 w 3710151"/>
                  <a:gd name="connsiteY11-558" fmla="*/ 1334814 h 1418896"/>
                  <a:gd name="connsiteX12-559" fmla="*/ 1098586 w 3710151"/>
                  <a:gd name="connsiteY12-560" fmla="*/ 903890 h 1418896"/>
                  <a:gd name="connsiteX13-561" fmla="*/ 1087434 w 3710151"/>
                  <a:gd name="connsiteY13-562" fmla="*/ 451945 h 1418896"/>
                  <a:gd name="connsiteX14-563" fmla="*/ 168164 w 3710151"/>
                  <a:gd name="connsiteY14-564" fmla="*/ 84081 h 1418896"/>
                  <a:gd name="connsiteX15-565" fmla="*/ 147144 w 3710151"/>
                  <a:gd name="connsiteY15-566" fmla="*/ 73572 h 1418896"/>
                  <a:gd name="connsiteX0-567" fmla="*/ 162012 w 3725019"/>
                  <a:gd name="connsiteY0-568" fmla="*/ 73572 h 1418896"/>
                  <a:gd name="connsiteX1-569" fmla="*/ 445792 w 3725019"/>
                  <a:gd name="connsiteY1-570" fmla="*/ 0 h 1418896"/>
                  <a:gd name="connsiteX2-571" fmla="*/ 1852896 w 3725019"/>
                  <a:gd name="connsiteY2-572" fmla="*/ 591655 h 1418896"/>
                  <a:gd name="connsiteX3-573" fmla="*/ 3357157 w 3725019"/>
                  <a:gd name="connsiteY3-574" fmla="*/ 0 h 1418896"/>
                  <a:gd name="connsiteX4-575" fmla="*/ 3577874 w 3725019"/>
                  <a:gd name="connsiteY4-576" fmla="*/ 73572 h 1418896"/>
                  <a:gd name="connsiteX5-577" fmla="*/ 2632585 w 3725019"/>
                  <a:gd name="connsiteY5-578" fmla="*/ 448868 h 1418896"/>
                  <a:gd name="connsiteX6-579" fmla="*/ 2625150 w 3725019"/>
                  <a:gd name="connsiteY6-580" fmla="*/ 902607 h 1418896"/>
                  <a:gd name="connsiteX7-581" fmla="*/ 3725019 w 3725019"/>
                  <a:gd name="connsiteY7-582" fmla="*/ 1345324 h 1418896"/>
                  <a:gd name="connsiteX8-583" fmla="*/ 3441240 w 3725019"/>
                  <a:gd name="connsiteY8-584" fmla="*/ 1408386 h 1418896"/>
                  <a:gd name="connsiteX9-585" fmla="*/ 1864688 w 3725019"/>
                  <a:gd name="connsiteY9-586" fmla="*/ 746234 h 1418896"/>
                  <a:gd name="connsiteX10-587" fmla="*/ 256605 w 3725019"/>
                  <a:gd name="connsiteY10-588" fmla="*/ 1418896 h 1418896"/>
                  <a:gd name="connsiteX11-589" fmla="*/ 0 w 3725019"/>
                  <a:gd name="connsiteY11-590" fmla="*/ 1331097 h 1418896"/>
                  <a:gd name="connsiteX12-591" fmla="*/ 1113454 w 3725019"/>
                  <a:gd name="connsiteY12-592" fmla="*/ 903890 h 1418896"/>
                  <a:gd name="connsiteX13-593" fmla="*/ 1102302 w 3725019"/>
                  <a:gd name="connsiteY13-594" fmla="*/ 451945 h 1418896"/>
                  <a:gd name="connsiteX14-595" fmla="*/ 183032 w 3725019"/>
                  <a:gd name="connsiteY14-596" fmla="*/ 84081 h 1418896"/>
                  <a:gd name="connsiteX15-597" fmla="*/ 162012 w 3725019"/>
                  <a:gd name="connsiteY15-598" fmla="*/ 73572 h 141889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9" name="Group 248"/>
          <p:cNvGrpSpPr/>
          <p:nvPr/>
        </p:nvGrpSpPr>
        <p:grpSpPr>
          <a:xfrm>
            <a:off x="7439074" y="2356613"/>
            <a:ext cx="534987" cy="407988"/>
            <a:chOff x="7432700" y="2327293"/>
            <a:chExt cx="534987" cy="407988"/>
          </a:xfrm>
        </p:grpSpPr>
        <p:pic>
          <p:nvPicPr>
            <p:cNvPr id="250" name="Picture 1017" descr="antenna_styliz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018" descr="laptop_keybo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19"/>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53" name="Picture 1020" descr="scree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1021"/>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1022"/>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Freeform 1023"/>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1024"/>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1025"/>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1026"/>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0" name="Group 1027"/>
            <p:cNvGrpSpPr/>
            <p:nvPr/>
          </p:nvGrpSpPr>
          <p:grpSpPr bwMode="auto">
            <a:xfrm>
              <a:off x="7594735" y="2642220"/>
              <a:ext cx="98740" cy="36846"/>
              <a:chOff x="1740" y="2642"/>
              <a:chExt cx="752" cy="327"/>
            </a:xfrm>
          </p:grpSpPr>
          <p:sp>
            <p:nvSpPr>
              <p:cNvPr id="267" name="Freeform 1028"/>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1029"/>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1030"/>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1031"/>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Freeform 1032"/>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Freeform 1033"/>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61" name="Freeform 1034"/>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Freeform 1035"/>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1036"/>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Freeform 1037"/>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1038"/>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1039"/>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3" name="Group 272"/>
          <p:cNvGrpSpPr/>
          <p:nvPr/>
        </p:nvGrpSpPr>
        <p:grpSpPr>
          <a:xfrm>
            <a:off x="8637781" y="2319727"/>
            <a:ext cx="530702" cy="478009"/>
            <a:chOff x="8631407" y="2290407"/>
            <a:chExt cx="530702" cy="478009"/>
          </a:xfrm>
        </p:grpSpPr>
        <p:pic>
          <p:nvPicPr>
            <p:cNvPr id="274" name="Picture 568" descr="light2.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1017" descr="antenna_styliz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p:cNvGrpSpPr/>
          <p:nvPr/>
        </p:nvGrpSpPr>
        <p:grpSpPr>
          <a:xfrm>
            <a:off x="8499539" y="2059124"/>
            <a:ext cx="849312" cy="226109"/>
            <a:chOff x="8493165" y="2029804"/>
            <a:chExt cx="849312" cy="226109"/>
          </a:xfrm>
        </p:grpSpPr>
        <p:pic>
          <p:nvPicPr>
            <p:cNvPr id="277" name="Picture 603"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p:cNvGrpSpPr/>
          <p:nvPr/>
        </p:nvGrpSpPr>
        <p:grpSpPr>
          <a:xfrm>
            <a:off x="7493518" y="3325424"/>
            <a:ext cx="857739" cy="583764"/>
            <a:chOff x="7487144" y="3296104"/>
            <a:chExt cx="857739" cy="583764"/>
          </a:xfrm>
        </p:grpSpPr>
        <p:grpSp>
          <p:nvGrpSpPr>
            <p:cNvPr id="280" name="Group 279"/>
            <p:cNvGrpSpPr/>
            <p:nvPr/>
          </p:nvGrpSpPr>
          <p:grpSpPr>
            <a:xfrm>
              <a:off x="7487144" y="3389820"/>
              <a:ext cx="350807" cy="305517"/>
              <a:chOff x="7487144" y="3389820"/>
              <a:chExt cx="350807" cy="305517"/>
            </a:xfrm>
          </p:grpSpPr>
          <p:pic>
            <p:nvPicPr>
              <p:cNvPr id="287" name="Picture 1115"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116" descr="laptop_keyboar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117"/>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90" name="Picture 1118" descr="scre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119"/>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Freeform 1120"/>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Freeform 1121"/>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1122"/>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1123"/>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1124"/>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7" name="Group 1125"/>
              <p:cNvGrpSpPr/>
              <p:nvPr/>
            </p:nvGrpSpPr>
            <p:grpSpPr bwMode="auto">
              <a:xfrm>
                <a:off x="7593395" y="3625649"/>
                <a:ext cx="64747" cy="27592"/>
                <a:chOff x="1740" y="2642"/>
                <a:chExt cx="752" cy="327"/>
              </a:xfrm>
            </p:grpSpPr>
            <p:sp>
              <p:nvSpPr>
                <p:cNvPr id="304" name="Freeform 112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5" name="Freeform 112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112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112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113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 name="Freeform 113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8" name="Freeform 1132"/>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Freeform 1133"/>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Freeform 1134"/>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Freeform 1135"/>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Freeform 1136"/>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3" name="Freeform 1137"/>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1" name="Group 1139"/>
            <p:cNvGrpSpPr/>
            <p:nvPr/>
          </p:nvGrpSpPr>
          <p:grpSpPr bwMode="auto">
            <a:xfrm flipH="1">
              <a:off x="7985622" y="3537823"/>
              <a:ext cx="359261" cy="342045"/>
              <a:chOff x="2839" y="3501"/>
              <a:chExt cx="755" cy="803"/>
            </a:xfrm>
          </p:grpSpPr>
          <p:pic>
            <p:nvPicPr>
              <p:cNvPr id="285" name="Picture 1140" descr="desktop_computer_stylized_medium"/>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141"/>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2" name="Group 281"/>
            <p:cNvGrpSpPr/>
            <p:nvPr/>
          </p:nvGrpSpPr>
          <p:grpSpPr>
            <a:xfrm>
              <a:off x="7797061" y="3296104"/>
              <a:ext cx="347997" cy="396620"/>
              <a:chOff x="7797061" y="3296104"/>
              <a:chExt cx="347997" cy="396620"/>
            </a:xfrm>
          </p:grpSpPr>
          <p:pic>
            <p:nvPicPr>
              <p:cNvPr id="283" name="Picture 571" descr="fridge2.png"/>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115"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0" name="Group 309"/>
          <p:cNvGrpSpPr/>
          <p:nvPr/>
        </p:nvGrpSpPr>
        <p:grpSpPr>
          <a:xfrm>
            <a:off x="11064947" y="3428485"/>
            <a:ext cx="518448" cy="1212242"/>
            <a:chOff x="11058573" y="3399165"/>
            <a:chExt cx="518448" cy="1212242"/>
          </a:xfrm>
        </p:grpSpPr>
        <p:grpSp>
          <p:nvGrpSpPr>
            <p:cNvPr id="311" name="Group 310"/>
            <p:cNvGrpSpPr/>
            <p:nvPr/>
          </p:nvGrpSpPr>
          <p:grpSpPr>
            <a:xfrm>
              <a:off x="11087182" y="4159591"/>
              <a:ext cx="489839" cy="451816"/>
              <a:chOff x="5103720" y="2693365"/>
              <a:chExt cx="611650" cy="414788"/>
            </a:xfrm>
          </p:grpSpPr>
          <p:cxnSp>
            <p:nvCxnSpPr>
              <p:cNvPr id="318" name="Straight Connector 317"/>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9" name="Group 318"/>
              <p:cNvGrpSpPr/>
              <p:nvPr/>
            </p:nvGrpSpPr>
            <p:grpSpPr>
              <a:xfrm>
                <a:off x="5275406" y="2693365"/>
                <a:ext cx="439964" cy="414788"/>
                <a:chOff x="5275406" y="2711455"/>
                <a:chExt cx="452949" cy="405518"/>
              </a:xfrm>
            </p:grpSpPr>
            <p:pic>
              <p:nvPicPr>
                <p:cNvPr id="320" name="Picture 319" descr="server_rack.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1" name="Picture 320" descr="server_rack.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2" name="Picture 321" descr="server_rack.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2" name="Group 311"/>
            <p:cNvGrpSpPr/>
            <p:nvPr/>
          </p:nvGrpSpPr>
          <p:grpSpPr>
            <a:xfrm>
              <a:off x="11058573" y="3399165"/>
              <a:ext cx="423724" cy="405973"/>
              <a:chOff x="5103720" y="2693365"/>
              <a:chExt cx="611650" cy="414788"/>
            </a:xfrm>
          </p:grpSpPr>
          <p:cxnSp>
            <p:nvCxnSpPr>
              <p:cNvPr id="313" name="Straight Connector 312"/>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4" name="Group 313"/>
              <p:cNvGrpSpPr/>
              <p:nvPr/>
            </p:nvGrpSpPr>
            <p:grpSpPr>
              <a:xfrm>
                <a:off x="5275406" y="2693365"/>
                <a:ext cx="439964" cy="414788"/>
                <a:chOff x="5275406" y="2711455"/>
                <a:chExt cx="452949" cy="405518"/>
              </a:xfrm>
            </p:grpSpPr>
            <p:pic>
              <p:nvPicPr>
                <p:cNvPr id="315" name="Picture 314" descr="server_rack.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16" name="Picture 315" descr="server_rack.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17" name="Picture 316" descr="server_rack.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56" name="Group 590"/>
          <p:cNvGrpSpPr/>
          <p:nvPr/>
        </p:nvGrpSpPr>
        <p:grpSpPr bwMode="auto">
          <a:xfrm flipH="1">
            <a:off x="7980855" y="4900161"/>
            <a:ext cx="345630" cy="320302"/>
            <a:chOff x="2839" y="3501"/>
            <a:chExt cx="755" cy="803"/>
          </a:xfrm>
        </p:grpSpPr>
        <p:pic>
          <p:nvPicPr>
            <p:cNvPr id="357" name="Picture 591" descr="desktop_computer_stylized_medium"/>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9" name="Group 1064"/>
          <p:cNvGrpSpPr/>
          <p:nvPr/>
        </p:nvGrpSpPr>
        <p:grpSpPr bwMode="auto">
          <a:xfrm>
            <a:off x="9201681" y="5852809"/>
            <a:ext cx="310186" cy="307808"/>
            <a:chOff x="877" y="1008"/>
            <a:chExt cx="2747" cy="2591"/>
          </a:xfrm>
        </p:grpSpPr>
        <p:pic>
          <p:nvPicPr>
            <p:cNvPr id="360"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7"/>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63"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9"/>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 name="Freeform 1070"/>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6" name="Freeform 1071"/>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7" name="Freeform 1072"/>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 name="Freeform 1073"/>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9" name="Freeform 1074"/>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0" name="Group 1075"/>
            <p:cNvGrpSpPr/>
            <p:nvPr/>
          </p:nvGrpSpPr>
          <p:grpSpPr bwMode="auto">
            <a:xfrm>
              <a:off x="1709" y="3008"/>
              <a:ext cx="507" cy="234"/>
              <a:chOff x="1740" y="2642"/>
              <a:chExt cx="752" cy="327"/>
            </a:xfrm>
          </p:grpSpPr>
          <p:sp>
            <p:nvSpPr>
              <p:cNvPr id="377" name="Freeform 107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 name="Freeform 107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 name="Freeform 107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0" name="Freeform 107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1" name="Freeform 108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2" name="Freeform 108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1" name="Freeform 1082"/>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2" name="Freeform 1083"/>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3" name="Freeform 1084"/>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4" name="Freeform 1085"/>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5" name="Freeform 1086"/>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6" name="Freeform 1087"/>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3" name="Group 590"/>
          <p:cNvGrpSpPr/>
          <p:nvPr/>
        </p:nvGrpSpPr>
        <p:grpSpPr bwMode="auto">
          <a:xfrm flipH="1">
            <a:off x="8153909" y="5504657"/>
            <a:ext cx="345630" cy="320302"/>
            <a:chOff x="2839" y="3501"/>
            <a:chExt cx="755" cy="803"/>
          </a:xfrm>
        </p:grpSpPr>
        <p:pic>
          <p:nvPicPr>
            <p:cNvPr id="384" name="Picture 591" descr="desktop_computer_stylized_medium"/>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6" name="Group 590"/>
          <p:cNvGrpSpPr/>
          <p:nvPr/>
        </p:nvGrpSpPr>
        <p:grpSpPr bwMode="auto">
          <a:xfrm flipH="1">
            <a:off x="8552134" y="5526130"/>
            <a:ext cx="345630" cy="320302"/>
            <a:chOff x="2839" y="3501"/>
            <a:chExt cx="755" cy="803"/>
          </a:xfrm>
        </p:grpSpPr>
        <p:pic>
          <p:nvPicPr>
            <p:cNvPr id="387" name="Picture 591" descr="desktop_computer_stylized_medium"/>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9" name="Group 1064"/>
          <p:cNvGrpSpPr/>
          <p:nvPr/>
        </p:nvGrpSpPr>
        <p:grpSpPr bwMode="auto">
          <a:xfrm>
            <a:off x="9534746" y="5795138"/>
            <a:ext cx="319264" cy="253379"/>
            <a:chOff x="877" y="1008"/>
            <a:chExt cx="2747" cy="2591"/>
          </a:xfrm>
        </p:grpSpPr>
        <p:pic>
          <p:nvPicPr>
            <p:cNvPr id="390" name="Picture 10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0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Freeform 1067"/>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93" name="Picture 10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Freeform 1069"/>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5" name="Freeform 1070"/>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6" name="Freeform 1071"/>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7" name="Freeform 1072"/>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8" name="Freeform 1073"/>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 name="Freeform 1074"/>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00" name="Group 1075"/>
            <p:cNvGrpSpPr/>
            <p:nvPr/>
          </p:nvGrpSpPr>
          <p:grpSpPr bwMode="auto">
            <a:xfrm>
              <a:off x="1709" y="3008"/>
              <a:ext cx="507" cy="234"/>
              <a:chOff x="1740" y="2642"/>
              <a:chExt cx="752" cy="327"/>
            </a:xfrm>
          </p:grpSpPr>
          <p:sp>
            <p:nvSpPr>
              <p:cNvPr id="407" name="Freeform 1076"/>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8" name="Freeform 1077"/>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9" name="Freeform 1078"/>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0" name="Freeform 1079"/>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1" name="Freeform 1080"/>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2" name="Freeform 1081"/>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01" name="Freeform 1082"/>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2" name="Freeform 1083"/>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3" name="Freeform 1084"/>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4" name="Freeform 1085"/>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5" name="Freeform 1086"/>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6" name="Freeform 1087"/>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13" name="Freeform 984"/>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4" name="Freeform 986"/>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5" name="Freeform 987"/>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6" name="Rectangle 988"/>
          <p:cNvSpPr>
            <a:spLocks noChangeArrowheads="1"/>
          </p:cNvSpPr>
          <p:nvPr/>
        </p:nvSpPr>
        <p:spPr bwMode="auto">
          <a:xfrm>
            <a:off x="10026299" y="5674399"/>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17" name="Group 989"/>
          <p:cNvGrpSpPr/>
          <p:nvPr/>
        </p:nvGrpSpPr>
        <p:grpSpPr bwMode="auto">
          <a:xfrm>
            <a:off x="10091149" y="5671195"/>
            <a:ext cx="69903" cy="21117"/>
            <a:chOff x="614" y="2568"/>
            <a:chExt cx="725" cy="139"/>
          </a:xfrm>
        </p:grpSpPr>
        <p:sp>
          <p:nvSpPr>
            <p:cNvPr id="418" name="AutoShape 990"/>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19" name="AutoShape 991"/>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0" name="Rectangle 992"/>
          <p:cNvSpPr>
            <a:spLocks noChangeArrowheads="1"/>
          </p:cNvSpPr>
          <p:nvPr/>
        </p:nvSpPr>
        <p:spPr bwMode="auto">
          <a:xfrm>
            <a:off x="10027502" y="5722750"/>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1" name="Group 993"/>
          <p:cNvGrpSpPr/>
          <p:nvPr/>
        </p:nvGrpSpPr>
        <p:grpSpPr bwMode="auto">
          <a:xfrm>
            <a:off x="10090909" y="5718672"/>
            <a:ext cx="69903" cy="19515"/>
            <a:chOff x="614" y="2568"/>
            <a:chExt cx="725" cy="139"/>
          </a:xfrm>
        </p:grpSpPr>
        <p:sp>
          <p:nvSpPr>
            <p:cNvPr id="422" name="AutoShape 994"/>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3" name="AutoShape 995"/>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4" name="Rectangle 996"/>
          <p:cNvSpPr>
            <a:spLocks noChangeArrowheads="1"/>
          </p:cNvSpPr>
          <p:nvPr/>
        </p:nvSpPr>
        <p:spPr bwMode="auto">
          <a:xfrm>
            <a:off x="10027502" y="5771101"/>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Rectangle 997"/>
          <p:cNvSpPr>
            <a:spLocks noChangeArrowheads="1"/>
          </p:cNvSpPr>
          <p:nvPr/>
        </p:nvSpPr>
        <p:spPr bwMode="auto">
          <a:xfrm>
            <a:off x="10028705" y="5814938"/>
            <a:ext cx="71949" cy="6845"/>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6" name="Group 998"/>
          <p:cNvGrpSpPr/>
          <p:nvPr/>
        </p:nvGrpSpPr>
        <p:grpSpPr bwMode="auto">
          <a:xfrm>
            <a:off x="10089465" y="5810860"/>
            <a:ext cx="70024" cy="21991"/>
            <a:chOff x="614" y="2568"/>
            <a:chExt cx="725" cy="139"/>
          </a:xfrm>
        </p:grpSpPr>
        <p:sp>
          <p:nvSpPr>
            <p:cNvPr id="427" name="AutoShape 999"/>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8" name="AutoShape 1000"/>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Freeform 1001"/>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30" name="Group 1002"/>
          <p:cNvGrpSpPr/>
          <p:nvPr/>
        </p:nvGrpSpPr>
        <p:grpSpPr bwMode="auto">
          <a:xfrm>
            <a:off x="10089946" y="5767169"/>
            <a:ext cx="70024" cy="20243"/>
            <a:chOff x="614" y="2568"/>
            <a:chExt cx="725" cy="139"/>
          </a:xfrm>
        </p:grpSpPr>
        <p:sp>
          <p:nvSpPr>
            <p:cNvPr id="431" name="AutoShape 1003"/>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AutoShape 1004"/>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3" name="Rectangle 1005"/>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4" name="Freeform 1006"/>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5" name="Freeform 1007"/>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6" name="Oval 1008"/>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1009"/>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8" name="AutoShape 1010"/>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9" name="AutoShape 1011"/>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Oval 1012"/>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1" name="Oval 1013"/>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Oval 1014"/>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Rectangle 1015"/>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47" name="Group 590"/>
          <p:cNvGrpSpPr/>
          <p:nvPr/>
        </p:nvGrpSpPr>
        <p:grpSpPr bwMode="auto">
          <a:xfrm flipH="1">
            <a:off x="7773981" y="5281060"/>
            <a:ext cx="345630" cy="320302"/>
            <a:chOff x="2839" y="3501"/>
            <a:chExt cx="755" cy="803"/>
          </a:xfrm>
        </p:grpSpPr>
        <p:pic>
          <p:nvPicPr>
            <p:cNvPr id="451" name="Picture 591" descr="desktop_computer_stylized_medium"/>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 name="Freeform 592"/>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a:solidFill>
                    <a:srgbClr val="000000"/>
                  </a:solidFill>
                  <a:prstDash val="solid"/>
                  <a:rou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44" name="Rectangle 443"/>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46" name="Group 652"/>
          <p:cNvGrpSpPr/>
          <p:nvPr/>
        </p:nvGrpSpPr>
        <p:grpSpPr bwMode="auto">
          <a:xfrm>
            <a:off x="7750224" y="1859725"/>
            <a:ext cx="415925" cy="385763"/>
            <a:chOff x="2751" y="1851"/>
            <a:chExt cx="462" cy="478"/>
          </a:xfrm>
        </p:grpSpPr>
        <p:pic>
          <p:nvPicPr>
            <p:cNvPr id="453" name="Picture 653" descr="iphone_stylized_small"/>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4" name="Picture 654" descr="antenna_radiation_stylize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9" name="Oval 448"/>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0" name="Oval 449"/>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3" name="Freeform 917"/>
          <p:cNvSpPr/>
          <p:nvPr/>
        </p:nvSpPr>
        <p:spPr bwMode="auto">
          <a:xfrm>
            <a:off x="8005845" y="1190714"/>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 name="Group 6"/>
          <p:cNvGrpSpPr/>
          <p:nvPr/>
        </p:nvGrpSpPr>
        <p:grpSpPr>
          <a:xfrm>
            <a:off x="10288915" y="4742972"/>
            <a:ext cx="880622" cy="861812"/>
            <a:chOff x="10288915" y="4742972"/>
            <a:chExt cx="880622" cy="861812"/>
          </a:xfrm>
        </p:grpSpPr>
        <p:grpSp>
          <p:nvGrpSpPr>
            <p:cNvPr id="323" name="Group 950"/>
            <p:cNvGrpSpPr/>
            <p:nvPr/>
          </p:nvGrpSpPr>
          <p:grpSpPr bwMode="auto">
            <a:xfrm>
              <a:off x="10288915" y="5273951"/>
              <a:ext cx="177192" cy="330833"/>
              <a:chOff x="4140" y="429"/>
              <a:chExt cx="1425" cy="2396"/>
            </a:xfrm>
          </p:grpSpPr>
          <p:sp>
            <p:nvSpPr>
              <p:cNvPr id="324" name="Freeform 951"/>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6" name="Freeform 953"/>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Freeform 954"/>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8"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29" name="Group 956"/>
              <p:cNvGrpSpPr/>
              <p:nvPr/>
            </p:nvGrpSpPr>
            <p:grpSpPr bwMode="auto">
              <a:xfrm>
                <a:off x="4749" y="668"/>
                <a:ext cx="581" cy="145"/>
                <a:chOff x="614" y="2568"/>
                <a:chExt cx="725" cy="139"/>
              </a:xfrm>
            </p:grpSpPr>
            <p:sp>
              <p:nvSpPr>
                <p:cNvPr id="354"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0"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1" name="Group 960"/>
              <p:cNvGrpSpPr/>
              <p:nvPr/>
            </p:nvGrpSpPr>
            <p:grpSpPr bwMode="auto">
              <a:xfrm>
                <a:off x="4747" y="994"/>
                <a:ext cx="581" cy="134"/>
                <a:chOff x="614" y="2568"/>
                <a:chExt cx="725" cy="139"/>
              </a:xfrm>
            </p:grpSpPr>
            <p:sp>
              <p:nvSpPr>
                <p:cNvPr id="352"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2"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3"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4" name="Group 965"/>
              <p:cNvGrpSpPr/>
              <p:nvPr/>
            </p:nvGrpSpPr>
            <p:grpSpPr bwMode="auto">
              <a:xfrm>
                <a:off x="4735" y="1627"/>
                <a:ext cx="582" cy="151"/>
                <a:chOff x="614" y="2568"/>
                <a:chExt cx="725" cy="139"/>
              </a:xfrm>
            </p:grpSpPr>
            <p:sp>
              <p:nvSpPr>
                <p:cNvPr id="350"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5" name="Freeform 968"/>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36" name="Group 969"/>
              <p:cNvGrpSpPr/>
              <p:nvPr/>
            </p:nvGrpSpPr>
            <p:grpSpPr bwMode="auto">
              <a:xfrm>
                <a:off x="4739" y="1327"/>
                <a:ext cx="582" cy="139"/>
                <a:chOff x="614" y="2568"/>
                <a:chExt cx="725" cy="139"/>
              </a:xfrm>
            </p:grpSpPr>
            <p:sp>
              <p:nvSpPr>
                <p:cNvPr id="348"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7"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Freeform 973"/>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9" name="Freeform 974"/>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0"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1" name="Freeform 976"/>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2"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3"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5"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65" name="Rectangle 227"/>
            <p:cNvSpPr>
              <a:spLocks noChangeArrowheads="1"/>
            </p:cNvSpPr>
            <p:nvPr/>
          </p:nvSpPr>
          <p:spPr bwMode="auto">
            <a:xfrm>
              <a:off x="10452186" y="4753064"/>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466" name="Rectangle 228"/>
            <p:cNvSpPr>
              <a:spLocks noChangeArrowheads="1"/>
            </p:cNvSpPr>
            <p:nvPr/>
          </p:nvSpPr>
          <p:spPr bwMode="auto">
            <a:xfrm>
              <a:off x="10418848" y="4776877"/>
              <a:ext cx="690563" cy="800100"/>
            </a:xfrm>
            <a:prstGeom prst="rect">
              <a:avLst/>
            </a:prstGeom>
            <a:solidFill>
              <a:schemeClr val="bg1"/>
            </a:solidFill>
            <a:ln w="12700">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467" name="Rectangle 229"/>
            <p:cNvSpPr>
              <a:spLocks noChangeArrowheads="1"/>
            </p:cNvSpPr>
            <p:nvPr/>
          </p:nvSpPr>
          <p:spPr bwMode="auto">
            <a:xfrm>
              <a:off x="10425991" y="4930726"/>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468" name="Text Box 230"/>
            <p:cNvSpPr txBox="1">
              <a:spLocks noChangeArrowheads="1"/>
            </p:cNvSpPr>
            <p:nvPr/>
          </p:nvSpPr>
          <p:spPr bwMode="auto">
            <a:xfrm>
              <a:off x="10355149" y="4742972"/>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application</a:t>
              </a:r>
              <a:endPar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mn-cs"/>
                </a:rPr>
                <a:t>transport</a:t>
              </a:r>
              <a:endPar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network</a:t>
              </a:r>
              <a:endPar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data link</a:t>
              </a:r>
              <a:endPar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469" name="Line 231"/>
            <p:cNvSpPr>
              <a:spLocks noChangeShapeType="1"/>
            </p:cNvSpPr>
            <p:nvPr/>
          </p:nvSpPr>
          <p:spPr bwMode="auto">
            <a:xfrm>
              <a:off x="10418848" y="5119777"/>
              <a:ext cx="690563" cy="476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0" name="Line 232"/>
            <p:cNvSpPr>
              <a:spLocks noChangeShapeType="1"/>
            </p:cNvSpPr>
            <p:nvPr/>
          </p:nvSpPr>
          <p:spPr bwMode="auto">
            <a:xfrm>
              <a:off x="10428373" y="5257889"/>
              <a:ext cx="690563" cy="476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1" name="Line 233"/>
            <p:cNvSpPr>
              <a:spLocks noChangeShapeType="1"/>
            </p:cNvSpPr>
            <p:nvPr/>
          </p:nvSpPr>
          <p:spPr bwMode="auto">
            <a:xfrm>
              <a:off x="10428373" y="5396002"/>
              <a:ext cx="690563" cy="476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72" name="Freeform 917"/>
          <p:cNvSpPr/>
          <p:nvPr/>
        </p:nvSpPr>
        <p:spPr bwMode="auto">
          <a:xfrm>
            <a:off x="10104523" y="4775289"/>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84" name="Group 950"/>
          <p:cNvGrpSpPr/>
          <p:nvPr/>
        </p:nvGrpSpPr>
        <p:grpSpPr bwMode="auto">
          <a:xfrm>
            <a:off x="10002508" y="5616400"/>
            <a:ext cx="214974" cy="403920"/>
            <a:chOff x="4140" y="429"/>
            <a:chExt cx="1425" cy="2396"/>
          </a:xfrm>
        </p:grpSpPr>
        <p:sp>
          <p:nvSpPr>
            <p:cNvPr id="485" name="Freeform 951"/>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6"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87" name="Freeform 953"/>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8" name="Freeform 954"/>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9"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0" name="Group 956"/>
            <p:cNvGrpSpPr/>
            <p:nvPr/>
          </p:nvGrpSpPr>
          <p:grpSpPr bwMode="auto">
            <a:xfrm>
              <a:off x="4749" y="668"/>
              <a:ext cx="581" cy="145"/>
              <a:chOff x="614" y="2568"/>
              <a:chExt cx="725" cy="139"/>
            </a:xfrm>
          </p:grpSpPr>
          <p:sp>
            <p:nvSpPr>
              <p:cNvPr id="515"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6"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1"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2" name="Group 960"/>
            <p:cNvGrpSpPr/>
            <p:nvPr/>
          </p:nvGrpSpPr>
          <p:grpSpPr bwMode="auto">
            <a:xfrm>
              <a:off x="4747" y="994"/>
              <a:ext cx="581" cy="134"/>
              <a:chOff x="614" y="2568"/>
              <a:chExt cx="725" cy="139"/>
            </a:xfrm>
          </p:grpSpPr>
          <p:sp>
            <p:nvSpPr>
              <p:cNvPr id="513"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4"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3"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4"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5" name="Group 965"/>
            <p:cNvGrpSpPr/>
            <p:nvPr/>
          </p:nvGrpSpPr>
          <p:grpSpPr bwMode="auto">
            <a:xfrm>
              <a:off x="4735" y="1627"/>
              <a:ext cx="582" cy="151"/>
              <a:chOff x="614" y="2568"/>
              <a:chExt cx="725" cy="139"/>
            </a:xfrm>
          </p:grpSpPr>
          <p:sp>
            <p:nvSpPr>
              <p:cNvPr id="511"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6" name="Freeform 968"/>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97" name="Group 969"/>
            <p:cNvGrpSpPr/>
            <p:nvPr/>
          </p:nvGrpSpPr>
          <p:grpSpPr bwMode="auto">
            <a:xfrm>
              <a:off x="4739" y="1327"/>
              <a:ext cx="582" cy="139"/>
              <a:chOff x="614" y="2568"/>
              <a:chExt cx="725" cy="139"/>
            </a:xfrm>
          </p:grpSpPr>
          <p:sp>
            <p:nvSpPr>
              <p:cNvPr id="509"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0"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8"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9" name="Freeform 973"/>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0" name="Freeform 974"/>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1"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2" name="Freeform 976"/>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3"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4"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5"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6"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7"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8"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40"/>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8" name="Group 7"/>
          <p:cNvGrpSpPr/>
          <p:nvPr/>
        </p:nvGrpSpPr>
        <p:grpSpPr>
          <a:xfrm>
            <a:off x="8252702" y="1137866"/>
            <a:ext cx="814388" cy="854075"/>
            <a:chOff x="9791027" y="656358"/>
            <a:chExt cx="814388" cy="854075"/>
          </a:xfrm>
        </p:grpSpPr>
        <p:sp>
          <p:nvSpPr>
            <p:cNvPr id="519" name="Rectangle 227"/>
            <p:cNvSpPr>
              <a:spLocks noChangeArrowheads="1"/>
            </p:cNvSpPr>
            <p:nvPr/>
          </p:nvSpPr>
          <p:spPr bwMode="auto">
            <a:xfrm>
              <a:off x="9888064" y="666450"/>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20" name="Rectangle 228"/>
            <p:cNvSpPr>
              <a:spLocks noChangeArrowheads="1"/>
            </p:cNvSpPr>
            <p:nvPr/>
          </p:nvSpPr>
          <p:spPr bwMode="auto">
            <a:xfrm>
              <a:off x="9854726" y="690263"/>
              <a:ext cx="690563" cy="800100"/>
            </a:xfrm>
            <a:prstGeom prst="rect">
              <a:avLst/>
            </a:prstGeom>
            <a:solidFill>
              <a:schemeClr val="bg1"/>
            </a:solidFill>
            <a:ln w="12700">
              <a:solidFill>
                <a:schemeClr val="tx1"/>
              </a:solidFill>
              <a:miter lim="800000"/>
            </a:ln>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21" name="Rectangle 229"/>
            <p:cNvSpPr>
              <a:spLocks noChangeArrowheads="1"/>
            </p:cNvSpPr>
            <p:nvPr/>
          </p:nvSpPr>
          <p:spPr bwMode="auto">
            <a:xfrm>
              <a:off x="9861869" y="844112"/>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22" name="Text Box 230"/>
            <p:cNvSpPr txBox="1">
              <a:spLocks noChangeArrowheads="1"/>
            </p:cNvSpPr>
            <p:nvPr/>
          </p:nvSpPr>
          <p:spPr bwMode="auto">
            <a:xfrm>
              <a:off x="9791027" y="656358"/>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application</a:t>
              </a:r>
              <a:endPar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mn-cs"/>
                </a:rPr>
                <a:t>transport</a:t>
              </a:r>
              <a:endPar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network</a:t>
              </a:r>
              <a:endPar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data link</a:t>
              </a:r>
              <a:endPar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mn-cs"/>
              </a:endParaRPr>
            </a:p>
          </p:txBody>
        </p:sp>
        <p:sp>
          <p:nvSpPr>
            <p:cNvPr id="523" name="Line 231"/>
            <p:cNvSpPr>
              <a:spLocks noChangeShapeType="1"/>
            </p:cNvSpPr>
            <p:nvPr/>
          </p:nvSpPr>
          <p:spPr bwMode="auto">
            <a:xfrm>
              <a:off x="9854726" y="1033163"/>
              <a:ext cx="690563" cy="476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4" name="Line 232"/>
            <p:cNvSpPr>
              <a:spLocks noChangeShapeType="1"/>
            </p:cNvSpPr>
            <p:nvPr/>
          </p:nvSpPr>
          <p:spPr bwMode="auto">
            <a:xfrm>
              <a:off x="9864251" y="1171275"/>
              <a:ext cx="690563" cy="476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5" name="Line 233"/>
            <p:cNvSpPr>
              <a:spLocks noChangeShapeType="1"/>
            </p:cNvSpPr>
            <p:nvPr/>
          </p:nvSpPr>
          <p:spPr bwMode="auto">
            <a:xfrm>
              <a:off x="9864251" y="1309388"/>
              <a:ext cx="690563" cy="4763"/>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58" name="Up-Down Arrow 557"/>
          <p:cNvSpPr/>
          <p:nvPr/>
        </p:nvSpPr>
        <p:spPr>
          <a:xfrm rot="19889198">
            <a:off x="9544123" y="1270072"/>
            <a:ext cx="626354" cy="3838406"/>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9" name="TextBox 558"/>
          <p:cNvSpPr txBox="1"/>
          <p:nvPr/>
        </p:nvSpPr>
        <p:spPr>
          <a:xfrm rot="3706861">
            <a:off x="8640694" y="3103268"/>
            <a:ext cx="2550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logical end-end transport</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7" name="Rectangle 3"/>
          <p:cNvSpPr txBox="1">
            <a:spLocks noChangeArrowheads="1"/>
          </p:cNvSpPr>
          <p:nvPr/>
        </p:nvSpPr>
        <p:spPr>
          <a:xfrm>
            <a:off x="736738" y="1365914"/>
            <a:ext cx="6288757" cy="5114925"/>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600"/>
              </a:spcBef>
              <a:spcAft>
                <a:spcPts val="0"/>
              </a:spcAft>
              <a:buClr>
                <a:srgbClr val="0000A3"/>
              </a:buClr>
              <a:buSzTx/>
              <a:buFont typeface="Wingdings" panose="05000000000000000000" pitchFamily="2" charset="2"/>
              <a:buChar char="§"/>
              <a:defRPr/>
            </a:pPr>
            <a:r>
              <a:rPr kumimoji="0" lang="en-US" altLang="en-US" sz="3200" b="1" i="0" u="none" strike="noStrike" kern="1200" cap="none" spc="0" normalizeH="0" baseline="0" noProof="0" dirty="0">
                <a:ln>
                  <a:noFill/>
                </a:ln>
                <a:solidFill>
                  <a:srgbClr val="CD0004"/>
                </a:solidFill>
                <a:effectLst/>
                <a:uLnTx/>
                <a:uFillTx/>
                <a:latin typeface="Calibri" panose="020F0502020204030204"/>
                <a:ea typeface="MS PGothic" panose="020B0600070205080204" pitchFamily="34" charset="-128"/>
                <a:cs typeface="+mn-cs"/>
              </a:rPr>
              <a:t>TCP: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Transmission Control Protocol</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100000"/>
              </a:lnSpc>
              <a:spcBef>
                <a:spcPts val="600"/>
              </a:spcBef>
              <a:spcAft>
                <a:spcPts val="0"/>
              </a:spcAft>
              <a:buClr>
                <a:srgbClr val="0000A8"/>
              </a:buClr>
              <a:buSz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reliable, in-order delivery</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100000"/>
              </a:lnSpc>
              <a:spcBef>
                <a:spcPts val="600"/>
              </a:spcBef>
              <a:spcAft>
                <a:spcPts val="0"/>
              </a:spcAft>
              <a:buClr>
                <a:srgbClr val="0000A8"/>
              </a:buClr>
              <a:buSz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congestion control </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flow control</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connection setup</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100000"/>
              </a:lnSpc>
              <a:spcBef>
                <a:spcPts val="600"/>
              </a:spcBef>
              <a:spcAft>
                <a:spcPts val="0"/>
              </a:spcAft>
              <a:buClr>
                <a:srgbClr val="0000A3"/>
              </a:buClr>
              <a:buSzTx/>
              <a:buFont typeface="Wingdings" panose="05000000000000000000" pitchFamily="2" charset="2"/>
              <a:buChar char="§"/>
              <a:defRPr/>
            </a:pPr>
            <a:r>
              <a:rPr kumimoji="0" lang="en-US" altLang="en-US" sz="3200" b="1" i="0" u="none" strike="noStrike" kern="1200" cap="none" spc="0" normalizeH="0" baseline="0" noProof="0" dirty="0">
                <a:ln>
                  <a:noFill/>
                </a:ln>
                <a:solidFill>
                  <a:srgbClr val="CD0004"/>
                </a:solidFill>
                <a:effectLst/>
                <a:uLnTx/>
                <a:uFillTx/>
                <a:latin typeface="Calibri" panose="020F0502020204030204"/>
                <a:ea typeface="MS PGothic" panose="020B0600070205080204" pitchFamily="34" charset="-128"/>
                <a:cs typeface="+mn-cs"/>
              </a:rPr>
              <a:t>UDP: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User Datagram Protocol</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748030" marR="0" lvl="1" indent="-274955" algn="l" defTabSz="914400" rtl="0" eaLnBrk="1" fontAlgn="auto" latinLnBrk="0" hangingPunct="1">
              <a:lnSpc>
                <a:spcPct val="100000"/>
              </a:lnSpc>
              <a:spcBef>
                <a:spcPts val="600"/>
              </a:spcBef>
              <a:spcAft>
                <a:spcPts val="0"/>
              </a:spcAft>
              <a:buClr>
                <a:srgbClr val="0000A3"/>
              </a:buClr>
              <a:buSz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unreliable, unordered delivery</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748030" marR="0" lvl="1" indent="-274955" algn="l" defTabSz="914400" rtl="0" eaLnBrk="1" fontAlgn="auto" latinLnBrk="0" hangingPunct="1">
              <a:lnSpc>
                <a:spcPct val="100000"/>
              </a:lnSpc>
              <a:spcBef>
                <a:spcPts val="600"/>
              </a:spcBef>
              <a:spcAft>
                <a:spcPts val="0"/>
              </a:spcAft>
              <a:buClr>
                <a:srgbClr val="0000A3"/>
              </a:buClr>
              <a:buSz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no-frills extension of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best-effort” IP</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100000"/>
              </a:lnSpc>
              <a:spcBef>
                <a:spcPts val="600"/>
              </a:spcBef>
              <a:spcAft>
                <a:spcPts val="0"/>
              </a:spcAft>
              <a:buClr>
                <a:srgbClr val="0000A3"/>
              </a:buClr>
              <a:buSzTx/>
              <a:buFont typeface="Wingdings" panose="05000000000000000000" pitchFamily="2" charset="2"/>
              <a:buChar char="§"/>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services not available: </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delay guarantees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bandwidth guarantees</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518"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7">
                                            <p:txEl>
                                              <p:pRg st="0" end="0"/>
                                            </p:txEl>
                                          </p:spTgt>
                                        </p:tgtEl>
                                        <p:attrNameLst>
                                          <p:attrName>style.visibility</p:attrName>
                                        </p:attrNameLst>
                                      </p:cBhvr>
                                      <p:to>
                                        <p:strVal val="visible"/>
                                      </p:to>
                                    </p:set>
                                    <p:animEffect transition="in" filter="dissolve">
                                      <p:cBhvr>
                                        <p:cTn id="7" dur="500"/>
                                        <p:tgtEl>
                                          <p:spTgt spid="51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17">
                                            <p:txEl>
                                              <p:pRg st="1" end="1"/>
                                            </p:txEl>
                                          </p:spTgt>
                                        </p:tgtEl>
                                        <p:attrNameLst>
                                          <p:attrName>style.visibility</p:attrName>
                                        </p:attrNameLst>
                                      </p:cBhvr>
                                      <p:to>
                                        <p:strVal val="visible"/>
                                      </p:to>
                                    </p:set>
                                    <p:animEffect transition="in" filter="dissolve">
                                      <p:cBhvr>
                                        <p:cTn id="10" dur="500"/>
                                        <p:tgtEl>
                                          <p:spTgt spid="517">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7">
                                            <p:txEl>
                                              <p:pRg st="2" end="2"/>
                                            </p:txEl>
                                          </p:spTgt>
                                        </p:tgtEl>
                                        <p:attrNameLst>
                                          <p:attrName>style.visibility</p:attrName>
                                        </p:attrNameLst>
                                      </p:cBhvr>
                                      <p:to>
                                        <p:strVal val="visible"/>
                                      </p:to>
                                    </p:set>
                                    <p:animEffect transition="in" filter="dissolve">
                                      <p:cBhvr>
                                        <p:cTn id="13" dur="500"/>
                                        <p:tgtEl>
                                          <p:spTgt spid="517">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17">
                                            <p:txEl>
                                              <p:pRg st="3" end="3"/>
                                            </p:txEl>
                                          </p:spTgt>
                                        </p:tgtEl>
                                        <p:attrNameLst>
                                          <p:attrName>style.visibility</p:attrName>
                                        </p:attrNameLst>
                                      </p:cBhvr>
                                      <p:to>
                                        <p:strVal val="visible"/>
                                      </p:to>
                                    </p:set>
                                    <p:animEffect transition="in" filter="dissolve">
                                      <p:cBhvr>
                                        <p:cTn id="16" dur="500"/>
                                        <p:tgtEl>
                                          <p:spTgt spid="517">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17">
                                            <p:txEl>
                                              <p:pRg st="4" end="4"/>
                                            </p:txEl>
                                          </p:spTgt>
                                        </p:tgtEl>
                                        <p:attrNameLst>
                                          <p:attrName>style.visibility</p:attrName>
                                        </p:attrNameLst>
                                      </p:cBhvr>
                                      <p:to>
                                        <p:strVal val="visible"/>
                                      </p:to>
                                    </p:set>
                                    <p:animEffect transition="in" filter="dissolve">
                                      <p:cBhvr>
                                        <p:cTn id="19" dur="500"/>
                                        <p:tgtEl>
                                          <p:spTgt spid="51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517">
                                            <p:txEl>
                                              <p:pRg st="5" end="5"/>
                                            </p:txEl>
                                          </p:spTgt>
                                        </p:tgtEl>
                                        <p:attrNameLst>
                                          <p:attrName>style.visibility</p:attrName>
                                        </p:attrNameLst>
                                      </p:cBhvr>
                                      <p:to>
                                        <p:strVal val="visible"/>
                                      </p:to>
                                    </p:set>
                                    <p:animEffect transition="in" filter="dissolve">
                                      <p:cBhvr>
                                        <p:cTn id="24" dur="500"/>
                                        <p:tgtEl>
                                          <p:spTgt spid="517">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517">
                                            <p:txEl>
                                              <p:pRg st="6" end="6"/>
                                            </p:txEl>
                                          </p:spTgt>
                                        </p:tgtEl>
                                        <p:attrNameLst>
                                          <p:attrName>style.visibility</p:attrName>
                                        </p:attrNameLst>
                                      </p:cBhvr>
                                      <p:to>
                                        <p:strVal val="visible"/>
                                      </p:to>
                                    </p:set>
                                    <p:animEffect transition="in" filter="dissolve">
                                      <p:cBhvr>
                                        <p:cTn id="27" dur="500"/>
                                        <p:tgtEl>
                                          <p:spTgt spid="517">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517">
                                            <p:txEl>
                                              <p:pRg st="7" end="7"/>
                                            </p:txEl>
                                          </p:spTgt>
                                        </p:tgtEl>
                                        <p:attrNameLst>
                                          <p:attrName>style.visibility</p:attrName>
                                        </p:attrNameLst>
                                      </p:cBhvr>
                                      <p:to>
                                        <p:strVal val="visible"/>
                                      </p:to>
                                    </p:set>
                                    <p:animEffect transition="in" filter="dissolve">
                                      <p:cBhvr>
                                        <p:cTn id="30" dur="500"/>
                                        <p:tgtEl>
                                          <p:spTgt spid="517">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517">
                                            <p:txEl>
                                              <p:pRg st="8" end="8"/>
                                            </p:txEl>
                                          </p:spTgt>
                                        </p:tgtEl>
                                        <p:attrNameLst>
                                          <p:attrName>style.visibility</p:attrName>
                                        </p:attrNameLst>
                                      </p:cBhvr>
                                      <p:to>
                                        <p:strVal val="visible"/>
                                      </p:to>
                                    </p:set>
                                    <p:animEffect transition="in" filter="dissolve">
                                      <p:cBhvr>
                                        <p:cTn id="35" dur="500"/>
                                        <p:tgtEl>
                                          <p:spTgt spid="517">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517">
                                            <p:txEl>
                                              <p:pRg st="9" end="9"/>
                                            </p:txEl>
                                          </p:spTgt>
                                        </p:tgtEl>
                                        <p:attrNameLst>
                                          <p:attrName>style.visibility</p:attrName>
                                        </p:attrNameLst>
                                      </p:cBhvr>
                                      <p:to>
                                        <p:strVal val="visible"/>
                                      </p:to>
                                    </p:set>
                                    <p:animEffect transition="in" filter="dissolve">
                                      <p:cBhvr>
                                        <p:cTn id="38" dur="500"/>
                                        <p:tgtEl>
                                          <p:spTgt spid="517">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517">
                                            <p:txEl>
                                              <p:pRg st="10" end="10"/>
                                            </p:txEl>
                                          </p:spTgt>
                                        </p:tgtEl>
                                        <p:attrNameLst>
                                          <p:attrName>style.visibility</p:attrName>
                                        </p:attrNameLst>
                                      </p:cBhvr>
                                      <p:to>
                                        <p:strVal val="visible"/>
                                      </p:to>
                                    </p:set>
                                    <p:animEffect transition="in" filter="dissolve">
                                      <p:cBhvr>
                                        <p:cTn id="41" dur="500"/>
                                        <p:tgtEl>
                                          <p:spTgt spid="51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8" name="Freeform 32"/>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9" name="Rectangle 40"/>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0" name="Oval 31"/>
          <p:cNvSpPr>
            <a:spLocks noChangeArrowheads="1"/>
          </p:cNvSpPr>
          <p:nvPr/>
        </p:nvSpPr>
        <p:spPr bwMode="auto">
          <a:xfrm>
            <a:off x="8302447" y="1243671"/>
            <a:ext cx="1377950" cy="596900"/>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application</a:t>
            </a: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process</a:t>
            </a: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41" name="Group 47"/>
          <p:cNvGrpSpPr/>
          <p:nvPr/>
        </p:nvGrpSpPr>
        <p:grpSpPr bwMode="auto">
          <a:xfrm>
            <a:off x="8070672" y="2312058"/>
            <a:ext cx="1795463" cy="688975"/>
            <a:chOff x="1173" y="2345"/>
            <a:chExt cx="1131" cy="434"/>
          </a:xfrm>
        </p:grpSpPr>
        <p:sp>
          <p:nvSpPr>
            <p:cNvPr id="142" name="Rectangle 44"/>
            <p:cNvSpPr>
              <a:spLocks noChangeArrowheads="1"/>
            </p:cNvSpPr>
            <p:nvPr/>
          </p:nvSpPr>
          <p:spPr bwMode="auto">
            <a:xfrm>
              <a:off x="1173" y="2345"/>
              <a:ext cx="1131" cy="434"/>
            </a:xfrm>
            <a:prstGeom prst="rect">
              <a:avLst/>
            </a:prstGeom>
            <a:solidFill>
              <a:srgbClr val="0000A8"/>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3" name="Text Box 46"/>
            <p:cNvSpPr txBox="1">
              <a:spLocks noChangeArrowheads="1"/>
            </p:cNvSpPr>
            <p:nvPr/>
          </p:nvSpPr>
          <p:spPr bwMode="auto">
            <a:xfrm>
              <a:off x="1235" y="2368"/>
              <a:ext cx="995" cy="366"/>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prstClr val="white">
                      <a:lumMod val="95000"/>
                    </a:prstClr>
                  </a:solidFill>
                  <a:effectLst/>
                  <a:uLnTx/>
                  <a:uFillTx/>
                  <a:latin typeface="Tahoma" panose="020B0604030504040204" charset="0"/>
                  <a:ea typeface="MS PGothic" panose="020B0600070205080204" pitchFamily="34" charset="-128"/>
                  <a:cs typeface="+mn-cs"/>
                </a:rPr>
                <a:t>TCP socket</a:t>
              </a:r>
              <a:endParaRPr kumimoji="0" lang="en-US" sz="1600" b="0" i="0" u="none" strike="noStrike" kern="0" cap="none" spc="0" normalizeH="0" baseline="0" noProof="0" dirty="0">
                <a:ln>
                  <a:noFill/>
                </a:ln>
                <a:solidFill>
                  <a:prstClr val="white">
                    <a:lumMod val="95000"/>
                  </a:prstClr>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prstClr val="white">
                      <a:lumMod val="95000"/>
                    </a:prstClr>
                  </a:solidFill>
                  <a:effectLst/>
                  <a:uLnTx/>
                  <a:uFillTx/>
                  <a:latin typeface="Tahoma" panose="020B0604030504040204" charset="0"/>
                  <a:ea typeface="MS PGothic" panose="020B0600070205080204" pitchFamily="34" charset="-128"/>
                  <a:cs typeface="+mn-cs"/>
                </a:rPr>
                <a:t>receiver buffers</a:t>
              </a:r>
              <a:endParaRPr kumimoji="0" lang="en-US" sz="1600" b="0" i="0" u="none" strike="noStrike" kern="0" cap="none" spc="0" normalizeH="0" baseline="0" noProof="0" dirty="0">
                <a:ln>
                  <a:noFill/>
                </a:ln>
                <a:solidFill>
                  <a:prstClr val="white">
                    <a:lumMod val="95000"/>
                  </a:prstClr>
                </a:solidFill>
                <a:effectLst/>
                <a:uLnTx/>
                <a:uFillTx/>
                <a:latin typeface="Tahoma" panose="020B0604030504040204" charset="0"/>
                <a:ea typeface="MS PGothic" panose="020B0600070205080204" pitchFamily="34" charset="-128"/>
                <a:cs typeface="+mn-cs"/>
              </a:endParaRPr>
            </a:p>
          </p:txBody>
        </p:sp>
      </p:grpSp>
      <p:sp>
        <p:nvSpPr>
          <p:cNvPr id="144" name="Oval 48"/>
          <p:cNvSpPr>
            <a:spLocks noChangeArrowheads="1"/>
          </p:cNvSpPr>
          <p:nvPr/>
        </p:nvSpPr>
        <p:spPr bwMode="auto">
          <a:xfrm>
            <a:off x="8238947" y="3335996"/>
            <a:ext cx="1562100" cy="596900"/>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5" name="Text Box 64"/>
          <p:cNvSpPr txBox="1">
            <a:spLocks noChangeArrowheads="1"/>
          </p:cNvSpPr>
          <p:nvPr/>
        </p:nvSpPr>
        <p:spPr bwMode="auto">
          <a:xfrm>
            <a:off x="8745360" y="3364839"/>
            <a:ext cx="559769" cy="52322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TCP</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code</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6" name="Oval 65"/>
          <p:cNvSpPr>
            <a:spLocks noChangeArrowheads="1"/>
          </p:cNvSpPr>
          <p:nvPr/>
        </p:nvSpPr>
        <p:spPr bwMode="auto">
          <a:xfrm>
            <a:off x="8246885" y="4321833"/>
            <a:ext cx="1562100" cy="596900"/>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7" name="Text Box 66"/>
          <p:cNvSpPr txBox="1">
            <a:spLocks noChangeArrowheads="1"/>
          </p:cNvSpPr>
          <p:nvPr/>
        </p:nvSpPr>
        <p:spPr bwMode="auto">
          <a:xfrm>
            <a:off x="8731699" y="4354979"/>
            <a:ext cx="559769" cy="52322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IP</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code</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9" name="Line 68"/>
          <p:cNvSpPr>
            <a:spLocks noChangeShapeType="1"/>
          </p:cNvSpPr>
          <p:nvPr/>
        </p:nvSpPr>
        <p:spPr bwMode="auto">
          <a:xfrm>
            <a:off x="7756347" y="4071008"/>
            <a:ext cx="2546350" cy="0"/>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0" name="Line 69"/>
          <p:cNvSpPr>
            <a:spLocks noChangeShapeType="1"/>
          </p:cNvSpPr>
          <p:nvPr/>
        </p:nvSpPr>
        <p:spPr bwMode="auto">
          <a:xfrm>
            <a:off x="7769047" y="2219983"/>
            <a:ext cx="2546350" cy="0"/>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51" name="Group 56"/>
          <p:cNvGrpSpPr/>
          <p:nvPr/>
        </p:nvGrpSpPr>
        <p:grpSpPr bwMode="auto">
          <a:xfrm>
            <a:off x="8745360" y="2104096"/>
            <a:ext cx="533400" cy="206375"/>
            <a:chOff x="2003" y="1816"/>
            <a:chExt cx="336" cy="130"/>
          </a:xfrm>
        </p:grpSpPr>
        <p:sp>
          <p:nvSpPr>
            <p:cNvPr id="152" name="Rectangle 16"/>
            <p:cNvSpPr>
              <a:spLocks noChangeArrowheads="1"/>
            </p:cNvSpPr>
            <p:nvPr/>
          </p:nvSpPr>
          <p:spPr bwMode="auto">
            <a:xfrm>
              <a:off x="2003" y="1816"/>
              <a:ext cx="336" cy="13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3" name="Rectangle 17"/>
            <p:cNvSpPr>
              <a:spLocks noChangeArrowheads="1"/>
            </p:cNvSpPr>
            <p:nvPr/>
          </p:nvSpPr>
          <p:spPr bwMode="auto">
            <a:xfrm>
              <a:off x="2105" y="1833"/>
              <a:ext cx="110" cy="99"/>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4" name="Rectangle 18"/>
            <p:cNvSpPr>
              <a:spLocks noChangeArrowheads="1"/>
            </p:cNvSpPr>
            <p:nvPr/>
          </p:nvSpPr>
          <p:spPr bwMode="auto">
            <a:xfrm>
              <a:off x="2229" y="1891"/>
              <a:ext cx="29" cy="35"/>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5" name="Rectangle 19"/>
            <p:cNvSpPr>
              <a:spLocks noChangeArrowheads="1"/>
            </p:cNvSpPr>
            <p:nvPr/>
          </p:nvSpPr>
          <p:spPr bwMode="auto">
            <a:xfrm>
              <a:off x="2058" y="1892"/>
              <a:ext cx="29" cy="35"/>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65" name="Text Box 103"/>
          <p:cNvSpPr txBox="1">
            <a:spLocks noChangeArrowheads="1"/>
          </p:cNvSpPr>
          <p:nvPr/>
        </p:nvSpPr>
        <p:spPr bwMode="auto">
          <a:xfrm>
            <a:off x="7549972" y="5823520"/>
            <a:ext cx="2714625"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receiver protocol stack</a:t>
            </a:r>
            <a:endParaRPr kumimoji="0" 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9" name="Line 115"/>
          <p:cNvSpPr>
            <a:spLocks noChangeShapeType="1"/>
          </p:cNvSpPr>
          <p:nvPr/>
        </p:nvSpPr>
        <p:spPr bwMode="auto">
          <a:xfrm>
            <a:off x="8790777" y="5419835"/>
            <a:ext cx="0" cy="349250"/>
          </a:xfrm>
          <a:prstGeom prst="line">
            <a:avLst/>
          </a:prstGeom>
          <a:noFill/>
          <a:ln w="28575">
            <a:solidFill>
              <a:srgbClr val="CC0000"/>
            </a:solidFill>
            <a:prstDash val="dash"/>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1" name="Line 118"/>
          <p:cNvSpPr>
            <a:spLocks noChangeShapeType="1"/>
          </p:cNvSpPr>
          <p:nvPr/>
        </p:nvSpPr>
        <p:spPr bwMode="auto">
          <a:xfrm>
            <a:off x="10285235" y="4996521"/>
            <a:ext cx="0" cy="463550"/>
          </a:xfrm>
          <a:prstGeom prst="line">
            <a:avLst/>
          </a:prstGeom>
          <a:noFill/>
          <a:ln w="19050">
            <a:solidFill>
              <a:srgbClr val="000000"/>
            </a:solidFill>
            <a:prstDash val="dash"/>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72" name="Group 124"/>
          <p:cNvGrpSpPr/>
          <p:nvPr/>
        </p:nvGrpSpPr>
        <p:grpSpPr bwMode="auto">
          <a:xfrm flipH="1">
            <a:off x="10523360" y="4590121"/>
            <a:ext cx="869950" cy="906462"/>
            <a:chOff x="-44" y="1473"/>
            <a:chExt cx="981" cy="1105"/>
          </a:xfrm>
        </p:grpSpPr>
        <p:pic>
          <p:nvPicPr>
            <p:cNvPr id="173" name="Picture 12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9" name="TextBox 8"/>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2" name="Line 117"/>
          <p:cNvSpPr>
            <a:spLocks noChangeShapeType="1"/>
          </p:cNvSpPr>
          <p:nvPr/>
        </p:nvSpPr>
        <p:spPr bwMode="auto">
          <a:xfrm>
            <a:off x="7764475" y="5006696"/>
            <a:ext cx="0" cy="463550"/>
          </a:xfrm>
          <a:prstGeom prst="line">
            <a:avLst/>
          </a:prstGeom>
          <a:noFill/>
          <a:ln w="19050">
            <a:solidFill>
              <a:schemeClr val="tx1"/>
            </a:solidFill>
            <a:prstDash val="dash"/>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nvGrpSpPr>
          <p:cNvPr id="12" name="Group 11"/>
          <p:cNvGrpSpPr/>
          <p:nvPr/>
        </p:nvGrpSpPr>
        <p:grpSpPr>
          <a:xfrm>
            <a:off x="5189688" y="2806352"/>
            <a:ext cx="4533734" cy="2971623"/>
            <a:chOff x="5189688" y="2806352"/>
            <a:chExt cx="4533734" cy="2971623"/>
          </a:xfrm>
        </p:grpSpPr>
        <p:grpSp>
          <p:nvGrpSpPr>
            <p:cNvPr id="7" name="Group 6"/>
            <p:cNvGrpSpPr/>
            <p:nvPr/>
          </p:nvGrpSpPr>
          <p:grpSpPr>
            <a:xfrm>
              <a:off x="5189688" y="3080408"/>
              <a:ext cx="3750934" cy="2697567"/>
              <a:chOff x="4633274" y="3577949"/>
              <a:chExt cx="3750934" cy="2697567"/>
            </a:xfrm>
          </p:grpSpPr>
          <p:sp>
            <p:nvSpPr>
              <p:cNvPr id="163" name="Rectangle 91"/>
              <p:cNvSpPr>
                <a:spLocks noChangeArrowheads="1"/>
              </p:cNvSpPr>
              <p:nvPr/>
            </p:nvSpPr>
            <p:spPr bwMode="auto">
              <a:xfrm>
                <a:off x="7655546" y="4619349"/>
                <a:ext cx="720725" cy="209550"/>
              </a:xfrm>
              <a:prstGeom prst="rect">
                <a:avLst/>
              </a:prstGeom>
              <a:solidFill>
                <a:srgbClr val="0000A8"/>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5" name="Group 4"/>
              <p:cNvGrpSpPr/>
              <p:nvPr/>
            </p:nvGrpSpPr>
            <p:grpSpPr>
              <a:xfrm>
                <a:off x="7344839" y="5551212"/>
                <a:ext cx="1039369" cy="214398"/>
                <a:chOff x="7344839" y="5551212"/>
                <a:chExt cx="1039369" cy="214398"/>
              </a:xfrm>
            </p:grpSpPr>
            <p:sp>
              <p:nvSpPr>
                <p:cNvPr id="158" name="Rectangle 74"/>
                <p:cNvSpPr>
                  <a:spLocks noChangeArrowheads="1"/>
                </p:cNvSpPr>
                <p:nvPr/>
              </p:nvSpPr>
              <p:spPr bwMode="auto">
                <a:xfrm>
                  <a:off x="7344839" y="5556060"/>
                  <a:ext cx="1006475" cy="209550"/>
                </a:xfrm>
                <a:prstGeom prst="rect">
                  <a:avLst/>
                </a:prstGeom>
                <a:solidFill>
                  <a:srgbClr val="00CC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4" name="Rectangle 92"/>
                <p:cNvSpPr>
                  <a:spLocks noChangeArrowheads="1"/>
                </p:cNvSpPr>
                <p:nvPr/>
              </p:nvSpPr>
              <p:spPr bwMode="auto">
                <a:xfrm>
                  <a:off x="7650783" y="5551212"/>
                  <a:ext cx="733425" cy="212725"/>
                </a:xfrm>
                <a:prstGeom prst="rect">
                  <a:avLst/>
                </a:prstGeom>
                <a:solidFill>
                  <a:srgbClr val="0000A8"/>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9" name="Line 75"/>
                <p:cNvSpPr>
                  <a:spLocks noChangeShapeType="1"/>
                </p:cNvSpPr>
                <p:nvPr/>
              </p:nvSpPr>
              <p:spPr bwMode="auto">
                <a:xfrm>
                  <a:off x="7488859" y="5555058"/>
                  <a:ext cx="0" cy="206375"/>
                </a:xfrm>
                <a:prstGeom prst="line">
                  <a:avLst/>
                </a:prstGeom>
                <a:noFill/>
                <a:ln w="28575">
                  <a:solidFill>
                    <a:srgbClr val="FFFFFF"/>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0" name="Line 76"/>
                <p:cNvSpPr>
                  <a:spLocks noChangeShapeType="1"/>
                </p:cNvSpPr>
                <p:nvPr/>
              </p:nvSpPr>
              <p:spPr bwMode="auto">
                <a:xfrm>
                  <a:off x="7641259" y="5555058"/>
                  <a:ext cx="0" cy="206375"/>
                </a:xfrm>
                <a:prstGeom prst="line">
                  <a:avLst/>
                </a:prstGeom>
                <a:noFill/>
                <a:ln w="28575">
                  <a:solidFill>
                    <a:srgbClr val="FFFFFF"/>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62" name="Rectangle 86"/>
              <p:cNvSpPr>
                <a:spLocks noChangeArrowheads="1"/>
              </p:cNvSpPr>
              <p:nvPr/>
            </p:nvSpPr>
            <p:spPr bwMode="auto">
              <a:xfrm>
                <a:off x="7647608" y="3577949"/>
                <a:ext cx="720725" cy="209550"/>
              </a:xfrm>
              <a:prstGeom prst="rect">
                <a:avLst/>
              </a:prstGeom>
              <a:solidFill>
                <a:srgbClr val="0000A8"/>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7" name="Text Box 106"/>
              <p:cNvSpPr txBox="1">
                <a:spLocks noChangeArrowheads="1"/>
              </p:cNvSpPr>
              <p:nvPr/>
            </p:nvSpPr>
            <p:spPr bwMode="auto">
              <a:xfrm>
                <a:off x="4633274" y="4192806"/>
                <a:ext cx="2332549" cy="1089529"/>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rPr>
                  <a:t>Network layer delivering IP datagram payload into TCP socket buffers</a:t>
                </a:r>
                <a:endParaRPr kumimoji="0" lang="en-US" altLang="en-US" sz="1800" b="0" i="0" u="none" strike="noStrike" kern="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endParaRPr>
              </a:p>
            </p:txBody>
          </p:sp>
          <p:sp>
            <p:nvSpPr>
              <p:cNvPr id="168" name="Line 108"/>
              <p:cNvSpPr>
                <a:spLocks noChangeShapeType="1"/>
              </p:cNvSpPr>
              <p:nvPr/>
            </p:nvSpPr>
            <p:spPr bwMode="auto">
              <a:xfrm>
                <a:off x="6906339" y="4724124"/>
                <a:ext cx="522908" cy="0"/>
              </a:xfrm>
              <a:prstGeom prst="line">
                <a:avLst/>
              </a:prstGeom>
              <a:noFill/>
              <a:ln w="19050">
                <a:solidFill>
                  <a:srgbClr val="CC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0" name="Text Box 116"/>
              <p:cNvSpPr txBox="1">
                <a:spLocks noChangeArrowheads="1"/>
              </p:cNvSpPr>
              <p:nvPr/>
            </p:nvSpPr>
            <p:spPr bwMode="auto">
              <a:xfrm>
                <a:off x="7074521" y="5970716"/>
                <a:ext cx="1133475"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from sender</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6" name="Curved Down Arrow 5"/>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 name="Group 12"/>
          <p:cNvGrpSpPr/>
          <p:nvPr/>
        </p:nvGrpSpPr>
        <p:grpSpPr>
          <a:xfrm>
            <a:off x="4989152" y="1607125"/>
            <a:ext cx="4984933" cy="885919"/>
            <a:chOff x="4989152" y="1607125"/>
            <a:chExt cx="4984933" cy="885919"/>
          </a:xfrm>
        </p:grpSpPr>
        <p:grpSp>
          <p:nvGrpSpPr>
            <p:cNvPr id="8" name="Group 7"/>
            <p:cNvGrpSpPr/>
            <p:nvPr/>
          </p:nvGrpSpPr>
          <p:grpSpPr>
            <a:xfrm>
              <a:off x="4989152" y="1652814"/>
              <a:ext cx="4984933" cy="840230"/>
              <a:chOff x="4432738" y="2150355"/>
              <a:chExt cx="4984933" cy="840230"/>
            </a:xfrm>
          </p:grpSpPr>
          <p:sp>
            <p:nvSpPr>
              <p:cNvPr id="166" name="Line 105"/>
              <p:cNvSpPr>
                <a:spLocks noChangeShapeType="1"/>
              </p:cNvSpPr>
              <p:nvPr/>
            </p:nvSpPr>
            <p:spPr bwMode="auto">
              <a:xfrm>
                <a:off x="6976294" y="2457174"/>
                <a:ext cx="1102102" cy="0"/>
              </a:xfrm>
              <a:prstGeom prst="line">
                <a:avLst/>
              </a:prstGeom>
              <a:noFill/>
              <a:ln w="19050">
                <a:solidFill>
                  <a:srgbClr val="CC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5" name="Text Box 104"/>
              <p:cNvSpPr txBox="1">
                <a:spLocks noChangeArrowheads="1"/>
              </p:cNvSpPr>
              <p:nvPr/>
            </p:nvSpPr>
            <p:spPr bwMode="auto">
              <a:xfrm>
                <a:off x="4432738" y="2150355"/>
                <a:ext cx="2533651" cy="840230"/>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Application removing data from TCP socket buffers</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76" name="Rectangle 86"/>
              <p:cNvSpPr>
                <a:spLocks noChangeArrowheads="1"/>
              </p:cNvSpPr>
              <p:nvPr/>
            </p:nvSpPr>
            <p:spPr bwMode="auto">
              <a:xfrm>
                <a:off x="8696946" y="2344462"/>
                <a:ext cx="720725" cy="209550"/>
              </a:xfrm>
              <a:prstGeom prst="rect">
                <a:avLst/>
              </a:prstGeom>
              <a:solidFill>
                <a:srgbClr val="0000A8"/>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56" name="Curved Down Arrow 55"/>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8"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8" name="Freeform 32"/>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9" name="Rectangle 40"/>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0" name="Oval 31"/>
          <p:cNvSpPr>
            <a:spLocks noChangeArrowheads="1"/>
          </p:cNvSpPr>
          <p:nvPr/>
        </p:nvSpPr>
        <p:spPr bwMode="auto">
          <a:xfrm>
            <a:off x="8302447" y="1243671"/>
            <a:ext cx="1377950" cy="596900"/>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application</a:t>
            </a: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process</a:t>
            </a: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41" name="Group 47"/>
          <p:cNvGrpSpPr/>
          <p:nvPr/>
        </p:nvGrpSpPr>
        <p:grpSpPr bwMode="auto">
          <a:xfrm>
            <a:off x="8070672" y="2312058"/>
            <a:ext cx="1795463" cy="688975"/>
            <a:chOff x="1173" y="2345"/>
            <a:chExt cx="1131" cy="434"/>
          </a:xfrm>
        </p:grpSpPr>
        <p:sp>
          <p:nvSpPr>
            <p:cNvPr id="142" name="Rectangle 44"/>
            <p:cNvSpPr>
              <a:spLocks noChangeArrowheads="1"/>
            </p:cNvSpPr>
            <p:nvPr/>
          </p:nvSpPr>
          <p:spPr bwMode="auto">
            <a:xfrm>
              <a:off x="1173" y="2345"/>
              <a:ext cx="1131" cy="434"/>
            </a:xfrm>
            <a:prstGeom prst="rect">
              <a:avLst/>
            </a:prstGeom>
            <a:solidFill>
              <a:srgbClr val="0000A8"/>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3" name="Text Box 46"/>
            <p:cNvSpPr txBox="1">
              <a:spLocks noChangeArrowheads="1"/>
            </p:cNvSpPr>
            <p:nvPr/>
          </p:nvSpPr>
          <p:spPr bwMode="auto">
            <a:xfrm>
              <a:off x="1235" y="2368"/>
              <a:ext cx="995" cy="366"/>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prstClr val="white">
                      <a:lumMod val="95000"/>
                    </a:prstClr>
                  </a:solidFill>
                  <a:effectLst/>
                  <a:uLnTx/>
                  <a:uFillTx/>
                  <a:latin typeface="Tahoma" panose="020B0604030504040204" charset="0"/>
                  <a:ea typeface="MS PGothic" panose="020B0600070205080204" pitchFamily="34" charset="-128"/>
                  <a:cs typeface="+mn-cs"/>
                </a:rPr>
                <a:t>TCP socket</a:t>
              </a:r>
              <a:endParaRPr kumimoji="0" lang="en-US" sz="1600" b="0" i="0" u="none" strike="noStrike" kern="0" cap="none" spc="0" normalizeH="0" baseline="0" noProof="0" dirty="0">
                <a:ln>
                  <a:noFill/>
                </a:ln>
                <a:solidFill>
                  <a:prstClr val="white">
                    <a:lumMod val="95000"/>
                  </a:prstClr>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prstClr val="white">
                      <a:lumMod val="95000"/>
                    </a:prstClr>
                  </a:solidFill>
                  <a:effectLst/>
                  <a:uLnTx/>
                  <a:uFillTx/>
                  <a:latin typeface="Tahoma" panose="020B0604030504040204" charset="0"/>
                  <a:ea typeface="MS PGothic" panose="020B0600070205080204" pitchFamily="34" charset="-128"/>
                  <a:cs typeface="+mn-cs"/>
                </a:rPr>
                <a:t>receiver buffers</a:t>
              </a:r>
              <a:endParaRPr kumimoji="0" lang="en-US" sz="1600" b="0" i="0" u="none" strike="noStrike" kern="0" cap="none" spc="0" normalizeH="0" baseline="0" noProof="0" dirty="0">
                <a:ln>
                  <a:noFill/>
                </a:ln>
                <a:solidFill>
                  <a:prstClr val="white">
                    <a:lumMod val="95000"/>
                  </a:prstClr>
                </a:solidFill>
                <a:effectLst/>
                <a:uLnTx/>
                <a:uFillTx/>
                <a:latin typeface="Tahoma" panose="020B0604030504040204" charset="0"/>
                <a:ea typeface="MS PGothic" panose="020B0600070205080204" pitchFamily="34" charset="-128"/>
                <a:cs typeface="+mn-cs"/>
              </a:endParaRPr>
            </a:p>
          </p:txBody>
        </p:sp>
      </p:grpSp>
      <p:sp>
        <p:nvSpPr>
          <p:cNvPr id="144" name="Oval 48"/>
          <p:cNvSpPr>
            <a:spLocks noChangeArrowheads="1"/>
          </p:cNvSpPr>
          <p:nvPr/>
        </p:nvSpPr>
        <p:spPr bwMode="auto">
          <a:xfrm>
            <a:off x="8238947" y="3335996"/>
            <a:ext cx="1562100" cy="596900"/>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5" name="Text Box 64"/>
          <p:cNvSpPr txBox="1">
            <a:spLocks noChangeArrowheads="1"/>
          </p:cNvSpPr>
          <p:nvPr/>
        </p:nvSpPr>
        <p:spPr bwMode="auto">
          <a:xfrm>
            <a:off x="8745360" y="3364839"/>
            <a:ext cx="559769" cy="52322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TCP</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code</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6" name="Oval 65"/>
          <p:cNvSpPr>
            <a:spLocks noChangeArrowheads="1"/>
          </p:cNvSpPr>
          <p:nvPr/>
        </p:nvSpPr>
        <p:spPr bwMode="auto">
          <a:xfrm>
            <a:off x="8246885" y="4321833"/>
            <a:ext cx="1562100" cy="596900"/>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7" name="Text Box 66"/>
          <p:cNvSpPr txBox="1">
            <a:spLocks noChangeArrowheads="1"/>
          </p:cNvSpPr>
          <p:nvPr/>
        </p:nvSpPr>
        <p:spPr bwMode="auto">
          <a:xfrm>
            <a:off x="8731699" y="4354979"/>
            <a:ext cx="559769" cy="52322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IP</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code</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9" name="Line 68"/>
          <p:cNvSpPr>
            <a:spLocks noChangeShapeType="1"/>
          </p:cNvSpPr>
          <p:nvPr/>
        </p:nvSpPr>
        <p:spPr bwMode="auto">
          <a:xfrm>
            <a:off x="7756347" y="4071008"/>
            <a:ext cx="2546350" cy="0"/>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0" name="Line 69"/>
          <p:cNvSpPr>
            <a:spLocks noChangeShapeType="1"/>
          </p:cNvSpPr>
          <p:nvPr/>
        </p:nvSpPr>
        <p:spPr bwMode="auto">
          <a:xfrm>
            <a:off x="7769047" y="2219983"/>
            <a:ext cx="2546350" cy="0"/>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51" name="Group 56"/>
          <p:cNvGrpSpPr/>
          <p:nvPr/>
        </p:nvGrpSpPr>
        <p:grpSpPr bwMode="auto">
          <a:xfrm>
            <a:off x="8745360" y="2104096"/>
            <a:ext cx="533400" cy="206375"/>
            <a:chOff x="2003" y="1816"/>
            <a:chExt cx="336" cy="130"/>
          </a:xfrm>
        </p:grpSpPr>
        <p:sp>
          <p:nvSpPr>
            <p:cNvPr id="152" name="Rectangle 16"/>
            <p:cNvSpPr>
              <a:spLocks noChangeArrowheads="1"/>
            </p:cNvSpPr>
            <p:nvPr/>
          </p:nvSpPr>
          <p:spPr bwMode="auto">
            <a:xfrm>
              <a:off x="2003" y="1816"/>
              <a:ext cx="336" cy="13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3" name="Rectangle 17"/>
            <p:cNvSpPr>
              <a:spLocks noChangeArrowheads="1"/>
            </p:cNvSpPr>
            <p:nvPr/>
          </p:nvSpPr>
          <p:spPr bwMode="auto">
            <a:xfrm>
              <a:off x="2105" y="1833"/>
              <a:ext cx="110" cy="99"/>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4" name="Rectangle 18"/>
            <p:cNvSpPr>
              <a:spLocks noChangeArrowheads="1"/>
            </p:cNvSpPr>
            <p:nvPr/>
          </p:nvSpPr>
          <p:spPr bwMode="auto">
            <a:xfrm>
              <a:off x="2229" y="1891"/>
              <a:ext cx="29" cy="35"/>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5" name="Rectangle 19"/>
            <p:cNvSpPr>
              <a:spLocks noChangeArrowheads="1"/>
            </p:cNvSpPr>
            <p:nvPr/>
          </p:nvSpPr>
          <p:spPr bwMode="auto">
            <a:xfrm>
              <a:off x="2058" y="1892"/>
              <a:ext cx="29" cy="35"/>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65" name="Text Box 103"/>
          <p:cNvSpPr txBox="1">
            <a:spLocks noChangeArrowheads="1"/>
          </p:cNvSpPr>
          <p:nvPr/>
        </p:nvSpPr>
        <p:spPr bwMode="auto">
          <a:xfrm>
            <a:off x="7549972" y="5823520"/>
            <a:ext cx="2714625"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receiver protocol stack</a:t>
            </a:r>
            <a:endParaRPr kumimoji="0" 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9" name="Line 115"/>
          <p:cNvSpPr>
            <a:spLocks noChangeShapeType="1"/>
          </p:cNvSpPr>
          <p:nvPr/>
        </p:nvSpPr>
        <p:spPr bwMode="auto">
          <a:xfrm>
            <a:off x="8790777" y="5419835"/>
            <a:ext cx="0" cy="349250"/>
          </a:xfrm>
          <a:prstGeom prst="line">
            <a:avLst/>
          </a:prstGeom>
          <a:noFill/>
          <a:ln w="28575">
            <a:solidFill>
              <a:srgbClr val="CC0000"/>
            </a:solidFill>
            <a:prstDash val="dash"/>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1" name="Line 118"/>
          <p:cNvSpPr>
            <a:spLocks noChangeShapeType="1"/>
          </p:cNvSpPr>
          <p:nvPr/>
        </p:nvSpPr>
        <p:spPr bwMode="auto">
          <a:xfrm>
            <a:off x="10285235" y="4996521"/>
            <a:ext cx="0" cy="463550"/>
          </a:xfrm>
          <a:prstGeom prst="line">
            <a:avLst/>
          </a:prstGeom>
          <a:noFill/>
          <a:ln w="19050">
            <a:solidFill>
              <a:srgbClr val="000000"/>
            </a:solidFill>
            <a:prstDash val="dash"/>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72" name="Group 124"/>
          <p:cNvGrpSpPr/>
          <p:nvPr/>
        </p:nvGrpSpPr>
        <p:grpSpPr bwMode="auto">
          <a:xfrm flipH="1">
            <a:off x="10523360" y="4590121"/>
            <a:ext cx="869950" cy="906462"/>
            <a:chOff x="-44" y="1473"/>
            <a:chExt cx="981" cy="1105"/>
          </a:xfrm>
        </p:grpSpPr>
        <p:pic>
          <p:nvPicPr>
            <p:cNvPr id="173" name="Picture 12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9" name="TextBox 8"/>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2" name="Line 117"/>
          <p:cNvSpPr>
            <a:spLocks noChangeShapeType="1"/>
          </p:cNvSpPr>
          <p:nvPr/>
        </p:nvSpPr>
        <p:spPr bwMode="auto">
          <a:xfrm>
            <a:off x="7764475" y="5006696"/>
            <a:ext cx="0" cy="463550"/>
          </a:xfrm>
          <a:prstGeom prst="line">
            <a:avLst/>
          </a:prstGeom>
          <a:noFill/>
          <a:ln w="19050">
            <a:solidFill>
              <a:schemeClr val="tx1"/>
            </a:solidFill>
            <a:prstDash val="dash"/>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nvGrpSpPr>
          <p:cNvPr id="12" name="Group 11"/>
          <p:cNvGrpSpPr/>
          <p:nvPr/>
        </p:nvGrpSpPr>
        <p:grpSpPr>
          <a:xfrm>
            <a:off x="5189688" y="2806352"/>
            <a:ext cx="4533734" cy="2971623"/>
            <a:chOff x="5189688" y="2806352"/>
            <a:chExt cx="4533734" cy="2971623"/>
          </a:xfrm>
        </p:grpSpPr>
        <p:grpSp>
          <p:nvGrpSpPr>
            <p:cNvPr id="7" name="Group 6"/>
            <p:cNvGrpSpPr/>
            <p:nvPr/>
          </p:nvGrpSpPr>
          <p:grpSpPr>
            <a:xfrm>
              <a:off x="5189688" y="3080408"/>
              <a:ext cx="3750934" cy="2697567"/>
              <a:chOff x="4633274" y="3577949"/>
              <a:chExt cx="3750934" cy="2697567"/>
            </a:xfrm>
          </p:grpSpPr>
          <p:sp>
            <p:nvSpPr>
              <p:cNvPr id="163" name="Rectangle 91"/>
              <p:cNvSpPr>
                <a:spLocks noChangeArrowheads="1"/>
              </p:cNvSpPr>
              <p:nvPr/>
            </p:nvSpPr>
            <p:spPr bwMode="auto">
              <a:xfrm>
                <a:off x="7655546" y="4619349"/>
                <a:ext cx="720725" cy="209550"/>
              </a:xfrm>
              <a:prstGeom prst="rect">
                <a:avLst/>
              </a:prstGeom>
              <a:solidFill>
                <a:srgbClr val="0000A8"/>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5" name="Group 4"/>
              <p:cNvGrpSpPr/>
              <p:nvPr/>
            </p:nvGrpSpPr>
            <p:grpSpPr>
              <a:xfrm>
                <a:off x="7344839" y="5551212"/>
                <a:ext cx="1039369" cy="214398"/>
                <a:chOff x="7344839" y="5551212"/>
                <a:chExt cx="1039369" cy="214398"/>
              </a:xfrm>
            </p:grpSpPr>
            <p:sp>
              <p:nvSpPr>
                <p:cNvPr id="158" name="Rectangle 74"/>
                <p:cNvSpPr>
                  <a:spLocks noChangeArrowheads="1"/>
                </p:cNvSpPr>
                <p:nvPr/>
              </p:nvSpPr>
              <p:spPr bwMode="auto">
                <a:xfrm>
                  <a:off x="7344839" y="5556060"/>
                  <a:ext cx="1006475" cy="209550"/>
                </a:xfrm>
                <a:prstGeom prst="rect">
                  <a:avLst/>
                </a:prstGeom>
                <a:solidFill>
                  <a:srgbClr val="00CC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4" name="Rectangle 92"/>
                <p:cNvSpPr>
                  <a:spLocks noChangeArrowheads="1"/>
                </p:cNvSpPr>
                <p:nvPr/>
              </p:nvSpPr>
              <p:spPr bwMode="auto">
                <a:xfrm>
                  <a:off x="7650783" y="5551212"/>
                  <a:ext cx="733425" cy="212725"/>
                </a:xfrm>
                <a:prstGeom prst="rect">
                  <a:avLst/>
                </a:prstGeom>
                <a:solidFill>
                  <a:srgbClr val="0000A8"/>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9" name="Line 75"/>
                <p:cNvSpPr>
                  <a:spLocks noChangeShapeType="1"/>
                </p:cNvSpPr>
                <p:nvPr/>
              </p:nvSpPr>
              <p:spPr bwMode="auto">
                <a:xfrm>
                  <a:off x="7488859" y="5555058"/>
                  <a:ext cx="0" cy="206375"/>
                </a:xfrm>
                <a:prstGeom prst="line">
                  <a:avLst/>
                </a:prstGeom>
                <a:noFill/>
                <a:ln w="28575">
                  <a:solidFill>
                    <a:srgbClr val="FFFFFF"/>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0" name="Line 76"/>
                <p:cNvSpPr>
                  <a:spLocks noChangeShapeType="1"/>
                </p:cNvSpPr>
                <p:nvPr/>
              </p:nvSpPr>
              <p:spPr bwMode="auto">
                <a:xfrm>
                  <a:off x="7641259" y="5555058"/>
                  <a:ext cx="0" cy="206375"/>
                </a:xfrm>
                <a:prstGeom prst="line">
                  <a:avLst/>
                </a:prstGeom>
                <a:noFill/>
                <a:ln w="28575">
                  <a:solidFill>
                    <a:srgbClr val="FFFFFF"/>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62" name="Rectangle 86"/>
              <p:cNvSpPr>
                <a:spLocks noChangeArrowheads="1"/>
              </p:cNvSpPr>
              <p:nvPr/>
            </p:nvSpPr>
            <p:spPr bwMode="auto">
              <a:xfrm>
                <a:off x="7647608" y="3577949"/>
                <a:ext cx="720725" cy="209550"/>
              </a:xfrm>
              <a:prstGeom prst="rect">
                <a:avLst/>
              </a:prstGeom>
              <a:solidFill>
                <a:srgbClr val="0000A8"/>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7" name="Text Box 106"/>
              <p:cNvSpPr txBox="1">
                <a:spLocks noChangeArrowheads="1"/>
              </p:cNvSpPr>
              <p:nvPr/>
            </p:nvSpPr>
            <p:spPr bwMode="auto">
              <a:xfrm>
                <a:off x="4633274" y="4192806"/>
                <a:ext cx="2332549" cy="1089529"/>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defRPr/>
                </a:pPr>
                <a:r>
                  <a:rPr kumimoji="0" lang="en-US" altLang="en-US" sz="1800" b="0" i="0" u="none" strike="noStrike" kern="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rPr>
                  <a:t>Network layer delivering IP datagram payload into TCP socket buffers</a:t>
                </a:r>
                <a:endParaRPr kumimoji="0" lang="en-US" altLang="en-US" sz="1800" b="0" i="0" u="none" strike="noStrike" kern="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endParaRPr>
              </a:p>
            </p:txBody>
          </p:sp>
          <p:sp>
            <p:nvSpPr>
              <p:cNvPr id="168" name="Line 108"/>
              <p:cNvSpPr>
                <a:spLocks noChangeShapeType="1"/>
              </p:cNvSpPr>
              <p:nvPr/>
            </p:nvSpPr>
            <p:spPr bwMode="auto">
              <a:xfrm>
                <a:off x="6906339" y="4724124"/>
                <a:ext cx="522908" cy="0"/>
              </a:xfrm>
              <a:prstGeom prst="line">
                <a:avLst/>
              </a:prstGeom>
              <a:noFill/>
              <a:ln w="19050">
                <a:solidFill>
                  <a:srgbClr val="CC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0" name="Text Box 116"/>
              <p:cNvSpPr txBox="1">
                <a:spLocks noChangeArrowheads="1"/>
              </p:cNvSpPr>
              <p:nvPr/>
            </p:nvSpPr>
            <p:spPr bwMode="auto">
              <a:xfrm>
                <a:off x="7074521" y="5970716"/>
                <a:ext cx="1133475"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from sender</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6" name="Curved Down Arrow 5"/>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 name="Group 12"/>
          <p:cNvGrpSpPr/>
          <p:nvPr/>
        </p:nvGrpSpPr>
        <p:grpSpPr>
          <a:xfrm>
            <a:off x="4989152" y="1607125"/>
            <a:ext cx="4984933" cy="885919"/>
            <a:chOff x="4989152" y="1607125"/>
            <a:chExt cx="4984933" cy="885919"/>
          </a:xfrm>
        </p:grpSpPr>
        <p:grpSp>
          <p:nvGrpSpPr>
            <p:cNvPr id="8" name="Group 7"/>
            <p:cNvGrpSpPr/>
            <p:nvPr/>
          </p:nvGrpSpPr>
          <p:grpSpPr>
            <a:xfrm>
              <a:off x="4989152" y="1652814"/>
              <a:ext cx="4984933" cy="840230"/>
              <a:chOff x="4432738" y="2150355"/>
              <a:chExt cx="4984933" cy="840230"/>
            </a:xfrm>
          </p:grpSpPr>
          <p:sp>
            <p:nvSpPr>
              <p:cNvPr id="166" name="Line 105"/>
              <p:cNvSpPr>
                <a:spLocks noChangeShapeType="1"/>
              </p:cNvSpPr>
              <p:nvPr/>
            </p:nvSpPr>
            <p:spPr bwMode="auto">
              <a:xfrm>
                <a:off x="6976294" y="2457174"/>
                <a:ext cx="1102102" cy="0"/>
              </a:xfrm>
              <a:prstGeom prst="line">
                <a:avLst/>
              </a:prstGeom>
              <a:noFill/>
              <a:ln w="19050">
                <a:solidFill>
                  <a:srgbClr val="CC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5" name="Text Box 104"/>
              <p:cNvSpPr txBox="1">
                <a:spLocks noChangeArrowheads="1"/>
              </p:cNvSpPr>
              <p:nvPr/>
            </p:nvSpPr>
            <p:spPr bwMode="auto">
              <a:xfrm>
                <a:off x="4432738" y="2150355"/>
                <a:ext cx="2533651" cy="840230"/>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Application removing data from TCP socket buffers</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76" name="Rectangle 86"/>
              <p:cNvSpPr>
                <a:spLocks noChangeArrowheads="1"/>
              </p:cNvSpPr>
              <p:nvPr/>
            </p:nvSpPr>
            <p:spPr bwMode="auto">
              <a:xfrm>
                <a:off x="8696946" y="2344462"/>
                <a:ext cx="720725" cy="209550"/>
              </a:xfrm>
              <a:prstGeom prst="rect">
                <a:avLst/>
              </a:prstGeom>
              <a:solidFill>
                <a:srgbClr val="0000A8"/>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56" name="Curved Down Arrow 55"/>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026" name="Picture 2" descr="Drinking from the Firehose: How VividCortex Compresses its Metr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754" y="4484079"/>
            <a:ext cx="3018692" cy="18112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rinking From the Information Fireho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223" y="3300222"/>
            <a:ext cx="2699594" cy="1781732"/>
          </a:xfrm>
          <a:prstGeom prst="rect">
            <a:avLst/>
          </a:prstGeom>
          <a:noFill/>
          <a:extLst>
            <a:ext uri="{909E8E84-426E-40DD-AFC4-6F175D3DCCD1}">
              <a14:hiddenFill xmlns:a14="http://schemas.microsoft.com/office/drawing/2010/main">
                <a:solidFill>
                  <a:srgbClr val="FFFFFF"/>
                </a:solidFill>
              </a14:hiddenFill>
            </a:ext>
          </a:extLst>
        </p:spPr>
      </p:pic>
      <p:sp>
        <p:nvSpPr>
          <p:cNvPr id="50"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ransition spd="med">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8" name="Freeform 32"/>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9" name="Rectangle 40"/>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0" name="Oval 31"/>
          <p:cNvSpPr>
            <a:spLocks noChangeArrowheads="1"/>
          </p:cNvSpPr>
          <p:nvPr/>
        </p:nvSpPr>
        <p:spPr bwMode="auto">
          <a:xfrm>
            <a:off x="8302447" y="1243671"/>
            <a:ext cx="1377950" cy="596900"/>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application</a:t>
            </a: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process</a:t>
            </a: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41" name="Group 47"/>
          <p:cNvGrpSpPr/>
          <p:nvPr/>
        </p:nvGrpSpPr>
        <p:grpSpPr bwMode="auto">
          <a:xfrm>
            <a:off x="8070672" y="2312058"/>
            <a:ext cx="1795463" cy="688975"/>
            <a:chOff x="1173" y="2345"/>
            <a:chExt cx="1131" cy="434"/>
          </a:xfrm>
        </p:grpSpPr>
        <p:sp>
          <p:nvSpPr>
            <p:cNvPr id="142" name="Rectangle 44"/>
            <p:cNvSpPr>
              <a:spLocks noChangeArrowheads="1"/>
            </p:cNvSpPr>
            <p:nvPr/>
          </p:nvSpPr>
          <p:spPr bwMode="auto">
            <a:xfrm>
              <a:off x="1173" y="2345"/>
              <a:ext cx="1131" cy="434"/>
            </a:xfrm>
            <a:prstGeom prst="rect">
              <a:avLst/>
            </a:prstGeom>
            <a:solidFill>
              <a:srgbClr val="0000A8"/>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3" name="Text Box 46"/>
            <p:cNvSpPr txBox="1">
              <a:spLocks noChangeArrowheads="1"/>
            </p:cNvSpPr>
            <p:nvPr/>
          </p:nvSpPr>
          <p:spPr bwMode="auto">
            <a:xfrm>
              <a:off x="1235" y="2368"/>
              <a:ext cx="995" cy="366"/>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prstClr val="white">
                      <a:lumMod val="95000"/>
                    </a:prstClr>
                  </a:solidFill>
                  <a:effectLst/>
                  <a:uLnTx/>
                  <a:uFillTx/>
                  <a:latin typeface="Tahoma" panose="020B0604030504040204" charset="0"/>
                  <a:ea typeface="MS PGothic" panose="020B0600070205080204" pitchFamily="34" charset="-128"/>
                  <a:cs typeface="+mn-cs"/>
                </a:rPr>
                <a:t>TCP socket</a:t>
              </a:r>
              <a:endParaRPr kumimoji="0" lang="en-US" sz="1600" b="0" i="0" u="none" strike="noStrike" kern="0" cap="none" spc="0" normalizeH="0" baseline="0" noProof="0" dirty="0">
                <a:ln>
                  <a:noFill/>
                </a:ln>
                <a:solidFill>
                  <a:prstClr val="white">
                    <a:lumMod val="95000"/>
                  </a:prstClr>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prstClr val="white">
                      <a:lumMod val="95000"/>
                    </a:prstClr>
                  </a:solidFill>
                  <a:effectLst/>
                  <a:uLnTx/>
                  <a:uFillTx/>
                  <a:latin typeface="Tahoma" panose="020B0604030504040204" charset="0"/>
                  <a:ea typeface="MS PGothic" panose="020B0600070205080204" pitchFamily="34" charset="-128"/>
                  <a:cs typeface="+mn-cs"/>
                </a:rPr>
                <a:t>receiver buffers</a:t>
              </a:r>
              <a:endParaRPr kumimoji="0" lang="en-US" sz="1600" b="0" i="0" u="none" strike="noStrike" kern="0" cap="none" spc="0" normalizeH="0" baseline="0" noProof="0" dirty="0">
                <a:ln>
                  <a:noFill/>
                </a:ln>
                <a:solidFill>
                  <a:prstClr val="white">
                    <a:lumMod val="95000"/>
                  </a:prstClr>
                </a:solidFill>
                <a:effectLst/>
                <a:uLnTx/>
                <a:uFillTx/>
                <a:latin typeface="Tahoma" panose="020B0604030504040204" charset="0"/>
                <a:ea typeface="MS PGothic" panose="020B0600070205080204" pitchFamily="34" charset="-128"/>
                <a:cs typeface="+mn-cs"/>
              </a:endParaRPr>
            </a:p>
          </p:txBody>
        </p:sp>
      </p:grpSp>
      <p:sp>
        <p:nvSpPr>
          <p:cNvPr id="144" name="Oval 48"/>
          <p:cNvSpPr>
            <a:spLocks noChangeArrowheads="1"/>
          </p:cNvSpPr>
          <p:nvPr/>
        </p:nvSpPr>
        <p:spPr bwMode="auto">
          <a:xfrm>
            <a:off x="8238947" y="3335996"/>
            <a:ext cx="1562100" cy="596900"/>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5" name="Text Box 64"/>
          <p:cNvSpPr txBox="1">
            <a:spLocks noChangeArrowheads="1"/>
          </p:cNvSpPr>
          <p:nvPr/>
        </p:nvSpPr>
        <p:spPr bwMode="auto">
          <a:xfrm>
            <a:off x="8745360" y="3364839"/>
            <a:ext cx="559769" cy="52322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TCP</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code</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6" name="Oval 65"/>
          <p:cNvSpPr>
            <a:spLocks noChangeArrowheads="1"/>
          </p:cNvSpPr>
          <p:nvPr/>
        </p:nvSpPr>
        <p:spPr bwMode="auto">
          <a:xfrm>
            <a:off x="8246885" y="4321833"/>
            <a:ext cx="1562100" cy="596900"/>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7" name="Text Box 66"/>
          <p:cNvSpPr txBox="1">
            <a:spLocks noChangeArrowheads="1"/>
          </p:cNvSpPr>
          <p:nvPr/>
        </p:nvSpPr>
        <p:spPr bwMode="auto">
          <a:xfrm>
            <a:off x="8731699" y="4354979"/>
            <a:ext cx="559769" cy="52322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IP</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code</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9" name="Line 68"/>
          <p:cNvSpPr>
            <a:spLocks noChangeShapeType="1"/>
          </p:cNvSpPr>
          <p:nvPr/>
        </p:nvSpPr>
        <p:spPr bwMode="auto">
          <a:xfrm>
            <a:off x="7756347" y="4071008"/>
            <a:ext cx="2546350" cy="0"/>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0" name="Line 69"/>
          <p:cNvSpPr>
            <a:spLocks noChangeShapeType="1"/>
          </p:cNvSpPr>
          <p:nvPr/>
        </p:nvSpPr>
        <p:spPr bwMode="auto">
          <a:xfrm>
            <a:off x="7769047" y="2219983"/>
            <a:ext cx="2546350" cy="0"/>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51" name="Group 56"/>
          <p:cNvGrpSpPr/>
          <p:nvPr/>
        </p:nvGrpSpPr>
        <p:grpSpPr bwMode="auto">
          <a:xfrm>
            <a:off x="8745360" y="2104096"/>
            <a:ext cx="533400" cy="206375"/>
            <a:chOff x="2003" y="1816"/>
            <a:chExt cx="336" cy="130"/>
          </a:xfrm>
        </p:grpSpPr>
        <p:sp>
          <p:nvSpPr>
            <p:cNvPr id="152" name="Rectangle 16"/>
            <p:cNvSpPr>
              <a:spLocks noChangeArrowheads="1"/>
            </p:cNvSpPr>
            <p:nvPr/>
          </p:nvSpPr>
          <p:spPr bwMode="auto">
            <a:xfrm>
              <a:off x="2003" y="1816"/>
              <a:ext cx="336" cy="13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3" name="Rectangle 17"/>
            <p:cNvSpPr>
              <a:spLocks noChangeArrowheads="1"/>
            </p:cNvSpPr>
            <p:nvPr/>
          </p:nvSpPr>
          <p:spPr bwMode="auto">
            <a:xfrm>
              <a:off x="2105" y="1833"/>
              <a:ext cx="110" cy="99"/>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4" name="Rectangle 18"/>
            <p:cNvSpPr>
              <a:spLocks noChangeArrowheads="1"/>
            </p:cNvSpPr>
            <p:nvPr/>
          </p:nvSpPr>
          <p:spPr bwMode="auto">
            <a:xfrm>
              <a:off x="2229" y="1891"/>
              <a:ext cx="29" cy="35"/>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5" name="Rectangle 19"/>
            <p:cNvSpPr>
              <a:spLocks noChangeArrowheads="1"/>
            </p:cNvSpPr>
            <p:nvPr/>
          </p:nvSpPr>
          <p:spPr bwMode="auto">
            <a:xfrm>
              <a:off x="2058" y="1892"/>
              <a:ext cx="29" cy="35"/>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65" name="Text Box 103"/>
          <p:cNvSpPr txBox="1">
            <a:spLocks noChangeArrowheads="1"/>
          </p:cNvSpPr>
          <p:nvPr/>
        </p:nvSpPr>
        <p:spPr bwMode="auto">
          <a:xfrm>
            <a:off x="7549972" y="5823520"/>
            <a:ext cx="2714625"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receiver protocol stack</a:t>
            </a:r>
            <a:endParaRPr kumimoji="0" 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9" name="Line 115"/>
          <p:cNvSpPr>
            <a:spLocks noChangeShapeType="1"/>
          </p:cNvSpPr>
          <p:nvPr/>
        </p:nvSpPr>
        <p:spPr bwMode="auto">
          <a:xfrm>
            <a:off x="8790777" y="5419835"/>
            <a:ext cx="0" cy="349250"/>
          </a:xfrm>
          <a:prstGeom prst="line">
            <a:avLst/>
          </a:prstGeom>
          <a:noFill/>
          <a:ln w="28575">
            <a:solidFill>
              <a:srgbClr val="CC0000"/>
            </a:solidFill>
            <a:prstDash val="dash"/>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1" name="Line 118"/>
          <p:cNvSpPr>
            <a:spLocks noChangeShapeType="1"/>
          </p:cNvSpPr>
          <p:nvPr/>
        </p:nvSpPr>
        <p:spPr bwMode="auto">
          <a:xfrm>
            <a:off x="10285235" y="4996521"/>
            <a:ext cx="0" cy="463550"/>
          </a:xfrm>
          <a:prstGeom prst="line">
            <a:avLst/>
          </a:prstGeom>
          <a:noFill/>
          <a:ln w="19050">
            <a:solidFill>
              <a:srgbClr val="000000"/>
            </a:solidFill>
            <a:prstDash val="dash"/>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72" name="Group 124"/>
          <p:cNvGrpSpPr/>
          <p:nvPr/>
        </p:nvGrpSpPr>
        <p:grpSpPr bwMode="auto">
          <a:xfrm flipH="1">
            <a:off x="10523360" y="4590121"/>
            <a:ext cx="869950" cy="906462"/>
            <a:chOff x="-44" y="1473"/>
            <a:chExt cx="981" cy="1105"/>
          </a:xfrm>
        </p:grpSpPr>
        <p:pic>
          <p:nvPicPr>
            <p:cNvPr id="173" name="Picture 12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9" name="TextBox 8"/>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2" name="Line 117"/>
          <p:cNvSpPr>
            <a:spLocks noChangeShapeType="1"/>
          </p:cNvSpPr>
          <p:nvPr/>
        </p:nvSpPr>
        <p:spPr bwMode="auto">
          <a:xfrm>
            <a:off x="7764475" y="5006696"/>
            <a:ext cx="0" cy="463550"/>
          </a:xfrm>
          <a:prstGeom prst="line">
            <a:avLst/>
          </a:prstGeom>
          <a:noFill/>
          <a:ln w="19050">
            <a:solidFill>
              <a:schemeClr val="tx1"/>
            </a:solidFill>
            <a:prstDash val="dash"/>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sp>
        <p:nvSpPr>
          <p:cNvPr id="163" name="Rectangle 91"/>
          <p:cNvSpPr>
            <a:spLocks noChangeArrowheads="1"/>
          </p:cNvSpPr>
          <p:nvPr/>
        </p:nvSpPr>
        <p:spPr bwMode="auto">
          <a:xfrm>
            <a:off x="8211960" y="4121808"/>
            <a:ext cx="720725" cy="209550"/>
          </a:xfrm>
          <a:prstGeom prst="rect">
            <a:avLst/>
          </a:prstGeom>
          <a:solidFill>
            <a:srgbClr val="0000A8"/>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5" name="Group 4"/>
          <p:cNvGrpSpPr/>
          <p:nvPr/>
        </p:nvGrpSpPr>
        <p:grpSpPr>
          <a:xfrm>
            <a:off x="7901253" y="5053671"/>
            <a:ext cx="1039369" cy="214398"/>
            <a:chOff x="7344839" y="5551212"/>
            <a:chExt cx="1039369" cy="214398"/>
          </a:xfrm>
        </p:grpSpPr>
        <p:sp>
          <p:nvSpPr>
            <p:cNvPr id="158" name="Rectangle 74"/>
            <p:cNvSpPr>
              <a:spLocks noChangeArrowheads="1"/>
            </p:cNvSpPr>
            <p:nvPr/>
          </p:nvSpPr>
          <p:spPr bwMode="auto">
            <a:xfrm>
              <a:off x="7344839" y="5556060"/>
              <a:ext cx="1006475" cy="209550"/>
            </a:xfrm>
            <a:prstGeom prst="rect">
              <a:avLst/>
            </a:prstGeom>
            <a:solidFill>
              <a:srgbClr val="00CC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4" name="Rectangle 92"/>
            <p:cNvSpPr>
              <a:spLocks noChangeArrowheads="1"/>
            </p:cNvSpPr>
            <p:nvPr/>
          </p:nvSpPr>
          <p:spPr bwMode="auto">
            <a:xfrm>
              <a:off x="7650783" y="5551212"/>
              <a:ext cx="733425" cy="212725"/>
            </a:xfrm>
            <a:prstGeom prst="rect">
              <a:avLst/>
            </a:prstGeom>
            <a:solidFill>
              <a:srgbClr val="0000A8"/>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9" name="Line 75"/>
            <p:cNvSpPr>
              <a:spLocks noChangeShapeType="1"/>
            </p:cNvSpPr>
            <p:nvPr/>
          </p:nvSpPr>
          <p:spPr bwMode="auto">
            <a:xfrm>
              <a:off x="7488859" y="5555058"/>
              <a:ext cx="0" cy="206375"/>
            </a:xfrm>
            <a:prstGeom prst="line">
              <a:avLst/>
            </a:prstGeom>
            <a:noFill/>
            <a:ln w="28575">
              <a:solidFill>
                <a:srgbClr val="FFFFFF"/>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0" name="Line 76"/>
            <p:cNvSpPr>
              <a:spLocks noChangeShapeType="1"/>
            </p:cNvSpPr>
            <p:nvPr/>
          </p:nvSpPr>
          <p:spPr bwMode="auto">
            <a:xfrm>
              <a:off x="7641259" y="5555058"/>
              <a:ext cx="0" cy="206375"/>
            </a:xfrm>
            <a:prstGeom prst="line">
              <a:avLst/>
            </a:prstGeom>
            <a:noFill/>
            <a:ln w="28575">
              <a:solidFill>
                <a:srgbClr val="FFFFFF"/>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62" name="Rectangle 86"/>
          <p:cNvSpPr>
            <a:spLocks noChangeArrowheads="1"/>
          </p:cNvSpPr>
          <p:nvPr/>
        </p:nvSpPr>
        <p:spPr bwMode="auto">
          <a:xfrm>
            <a:off x="8204022" y="3080408"/>
            <a:ext cx="720725" cy="209550"/>
          </a:xfrm>
          <a:prstGeom prst="rect">
            <a:avLst/>
          </a:prstGeom>
          <a:solidFill>
            <a:srgbClr val="0000A8"/>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0" name="Text Box 116"/>
          <p:cNvSpPr txBox="1">
            <a:spLocks noChangeArrowheads="1"/>
          </p:cNvSpPr>
          <p:nvPr/>
        </p:nvSpPr>
        <p:spPr bwMode="auto">
          <a:xfrm>
            <a:off x="7630935" y="5473175"/>
            <a:ext cx="1133475"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from sender</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 name="Curved Down Arrow 5"/>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3" name="Group 12"/>
          <p:cNvGrpSpPr/>
          <p:nvPr/>
        </p:nvGrpSpPr>
        <p:grpSpPr>
          <a:xfrm>
            <a:off x="4989152" y="1607125"/>
            <a:ext cx="4984933" cy="885919"/>
            <a:chOff x="4989152" y="1607125"/>
            <a:chExt cx="4984933" cy="885919"/>
          </a:xfrm>
        </p:grpSpPr>
        <p:grpSp>
          <p:nvGrpSpPr>
            <p:cNvPr id="8" name="Group 7"/>
            <p:cNvGrpSpPr/>
            <p:nvPr/>
          </p:nvGrpSpPr>
          <p:grpSpPr>
            <a:xfrm>
              <a:off x="4989152" y="1652814"/>
              <a:ext cx="4984933" cy="840230"/>
              <a:chOff x="4432738" y="2150355"/>
              <a:chExt cx="4984933" cy="840230"/>
            </a:xfrm>
          </p:grpSpPr>
          <p:sp>
            <p:nvSpPr>
              <p:cNvPr id="166" name="Line 105"/>
              <p:cNvSpPr>
                <a:spLocks noChangeShapeType="1"/>
              </p:cNvSpPr>
              <p:nvPr/>
            </p:nvSpPr>
            <p:spPr bwMode="auto">
              <a:xfrm>
                <a:off x="6976294" y="2457174"/>
                <a:ext cx="1102102" cy="0"/>
              </a:xfrm>
              <a:prstGeom prst="line">
                <a:avLst/>
              </a:prstGeom>
              <a:noFill/>
              <a:ln w="19050">
                <a:solidFill>
                  <a:srgbClr val="CC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5" name="Text Box 104"/>
              <p:cNvSpPr txBox="1">
                <a:spLocks noChangeArrowheads="1"/>
              </p:cNvSpPr>
              <p:nvPr/>
            </p:nvSpPr>
            <p:spPr bwMode="auto">
              <a:xfrm>
                <a:off x="4432738" y="2150355"/>
                <a:ext cx="2533651" cy="840230"/>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Application removing data from TCP socket buffers</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76" name="Rectangle 86"/>
              <p:cNvSpPr>
                <a:spLocks noChangeArrowheads="1"/>
              </p:cNvSpPr>
              <p:nvPr/>
            </p:nvSpPr>
            <p:spPr bwMode="auto">
              <a:xfrm>
                <a:off x="8696946" y="2344462"/>
                <a:ext cx="720725" cy="209550"/>
              </a:xfrm>
              <a:prstGeom prst="rect">
                <a:avLst/>
              </a:prstGeom>
              <a:solidFill>
                <a:srgbClr val="0000A8"/>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56" name="Curved Down Arrow 55"/>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4" name="Group 53"/>
          <p:cNvGrpSpPr/>
          <p:nvPr/>
        </p:nvGrpSpPr>
        <p:grpSpPr>
          <a:xfrm>
            <a:off x="1111171" y="3426107"/>
            <a:ext cx="5034986" cy="2800562"/>
            <a:chOff x="4343173" y="1560062"/>
            <a:chExt cx="9034622" cy="4921250"/>
          </a:xfrm>
        </p:grpSpPr>
        <p:sp>
          <p:nvSpPr>
            <p:cNvPr id="55" name="Rectangle 4"/>
            <p:cNvSpPr>
              <a:spLocks noChangeArrowheads="1"/>
            </p:cNvSpPr>
            <p:nvPr/>
          </p:nvSpPr>
          <p:spPr bwMode="auto">
            <a:xfrm>
              <a:off x="4432073" y="1560062"/>
              <a:ext cx="3951287" cy="4824412"/>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05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7" name="Rectangle 5"/>
            <p:cNvSpPr>
              <a:spLocks noChangeArrowheads="1"/>
            </p:cNvSpPr>
            <p:nvPr/>
          </p:nvSpPr>
          <p:spPr bwMode="auto">
            <a:xfrm>
              <a:off x="4346348" y="1675949"/>
              <a:ext cx="3951287" cy="4805363"/>
            </a:xfrm>
            <a:prstGeom prst="rect">
              <a:avLst/>
            </a:prstGeom>
            <a:solidFill>
              <a:srgbClr val="FFFFFF"/>
            </a:solidFill>
            <a:ln w="19050">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58" name="Line 8"/>
            <p:cNvSpPr>
              <a:spLocks noChangeShapeType="1"/>
            </p:cNvSpPr>
            <p:nvPr/>
          </p:nvSpPr>
          <p:spPr bwMode="auto">
            <a:xfrm>
              <a:off x="4349523" y="2050599"/>
              <a:ext cx="3946525" cy="4763"/>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05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59" name="Line 9"/>
            <p:cNvSpPr>
              <a:spLocks noChangeShapeType="1"/>
            </p:cNvSpPr>
            <p:nvPr/>
          </p:nvSpPr>
          <p:spPr bwMode="auto">
            <a:xfrm flipV="1">
              <a:off x="4343173" y="2430012"/>
              <a:ext cx="3951287" cy="0"/>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05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0" name="Line 16"/>
            <p:cNvSpPr>
              <a:spLocks noChangeShapeType="1"/>
            </p:cNvSpPr>
            <p:nvPr/>
          </p:nvSpPr>
          <p:spPr bwMode="auto">
            <a:xfrm flipV="1">
              <a:off x="4352698" y="2811012"/>
              <a:ext cx="3951287" cy="0"/>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05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1" name="Line 18"/>
            <p:cNvSpPr>
              <a:spLocks noChangeShapeType="1"/>
            </p:cNvSpPr>
            <p:nvPr/>
          </p:nvSpPr>
          <p:spPr bwMode="auto">
            <a:xfrm flipV="1">
              <a:off x="4347935" y="3206299"/>
              <a:ext cx="3951288" cy="0"/>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05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2" name="Line 19"/>
            <p:cNvSpPr>
              <a:spLocks noChangeShapeType="1"/>
            </p:cNvSpPr>
            <p:nvPr/>
          </p:nvSpPr>
          <p:spPr bwMode="auto">
            <a:xfrm flipV="1">
              <a:off x="4343173" y="3596824"/>
              <a:ext cx="3951287" cy="0"/>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05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3" name="Line 20"/>
            <p:cNvSpPr>
              <a:spLocks noChangeShapeType="1"/>
            </p:cNvSpPr>
            <p:nvPr/>
          </p:nvSpPr>
          <p:spPr bwMode="auto">
            <a:xfrm flipV="1">
              <a:off x="4343173" y="4158799"/>
              <a:ext cx="3951287" cy="0"/>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05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64" name="Line 21"/>
            <p:cNvSpPr>
              <a:spLocks noChangeShapeType="1"/>
            </p:cNvSpPr>
            <p:nvPr/>
          </p:nvSpPr>
          <p:spPr bwMode="auto">
            <a:xfrm flipH="1" flipV="1">
              <a:off x="6303735" y="2814187"/>
              <a:ext cx="4763" cy="777875"/>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05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65" name="Group 64"/>
            <p:cNvGrpSpPr/>
            <p:nvPr/>
          </p:nvGrpSpPr>
          <p:grpSpPr>
            <a:xfrm>
              <a:off x="6113100" y="2788385"/>
              <a:ext cx="7264695" cy="1048460"/>
              <a:chOff x="6113100" y="2788385"/>
              <a:chExt cx="7264695" cy="1048460"/>
            </a:xfrm>
          </p:grpSpPr>
          <p:sp>
            <p:nvSpPr>
              <p:cNvPr id="67" name="Text Box 22"/>
              <p:cNvSpPr txBox="1">
                <a:spLocks noChangeArrowheads="1"/>
              </p:cNvSpPr>
              <p:nvPr/>
            </p:nvSpPr>
            <p:spPr bwMode="auto">
              <a:xfrm>
                <a:off x="6113100" y="2788385"/>
                <a:ext cx="2293763" cy="524776"/>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receive window</a:t>
                </a:r>
                <a:endPar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68" name="Text Box 49"/>
              <p:cNvSpPr txBox="1">
                <a:spLocks noChangeArrowheads="1"/>
              </p:cNvSpPr>
              <p:nvPr/>
            </p:nvSpPr>
            <p:spPr bwMode="auto">
              <a:xfrm>
                <a:off x="8724899" y="2847114"/>
                <a:ext cx="4652896" cy="989731"/>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flow control: </a:t>
                </a:r>
                <a:r>
                  <a:rPr kumimoji="0" lang="en-US" sz="16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 bytes receiver willing to accept</a:t>
                </a:r>
                <a:endParaRPr kumimoji="0" lang="en-US" sz="1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69" name="Line 53"/>
              <p:cNvSpPr>
                <a:spLocks noChangeShapeType="1"/>
              </p:cNvSpPr>
              <p:nvPr/>
            </p:nvSpPr>
            <p:spPr bwMode="auto">
              <a:xfrm flipH="1">
                <a:off x="8142852" y="3044701"/>
                <a:ext cx="582048" cy="0"/>
              </a:xfrm>
              <a:prstGeom prst="line">
                <a:avLst/>
              </a:prstGeom>
              <a:noFill/>
              <a:ln w="19050">
                <a:solidFill>
                  <a:srgbClr val="C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05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66" name="Line 10"/>
            <p:cNvSpPr>
              <a:spLocks noChangeShapeType="1"/>
            </p:cNvSpPr>
            <p:nvPr/>
          </p:nvSpPr>
          <p:spPr bwMode="auto">
            <a:xfrm flipH="1" flipV="1">
              <a:off x="6289447" y="1679374"/>
              <a:ext cx="1761" cy="365184"/>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05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70"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ransition spd="med">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8" name="Freeform 32"/>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9" name="Rectangle 40"/>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0" name="Oval 31"/>
          <p:cNvSpPr>
            <a:spLocks noChangeArrowheads="1"/>
          </p:cNvSpPr>
          <p:nvPr/>
        </p:nvSpPr>
        <p:spPr bwMode="auto">
          <a:xfrm>
            <a:off x="8302447" y="1243671"/>
            <a:ext cx="1377950" cy="596900"/>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application</a:t>
            </a: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rPr>
              <a:t>process</a:t>
            </a: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grpSp>
        <p:nvGrpSpPr>
          <p:cNvPr id="141" name="Group 47"/>
          <p:cNvGrpSpPr/>
          <p:nvPr/>
        </p:nvGrpSpPr>
        <p:grpSpPr bwMode="auto">
          <a:xfrm>
            <a:off x="8070672" y="2312058"/>
            <a:ext cx="1795463" cy="688975"/>
            <a:chOff x="1173" y="2345"/>
            <a:chExt cx="1131" cy="434"/>
          </a:xfrm>
        </p:grpSpPr>
        <p:sp>
          <p:nvSpPr>
            <p:cNvPr id="142" name="Rectangle 44"/>
            <p:cNvSpPr>
              <a:spLocks noChangeArrowheads="1"/>
            </p:cNvSpPr>
            <p:nvPr/>
          </p:nvSpPr>
          <p:spPr bwMode="auto">
            <a:xfrm>
              <a:off x="1173" y="2345"/>
              <a:ext cx="1131" cy="434"/>
            </a:xfrm>
            <a:prstGeom prst="rect">
              <a:avLst/>
            </a:prstGeom>
            <a:solidFill>
              <a:srgbClr val="0000A8"/>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3" name="Text Box 46"/>
            <p:cNvSpPr txBox="1">
              <a:spLocks noChangeArrowheads="1"/>
            </p:cNvSpPr>
            <p:nvPr/>
          </p:nvSpPr>
          <p:spPr bwMode="auto">
            <a:xfrm>
              <a:off x="1235" y="2368"/>
              <a:ext cx="995" cy="366"/>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prstClr val="white">
                      <a:lumMod val="95000"/>
                    </a:prstClr>
                  </a:solidFill>
                  <a:effectLst/>
                  <a:uLnTx/>
                  <a:uFillTx/>
                  <a:latin typeface="Tahoma" panose="020B0604030504040204" charset="0"/>
                  <a:ea typeface="MS PGothic" panose="020B0600070205080204" pitchFamily="34" charset="-128"/>
                  <a:cs typeface="+mn-cs"/>
                </a:rPr>
                <a:t>TCP socket</a:t>
              </a:r>
              <a:endParaRPr kumimoji="0" lang="en-US" sz="1600" b="0" i="0" u="none" strike="noStrike" kern="0" cap="none" spc="0" normalizeH="0" baseline="0" noProof="0" dirty="0">
                <a:ln>
                  <a:noFill/>
                </a:ln>
                <a:solidFill>
                  <a:prstClr val="white">
                    <a:lumMod val="95000"/>
                  </a:prstClr>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prstClr val="white">
                      <a:lumMod val="95000"/>
                    </a:prstClr>
                  </a:solidFill>
                  <a:effectLst/>
                  <a:uLnTx/>
                  <a:uFillTx/>
                  <a:latin typeface="Tahoma" panose="020B0604030504040204" charset="0"/>
                  <a:ea typeface="MS PGothic" panose="020B0600070205080204" pitchFamily="34" charset="-128"/>
                  <a:cs typeface="+mn-cs"/>
                </a:rPr>
                <a:t>receiver buffers</a:t>
              </a:r>
              <a:endParaRPr kumimoji="0" lang="en-US" sz="1600" b="0" i="0" u="none" strike="noStrike" kern="0" cap="none" spc="0" normalizeH="0" baseline="0" noProof="0" dirty="0">
                <a:ln>
                  <a:noFill/>
                </a:ln>
                <a:solidFill>
                  <a:prstClr val="white">
                    <a:lumMod val="95000"/>
                  </a:prstClr>
                </a:solidFill>
                <a:effectLst/>
                <a:uLnTx/>
                <a:uFillTx/>
                <a:latin typeface="Tahoma" panose="020B0604030504040204" charset="0"/>
                <a:ea typeface="MS PGothic" panose="020B0600070205080204" pitchFamily="34" charset="-128"/>
                <a:cs typeface="+mn-cs"/>
              </a:endParaRPr>
            </a:p>
          </p:txBody>
        </p:sp>
      </p:grpSp>
      <p:sp>
        <p:nvSpPr>
          <p:cNvPr id="144" name="Oval 48"/>
          <p:cNvSpPr>
            <a:spLocks noChangeArrowheads="1"/>
          </p:cNvSpPr>
          <p:nvPr/>
        </p:nvSpPr>
        <p:spPr bwMode="auto">
          <a:xfrm>
            <a:off x="8238947" y="3335996"/>
            <a:ext cx="1562100" cy="596900"/>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5" name="Text Box 64"/>
          <p:cNvSpPr txBox="1">
            <a:spLocks noChangeArrowheads="1"/>
          </p:cNvSpPr>
          <p:nvPr/>
        </p:nvSpPr>
        <p:spPr bwMode="auto">
          <a:xfrm>
            <a:off x="8745360" y="3364839"/>
            <a:ext cx="559769" cy="52322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TCP</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code</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6" name="Oval 65"/>
          <p:cNvSpPr>
            <a:spLocks noChangeArrowheads="1"/>
          </p:cNvSpPr>
          <p:nvPr/>
        </p:nvSpPr>
        <p:spPr bwMode="auto">
          <a:xfrm>
            <a:off x="8246885" y="4321833"/>
            <a:ext cx="1562100" cy="596900"/>
          </a:xfrm>
          <a:prstGeom prst="ellipse">
            <a:avLst/>
          </a:prstGeom>
          <a:solidFill>
            <a:srgbClr val="CCFFFF"/>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147" name="Text Box 66"/>
          <p:cNvSpPr txBox="1">
            <a:spLocks noChangeArrowheads="1"/>
          </p:cNvSpPr>
          <p:nvPr/>
        </p:nvSpPr>
        <p:spPr bwMode="auto">
          <a:xfrm>
            <a:off x="8731699" y="4354979"/>
            <a:ext cx="559769" cy="52322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IP</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code</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9" name="Line 68"/>
          <p:cNvSpPr>
            <a:spLocks noChangeShapeType="1"/>
          </p:cNvSpPr>
          <p:nvPr/>
        </p:nvSpPr>
        <p:spPr bwMode="auto">
          <a:xfrm>
            <a:off x="7756347" y="4071008"/>
            <a:ext cx="2546350" cy="0"/>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0" name="Line 69"/>
          <p:cNvSpPr>
            <a:spLocks noChangeShapeType="1"/>
          </p:cNvSpPr>
          <p:nvPr/>
        </p:nvSpPr>
        <p:spPr bwMode="auto">
          <a:xfrm>
            <a:off x="7769047" y="2219983"/>
            <a:ext cx="2546350" cy="0"/>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51" name="Group 56"/>
          <p:cNvGrpSpPr/>
          <p:nvPr/>
        </p:nvGrpSpPr>
        <p:grpSpPr bwMode="auto">
          <a:xfrm>
            <a:off x="8745360" y="2104096"/>
            <a:ext cx="533400" cy="206375"/>
            <a:chOff x="2003" y="1816"/>
            <a:chExt cx="336" cy="130"/>
          </a:xfrm>
        </p:grpSpPr>
        <p:sp>
          <p:nvSpPr>
            <p:cNvPr id="152" name="Rectangle 16"/>
            <p:cNvSpPr>
              <a:spLocks noChangeArrowheads="1"/>
            </p:cNvSpPr>
            <p:nvPr/>
          </p:nvSpPr>
          <p:spPr bwMode="auto">
            <a:xfrm>
              <a:off x="2003" y="1816"/>
              <a:ext cx="336" cy="13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3" name="Rectangle 17"/>
            <p:cNvSpPr>
              <a:spLocks noChangeArrowheads="1"/>
            </p:cNvSpPr>
            <p:nvPr/>
          </p:nvSpPr>
          <p:spPr bwMode="auto">
            <a:xfrm>
              <a:off x="2105" y="1833"/>
              <a:ext cx="110" cy="99"/>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4" name="Rectangle 18"/>
            <p:cNvSpPr>
              <a:spLocks noChangeArrowheads="1"/>
            </p:cNvSpPr>
            <p:nvPr/>
          </p:nvSpPr>
          <p:spPr bwMode="auto">
            <a:xfrm>
              <a:off x="2229" y="1891"/>
              <a:ext cx="29" cy="35"/>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5" name="Rectangle 19"/>
            <p:cNvSpPr>
              <a:spLocks noChangeArrowheads="1"/>
            </p:cNvSpPr>
            <p:nvPr/>
          </p:nvSpPr>
          <p:spPr bwMode="auto">
            <a:xfrm>
              <a:off x="2058" y="1892"/>
              <a:ext cx="29" cy="35"/>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65" name="Text Box 103"/>
          <p:cNvSpPr txBox="1">
            <a:spLocks noChangeArrowheads="1"/>
          </p:cNvSpPr>
          <p:nvPr/>
        </p:nvSpPr>
        <p:spPr bwMode="auto">
          <a:xfrm>
            <a:off x="7549972" y="5823520"/>
            <a:ext cx="2714625" cy="3968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receiver protocol stack</a:t>
            </a:r>
            <a:endParaRPr kumimoji="0" lang="en-US" sz="20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9" name="Line 115"/>
          <p:cNvSpPr>
            <a:spLocks noChangeShapeType="1"/>
          </p:cNvSpPr>
          <p:nvPr/>
        </p:nvSpPr>
        <p:spPr bwMode="auto">
          <a:xfrm>
            <a:off x="8790777" y="5419835"/>
            <a:ext cx="0" cy="349250"/>
          </a:xfrm>
          <a:prstGeom prst="line">
            <a:avLst/>
          </a:prstGeom>
          <a:noFill/>
          <a:ln w="28575">
            <a:solidFill>
              <a:srgbClr val="CC0000"/>
            </a:solidFill>
            <a:prstDash val="dash"/>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1" name="Line 118"/>
          <p:cNvSpPr>
            <a:spLocks noChangeShapeType="1"/>
          </p:cNvSpPr>
          <p:nvPr/>
        </p:nvSpPr>
        <p:spPr bwMode="auto">
          <a:xfrm>
            <a:off x="10285235" y="4996521"/>
            <a:ext cx="0" cy="463550"/>
          </a:xfrm>
          <a:prstGeom prst="line">
            <a:avLst/>
          </a:prstGeom>
          <a:noFill/>
          <a:ln w="19050">
            <a:solidFill>
              <a:srgbClr val="000000"/>
            </a:solidFill>
            <a:prstDash val="dash"/>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72" name="Group 124"/>
          <p:cNvGrpSpPr/>
          <p:nvPr/>
        </p:nvGrpSpPr>
        <p:grpSpPr bwMode="auto">
          <a:xfrm flipH="1">
            <a:off x="10523360" y="4590121"/>
            <a:ext cx="869950" cy="906462"/>
            <a:chOff x="-44" y="1473"/>
            <a:chExt cx="981" cy="1105"/>
          </a:xfrm>
        </p:grpSpPr>
        <p:pic>
          <p:nvPicPr>
            <p:cNvPr id="173" name="Picture 125"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9" name="TextBox 8"/>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9"/>
          <p:cNvGrpSpPr/>
          <p:nvPr/>
        </p:nvGrpSpPr>
        <p:grpSpPr>
          <a:xfrm>
            <a:off x="756989" y="3535828"/>
            <a:ext cx="4164772" cy="1950572"/>
            <a:chOff x="363537" y="4127499"/>
            <a:chExt cx="4164772" cy="1950572"/>
          </a:xfrm>
        </p:grpSpPr>
        <p:sp>
          <p:nvSpPr>
            <p:cNvPr id="179" name="Rectangle 110"/>
            <p:cNvSpPr>
              <a:spLocks noChangeArrowheads="1"/>
            </p:cNvSpPr>
            <p:nvPr/>
          </p:nvSpPr>
          <p:spPr bwMode="auto">
            <a:xfrm>
              <a:off x="363537" y="4397375"/>
              <a:ext cx="4134671" cy="1680696"/>
            </a:xfrm>
            <a:prstGeom prst="rect">
              <a:avLst/>
            </a:prstGeom>
            <a:solidFill>
              <a:srgbClr val="FFFFFF"/>
            </a:solidFill>
            <a:ln w="28575">
              <a:solidFill>
                <a:srgbClr val="CC0000"/>
              </a:solidFill>
              <a:miter lim="800000"/>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180" name="Text Box 111"/>
            <p:cNvSpPr txBox="1">
              <a:spLocks noChangeArrowheads="1"/>
            </p:cNvSpPr>
            <p:nvPr/>
          </p:nvSpPr>
          <p:spPr bwMode="auto">
            <a:xfrm>
              <a:off x="455613" y="4549775"/>
              <a:ext cx="4072696" cy="1421928"/>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receiver controls sender, so sender won’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 overflow receiver’s buffer by transmitting too much, too fast</a:t>
              </a:r>
              <a:endParaRPr kumimoji="0" lang="en-US" altLang="en-US" sz="105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181" name="Group 112"/>
            <p:cNvGrpSpPr/>
            <p:nvPr/>
          </p:nvGrpSpPr>
          <p:grpSpPr bwMode="auto">
            <a:xfrm>
              <a:off x="551438" y="4127499"/>
              <a:ext cx="2003542" cy="523875"/>
              <a:chOff x="3327" y="230"/>
              <a:chExt cx="1176" cy="330"/>
            </a:xfrm>
          </p:grpSpPr>
          <p:sp>
            <p:nvSpPr>
              <p:cNvPr id="183" name="Rectangle 113"/>
              <p:cNvSpPr>
                <a:spLocks noChangeArrowheads="1"/>
              </p:cNvSpPr>
              <p:nvPr/>
            </p:nvSpPr>
            <p:spPr bwMode="auto">
              <a:xfrm>
                <a:off x="3369" y="323"/>
                <a:ext cx="1134" cy="222"/>
              </a:xfrm>
              <a:prstGeom prst="rect">
                <a:avLst/>
              </a:prstGeom>
              <a:solidFill>
                <a:schemeClr val="bg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184" name="Text Box 114"/>
              <p:cNvSpPr txBox="1">
                <a:spLocks noChangeArrowheads="1"/>
              </p:cNvSpPr>
              <p:nvPr/>
            </p:nvSpPr>
            <p:spPr bwMode="auto">
              <a:xfrm>
                <a:off x="3327" y="230"/>
                <a:ext cx="1136" cy="33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rPr>
                  <a:t>flow control</a:t>
                </a:r>
                <a:endParaRPr kumimoji="0" lang="en-US" sz="2800" b="0" i="0" u="none" strike="noStrike" kern="1200" cap="none" spc="0" normalizeH="0" baseline="0" noProof="0" dirty="0">
                  <a:ln>
                    <a:noFill/>
                  </a:ln>
                  <a:solidFill>
                    <a:srgbClr val="CC0000"/>
                  </a:solidFill>
                  <a:effectLst/>
                  <a:uLnTx/>
                  <a:uFillTx/>
                  <a:latin typeface="Calibri" panose="020F0502020204030204"/>
                  <a:ea typeface="MS PGothic" panose="020B0600070205080204" pitchFamily="34" charset="-128"/>
                  <a:cs typeface="+mn-cs"/>
                </a:endParaRPr>
              </a:p>
            </p:txBody>
          </p:sp>
        </p:grpSp>
      </p:grpSp>
      <p:sp>
        <p:nvSpPr>
          <p:cNvPr id="182" name="Line 117"/>
          <p:cNvSpPr>
            <a:spLocks noChangeShapeType="1"/>
          </p:cNvSpPr>
          <p:nvPr/>
        </p:nvSpPr>
        <p:spPr bwMode="auto">
          <a:xfrm>
            <a:off x="7764475" y="5006696"/>
            <a:ext cx="0" cy="463550"/>
          </a:xfrm>
          <a:prstGeom prst="line">
            <a:avLst/>
          </a:prstGeom>
          <a:noFill/>
          <a:ln w="19050">
            <a:solidFill>
              <a:schemeClr val="tx1"/>
            </a:solidFill>
            <a:prstDash val="dash"/>
            <a:round/>
          </a:ln>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Tahoma" panose="020B0604030504040204" charset="0"/>
              <a:ea typeface="MS PGothic" panose="020B0600070205080204" pitchFamily="34" charset="-128"/>
              <a:cs typeface="+mn-cs"/>
            </a:endParaRPr>
          </a:p>
        </p:txBody>
      </p:sp>
      <p:grpSp>
        <p:nvGrpSpPr>
          <p:cNvPr id="12" name="Group 11"/>
          <p:cNvGrpSpPr/>
          <p:nvPr/>
        </p:nvGrpSpPr>
        <p:grpSpPr>
          <a:xfrm>
            <a:off x="7630935" y="2806352"/>
            <a:ext cx="2092487" cy="2971623"/>
            <a:chOff x="7630935" y="2806352"/>
            <a:chExt cx="2092487" cy="2971623"/>
          </a:xfrm>
        </p:grpSpPr>
        <p:grpSp>
          <p:nvGrpSpPr>
            <p:cNvPr id="7" name="Group 6"/>
            <p:cNvGrpSpPr/>
            <p:nvPr/>
          </p:nvGrpSpPr>
          <p:grpSpPr>
            <a:xfrm>
              <a:off x="7630935" y="3080408"/>
              <a:ext cx="1309687" cy="2697567"/>
              <a:chOff x="7074521" y="3577949"/>
              <a:chExt cx="1309687" cy="2697567"/>
            </a:xfrm>
          </p:grpSpPr>
          <p:sp>
            <p:nvSpPr>
              <p:cNvPr id="163" name="Rectangle 91"/>
              <p:cNvSpPr>
                <a:spLocks noChangeArrowheads="1"/>
              </p:cNvSpPr>
              <p:nvPr/>
            </p:nvSpPr>
            <p:spPr bwMode="auto">
              <a:xfrm>
                <a:off x="7655546" y="4619349"/>
                <a:ext cx="720725" cy="209550"/>
              </a:xfrm>
              <a:prstGeom prst="rect">
                <a:avLst/>
              </a:prstGeom>
              <a:solidFill>
                <a:srgbClr val="0000A8"/>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5" name="Group 4"/>
              <p:cNvGrpSpPr/>
              <p:nvPr/>
            </p:nvGrpSpPr>
            <p:grpSpPr>
              <a:xfrm>
                <a:off x="7344839" y="5551212"/>
                <a:ext cx="1039369" cy="214398"/>
                <a:chOff x="7344839" y="5551212"/>
                <a:chExt cx="1039369" cy="214398"/>
              </a:xfrm>
            </p:grpSpPr>
            <p:sp>
              <p:nvSpPr>
                <p:cNvPr id="158" name="Rectangle 74"/>
                <p:cNvSpPr>
                  <a:spLocks noChangeArrowheads="1"/>
                </p:cNvSpPr>
                <p:nvPr/>
              </p:nvSpPr>
              <p:spPr bwMode="auto">
                <a:xfrm>
                  <a:off x="7344839" y="5556060"/>
                  <a:ext cx="1006475" cy="209550"/>
                </a:xfrm>
                <a:prstGeom prst="rect">
                  <a:avLst/>
                </a:prstGeom>
                <a:solidFill>
                  <a:srgbClr val="00CC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4" name="Rectangle 92"/>
                <p:cNvSpPr>
                  <a:spLocks noChangeArrowheads="1"/>
                </p:cNvSpPr>
                <p:nvPr/>
              </p:nvSpPr>
              <p:spPr bwMode="auto">
                <a:xfrm>
                  <a:off x="7650783" y="5551212"/>
                  <a:ext cx="733425" cy="212725"/>
                </a:xfrm>
                <a:prstGeom prst="rect">
                  <a:avLst/>
                </a:prstGeom>
                <a:solidFill>
                  <a:srgbClr val="0000A8"/>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9" name="Line 75"/>
                <p:cNvSpPr>
                  <a:spLocks noChangeShapeType="1"/>
                </p:cNvSpPr>
                <p:nvPr/>
              </p:nvSpPr>
              <p:spPr bwMode="auto">
                <a:xfrm>
                  <a:off x="7488859" y="5555058"/>
                  <a:ext cx="0" cy="206375"/>
                </a:xfrm>
                <a:prstGeom prst="line">
                  <a:avLst/>
                </a:prstGeom>
                <a:noFill/>
                <a:ln w="28575">
                  <a:solidFill>
                    <a:srgbClr val="FFFFFF"/>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0" name="Line 76"/>
                <p:cNvSpPr>
                  <a:spLocks noChangeShapeType="1"/>
                </p:cNvSpPr>
                <p:nvPr/>
              </p:nvSpPr>
              <p:spPr bwMode="auto">
                <a:xfrm>
                  <a:off x="7641259" y="5555058"/>
                  <a:ext cx="0" cy="206375"/>
                </a:xfrm>
                <a:prstGeom prst="line">
                  <a:avLst/>
                </a:prstGeom>
                <a:noFill/>
                <a:ln w="28575">
                  <a:solidFill>
                    <a:srgbClr val="FFFFFF"/>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62" name="Rectangle 86"/>
              <p:cNvSpPr>
                <a:spLocks noChangeArrowheads="1"/>
              </p:cNvSpPr>
              <p:nvPr/>
            </p:nvSpPr>
            <p:spPr bwMode="auto">
              <a:xfrm>
                <a:off x="7647608" y="3577949"/>
                <a:ext cx="720725" cy="209550"/>
              </a:xfrm>
              <a:prstGeom prst="rect">
                <a:avLst/>
              </a:prstGeom>
              <a:solidFill>
                <a:srgbClr val="0000A8"/>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0" name="Text Box 116"/>
              <p:cNvSpPr txBox="1">
                <a:spLocks noChangeArrowheads="1"/>
              </p:cNvSpPr>
              <p:nvPr/>
            </p:nvSpPr>
            <p:spPr bwMode="auto">
              <a:xfrm>
                <a:off x="7074521" y="5970716"/>
                <a:ext cx="1133475" cy="30480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from sender</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6" name="Curved Down Arrow 5"/>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 name="Group 12"/>
          <p:cNvGrpSpPr/>
          <p:nvPr/>
        </p:nvGrpSpPr>
        <p:grpSpPr>
          <a:xfrm>
            <a:off x="4989152" y="1607125"/>
            <a:ext cx="4984933" cy="885919"/>
            <a:chOff x="4989152" y="1607125"/>
            <a:chExt cx="4984933" cy="885919"/>
          </a:xfrm>
        </p:grpSpPr>
        <p:grpSp>
          <p:nvGrpSpPr>
            <p:cNvPr id="8" name="Group 7"/>
            <p:cNvGrpSpPr/>
            <p:nvPr/>
          </p:nvGrpSpPr>
          <p:grpSpPr>
            <a:xfrm>
              <a:off x="4989152" y="1652814"/>
              <a:ext cx="4984933" cy="840230"/>
              <a:chOff x="4432738" y="2150355"/>
              <a:chExt cx="4984933" cy="840230"/>
            </a:xfrm>
          </p:grpSpPr>
          <p:sp>
            <p:nvSpPr>
              <p:cNvPr id="166" name="Line 105"/>
              <p:cNvSpPr>
                <a:spLocks noChangeShapeType="1"/>
              </p:cNvSpPr>
              <p:nvPr/>
            </p:nvSpPr>
            <p:spPr bwMode="auto">
              <a:xfrm>
                <a:off x="6976294" y="2457174"/>
                <a:ext cx="1102102" cy="0"/>
              </a:xfrm>
              <a:prstGeom prst="line">
                <a:avLst/>
              </a:prstGeom>
              <a:noFill/>
              <a:ln w="19050">
                <a:solidFill>
                  <a:srgbClr val="CC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5" name="Text Box 104"/>
              <p:cNvSpPr txBox="1">
                <a:spLocks noChangeArrowheads="1"/>
              </p:cNvSpPr>
              <p:nvPr/>
            </p:nvSpPr>
            <p:spPr bwMode="auto">
              <a:xfrm>
                <a:off x="4432738" y="2150355"/>
                <a:ext cx="2533651" cy="840230"/>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Application removing data from TCP socket buffers</a:t>
                </a:r>
                <a:endParaRPr kumimoji="0" lang="en-US" altLang="en-US" sz="1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76" name="Rectangle 86"/>
              <p:cNvSpPr>
                <a:spLocks noChangeArrowheads="1"/>
              </p:cNvSpPr>
              <p:nvPr/>
            </p:nvSpPr>
            <p:spPr bwMode="auto">
              <a:xfrm>
                <a:off x="8696946" y="2344462"/>
                <a:ext cx="720725" cy="209550"/>
              </a:xfrm>
              <a:prstGeom prst="rect">
                <a:avLst/>
              </a:prstGeom>
              <a:solidFill>
                <a:srgbClr val="0000A8"/>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56" name="Curved Down Arrow 55"/>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2"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ransition spd="med">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54" name="Rectangle 75"/>
          <p:cNvSpPr txBox="1">
            <a:spLocks noChangeArrowheads="1"/>
          </p:cNvSpPr>
          <p:nvPr/>
        </p:nvSpPr>
        <p:spPr>
          <a:xfrm>
            <a:off x="668940" y="1485900"/>
            <a:ext cx="5826405" cy="490696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TCP 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advertises” free buffer space in </a:t>
            </a:r>
            <a:r>
              <a:rPr kumimoji="0" lang="en-US" altLang="ja-JP" sz="2800" b="1" i="0" u="none" strike="noStrike" kern="1200" cap="none" spc="0" normalizeH="0" baseline="0" noProof="0" dirty="0" err="1">
                <a:ln>
                  <a:noFill/>
                </a:ln>
                <a:solidFill>
                  <a:prstClr val="black"/>
                </a:solidFill>
                <a:effectLst/>
                <a:uLnTx/>
                <a:uFillTx/>
                <a:latin typeface="Courier New" panose="02070309020205020404" charset="0"/>
                <a:ea typeface="MS PGothic" panose="020B0600070205080204" pitchFamily="34" charset="-128"/>
                <a:cs typeface="+mn-cs"/>
              </a:rPr>
              <a:t>rwnd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field in TCP header</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defRPr/>
            </a:pPr>
            <a:r>
              <a:rPr kumimoji="0" lang="en-US" altLang="en-US" sz="2400" b="1" i="0" u="none" strike="noStrike" kern="1200" cap="none" spc="0" normalizeH="0" baseline="0" noProof="0" dirty="0" err="1">
                <a:ln>
                  <a:noFill/>
                </a:ln>
                <a:solidFill>
                  <a:prstClr val="black"/>
                </a:solidFill>
                <a:effectLst/>
                <a:uLnTx/>
                <a:uFillTx/>
                <a:latin typeface="Courier New" panose="02070309020205020404" charset="0"/>
                <a:ea typeface="MS PGothic" panose="020B0600070205080204" pitchFamily="34" charset="-128"/>
                <a:cs typeface="+mn-cs"/>
              </a:rPr>
              <a:t>RcvBuffer</a:t>
            </a:r>
            <a:r>
              <a:rPr kumimoji="0" lang="en-US" altLang="en-US" sz="2400" b="1" i="0" u="none" strike="noStrike" kern="1200" cap="none" spc="0" normalizeH="0" baseline="0" noProof="0" dirty="0">
                <a:ln>
                  <a:noFill/>
                </a:ln>
                <a:solidFill>
                  <a:prstClr val="black"/>
                </a:solidFill>
                <a:effectLst/>
                <a:uLnTx/>
                <a:uFillTx/>
                <a:latin typeface="Courier New" panose="02070309020205020404" charset="0"/>
                <a:ea typeface="MS PGothic"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size set via socket options (typical default is 4096 bytes)</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many operating systems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autoadjust</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a:t>
            </a:r>
            <a:r>
              <a:rPr kumimoji="0" lang="en-US" altLang="en-US" sz="2400" b="1" i="0" u="none" strike="noStrike" kern="1200" cap="none" spc="0" normalizeH="0" baseline="0" noProof="0" dirty="0" err="1">
                <a:ln>
                  <a:noFill/>
                </a:ln>
                <a:solidFill>
                  <a:prstClr val="black"/>
                </a:solidFill>
                <a:effectLst/>
                <a:uLnTx/>
                <a:uFillTx/>
                <a:latin typeface="Courier New" panose="02070309020205020404" charset="0"/>
                <a:ea typeface="MS PGothic" panose="020B0600070205080204" pitchFamily="34" charset="-128"/>
                <a:cs typeface="+mn-cs"/>
              </a:rPr>
              <a:t>RcvBuffer</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sender limits amount of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in-flight”) data to received </a:t>
            </a:r>
            <a:r>
              <a:rPr kumimoji="0" lang="en-US" altLang="ja-JP" sz="2800" b="1" i="0" u="none" strike="noStrike" kern="1200" cap="none" spc="0" normalizeH="0" baseline="0" noProof="0" dirty="0" err="1">
                <a:ln>
                  <a:noFill/>
                </a:ln>
                <a:solidFill>
                  <a:prstClr val="black"/>
                </a:solidFill>
                <a:effectLst/>
                <a:uLnTx/>
                <a:uFillTx/>
                <a:latin typeface="Courier New" panose="02070309020205020404" charset="0"/>
                <a:ea typeface="MS PGothic" panose="020B0600070205080204" pitchFamily="34" charset="-128"/>
                <a:cs typeface="+mn-cs"/>
              </a:rPr>
              <a:t>rwnd</a:t>
            </a:r>
            <a:endParaRPr kumimoji="0" lang="en-US" altLang="ja-JP" sz="2800" b="1" i="0" u="none" strike="noStrike" kern="1200" cap="none" spc="0" normalizeH="0" baseline="0" noProof="0" dirty="0">
              <a:ln>
                <a:noFill/>
              </a:ln>
              <a:solidFill>
                <a:prstClr val="black"/>
              </a:solidFill>
              <a:effectLst/>
              <a:uLnTx/>
              <a:uFillTx/>
              <a:latin typeface="Courier New" panose="02070309020205020404" charset="0"/>
              <a:ea typeface="MS PGothic"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guarantees receive buffer will not overflow</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81" name="Group 72"/>
          <p:cNvGrpSpPr/>
          <p:nvPr/>
        </p:nvGrpSpPr>
        <p:grpSpPr bwMode="auto">
          <a:xfrm>
            <a:off x="8147517" y="2351087"/>
            <a:ext cx="2578100" cy="2155825"/>
            <a:chOff x="512" y="1294"/>
            <a:chExt cx="1888" cy="1358"/>
          </a:xfrm>
        </p:grpSpPr>
        <p:grpSp>
          <p:nvGrpSpPr>
            <p:cNvPr id="82" name="Group 17"/>
            <p:cNvGrpSpPr/>
            <p:nvPr/>
          </p:nvGrpSpPr>
          <p:grpSpPr bwMode="auto">
            <a:xfrm>
              <a:off x="1232" y="1410"/>
              <a:ext cx="336" cy="130"/>
              <a:chOff x="2003" y="1816"/>
              <a:chExt cx="336" cy="130"/>
            </a:xfrm>
          </p:grpSpPr>
          <p:sp>
            <p:nvSpPr>
              <p:cNvPr id="91" name="Rectangle 18"/>
              <p:cNvSpPr>
                <a:spLocks noChangeArrowheads="1"/>
              </p:cNvSpPr>
              <p:nvPr/>
            </p:nvSpPr>
            <p:spPr bwMode="auto">
              <a:xfrm>
                <a:off x="2003" y="1816"/>
                <a:ext cx="336" cy="13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2" name="Rectangle 19"/>
              <p:cNvSpPr>
                <a:spLocks noChangeArrowheads="1"/>
              </p:cNvSpPr>
              <p:nvPr/>
            </p:nvSpPr>
            <p:spPr bwMode="auto">
              <a:xfrm>
                <a:off x="2105" y="1833"/>
                <a:ext cx="108" cy="99"/>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3" name="Rectangle 20"/>
              <p:cNvSpPr>
                <a:spLocks noChangeArrowheads="1"/>
              </p:cNvSpPr>
              <p:nvPr/>
            </p:nvSpPr>
            <p:spPr bwMode="auto">
              <a:xfrm>
                <a:off x="2228" y="1891"/>
                <a:ext cx="28" cy="35"/>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4" name="Rectangle 21"/>
              <p:cNvSpPr>
                <a:spLocks noChangeArrowheads="1"/>
              </p:cNvSpPr>
              <p:nvPr/>
            </p:nvSpPr>
            <p:spPr bwMode="auto">
              <a:xfrm>
                <a:off x="2056" y="1892"/>
                <a:ext cx="29" cy="35"/>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83" name="Rectangle 52"/>
            <p:cNvSpPr>
              <a:spLocks noChangeArrowheads="1"/>
            </p:cNvSpPr>
            <p:nvPr/>
          </p:nvSpPr>
          <p:spPr bwMode="auto">
            <a:xfrm>
              <a:off x="526" y="1522"/>
              <a:ext cx="1871" cy="896"/>
            </a:xfrm>
            <a:prstGeom prst="rect">
              <a:avLst/>
            </a:prstGeom>
            <a:solidFill>
              <a:srgbClr val="0000A8"/>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4" name="Line 53"/>
            <p:cNvSpPr>
              <a:spLocks noChangeShapeType="1"/>
            </p:cNvSpPr>
            <p:nvPr/>
          </p:nvSpPr>
          <p:spPr bwMode="auto">
            <a:xfrm>
              <a:off x="512" y="1863"/>
              <a:ext cx="1885"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5" name="AutoShape 54"/>
            <p:cNvSpPr>
              <a:spLocks noChangeArrowheads="1"/>
            </p:cNvSpPr>
            <p:nvPr/>
          </p:nvSpPr>
          <p:spPr bwMode="auto">
            <a:xfrm>
              <a:off x="1310" y="1294"/>
              <a:ext cx="157" cy="288"/>
            </a:xfrm>
            <a:prstGeom prst="upArrow">
              <a:avLst>
                <a:gd name="adj1" fmla="val 50000"/>
                <a:gd name="adj2" fmla="val 45860"/>
              </a:avLst>
            </a:prstGeom>
            <a:solidFill>
              <a:srgbClr val="CC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6" name="Rectangle 55" descr="Dark upward diagonal"/>
            <p:cNvSpPr>
              <a:spLocks noChangeArrowheads="1"/>
            </p:cNvSpPr>
            <p:nvPr/>
          </p:nvSpPr>
          <p:spPr bwMode="auto">
            <a:xfrm>
              <a:off x="534" y="1856"/>
              <a:ext cx="1848" cy="555"/>
            </a:xfrm>
            <a:prstGeom prst="rect">
              <a:avLst/>
            </a:prstGeom>
            <a:solidFill>
              <a:schemeClr val="bg1">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7" name="AutoShape 56"/>
            <p:cNvSpPr>
              <a:spLocks noChangeArrowheads="1"/>
            </p:cNvSpPr>
            <p:nvPr/>
          </p:nvSpPr>
          <p:spPr bwMode="auto">
            <a:xfrm>
              <a:off x="1312" y="2364"/>
              <a:ext cx="157" cy="288"/>
            </a:xfrm>
            <a:prstGeom prst="upArrow">
              <a:avLst>
                <a:gd name="adj1" fmla="val 50000"/>
                <a:gd name="adj2" fmla="val 45860"/>
              </a:avLst>
            </a:prstGeom>
            <a:solidFill>
              <a:srgbClr val="CC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88" name="Text Box 57"/>
            <p:cNvSpPr txBox="1">
              <a:spLocks noChangeArrowheads="1"/>
            </p:cNvSpPr>
            <p:nvPr/>
          </p:nvSpPr>
          <p:spPr bwMode="auto">
            <a:xfrm>
              <a:off x="814" y="1568"/>
              <a:ext cx="1243" cy="2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dirty="0">
                  <a:ln>
                    <a:noFill/>
                  </a:ln>
                  <a:solidFill>
                    <a:prstClr val="white"/>
                  </a:solidFill>
                  <a:effectLst/>
                  <a:uLnTx/>
                  <a:uFillTx/>
                  <a:latin typeface="Tahoma" panose="020B0604030504040204" charset="0"/>
                  <a:ea typeface="MS PGothic" panose="020B0600070205080204" pitchFamily="34" charset="-128"/>
                  <a:cs typeface="+mn-cs"/>
                </a:rPr>
                <a:t>buffered data</a:t>
              </a:r>
              <a:endParaRPr kumimoji="0" lang="en-US" sz="2000" b="0" i="0" u="none" strike="noStrike" kern="0" cap="none" spc="0" normalizeH="0" baseline="0" noProof="0" dirty="0">
                <a:ln>
                  <a:noFill/>
                </a:ln>
                <a:solidFill>
                  <a:prstClr val="white"/>
                </a:solidFill>
                <a:effectLst/>
                <a:uLnTx/>
                <a:uFillTx/>
                <a:latin typeface="Tahoma" panose="020B0604030504040204" charset="0"/>
                <a:ea typeface="MS PGothic" panose="020B0600070205080204" pitchFamily="34" charset="-128"/>
                <a:cs typeface="+mn-cs"/>
              </a:endParaRPr>
            </a:p>
          </p:txBody>
        </p:sp>
        <p:sp>
          <p:nvSpPr>
            <p:cNvPr id="89" name="Line 58"/>
            <p:cNvSpPr>
              <a:spLocks noChangeShapeType="1"/>
            </p:cNvSpPr>
            <p:nvPr/>
          </p:nvSpPr>
          <p:spPr bwMode="auto">
            <a:xfrm>
              <a:off x="522" y="1857"/>
              <a:ext cx="1878" cy="7"/>
            </a:xfrm>
            <a:prstGeom prst="line">
              <a:avLst/>
            </a:prstGeom>
            <a:noFill/>
            <a:ln w="2857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0" name="Text Box 59"/>
            <p:cNvSpPr txBox="1">
              <a:spLocks noChangeArrowheads="1"/>
            </p:cNvSpPr>
            <p:nvPr/>
          </p:nvSpPr>
          <p:spPr bwMode="auto">
            <a:xfrm>
              <a:off x="653" y="2020"/>
              <a:ext cx="1529" cy="2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free buffer space</a:t>
              </a:r>
              <a:endParaRPr kumimoji="0" lang="en-US" sz="20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95" name="Text Box 62"/>
          <p:cNvSpPr txBox="1">
            <a:spLocks noChangeArrowheads="1"/>
          </p:cNvSpPr>
          <p:nvPr/>
        </p:nvSpPr>
        <p:spPr bwMode="auto">
          <a:xfrm>
            <a:off x="7260104" y="3495674"/>
            <a:ext cx="67310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1" i="0" u="none" strike="noStrike" kern="1200" cap="none" spc="0" normalizeH="0" baseline="0" noProof="0">
                <a:ln>
                  <a:noFill/>
                </a:ln>
                <a:solidFill>
                  <a:srgbClr val="000000"/>
                </a:solidFill>
                <a:effectLst/>
                <a:uLnTx/>
                <a:uFillTx/>
                <a:latin typeface="Courier New" panose="02070309020205020404" charset="0"/>
                <a:ea typeface="MS PGothic" panose="020B0600070205080204" pitchFamily="34" charset="-128"/>
                <a:cs typeface="+mn-cs"/>
              </a:rPr>
              <a:t>rwnd</a:t>
            </a:r>
            <a:endParaRPr kumimoji="0" lang="en-US" sz="1600" b="1" i="0" u="none" strike="noStrike" kern="1200" cap="none" spc="0" normalizeH="0" baseline="0" noProof="0">
              <a:ln>
                <a:noFill/>
              </a:ln>
              <a:solidFill>
                <a:srgbClr val="000000"/>
              </a:solidFill>
              <a:effectLst/>
              <a:uLnTx/>
              <a:uFillTx/>
              <a:latin typeface="Courier New" panose="02070309020205020404" charset="0"/>
              <a:ea typeface="MS PGothic" panose="020B0600070205080204" pitchFamily="34" charset="-128"/>
              <a:cs typeface="+mn-cs"/>
            </a:endParaRPr>
          </a:p>
        </p:txBody>
      </p:sp>
      <p:sp>
        <p:nvSpPr>
          <p:cNvPr id="96" name="Line 64"/>
          <p:cNvSpPr>
            <a:spLocks noChangeShapeType="1"/>
          </p:cNvSpPr>
          <p:nvPr/>
        </p:nvSpPr>
        <p:spPr bwMode="auto">
          <a:xfrm>
            <a:off x="7771279" y="3228974"/>
            <a:ext cx="0" cy="322263"/>
          </a:xfrm>
          <a:prstGeom prst="line">
            <a:avLst/>
          </a:prstGeom>
          <a:noFill/>
          <a:ln w="9525">
            <a:solidFill>
              <a:srgbClr val="000000"/>
            </a:solidFill>
            <a:round/>
            <a:head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7" name="Line 65"/>
          <p:cNvSpPr>
            <a:spLocks noChangeShapeType="1"/>
          </p:cNvSpPr>
          <p:nvPr/>
        </p:nvSpPr>
        <p:spPr bwMode="auto">
          <a:xfrm flipV="1">
            <a:off x="7771279" y="3754437"/>
            <a:ext cx="0" cy="322262"/>
          </a:xfrm>
          <a:prstGeom prst="line">
            <a:avLst/>
          </a:prstGeom>
          <a:noFill/>
          <a:ln w="9525">
            <a:solidFill>
              <a:srgbClr val="000000"/>
            </a:solidFill>
            <a:round/>
            <a:head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8" name="Line 66"/>
          <p:cNvSpPr>
            <a:spLocks noChangeShapeType="1"/>
          </p:cNvSpPr>
          <p:nvPr/>
        </p:nvSpPr>
        <p:spPr bwMode="auto">
          <a:xfrm>
            <a:off x="7617292" y="4086224"/>
            <a:ext cx="476250" cy="0"/>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99" name="Line 67"/>
          <p:cNvSpPr>
            <a:spLocks noChangeShapeType="1"/>
          </p:cNvSpPr>
          <p:nvPr/>
        </p:nvSpPr>
        <p:spPr bwMode="auto">
          <a:xfrm>
            <a:off x="7666504" y="3217862"/>
            <a:ext cx="196850" cy="0"/>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00" name="Line 68"/>
          <p:cNvSpPr>
            <a:spLocks noChangeShapeType="1"/>
          </p:cNvSpPr>
          <p:nvPr/>
        </p:nvSpPr>
        <p:spPr bwMode="auto">
          <a:xfrm>
            <a:off x="7639517" y="2692399"/>
            <a:ext cx="476250" cy="0"/>
          </a:xfrm>
          <a:prstGeom prst="line">
            <a:avLst/>
          </a:prstGeom>
          <a:noFill/>
          <a:ln w="19050">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01" name="Line 69"/>
          <p:cNvSpPr>
            <a:spLocks noChangeShapeType="1"/>
          </p:cNvSpPr>
          <p:nvPr/>
        </p:nvSpPr>
        <p:spPr bwMode="auto">
          <a:xfrm>
            <a:off x="8028454" y="2697162"/>
            <a:ext cx="0" cy="177800"/>
          </a:xfrm>
          <a:prstGeom prst="line">
            <a:avLst/>
          </a:prstGeom>
          <a:noFill/>
          <a:ln w="9525">
            <a:solidFill>
              <a:srgbClr val="000000"/>
            </a:solidFill>
            <a:round/>
            <a:head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02" name="Line 70"/>
          <p:cNvSpPr>
            <a:spLocks noChangeShapeType="1"/>
          </p:cNvSpPr>
          <p:nvPr/>
        </p:nvSpPr>
        <p:spPr bwMode="auto">
          <a:xfrm flipH="1">
            <a:off x="8026867" y="3121024"/>
            <a:ext cx="0" cy="954088"/>
          </a:xfrm>
          <a:prstGeom prst="line">
            <a:avLst/>
          </a:prstGeom>
          <a:noFill/>
          <a:ln w="9525">
            <a:solidFill>
              <a:srgbClr val="000000"/>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03" name="Text Box 71"/>
          <p:cNvSpPr txBox="1">
            <a:spLocks noChangeArrowheads="1"/>
          </p:cNvSpPr>
          <p:nvPr/>
        </p:nvSpPr>
        <p:spPr bwMode="auto">
          <a:xfrm>
            <a:off x="6874342" y="2857499"/>
            <a:ext cx="1284287"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600" b="1" i="0" u="none" strike="noStrike" kern="1200" cap="none" spc="0" normalizeH="0" baseline="0" noProof="0">
                <a:ln>
                  <a:noFill/>
                </a:ln>
                <a:solidFill>
                  <a:srgbClr val="000000"/>
                </a:solidFill>
                <a:effectLst/>
                <a:uLnTx/>
                <a:uFillTx/>
                <a:latin typeface="Courier New" panose="02070309020205020404" charset="0"/>
                <a:ea typeface="MS PGothic" panose="020B0600070205080204" pitchFamily="34" charset="-128"/>
                <a:cs typeface="+mn-cs"/>
              </a:rPr>
              <a:t>RcvBuffer</a:t>
            </a:r>
            <a:endParaRPr kumimoji="0" lang="en-US" sz="1600" b="1" i="0" u="none" strike="noStrike" kern="1200" cap="none" spc="0" normalizeH="0" baseline="0" noProof="0">
              <a:ln>
                <a:noFill/>
              </a:ln>
              <a:solidFill>
                <a:srgbClr val="000000"/>
              </a:solidFill>
              <a:effectLst/>
              <a:uLnTx/>
              <a:uFillTx/>
              <a:latin typeface="Courier New" panose="02070309020205020404" charset="0"/>
              <a:ea typeface="MS PGothic" panose="020B0600070205080204" pitchFamily="34" charset="-128"/>
              <a:cs typeface="+mn-cs"/>
            </a:endParaRPr>
          </a:p>
        </p:txBody>
      </p:sp>
      <p:sp>
        <p:nvSpPr>
          <p:cNvPr id="104" name="Text Box 73"/>
          <p:cNvSpPr txBox="1">
            <a:spLocks noChangeArrowheads="1"/>
          </p:cNvSpPr>
          <p:nvPr/>
        </p:nvSpPr>
        <p:spPr bwMode="auto">
          <a:xfrm>
            <a:off x="8152610" y="4486274"/>
            <a:ext cx="2525050" cy="40011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TCP segment payloads</a:t>
            </a:r>
            <a:endParaRPr kumimoji="0" 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05" name="Text Box 74"/>
          <p:cNvSpPr txBox="1">
            <a:spLocks noChangeArrowheads="1"/>
          </p:cNvSpPr>
          <p:nvPr/>
        </p:nvSpPr>
        <p:spPr bwMode="auto">
          <a:xfrm>
            <a:off x="8203635" y="1985962"/>
            <a:ext cx="2478564" cy="40011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to application process</a:t>
            </a:r>
            <a:endParaRPr kumimoji="0" 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106" name="Text Box 76"/>
          <p:cNvSpPr txBox="1">
            <a:spLocks noChangeArrowheads="1"/>
          </p:cNvSpPr>
          <p:nvPr/>
        </p:nvSpPr>
        <p:spPr bwMode="auto">
          <a:xfrm>
            <a:off x="7554658" y="5138737"/>
            <a:ext cx="3563796" cy="46166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TCP receiver-side buffering</a:t>
            </a:r>
            <a:endParaRPr kumimoji="0" 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30"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54" name="Rectangle 75"/>
          <p:cNvSpPr txBox="1">
            <a:spLocks noChangeArrowheads="1"/>
          </p:cNvSpPr>
          <p:nvPr/>
        </p:nvSpPr>
        <p:spPr>
          <a:xfrm>
            <a:off x="668940" y="1485900"/>
            <a:ext cx="5826405" cy="490696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TCP 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advertises” free buffer space in </a:t>
            </a:r>
            <a:r>
              <a:rPr kumimoji="0" lang="en-US" altLang="ja-JP" sz="2800" b="1" i="0" u="none" strike="noStrike" kern="1200" cap="none" spc="0" normalizeH="0" baseline="0" noProof="0" dirty="0" err="1">
                <a:ln>
                  <a:noFill/>
                </a:ln>
                <a:solidFill>
                  <a:prstClr val="black"/>
                </a:solidFill>
                <a:effectLst/>
                <a:uLnTx/>
                <a:uFillTx/>
                <a:latin typeface="Courier New" panose="02070309020205020404" charset="0"/>
                <a:ea typeface="MS PGothic" panose="020B0600070205080204" pitchFamily="34" charset="-128"/>
                <a:cs typeface="+mn-cs"/>
              </a:rPr>
              <a:t>rwnd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field in TCP header</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defRPr/>
            </a:pPr>
            <a:r>
              <a:rPr kumimoji="0" lang="en-US" altLang="en-US" sz="2400" b="1" i="0" u="none" strike="noStrike" kern="1200" cap="none" spc="0" normalizeH="0" baseline="0" noProof="0" dirty="0" err="1">
                <a:ln>
                  <a:noFill/>
                </a:ln>
                <a:solidFill>
                  <a:prstClr val="black"/>
                </a:solidFill>
                <a:effectLst/>
                <a:uLnTx/>
                <a:uFillTx/>
                <a:latin typeface="Courier New" panose="02070309020205020404" charset="0"/>
                <a:ea typeface="MS PGothic" panose="020B0600070205080204" pitchFamily="34" charset="-128"/>
                <a:cs typeface="+mn-cs"/>
              </a:rPr>
              <a:t>RcvBuffer</a:t>
            </a:r>
            <a:r>
              <a:rPr kumimoji="0" lang="en-US" altLang="en-US" sz="2400" b="1" i="0" u="none" strike="noStrike" kern="1200" cap="none" spc="0" normalizeH="0" baseline="0" noProof="0" dirty="0">
                <a:ln>
                  <a:noFill/>
                </a:ln>
                <a:solidFill>
                  <a:prstClr val="black"/>
                </a:solidFill>
                <a:effectLst/>
                <a:uLnTx/>
                <a:uFillTx/>
                <a:latin typeface="Courier New" panose="02070309020205020404" charset="0"/>
                <a:ea typeface="MS PGothic"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size set via socket options (typical default is 4096 bytes)</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many operating systems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autoadjust</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a:t>
            </a:r>
            <a:r>
              <a:rPr kumimoji="0" lang="en-US" altLang="en-US" sz="2400" b="1" i="0" u="none" strike="noStrike" kern="1200" cap="none" spc="0" normalizeH="0" baseline="0" noProof="0" dirty="0" err="1">
                <a:ln>
                  <a:noFill/>
                </a:ln>
                <a:solidFill>
                  <a:prstClr val="black"/>
                </a:solidFill>
                <a:effectLst/>
                <a:uLnTx/>
                <a:uFillTx/>
                <a:latin typeface="Courier New" panose="02070309020205020404" charset="0"/>
                <a:ea typeface="MS PGothic" panose="020B0600070205080204" pitchFamily="34" charset="-128"/>
                <a:cs typeface="+mn-cs"/>
              </a:rPr>
              <a:t>RcvBuffer</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sender limits amount of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MS PGothic"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in-flight”) data to received </a:t>
            </a:r>
            <a:r>
              <a:rPr kumimoji="0" lang="en-US" altLang="ja-JP" sz="2800" b="1" i="0" u="none" strike="noStrike" kern="1200" cap="none" spc="0" normalizeH="0" baseline="0" noProof="0" dirty="0" err="1">
                <a:ln>
                  <a:noFill/>
                </a:ln>
                <a:solidFill>
                  <a:prstClr val="black"/>
                </a:solidFill>
                <a:effectLst/>
                <a:uLnTx/>
                <a:uFillTx/>
                <a:latin typeface="Courier New" panose="02070309020205020404" charset="0"/>
                <a:ea typeface="MS PGothic" panose="020B0600070205080204" pitchFamily="34" charset="-128"/>
                <a:cs typeface="+mn-cs"/>
              </a:rPr>
              <a:t>rwnd</a:t>
            </a:r>
            <a:endParaRPr kumimoji="0" lang="en-US" altLang="ja-JP" sz="2800" b="1" i="0" u="none" strike="noStrike" kern="1200" cap="none" spc="0" normalizeH="0" baseline="0" noProof="0" dirty="0">
              <a:ln>
                <a:noFill/>
              </a:ln>
              <a:solidFill>
                <a:prstClr val="black"/>
              </a:solidFill>
              <a:effectLst/>
              <a:uLnTx/>
              <a:uFillTx/>
              <a:latin typeface="Courier New" panose="02070309020205020404" charset="0"/>
              <a:ea typeface="MS PGothic"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anose="05000000000000000000" pitchFamily="2" charset="2"/>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guarantees receive buffer will not overflow</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grpSp>
        <p:nvGrpSpPr>
          <p:cNvPr id="4" name="Group 3"/>
          <p:cNvGrpSpPr/>
          <p:nvPr/>
        </p:nvGrpSpPr>
        <p:grpSpPr>
          <a:xfrm>
            <a:off x="7363745" y="1068614"/>
            <a:ext cx="4349284" cy="5165818"/>
            <a:chOff x="7334716" y="821871"/>
            <a:chExt cx="4349284" cy="5165818"/>
          </a:xfrm>
        </p:grpSpPr>
        <p:sp>
          <p:nvSpPr>
            <p:cNvPr id="43" name="Text Box 49"/>
            <p:cNvSpPr txBox="1">
              <a:spLocks noChangeArrowheads="1"/>
            </p:cNvSpPr>
            <p:nvPr/>
          </p:nvSpPr>
          <p:spPr bwMode="auto">
            <a:xfrm>
              <a:off x="7334716" y="821871"/>
              <a:ext cx="4349284" cy="341632"/>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flow control: </a:t>
              </a:r>
              <a:r>
                <a:rPr kumimoji="0" lang="en-US" sz="16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 bytes receiver willing to accept</a:t>
              </a:r>
              <a:endParaRPr kumimoji="0" lang="en-US" sz="1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3" name="Group 2"/>
            <p:cNvGrpSpPr/>
            <p:nvPr/>
          </p:nvGrpSpPr>
          <p:grpSpPr>
            <a:xfrm>
              <a:off x="7490842" y="1445945"/>
              <a:ext cx="3173211" cy="4078555"/>
              <a:chOff x="7157014" y="1873079"/>
              <a:chExt cx="2251592" cy="2800562"/>
            </a:xfrm>
          </p:grpSpPr>
          <p:sp>
            <p:nvSpPr>
              <p:cNvPr id="31" name="Rectangle 4"/>
              <p:cNvSpPr>
                <a:spLocks noChangeArrowheads="1"/>
              </p:cNvSpPr>
              <p:nvPr/>
            </p:nvSpPr>
            <p:spPr bwMode="auto">
              <a:xfrm>
                <a:off x="7206558" y="1873079"/>
                <a:ext cx="2202048" cy="2745454"/>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05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2" name="Rectangle 5"/>
              <p:cNvSpPr>
                <a:spLocks noChangeArrowheads="1"/>
              </p:cNvSpPr>
              <p:nvPr/>
            </p:nvSpPr>
            <p:spPr bwMode="auto">
              <a:xfrm>
                <a:off x="7158783" y="1939027"/>
                <a:ext cx="2202048" cy="2734614"/>
              </a:xfrm>
              <a:prstGeom prst="rect">
                <a:avLst/>
              </a:prstGeom>
              <a:solidFill>
                <a:srgbClr val="FFFFFF"/>
              </a:solidFill>
              <a:ln w="19050">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400" b="0" i="0" u="none" strike="noStrike" kern="0" cap="none" spc="0" normalizeH="0" baseline="0" noProof="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33" name="Line 8"/>
              <p:cNvSpPr>
                <a:spLocks noChangeShapeType="1"/>
              </p:cNvSpPr>
              <p:nvPr/>
            </p:nvSpPr>
            <p:spPr bwMode="auto">
              <a:xfrm>
                <a:off x="7160553" y="2152232"/>
                <a:ext cx="2199395" cy="2711"/>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05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 name="Line 9"/>
              <p:cNvSpPr>
                <a:spLocks noChangeShapeType="1"/>
              </p:cNvSpPr>
              <p:nvPr/>
            </p:nvSpPr>
            <p:spPr bwMode="auto">
              <a:xfrm flipV="1">
                <a:off x="7157014" y="2368146"/>
                <a:ext cx="2202048" cy="0"/>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05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 name="Line 16"/>
              <p:cNvSpPr>
                <a:spLocks noChangeShapeType="1"/>
              </p:cNvSpPr>
              <p:nvPr/>
            </p:nvSpPr>
            <p:spPr bwMode="auto">
              <a:xfrm flipV="1">
                <a:off x="7162322" y="2584964"/>
                <a:ext cx="2202048" cy="0"/>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05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6" name="Line 18"/>
              <p:cNvSpPr>
                <a:spLocks noChangeShapeType="1"/>
              </p:cNvSpPr>
              <p:nvPr/>
            </p:nvSpPr>
            <p:spPr bwMode="auto">
              <a:xfrm flipV="1">
                <a:off x="7159668" y="2809912"/>
                <a:ext cx="2202049" cy="0"/>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05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7" name="Line 19"/>
              <p:cNvSpPr>
                <a:spLocks noChangeShapeType="1"/>
              </p:cNvSpPr>
              <p:nvPr/>
            </p:nvSpPr>
            <p:spPr bwMode="auto">
              <a:xfrm flipV="1">
                <a:off x="7157014" y="3032150"/>
                <a:ext cx="2202048" cy="0"/>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05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8" name="Line 20"/>
              <p:cNvSpPr>
                <a:spLocks noChangeShapeType="1"/>
              </p:cNvSpPr>
              <p:nvPr/>
            </p:nvSpPr>
            <p:spPr bwMode="auto">
              <a:xfrm flipV="1">
                <a:off x="7157014" y="3351956"/>
                <a:ext cx="2202048" cy="0"/>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05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9" name="Line 21"/>
              <p:cNvSpPr>
                <a:spLocks noChangeShapeType="1"/>
              </p:cNvSpPr>
              <p:nvPr/>
            </p:nvSpPr>
            <p:spPr bwMode="auto">
              <a:xfrm flipH="1" flipV="1">
                <a:off x="8249633" y="2586771"/>
                <a:ext cx="2654" cy="442669"/>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05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 name="Text Box 22"/>
              <p:cNvSpPr txBox="1">
                <a:spLocks noChangeArrowheads="1"/>
              </p:cNvSpPr>
              <p:nvPr/>
            </p:nvSpPr>
            <p:spPr bwMode="auto">
              <a:xfrm>
                <a:off x="8220544" y="2572087"/>
                <a:ext cx="1124010" cy="23247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rPr>
                  <a:t>receive window</a:t>
                </a: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S PGothic" panose="020B0600070205080204" pitchFamily="34" charset="-128"/>
                  <a:cs typeface="+mn-cs"/>
                </a:endParaRPr>
              </a:p>
            </p:txBody>
          </p:sp>
          <p:sp>
            <p:nvSpPr>
              <p:cNvPr id="41" name="Line 10"/>
              <p:cNvSpPr>
                <a:spLocks noChangeShapeType="1"/>
              </p:cNvSpPr>
              <p:nvPr/>
            </p:nvSpPr>
            <p:spPr bwMode="auto">
              <a:xfrm flipH="1" flipV="1">
                <a:off x="8241671" y="1940977"/>
                <a:ext cx="981" cy="207817"/>
              </a:xfrm>
              <a:prstGeom prst="line">
                <a:avLst/>
              </a:prstGeom>
              <a:noFill/>
              <a:ln w="19050">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05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44" name="Line 53"/>
            <p:cNvSpPr>
              <a:spLocks noChangeShapeType="1"/>
            </p:cNvSpPr>
            <p:nvPr/>
          </p:nvSpPr>
          <p:spPr bwMode="auto">
            <a:xfrm flipH="1" flipV="1">
              <a:off x="7968285" y="1150408"/>
              <a:ext cx="1233771" cy="1404106"/>
            </a:xfrm>
            <a:prstGeom prst="line">
              <a:avLst/>
            </a:prstGeom>
            <a:noFill/>
            <a:ln w="19050">
              <a:solidFill>
                <a:srgbClr val="C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05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6" name="Text Box 49"/>
            <p:cNvSpPr txBox="1">
              <a:spLocks noChangeArrowheads="1"/>
            </p:cNvSpPr>
            <p:nvPr/>
          </p:nvSpPr>
          <p:spPr bwMode="auto">
            <a:xfrm>
              <a:off x="8125744" y="5646057"/>
              <a:ext cx="2310027" cy="341632"/>
            </a:xfrm>
            <a:prstGeom prst="rect">
              <a:avLst/>
            </a:prstGeom>
            <a:no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TCP segment format</a:t>
              </a:r>
              <a:endParaRPr kumimoji="0" lang="en-US" sz="1800" b="0" i="0" u="none" strike="noStrike" kern="120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grpSp>
      <p:sp>
        <p:nvSpPr>
          <p:cNvPr id="20"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ransition spd="med">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TCP connection management</a:t>
            </a:r>
            <a:endParaRPr lang="en-US" sz="4400" b="0" dirty="0"/>
          </a:p>
        </p:txBody>
      </p:sp>
      <p:sp>
        <p:nvSpPr>
          <p:cNvPr id="31" name="Rectangle 5"/>
          <p:cNvSpPr txBox="1">
            <a:spLocks noChangeArrowheads="1"/>
          </p:cNvSpPr>
          <p:nvPr/>
        </p:nvSpPr>
        <p:spPr>
          <a:xfrm>
            <a:off x="785243" y="1329399"/>
            <a:ext cx="11329310" cy="21875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anose="05000000000000000000" pitchFamily="2" charset="2"/>
              <a:buChar char="§"/>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anose="05000000000000000000" pitchFamily="2" charset="2"/>
              <a:buNone/>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before exchanging data, sender/receiver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handshake”:</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anose="05000000000000000000" pitchFamily="2" charset="2"/>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agree to establish connection (each knowing the other willing to establish connection)</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anose="05000000000000000000" pitchFamily="2" charset="2"/>
              <a:buChar char="§"/>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rPr>
              <a:t>agree on connection parameters (e.g., starting seq #s)</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129" name="Rectangle 62"/>
          <p:cNvSpPr>
            <a:spLocks noChangeArrowheads="1"/>
          </p:cNvSpPr>
          <p:nvPr/>
        </p:nvSpPr>
        <p:spPr bwMode="auto">
          <a:xfrm>
            <a:off x="3138677" y="2935290"/>
            <a:ext cx="2279650" cy="2414588"/>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0" name="Rectangle 45"/>
          <p:cNvSpPr>
            <a:spLocks noChangeArrowheads="1"/>
          </p:cNvSpPr>
          <p:nvPr/>
        </p:nvSpPr>
        <p:spPr bwMode="auto">
          <a:xfrm>
            <a:off x="3098989" y="2989265"/>
            <a:ext cx="2270125" cy="2471738"/>
          </a:xfrm>
          <a:prstGeom prst="rect">
            <a:avLst/>
          </a:prstGeom>
          <a:solidFill>
            <a:srgbClr val="FFFFFF"/>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1" name="Line 55"/>
          <p:cNvSpPr>
            <a:spLocks noChangeShapeType="1"/>
          </p:cNvSpPr>
          <p:nvPr/>
        </p:nvSpPr>
        <p:spPr bwMode="auto">
          <a:xfrm>
            <a:off x="3098989" y="3430590"/>
            <a:ext cx="2270125"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2" name="Text Box 6"/>
          <p:cNvSpPr txBox="1">
            <a:spLocks noChangeArrowheads="1"/>
          </p:cNvSpPr>
          <p:nvPr/>
        </p:nvSpPr>
        <p:spPr bwMode="auto">
          <a:xfrm>
            <a:off x="3113277" y="3543303"/>
            <a:ext cx="2335212" cy="1581150"/>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230505">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connection state: ESTAB</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connection variables:</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230505" marR="0" lvl="1"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seq # client-to-server</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230505" marR="0" lvl="1"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         server-to-client</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230505" marR="0" lvl="1" indent="0" algn="l" defTabSz="914400" rtl="0" eaLnBrk="0" fontAlgn="base" latinLnBrk="0" hangingPunct="0">
              <a:lnSpc>
                <a:spcPct val="100000"/>
              </a:lnSpc>
              <a:spcBef>
                <a:spcPct val="0"/>
              </a:spcBef>
              <a:spcAft>
                <a:spcPct val="0"/>
              </a:spcAft>
              <a:buClrTx/>
              <a:buSzTx/>
              <a:buFontTx/>
              <a:buNone/>
              <a:defRPr/>
            </a:pPr>
            <a:r>
              <a:rPr kumimoji="0" lang="en-US" sz="1400" b="1" i="0" u="none" strike="noStrike" kern="0" cap="none" spc="0" normalizeH="0" baseline="0" noProof="0">
                <a:ln>
                  <a:noFill/>
                </a:ln>
                <a:solidFill>
                  <a:srgbClr val="000000"/>
                </a:solidFill>
                <a:effectLst/>
                <a:uLnTx/>
                <a:uFillTx/>
                <a:latin typeface="Courier New" panose="02070309020205020404" charset="0"/>
                <a:ea typeface="MS PGothic" panose="020B0600070205080204" pitchFamily="34" charset="-128"/>
                <a:cs typeface="+mn-cs"/>
              </a:rPr>
              <a:t>rcvBuffer</a:t>
            </a: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 size</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230505" marR="0" lvl="1"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   at server,client </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230505" marR="0" lvl="1"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           </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33" name="Group 46"/>
          <p:cNvGrpSpPr/>
          <p:nvPr/>
        </p:nvGrpSpPr>
        <p:grpSpPr bwMode="auto">
          <a:xfrm>
            <a:off x="3979492" y="3344865"/>
            <a:ext cx="438150" cy="206375"/>
            <a:chOff x="344" y="1846"/>
            <a:chExt cx="336" cy="130"/>
          </a:xfrm>
        </p:grpSpPr>
        <p:sp>
          <p:nvSpPr>
            <p:cNvPr id="134" name="Rectangle 47"/>
            <p:cNvSpPr>
              <a:spLocks noChangeArrowheads="1"/>
            </p:cNvSpPr>
            <p:nvPr/>
          </p:nvSpPr>
          <p:spPr bwMode="auto">
            <a:xfrm>
              <a:off x="344" y="1846"/>
              <a:ext cx="336" cy="13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5" name="Rectangle 48"/>
            <p:cNvSpPr>
              <a:spLocks noChangeArrowheads="1"/>
            </p:cNvSpPr>
            <p:nvPr/>
          </p:nvSpPr>
          <p:spPr bwMode="auto">
            <a:xfrm>
              <a:off x="454" y="1863"/>
              <a:ext cx="112" cy="99"/>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6" name="Rectangle 49"/>
            <p:cNvSpPr>
              <a:spLocks noChangeArrowheads="1"/>
            </p:cNvSpPr>
            <p:nvPr/>
          </p:nvSpPr>
          <p:spPr bwMode="auto">
            <a:xfrm>
              <a:off x="578" y="1921"/>
              <a:ext cx="29" cy="35"/>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7" name="Rectangle 50"/>
            <p:cNvSpPr>
              <a:spLocks noChangeArrowheads="1"/>
            </p:cNvSpPr>
            <p:nvPr/>
          </p:nvSpPr>
          <p:spPr bwMode="auto">
            <a:xfrm>
              <a:off x="407" y="1922"/>
              <a:ext cx="29" cy="35"/>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38" name="Text Box 54"/>
          <p:cNvSpPr txBox="1">
            <a:spLocks noChangeArrowheads="1"/>
          </p:cNvSpPr>
          <p:nvPr/>
        </p:nvSpPr>
        <p:spPr bwMode="auto">
          <a:xfrm>
            <a:off x="3617081" y="3006443"/>
            <a:ext cx="1146175"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39" name="Line 56"/>
          <p:cNvSpPr>
            <a:spLocks noChangeShapeType="1"/>
          </p:cNvSpPr>
          <p:nvPr/>
        </p:nvSpPr>
        <p:spPr bwMode="auto">
          <a:xfrm>
            <a:off x="3105339" y="4926015"/>
            <a:ext cx="2268538"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0" name="Text Box 57"/>
          <p:cNvSpPr txBox="1">
            <a:spLocks noChangeArrowheads="1"/>
          </p:cNvSpPr>
          <p:nvPr/>
        </p:nvSpPr>
        <p:spPr bwMode="auto">
          <a:xfrm>
            <a:off x="3623658" y="5021176"/>
            <a:ext cx="90805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network</a:t>
            </a: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1" name="Rectangle 58"/>
          <p:cNvSpPr>
            <a:spLocks noChangeArrowheads="1"/>
          </p:cNvSpPr>
          <p:nvPr/>
        </p:nvSpPr>
        <p:spPr bwMode="auto">
          <a:xfrm>
            <a:off x="3070414" y="5348290"/>
            <a:ext cx="2335213" cy="180975"/>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2" name="Line 59"/>
          <p:cNvSpPr>
            <a:spLocks noChangeShapeType="1"/>
          </p:cNvSpPr>
          <p:nvPr/>
        </p:nvSpPr>
        <p:spPr bwMode="auto">
          <a:xfrm>
            <a:off x="3098989" y="5337178"/>
            <a:ext cx="0" cy="236537"/>
          </a:xfrm>
          <a:prstGeom prst="line">
            <a:avLst/>
          </a:prstGeom>
          <a:noFill/>
          <a:ln w="9525">
            <a:solidFill>
              <a:srgbClr val="000000"/>
            </a:solidFill>
            <a:prstDash val="dash"/>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3" name="Line 60"/>
          <p:cNvSpPr>
            <a:spLocks noChangeShapeType="1"/>
          </p:cNvSpPr>
          <p:nvPr/>
        </p:nvSpPr>
        <p:spPr bwMode="auto">
          <a:xfrm>
            <a:off x="5362764" y="5308603"/>
            <a:ext cx="0" cy="236537"/>
          </a:xfrm>
          <a:prstGeom prst="line">
            <a:avLst/>
          </a:prstGeom>
          <a:noFill/>
          <a:ln w="9525">
            <a:solidFill>
              <a:srgbClr val="000000"/>
            </a:solidFill>
            <a:prstDash val="dash"/>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4" name="Freeform 8"/>
          <p:cNvSpPr/>
          <p:nvPr/>
        </p:nvSpPr>
        <p:spPr bwMode="auto">
          <a:xfrm flipH="1">
            <a:off x="2625914" y="2992440"/>
            <a:ext cx="468313" cy="249078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5" name="Rectangle 63"/>
          <p:cNvSpPr>
            <a:spLocks noChangeArrowheads="1"/>
          </p:cNvSpPr>
          <p:nvPr/>
        </p:nvSpPr>
        <p:spPr bwMode="auto">
          <a:xfrm>
            <a:off x="7440802" y="2941640"/>
            <a:ext cx="2279650" cy="2414588"/>
          </a:xfrm>
          <a:prstGeom prst="rect">
            <a:avLst/>
          </a:prstGeom>
          <a:solidFill>
            <a:srgbClr val="000099"/>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6" name="Rectangle 64"/>
          <p:cNvSpPr>
            <a:spLocks noChangeArrowheads="1"/>
          </p:cNvSpPr>
          <p:nvPr/>
        </p:nvSpPr>
        <p:spPr bwMode="auto">
          <a:xfrm>
            <a:off x="7401114" y="2995615"/>
            <a:ext cx="2270125" cy="2471738"/>
          </a:xfrm>
          <a:prstGeom prst="rect">
            <a:avLst/>
          </a:prstGeom>
          <a:solidFill>
            <a:srgbClr val="FFFFFF"/>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7" name="Line 65"/>
          <p:cNvSpPr>
            <a:spLocks noChangeShapeType="1"/>
          </p:cNvSpPr>
          <p:nvPr/>
        </p:nvSpPr>
        <p:spPr bwMode="auto">
          <a:xfrm>
            <a:off x="7401114" y="3436940"/>
            <a:ext cx="2270125"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48" name="Text Box 66"/>
          <p:cNvSpPr txBox="1">
            <a:spLocks noChangeArrowheads="1"/>
          </p:cNvSpPr>
          <p:nvPr/>
        </p:nvSpPr>
        <p:spPr bwMode="auto">
          <a:xfrm>
            <a:off x="7415402" y="3549653"/>
            <a:ext cx="2335212" cy="1581150"/>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230505">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connection state: ESTAB</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connection Variables:</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230505" marR="0" lvl="1"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seq # client-to-server</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230505" marR="0" lvl="1"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          server-to-client</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230505" marR="0" lvl="1" indent="0" algn="l" defTabSz="914400" rtl="0" eaLnBrk="0" fontAlgn="base" latinLnBrk="0" hangingPunct="0">
              <a:lnSpc>
                <a:spcPct val="100000"/>
              </a:lnSpc>
              <a:spcBef>
                <a:spcPct val="0"/>
              </a:spcBef>
              <a:spcAft>
                <a:spcPct val="0"/>
              </a:spcAft>
              <a:buClrTx/>
              <a:buSzTx/>
              <a:buFontTx/>
              <a:buNone/>
              <a:defRPr/>
            </a:pPr>
            <a:r>
              <a:rPr kumimoji="0" lang="en-US" sz="1400" b="1" i="0" u="none" strike="noStrike" kern="0" cap="none" spc="0" normalizeH="0" baseline="0" noProof="0">
                <a:ln>
                  <a:noFill/>
                </a:ln>
                <a:solidFill>
                  <a:srgbClr val="000000"/>
                </a:solidFill>
                <a:effectLst/>
                <a:uLnTx/>
                <a:uFillTx/>
                <a:latin typeface="Courier New" panose="02070309020205020404" charset="0"/>
                <a:ea typeface="MS PGothic" panose="020B0600070205080204" pitchFamily="34" charset="-128"/>
                <a:cs typeface="+mn-cs"/>
              </a:rPr>
              <a:t>rcvBuffer</a:t>
            </a: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 size</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230505" marR="0" lvl="1"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   at server,client </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230505" marR="0" lvl="1" indent="0" algn="l" defTabSz="914400" rtl="0" eaLnBrk="0" fontAlgn="base" latinLnBrk="0" hangingPunct="0">
              <a:lnSpc>
                <a:spcPct val="10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           </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49" name="Group 67"/>
          <p:cNvGrpSpPr/>
          <p:nvPr/>
        </p:nvGrpSpPr>
        <p:grpSpPr bwMode="auto">
          <a:xfrm>
            <a:off x="8308511" y="3351215"/>
            <a:ext cx="438150" cy="206375"/>
            <a:chOff x="344" y="1846"/>
            <a:chExt cx="336" cy="130"/>
          </a:xfrm>
        </p:grpSpPr>
        <p:sp>
          <p:nvSpPr>
            <p:cNvPr id="150" name="Rectangle 68"/>
            <p:cNvSpPr>
              <a:spLocks noChangeArrowheads="1"/>
            </p:cNvSpPr>
            <p:nvPr/>
          </p:nvSpPr>
          <p:spPr bwMode="auto">
            <a:xfrm>
              <a:off x="344" y="1846"/>
              <a:ext cx="336" cy="130"/>
            </a:xfrm>
            <a:prstGeom prst="rect">
              <a:avLst/>
            </a:prstGeom>
            <a:solidFill>
              <a:srgbClr val="FFFF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1" name="Rectangle 69"/>
            <p:cNvSpPr>
              <a:spLocks noChangeArrowheads="1"/>
            </p:cNvSpPr>
            <p:nvPr/>
          </p:nvSpPr>
          <p:spPr bwMode="auto">
            <a:xfrm>
              <a:off x="454" y="1863"/>
              <a:ext cx="112" cy="99"/>
            </a:xfrm>
            <a:prstGeom prst="rect">
              <a:avLst/>
            </a:prstGeom>
            <a:solidFill>
              <a:srgbClr val="FFFFFF"/>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2" name="Rectangle 70"/>
            <p:cNvSpPr>
              <a:spLocks noChangeArrowheads="1"/>
            </p:cNvSpPr>
            <p:nvPr/>
          </p:nvSpPr>
          <p:spPr bwMode="auto">
            <a:xfrm>
              <a:off x="578" y="1921"/>
              <a:ext cx="29" cy="35"/>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3" name="Rectangle 71"/>
            <p:cNvSpPr>
              <a:spLocks noChangeArrowheads="1"/>
            </p:cNvSpPr>
            <p:nvPr/>
          </p:nvSpPr>
          <p:spPr bwMode="auto">
            <a:xfrm>
              <a:off x="407" y="1922"/>
              <a:ext cx="29" cy="35"/>
            </a:xfrm>
            <a:prstGeom prst="rect">
              <a:avLst/>
            </a:prstGeom>
            <a:solidFill>
              <a:srgbClr val="CC9900"/>
            </a:solidFill>
            <a:ln w="9525">
              <a:solidFill>
                <a:srgbClr val="CC99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54" name="Text Box 72"/>
          <p:cNvSpPr txBox="1">
            <a:spLocks noChangeArrowheads="1"/>
          </p:cNvSpPr>
          <p:nvPr/>
        </p:nvSpPr>
        <p:spPr bwMode="auto">
          <a:xfrm>
            <a:off x="7943246" y="3024051"/>
            <a:ext cx="1146175"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application</a:t>
            </a: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5" name="Line 73"/>
          <p:cNvSpPr>
            <a:spLocks noChangeShapeType="1"/>
          </p:cNvSpPr>
          <p:nvPr/>
        </p:nvSpPr>
        <p:spPr bwMode="auto">
          <a:xfrm>
            <a:off x="7407464" y="4932365"/>
            <a:ext cx="2268538" cy="0"/>
          </a:xfrm>
          <a:prstGeom prst="line">
            <a:avLst/>
          </a:prstGeom>
          <a:noFill/>
          <a:ln w="9525">
            <a:solidFill>
              <a:srgbClr val="000000"/>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6" name="Text Box 74"/>
          <p:cNvSpPr txBox="1">
            <a:spLocks noChangeArrowheads="1"/>
          </p:cNvSpPr>
          <p:nvPr/>
        </p:nvSpPr>
        <p:spPr bwMode="auto">
          <a:xfrm>
            <a:off x="8070953" y="5013813"/>
            <a:ext cx="90805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network</a:t>
            </a: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7" name="Rectangle 75"/>
          <p:cNvSpPr>
            <a:spLocks noChangeArrowheads="1"/>
          </p:cNvSpPr>
          <p:nvPr/>
        </p:nvSpPr>
        <p:spPr bwMode="auto">
          <a:xfrm>
            <a:off x="7372539" y="5354640"/>
            <a:ext cx="2335213" cy="180975"/>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8" name="Line 76"/>
          <p:cNvSpPr>
            <a:spLocks noChangeShapeType="1"/>
          </p:cNvSpPr>
          <p:nvPr/>
        </p:nvSpPr>
        <p:spPr bwMode="auto">
          <a:xfrm>
            <a:off x="7401114" y="5343528"/>
            <a:ext cx="0" cy="236537"/>
          </a:xfrm>
          <a:prstGeom prst="line">
            <a:avLst/>
          </a:prstGeom>
          <a:noFill/>
          <a:ln w="9525">
            <a:solidFill>
              <a:srgbClr val="000000"/>
            </a:solidFill>
            <a:prstDash val="dash"/>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59" name="Line 77"/>
          <p:cNvSpPr>
            <a:spLocks noChangeShapeType="1"/>
          </p:cNvSpPr>
          <p:nvPr/>
        </p:nvSpPr>
        <p:spPr bwMode="auto">
          <a:xfrm>
            <a:off x="9664889" y="5314953"/>
            <a:ext cx="0" cy="236537"/>
          </a:xfrm>
          <a:prstGeom prst="line">
            <a:avLst/>
          </a:prstGeom>
          <a:noFill/>
          <a:ln w="9525">
            <a:solidFill>
              <a:srgbClr val="000000"/>
            </a:solidFill>
            <a:prstDash val="dash"/>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0" name="Freeform 78"/>
          <p:cNvSpPr/>
          <p:nvPr/>
        </p:nvSpPr>
        <p:spPr bwMode="auto">
          <a:xfrm>
            <a:off x="9682352" y="2932115"/>
            <a:ext cx="468312" cy="249078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1" name="Text Box 83"/>
          <p:cNvSpPr txBox="1">
            <a:spLocks noChangeArrowheads="1"/>
          </p:cNvSpPr>
          <p:nvPr/>
        </p:nvSpPr>
        <p:spPr bwMode="auto">
          <a:xfrm>
            <a:off x="996046" y="5759648"/>
            <a:ext cx="5633357" cy="646331"/>
          </a:xfrm>
          <a:prstGeom prst="rect">
            <a:avLst/>
          </a:prstGeom>
          <a:noFill/>
          <a:ln>
            <a:noFill/>
          </a:ln>
          <a:effectLst/>
        </p:spPr>
        <p:txBody>
          <a:bodyPr wrap="square">
            <a:spAutoFit/>
          </a:bodyPr>
          <a:lstStyle>
            <a:lvl1pPr marL="231775" indent="-231775">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231775" marR="0" lvl="0" indent="-231775" algn="l" defTabSz="914400" rtl="0" eaLnBrk="0" fontAlgn="base" latinLnBrk="0" hangingPunct="0">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Socket </a:t>
            </a:r>
            <a:r>
              <a:rPr kumimoji="0" lang="en-US" sz="1800" b="1" i="0" u="none" strike="noStrike" kern="1200" cap="none" spc="0" normalizeH="0" baseline="0" noProof="0" dirty="0" err="1">
                <a:ln>
                  <a:noFill/>
                </a:ln>
                <a:solidFill>
                  <a:srgbClr val="000000"/>
                </a:solidFill>
                <a:effectLst/>
                <a:uLnTx/>
                <a:uFillTx/>
                <a:latin typeface="Courier New" panose="02070309020205020404" charset="0"/>
                <a:ea typeface="MS PGothic" panose="020B0600070205080204" pitchFamily="34" charset="-128"/>
                <a:cs typeface="+mn-cs"/>
              </a:rPr>
              <a:t>clientSocket</a:t>
            </a:r>
            <a:r>
              <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 =   </a:t>
            </a:r>
            <a:endPar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endParaRPr>
          </a:p>
          <a:p>
            <a:pPr marL="231775" marR="0" lvl="0" indent="-231775" algn="l" defTabSz="914400" rtl="0" eaLnBrk="0" fontAlgn="base" latinLnBrk="0" hangingPunct="0">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  </a:t>
            </a:r>
            <a:r>
              <a:rPr kumimoji="0" lang="en-US" sz="1800" b="1" i="0" u="none" strike="noStrike" kern="1200" cap="none" spc="0" normalizeH="0" baseline="0" noProof="0" dirty="0" err="1">
                <a:ln>
                  <a:noFill/>
                </a:ln>
                <a:solidFill>
                  <a:srgbClr val="000000"/>
                </a:solidFill>
                <a:effectLst/>
                <a:uLnTx/>
                <a:uFillTx/>
                <a:latin typeface="Courier New" panose="02070309020205020404" charset="0"/>
                <a:ea typeface="MS PGothic" panose="020B0600070205080204" pitchFamily="34" charset="-128"/>
                <a:cs typeface="+mn-cs"/>
              </a:rPr>
              <a:t>newSocket</a:t>
            </a:r>
            <a:r>
              <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a:t>
            </a:r>
            <a:r>
              <a:rPr kumimoji="0" lang="en-US" sz="1800" b="1" i="0" u="none" strike="noStrike" kern="1200" cap="none" spc="0" normalizeH="0" baseline="0" noProof="0" dirty="0" err="1">
                <a:ln>
                  <a:noFill/>
                </a:ln>
                <a:solidFill>
                  <a:srgbClr val="000000"/>
                </a:solidFill>
                <a:effectLst/>
                <a:uLnTx/>
                <a:uFillTx/>
                <a:latin typeface="Courier New" panose="02070309020205020404" charset="0"/>
                <a:ea typeface="MS PGothic" panose="020B0600070205080204" pitchFamily="34" charset="-128"/>
                <a:cs typeface="+mn-cs"/>
              </a:rPr>
              <a:t>hostname","port</a:t>
            </a:r>
            <a:r>
              <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 number");</a:t>
            </a:r>
            <a:endPar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endParaRPr>
          </a:p>
        </p:txBody>
      </p:sp>
      <p:sp>
        <p:nvSpPr>
          <p:cNvPr id="162" name="Text Box 85"/>
          <p:cNvSpPr txBox="1">
            <a:spLocks noChangeArrowheads="1"/>
          </p:cNvSpPr>
          <p:nvPr/>
        </p:nvSpPr>
        <p:spPr bwMode="auto">
          <a:xfrm>
            <a:off x="7021795" y="5773144"/>
            <a:ext cx="4159599" cy="646331"/>
          </a:xfrm>
          <a:prstGeom prst="rect">
            <a:avLst/>
          </a:prstGeom>
          <a:noFill/>
          <a:ln>
            <a:noFill/>
          </a:ln>
          <a:effectLst/>
        </p:spPr>
        <p:txBody>
          <a:bodyPr wrap="square">
            <a:spAutoFit/>
          </a:bodyPr>
          <a:lstStyle>
            <a:lvl1pPr marL="231775" indent="-231775">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231775" marR="0" lvl="0" indent="-231775" algn="l" defTabSz="914400" rtl="0" eaLnBrk="0" fontAlgn="base" latinLnBrk="0" hangingPunct="0">
              <a:lnSpc>
                <a:spcPct val="100000"/>
              </a:lnSpc>
              <a:spcBef>
                <a:spcPct val="0"/>
              </a:spcBef>
              <a:spcAft>
                <a:spcPct val="0"/>
              </a:spcAft>
              <a:buClrTx/>
              <a:buSzTx/>
              <a:buFontTx/>
              <a:buNone/>
              <a:defRPr/>
            </a:pPr>
            <a:r>
              <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Socket </a:t>
            </a:r>
            <a:r>
              <a:rPr kumimoji="0" lang="en-US" sz="1800" b="1" i="0" u="none" strike="noStrike" kern="1200" cap="none" spc="0" normalizeH="0" baseline="0" noProof="0" dirty="0" err="1">
                <a:ln>
                  <a:noFill/>
                </a:ln>
                <a:solidFill>
                  <a:srgbClr val="000000"/>
                </a:solidFill>
                <a:effectLst/>
                <a:uLnTx/>
                <a:uFillTx/>
                <a:latin typeface="Courier New" panose="02070309020205020404" charset="0"/>
                <a:ea typeface="MS PGothic" panose="020B0600070205080204" pitchFamily="34" charset="-128"/>
                <a:cs typeface="+mn-cs"/>
              </a:rPr>
              <a:t>connectionSocket</a:t>
            </a:r>
            <a:r>
              <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 = </a:t>
            </a:r>
            <a:r>
              <a:rPr kumimoji="0" lang="en-US" sz="1800" b="1" i="0" u="none" strike="noStrike" kern="1200" cap="none" spc="0" normalizeH="0" baseline="0" noProof="0" dirty="0" err="1">
                <a:ln>
                  <a:noFill/>
                </a:ln>
                <a:solidFill>
                  <a:srgbClr val="000000"/>
                </a:solidFill>
                <a:effectLst/>
                <a:uLnTx/>
                <a:uFillTx/>
                <a:latin typeface="Courier New" panose="02070309020205020404" charset="0"/>
                <a:ea typeface="MS PGothic" panose="020B0600070205080204" pitchFamily="34" charset="-128"/>
                <a:cs typeface="+mn-cs"/>
              </a:rPr>
              <a:t>welcomeSocket.accept</a:t>
            </a:r>
            <a:r>
              <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rPr>
              <a:t>();</a:t>
            </a:r>
            <a:endParaRPr kumimoji="0" lang="en-US" sz="1800" b="1" i="0" u="none" strike="noStrike" kern="1200" cap="none" spc="0" normalizeH="0" baseline="0" noProof="0" dirty="0">
              <a:ln>
                <a:noFill/>
              </a:ln>
              <a:solidFill>
                <a:srgbClr val="000000"/>
              </a:solidFill>
              <a:effectLst/>
              <a:uLnTx/>
              <a:uFillTx/>
              <a:latin typeface="Courier New" panose="02070309020205020404" charset="0"/>
              <a:ea typeface="MS PGothic" panose="020B0600070205080204" pitchFamily="34" charset="-128"/>
              <a:cs typeface="+mn-cs"/>
            </a:endParaRPr>
          </a:p>
        </p:txBody>
      </p:sp>
      <p:grpSp>
        <p:nvGrpSpPr>
          <p:cNvPr id="163" name="Group 89"/>
          <p:cNvGrpSpPr/>
          <p:nvPr/>
        </p:nvGrpSpPr>
        <p:grpSpPr bwMode="auto">
          <a:xfrm>
            <a:off x="2149664" y="5024440"/>
            <a:ext cx="698500" cy="612775"/>
            <a:chOff x="-44" y="1473"/>
            <a:chExt cx="981" cy="1105"/>
          </a:xfrm>
        </p:grpSpPr>
        <p:pic>
          <p:nvPicPr>
            <p:cNvPr id="164" name="Picture 90"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Freeform 91"/>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66" name="Group 92"/>
          <p:cNvGrpSpPr/>
          <p:nvPr/>
        </p:nvGrpSpPr>
        <p:grpSpPr bwMode="auto">
          <a:xfrm>
            <a:off x="9964927" y="4922840"/>
            <a:ext cx="415925" cy="627063"/>
            <a:chOff x="4140" y="429"/>
            <a:chExt cx="1425" cy="2396"/>
          </a:xfrm>
        </p:grpSpPr>
        <p:sp>
          <p:nvSpPr>
            <p:cNvPr id="167" name="Freeform 93"/>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8" name="Rectangle 94"/>
            <p:cNvSpPr>
              <a:spLocks noChangeArrowheads="1"/>
            </p:cNvSpPr>
            <p:nvPr/>
          </p:nvSpPr>
          <p:spPr bwMode="auto">
            <a:xfrm>
              <a:off x="4205" y="429"/>
              <a:ext cx="1050" cy="2287"/>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69" name="Freeform 95"/>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0" name="Freeform 96"/>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1" name="Rectangle 97"/>
            <p:cNvSpPr>
              <a:spLocks noChangeArrowheads="1"/>
            </p:cNvSpPr>
            <p:nvPr/>
          </p:nvSpPr>
          <p:spPr bwMode="auto">
            <a:xfrm>
              <a:off x="4211" y="696"/>
              <a:ext cx="598" cy="4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72" name="Group 98"/>
            <p:cNvGrpSpPr/>
            <p:nvPr/>
          </p:nvGrpSpPr>
          <p:grpSpPr bwMode="auto">
            <a:xfrm>
              <a:off x="4749" y="668"/>
              <a:ext cx="581" cy="145"/>
              <a:chOff x="614" y="2568"/>
              <a:chExt cx="725" cy="139"/>
            </a:xfrm>
          </p:grpSpPr>
          <p:sp>
            <p:nvSpPr>
              <p:cNvPr id="197" name="AutoShape 99"/>
              <p:cNvSpPr>
                <a:spLocks noChangeArrowheads="1"/>
              </p:cNvSpPr>
              <p:nvPr/>
            </p:nvSpPr>
            <p:spPr bwMode="auto">
              <a:xfrm>
                <a:off x="614" y="2566"/>
                <a:ext cx="726"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8" name="AutoShape 100"/>
              <p:cNvSpPr>
                <a:spLocks noChangeArrowheads="1"/>
              </p:cNvSpPr>
              <p:nvPr/>
            </p:nvSpPr>
            <p:spPr bwMode="auto">
              <a:xfrm>
                <a:off x="628" y="2583"/>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73" name="Rectangle 101"/>
            <p:cNvSpPr>
              <a:spLocks noChangeArrowheads="1"/>
            </p:cNvSpPr>
            <p:nvPr/>
          </p:nvSpPr>
          <p:spPr bwMode="auto">
            <a:xfrm>
              <a:off x="4222" y="1017"/>
              <a:ext cx="598"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74" name="Group 102"/>
            <p:cNvGrpSpPr/>
            <p:nvPr/>
          </p:nvGrpSpPr>
          <p:grpSpPr bwMode="auto">
            <a:xfrm>
              <a:off x="4747" y="994"/>
              <a:ext cx="581" cy="134"/>
              <a:chOff x="614" y="2568"/>
              <a:chExt cx="725" cy="139"/>
            </a:xfrm>
          </p:grpSpPr>
          <p:sp>
            <p:nvSpPr>
              <p:cNvPr id="195" name="AutoShape 103"/>
              <p:cNvSpPr>
                <a:spLocks noChangeArrowheads="1"/>
              </p:cNvSpPr>
              <p:nvPr/>
            </p:nvSpPr>
            <p:spPr bwMode="auto">
              <a:xfrm>
                <a:off x="617" y="2567"/>
                <a:ext cx="719" cy="138"/>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6" name="AutoShape 104"/>
              <p:cNvSpPr>
                <a:spLocks noChangeArrowheads="1"/>
              </p:cNvSpPr>
              <p:nvPr/>
            </p:nvSpPr>
            <p:spPr bwMode="auto">
              <a:xfrm>
                <a:off x="630" y="2586"/>
                <a:ext cx="67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75" name="Rectangle 105"/>
            <p:cNvSpPr>
              <a:spLocks noChangeArrowheads="1"/>
            </p:cNvSpPr>
            <p:nvPr/>
          </p:nvSpPr>
          <p:spPr bwMode="auto">
            <a:xfrm>
              <a:off x="4216" y="1357"/>
              <a:ext cx="598"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76" name="Rectangle 106"/>
            <p:cNvSpPr>
              <a:spLocks noChangeArrowheads="1"/>
            </p:cNvSpPr>
            <p:nvPr/>
          </p:nvSpPr>
          <p:spPr bwMode="auto">
            <a:xfrm>
              <a:off x="4227" y="1654"/>
              <a:ext cx="598" cy="49"/>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77" name="Group 107"/>
            <p:cNvGrpSpPr/>
            <p:nvPr/>
          </p:nvGrpSpPr>
          <p:grpSpPr bwMode="auto">
            <a:xfrm>
              <a:off x="4735" y="1627"/>
              <a:ext cx="582" cy="151"/>
              <a:chOff x="614" y="2568"/>
              <a:chExt cx="725" cy="139"/>
            </a:xfrm>
          </p:grpSpPr>
          <p:sp>
            <p:nvSpPr>
              <p:cNvPr id="193" name="AutoShape 108"/>
              <p:cNvSpPr>
                <a:spLocks noChangeArrowheads="1"/>
              </p:cNvSpPr>
              <p:nvPr/>
            </p:nvSpPr>
            <p:spPr bwMode="auto">
              <a:xfrm>
                <a:off x="611" y="2576"/>
                <a:ext cx="725" cy="123"/>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4" name="AutoShape 109"/>
              <p:cNvSpPr>
                <a:spLocks noChangeArrowheads="1"/>
              </p:cNvSpPr>
              <p:nvPr/>
            </p:nvSpPr>
            <p:spPr bwMode="auto">
              <a:xfrm>
                <a:off x="625" y="2588"/>
                <a:ext cx="691"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78" name="Freeform 110"/>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179" name="Group 111"/>
            <p:cNvGrpSpPr/>
            <p:nvPr/>
          </p:nvGrpSpPr>
          <p:grpSpPr bwMode="auto">
            <a:xfrm>
              <a:off x="4739" y="1327"/>
              <a:ext cx="582" cy="139"/>
              <a:chOff x="614" y="2568"/>
              <a:chExt cx="725" cy="139"/>
            </a:xfrm>
          </p:grpSpPr>
          <p:sp>
            <p:nvSpPr>
              <p:cNvPr id="191" name="AutoShape 112"/>
              <p:cNvSpPr>
                <a:spLocks noChangeArrowheads="1"/>
              </p:cNvSpPr>
              <p:nvPr/>
            </p:nvSpPr>
            <p:spPr bwMode="auto">
              <a:xfrm>
                <a:off x="613" y="2568"/>
                <a:ext cx="725" cy="140"/>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2" name="AutoShape 113"/>
              <p:cNvSpPr>
                <a:spLocks noChangeArrowheads="1"/>
              </p:cNvSpPr>
              <p:nvPr/>
            </p:nvSpPr>
            <p:spPr bwMode="auto">
              <a:xfrm>
                <a:off x="627" y="2586"/>
                <a:ext cx="691"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180" name="Rectangle 114"/>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1" name="Freeform 115"/>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2" name="Freeform 116"/>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3" name="Oval 117"/>
            <p:cNvSpPr>
              <a:spLocks noChangeArrowheads="1"/>
            </p:cNvSpPr>
            <p:nvPr/>
          </p:nvSpPr>
          <p:spPr bwMode="auto">
            <a:xfrm>
              <a:off x="5516" y="2613"/>
              <a:ext cx="49" cy="97"/>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4" name="Freeform 118"/>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5" name="AutoShape 119"/>
            <p:cNvSpPr>
              <a:spLocks noChangeArrowheads="1"/>
            </p:cNvSpPr>
            <p:nvPr/>
          </p:nvSpPr>
          <p:spPr bwMode="auto">
            <a:xfrm>
              <a:off x="4140" y="2679"/>
              <a:ext cx="1197" cy="146"/>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6" name="AutoShape 120"/>
            <p:cNvSpPr>
              <a:spLocks noChangeArrowheads="1"/>
            </p:cNvSpPr>
            <p:nvPr/>
          </p:nvSpPr>
          <p:spPr bwMode="auto">
            <a:xfrm>
              <a:off x="4205" y="2710"/>
              <a:ext cx="1071"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7" name="Oval 121"/>
            <p:cNvSpPr>
              <a:spLocks noChangeArrowheads="1"/>
            </p:cNvSpPr>
            <p:nvPr/>
          </p:nvSpPr>
          <p:spPr bwMode="auto">
            <a:xfrm>
              <a:off x="4309" y="2382"/>
              <a:ext cx="158" cy="146"/>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88" name="Oval 122"/>
            <p:cNvSpPr>
              <a:spLocks noChangeArrowheads="1"/>
            </p:cNvSpPr>
            <p:nvPr/>
          </p:nvSpPr>
          <p:spPr bwMode="auto">
            <a:xfrm>
              <a:off x="4488" y="2382"/>
              <a:ext cx="158" cy="146"/>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9" name="Oval 123"/>
            <p:cNvSpPr>
              <a:spLocks noChangeArrowheads="1"/>
            </p:cNvSpPr>
            <p:nvPr/>
          </p:nvSpPr>
          <p:spPr bwMode="auto">
            <a:xfrm>
              <a:off x="4662" y="2382"/>
              <a:ext cx="158" cy="140"/>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190" name="Rectangle 124"/>
            <p:cNvSpPr>
              <a:spLocks noChangeArrowheads="1"/>
            </p:cNvSpPr>
            <p:nvPr/>
          </p:nvSpPr>
          <p:spPr bwMode="auto">
            <a:xfrm>
              <a:off x="5065" y="1836"/>
              <a:ext cx="82" cy="758"/>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74"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ransition spd="med">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Agreeing to establish a connection</a:t>
            </a:r>
            <a:endParaRPr lang="en-US" sz="4400" b="0" dirty="0"/>
          </a:p>
        </p:txBody>
      </p:sp>
      <p:sp>
        <p:nvSpPr>
          <p:cNvPr id="211" name="Rectangle 63"/>
          <p:cNvSpPr txBox="1">
            <a:spLocks noChangeArrowheads="1"/>
          </p:cNvSpPr>
          <p:nvPr/>
        </p:nvSpPr>
        <p:spPr bwMode="auto">
          <a:xfrm>
            <a:off x="5960737" y="2295084"/>
            <a:ext cx="5523920" cy="3576865"/>
          </a:xfrm>
          <a:prstGeom prst="rect">
            <a:avLst/>
          </a:prstGeom>
          <a:noFill/>
          <a:ln>
            <a:noFill/>
          </a:ln>
          <a:effectLst/>
        </p:spPr>
        <p:txBody>
          <a:bodyPr vert="horz" wrap="square" lIns="91440" tIns="45720" rIns="91440" bIns="45720" numCol="1" anchor="t" anchorCtr="0" compatLnSpc="1"/>
          <a:lstStyle>
            <a:lvl1pPr marL="284480" indent="-284480" algn="l" rtl="0" eaLnBrk="0" fontAlgn="base" hangingPunct="0">
              <a:lnSpc>
                <a:spcPct val="85000"/>
              </a:lnSpc>
              <a:spcBef>
                <a:spcPct val="20000"/>
              </a:spcBef>
              <a:spcAft>
                <a:spcPct val="0"/>
              </a:spcAft>
              <a:buClr>
                <a:srgbClr val="000099"/>
              </a:buClr>
              <a:buSzPct val="100000"/>
              <a:buFont typeface="Wingdings" panose="05000000000000000000" pitchFamily="2" charset="2"/>
              <a:buChar char="§"/>
              <a:defRPr sz="2800">
                <a:solidFill>
                  <a:schemeClr val="tx1"/>
                </a:solidFill>
                <a:latin typeface="+mn-lt"/>
                <a:ea typeface="MS PGothic" panose="020B0600070205080204" pitchFamily="34" charset="-128"/>
                <a:cs typeface="MS PGothic" panose="020B0600070205080204" pitchFamily="34" charset="-128"/>
              </a:defRPr>
            </a:lvl1pPr>
            <a:lvl2pPr marL="687705" indent="-230505"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4pPr>
            <a:lvl5pPr marL="2057400" indent="-228600" algn="l" rtl="0" eaLnBrk="0" fontAlgn="base" hangingPunct="0">
              <a:spcBef>
                <a:spcPct val="20000"/>
              </a:spcBef>
              <a:spcAft>
                <a:spcPct val="0"/>
              </a:spcAft>
              <a:buChar char="»"/>
              <a:defRPr sz="1800">
                <a:solidFill>
                  <a:schemeClr val="tx1"/>
                </a:solidFill>
                <a:latin typeface="Times New Roman" panose="02020603050405020304" pitchFamily="18" charset="0"/>
                <a:ea typeface="MS PGothic" panose="020B0600070205080204" pitchFamily="34" charset="-128"/>
              </a:defRPr>
            </a:lvl5pPr>
            <a:lvl6pPr marL="25146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anose="02020603050405020304" pitchFamily="18" charset="0"/>
              </a:defRPr>
            </a:lvl9pPr>
          </a:lstStyle>
          <a:p>
            <a:pPr marL="284480" marR="0" lvl="0" indent="-284480" algn="l" defTabSz="914400" rtl="0" eaLnBrk="0" fontAlgn="base" latinLnBrk="0" hangingPunct="0">
              <a:lnSpc>
                <a:spcPct val="85000"/>
              </a:lnSpc>
              <a:spcBef>
                <a:spcPct val="20000"/>
              </a:spcBef>
              <a:spcAft>
                <a:spcPct val="0"/>
              </a:spcAft>
              <a:buClr>
                <a:srgbClr val="000099"/>
              </a:buClr>
              <a:buSzPct val="100000"/>
              <a:buFont typeface="Wingdings" panose="05000000000000000000" pitchFamily="2" charset="2"/>
              <a:buNone/>
              <a:defRPr/>
            </a:pPr>
            <a:r>
              <a:rPr kumimoji="0" lang="en-US" altLang="en-US" sz="3200" b="0" i="1" u="sng" strike="noStrike" kern="0" cap="none" spc="0" normalizeH="0" baseline="0" noProof="0" dirty="0">
                <a:ln>
                  <a:noFill/>
                </a:ln>
                <a:solidFill>
                  <a:srgbClr val="CC0000"/>
                </a:solidFill>
                <a:effectLst/>
                <a:uLnTx/>
                <a:uFillTx/>
                <a:latin typeface="Calibri" panose="020F0502020204030204"/>
                <a:ea typeface="MS PGothic" panose="020B0600070205080204" pitchFamily="34" charset="-128"/>
              </a:rPr>
              <a:t>Q:</a:t>
            </a:r>
            <a:r>
              <a:rPr kumimoji="0" lang="en-US" altLang="en-US" sz="32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 will 2-way handshake always work in network?</a:t>
            </a:r>
            <a:endParaRPr kumimoji="0" lang="en-US" altLang="en-US" sz="32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endParaRPr>
          </a:p>
          <a:p>
            <a:pPr marL="346075" marR="0" lvl="0" indent="-279400" algn="l" defTabSz="914400" rtl="0" eaLnBrk="0" fontAlgn="base" latinLnBrk="0" hangingPunct="0">
              <a:lnSpc>
                <a:spcPct val="90000"/>
              </a:lnSpc>
              <a:spcBef>
                <a:spcPct val="20000"/>
              </a:spcBef>
              <a:spcAft>
                <a:spcPct val="0"/>
              </a:spcAft>
              <a:buClr>
                <a:srgbClr val="000099"/>
              </a:buClr>
              <a:buSzPct val="100000"/>
              <a:buFont typeface="Wingdings" panose="05000000000000000000" pitchFamily="2" charset="2"/>
              <a:buChar char="§"/>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variable delays</a:t>
            </a: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endParaRPr>
          </a:p>
          <a:p>
            <a:pPr marL="346075" marR="0" lvl="0" indent="-279400" algn="l" defTabSz="914400" rtl="0" eaLnBrk="0" fontAlgn="base" latinLnBrk="0" hangingPunct="0">
              <a:lnSpc>
                <a:spcPct val="90000"/>
              </a:lnSpc>
              <a:spcBef>
                <a:spcPct val="20000"/>
              </a:spcBef>
              <a:spcAft>
                <a:spcPct val="0"/>
              </a:spcAft>
              <a:buClr>
                <a:srgbClr val="000099"/>
              </a:buClr>
              <a:buSzPct val="100000"/>
              <a:buFont typeface="Wingdings" panose="05000000000000000000" pitchFamily="2" charset="2"/>
              <a:buChar char="§"/>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retransmitted messages (e.g. </a:t>
            </a:r>
            <a:r>
              <a:rPr kumimoji="0" lang="en-US" altLang="en-US" sz="2800" b="0" i="0" u="none" strike="noStrike" kern="0" cap="none" spc="0" normalizeH="0" baseline="0" noProof="0" dirty="0" err="1">
                <a:ln>
                  <a:noFill/>
                </a:ln>
                <a:solidFill>
                  <a:prstClr val="black"/>
                </a:solidFill>
                <a:effectLst/>
                <a:uLnTx/>
                <a:uFillTx/>
                <a:latin typeface="Calibri" panose="020F0502020204030204"/>
                <a:ea typeface="MS PGothic" panose="020B0600070205080204" pitchFamily="34" charset="-128"/>
              </a:rPr>
              <a:t>req_conn</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(x)) due to message loss</a:t>
            </a: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endParaRPr>
          </a:p>
          <a:p>
            <a:pPr marL="346075" marR="0" lvl="0" indent="-279400" algn="l" defTabSz="914400" rtl="0" eaLnBrk="0" fontAlgn="base" latinLnBrk="0" hangingPunct="0">
              <a:lnSpc>
                <a:spcPct val="90000"/>
              </a:lnSpc>
              <a:spcBef>
                <a:spcPct val="20000"/>
              </a:spcBef>
              <a:spcAft>
                <a:spcPct val="0"/>
              </a:spcAft>
              <a:buClr>
                <a:srgbClr val="000099"/>
              </a:buClr>
              <a:buSzPct val="100000"/>
              <a:buFont typeface="Wingdings" panose="05000000000000000000" pitchFamily="2" charset="2"/>
              <a:buChar char="§"/>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message reordering</a:t>
            </a: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endParaRPr>
          </a:p>
          <a:p>
            <a:pPr marL="346075" marR="0" lvl="0" indent="-279400" algn="l" defTabSz="914400" rtl="0" eaLnBrk="0" fontAlgn="base" latinLnBrk="0" hangingPunct="0">
              <a:lnSpc>
                <a:spcPct val="90000"/>
              </a:lnSpc>
              <a:spcBef>
                <a:spcPct val="20000"/>
              </a:spcBef>
              <a:spcAft>
                <a:spcPct val="0"/>
              </a:spcAft>
              <a:buClr>
                <a:srgbClr val="000099"/>
              </a:buClr>
              <a:buSzPct val="100000"/>
              <a:buFont typeface="Wingdings" panose="05000000000000000000" pitchFamily="2" charset="2"/>
              <a:buChar char="§"/>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c</a:t>
            </a:r>
            <a:r>
              <a:rPr kumimoji="0" lang="en-US" altLang="en-US" sz="2800" b="0" i="0" u="none" strike="noStrike" kern="0" cap="none" spc="0" normalizeH="0" baseline="0" noProof="0" dirty="0" err="1">
                <a:ln>
                  <a:noFill/>
                </a:ln>
                <a:solidFill>
                  <a:prstClr val="black"/>
                </a:solidFill>
                <a:effectLst/>
                <a:uLnTx/>
                <a:uFillTx/>
                <a:latin typeface="Calibri" panose="020F0502020204030204"/>
                <a:ea typeface="MS PGothic" panose="020B0600070205080204" pitchFamily="34" charset="-128"/>
              </a:rPr>
              <a:t>an’</a:t>
            </a:r>
            <a:r>
              <a:rPr kumimoji="0" lang="en-US" altLang="ja-JP" sz="2800" b="0" i="0" u="none" strike="noStrike" kern="0" cap="none" spc="0" normalizeH="0" baseline="0" noProof="0" dirty="0" err="1">
                <a:ln>
                  <a:noFill/>
                </a:ln>
                <a:solidFill>
                  <a:prstClr val="black"/>
                </a:solidFill>
                <a:effectLst/>
                <a:uLnTx/>
                <a:uFillTx/>
                <a:latin typeface="Calibri" panose="020F0502020204030204"/>
                <a:ea typeface="MS PGothic" panose="020B0600070205080204" pitchFamily="34" charset="-128"/>
              </a:rPr>
              <a:t>t</a:t>
            </a:r>
            <a:r>
              <a:rPr kumimoji="0" lang="en-US" altLang="ja-JP"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rPr>
              <a:t> “see” other side</a:t>
            </a: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MS PGothic" panose="020B0600070205080204" pitchFamily="34" charset="-128"/>
            </a:endParaRPr>
          </a:p>
        </p:txBody>
      </p:sp>
      <p:pic>
        <p:nvPicPr>
          <p:cNvPr id="212" name="Picture 62" descr="Alic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2408" y="2031271"/>
            <a:ext cx="685440" cy="681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Picture 63" descr="Bo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2300" y="2069246"/>
            <a:ext cx="839663" cy="69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Text Box 49"/>
          <p:cNvSpPr txBox="1">
            <a:spLocks noChangeArrowheads="1"/>
          </p:cNvSpPr>
          <p:nvPr/>
        </p:nvSpPr>
        <p:spPr bwMode="auto">
          <a:xfrm>
            <a:off x="979913" y="1354621"/>
            <a:ext cx="3207929" cy="58477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32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2-way handshake:</a:t>
            </a:r>
            <a:endParaRPr kumimoji="0" lang="en-US" sz="32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215" name="Line 50"/>
          <p:cNvSpPr>
            <a:spLocks noChangeShapeType="1"/>
          </p:cNvSpPr>
          <p:nvPr/>
        </p:nvSpPr>
        <p:spPr bwMode="auto">
          <a:xfrm>
            <a:off x="2210097" y="2827024"/>
            <a:ext cx="1996343" cy="343504"/>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16" name="Line 51"/>
          <p:cNvSpPr>
            <a:spLocks noChangeShapeType="1"/>
          </p:cNvSpPr>
          <p:nvPr/>
        </p:nvSpPr>
        <p:spPr bwMode="auto">
          <a:xfrm>
            <a:off x="2150121" y="2737265"/>
            <a:ext cx="0" cy="1191042"/>
          </a:xfrm>
          <a:prstGeom prst="line">
            <a:avLst/>
          </a:prstGeom>
          <a:noFill/>
          <a:ln w="9525">
            <a:solidFill>
              <a:srgbClr val="777777"/>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17" name="Line 53"/>
          <p:cNvSpPr>
            <a:spLocks noChangeShapeType="1"/>
          </p:cNvSpPr>
          <p:nvPr/>
        </p:nvSpPr>
        <p:spPr bwMode="auto">
          <a:xfrm>
            <a:off x="4215008" y="2766610"/>
            <a:ext cx="0" cy="1191042"/>
          </a:xfrm>
          <a:prstGeom prst="line">
            <a:avLst/>
          </a:prstGeom>
          <a:noFill/>
          <a:ln w="9525">
            <a:solidFill>
              <a:srgbClr val="777777"/>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18" name="Line 54"/>
          <p:cNvSpPr>
            <a:spLocks noChangeShapeType="1"/>
          </p:cNvSpPr>
          <p:nvPr/>
        </p:nvSpPr>
        <p:spPr bwMode="auto">
          <a:xfrm flipH="1">
            <a:off x="2145837" y="3258561"/>
            <a:ext cx="1996343" cy="343504"/>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19" name="Rectangle 56"/>
          <p:cNvSpPr>
            <a:spLocks noChangeArrowheads="1"/>
          </p:cNvSpPr>
          <p:nvPr/>
        </p:nvSpPr>
        <p:spPr bwMode="auto">
          <a:xfrm>
            <a:off x="2531397" y="2811490"/>
            <a:ext cx="1201662" cy="355586"/>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20" name="Text Box 55"/>
          <p:cNvSpPr txBox="1">
            <a:spLocks noChangeArrowheads="1"/>
          </p:cNvSpPr>
          <p:nvPr/>
        </p:nvSpPr>
        <p:spPr bwMode="auto">
          <a:xfrm>
            <a:off x="2589217" y="2787324"/>
            <a:ext cx="1116010" cy="400110"/>
          </a:xfrm>
          <a:prstGeom prst="rect">
            <a:avLst/>
          </a:prstGeom>
          <a:solidFill>
            <a:srgbClr val="FFFFFF"/>
          </a:solid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Let’</a:t>
            </a:r>
            <a:r>
              <a:rPr kumimoji="0" lang="en-US" altLang="ja-JP"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s talk</a:t>
            </a: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sp>
        <p:nvSpPr>
          <p:cNvPr id="221" name="Rectangle 57"/>
          <p:cNvSpPr>
            <a:spLocks noChangeArrowheads="1"/>
          </p:cNvSpPr>
          <p:nvPr/>
        </p:nvSpPr>
        <p:spPr bwMode="auto">
          <a:xfrm>
            <a:off x="2878401" y="3272370"/>
            <a:ext cx="593334" cy="355586"/>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22" name="Text Box 58"/>
          <p:cNvSpPr txBox="1">
            <a:spLocks noChangeArrowheads="1"/>
          </p:cNvSpPr>
          <p:nvPr/>
        </p:nvSpPr>
        <p:spPr bwMode="auto">
          <a:xfrm>
            <a:off x="2915186" y="3248204"/>
            <a:ext cx="487634" cy="400110"/>
          </a:xfrm>
          <a:prstGeom prst="rect">
            <a:avLst/>
          </a:prstGeom>
          <a:solidFill>
            <a:srgbClr val="FFFFFF"/>
          </a:solid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rPr>
              <a:t>OK</a:t>
            </a: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23" name="Text Box 60"/>
          <p:cNvSpPr txBox="1">
            <a:spLocks noChangeArrowheads="1"/>
          </p:cNvSpPr>
          <p:nvPr/>
        </p:nvSpPr>
        <p:spPr bwMode="auto">
          <a:xfrm>
            <a:off x="4320992" y="3066959"/>
            <a:ext cx="841897" cy="40011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CC0000"/>
                </a:solidFill>
                <a:effectLst/>
                <a:uLnTx/>
                <a:uFillTx/>
                <a:latin typeface="Calibri" panose="020F0502020204030204"/>
                <a:ea typeface="MS PGothic" panose="020B0600070205080204" pitchFamily="34" charset="-128"/>
                <a:cs typeface="+mn-cs"/>
              </a:rPr>
              <a:t>ESTAB</a:t>
            </a:r>
            <a:endParaRPr kumimoji="0" lang="en-US" sz="2000" b="0" i="0" u="none" strike="noStrike" kern="0" cap="none" spc="0" normalizeH="0" baseline="0" noProof="0">
              <a:ln>
                <a:noFill/>
              </a:ln>
              <a:solidFill>
                <a:srgbClr val="CC0000"/>
              </a:solidFill>
              <a:effectLst/>
              <a:uLnTx/>
              <a:uFillTx/>
              <a:latin typeface="Calibri" panose="020F0502020204030204"/>
              <a:ea typeface="MS PGothic" panose="020B0600070205080204" pitchFamily="34" charset="-128"/>
              <a:cs typeface="+mn-cs"/>
            </a:endParaRPr>
          </a:p>
        </p:txBody>
      </p:sp>
      <p:sp>
        <p:nvSpPr>
          <p:cNvPr id="224" name="Text Box 61"/>
          <p:cNvSpPr txBox="1">
            <a:spLocks noChangeArrowheads="1"/>
          </p:cNvSpPr>
          <p:nvPr/>
        </p:nvSpPr>
        <p:spPr bwMode="auto">
          <a:xfrm>
            <a:off x="1092998" y="3429450"/>
            <a:ext cx="841897" cy="40011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CC0000"/>
                </a:solidFill>
                <a:effectLst/>
                <a:uLnTx/>
                <a:uFillTx/>
                <a:latin typeface="Calibri" panose="020F0502020204030204"/>
                <a:ea typeface="MS PGothic" panose="020B0600070205080204" pitchFamily="34" charset="-128"/>
                <a:cs typeface="+mn-cs"/>
              </a:rPr>
              <a:t>ESTAB</a:t>
            </a:r>
            <a:endParaRPr kumimoji="0" lang="en-US" sz="2000" b="0" i="0" u="none" strike="noStrike" kern="0" cap="none" spc="0" normalizeH="0" baseline="0" noProof="0">
              <a:ln>
                <a:noFill/>
              </a:ln>
              <a:solidFill>
                <a:srgbClr val="CC0000"/>
              </a:solidFill>
              <a:effectLst/>
              <a:uLnTx/>
              <a:uFillTx/>
              <a:latin typeface="Calibri" panose="020F0502020204030204"/>
              <a:ea typeface="MS PGothic" panose="020B0600070205080204" pitchFamily="34" charset="-128"/>
              <a:cs typeface="+mn-cs"/>
            </a:endParaRPr>
          </a:p>
        </p:txBody>
      </p:sp>
      <p:sp>
        <p:nvSpPr>
          <p:cNvPr id="225" name="Oval 66"/>
          <p:cNvSpPr>
            <a:spLocks noChangeArrowheads="1"/>
          </p:cNvSpPr>
          <p:nvPr/>
        </p:nvSpPr>
        <p:spPr bwMode="auto">
          <a:xfrm>
            <a:off x="2088004" y="3557185"/>
            <a:ext cx="122093" cy="96664"/>
          </a:xfrm>
          <a:prstGeom prst="ellipse">
            <a:avLst/>
          </a:prstGeom>
          <a:solidFill>
            <a:srgbClr val="CC0000"/>
          </a:solidFill>
          <a:ln w="952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CC0000"/>
              </a:solidFill>
              <a:effectLst/>
              <a:uLnTx/>
              <a:uFillTx/>
              <a:latin typeface="Calibri" panose="020F0502020204030204"/>
              <a:ea typeface="MS PGothic" panose="020B0600070205080204" pitchFamily="34" charset="-128"/>
              <a:cs typeface="+mn-cs"/>
            </a:endParaRPr>
          </a:p>
        </p:txBody>
      </p:sp>
      <p:sp>
        <p:nvSpPr>
          <p:cNvPr id="226" name="Oval 67"/>
          <p:cNvSpPr>
            <a:spLocks noChangeArrowheads="1"/>
          </p:cNvSpPr>
          <p:nvPr/>
        </p:nvSpPr>
        <p:spPr bwMode="auto">
          <a:xfrm>
            <a:off x="4150748" y="3184337"/>
            <a:ext cx="122095" cy="96664"/>
          </a:xfrm>
          <a:prstGeom prst="ellipse">
            <a:avLst/>
          </a:prstGeom>
          <a:solidFill>
            <a:srgbClr val="CC0000"/>
          </a:solidFill>
          <a:ln w="952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CC0000"/>
              </a:solidFill>
              <a:effectLst/>
              <a:uLnTx/>
              <a:uFillTx/>
              <a:latin typeface="Calibri" panose="020F0502020204030204"/>
              <a:ea typeface="MS PGothic" panose="020B0600070205080204" pitchFamily="34" charset="-128"/>
              <a:cs typeface="+mn-cs"/>
            </a:endParaRPr>
          </a:p>
        </p:txBody>
      </p:sp>
      <p:sp>
        <p:nvSpPr>
          <p:cNvPr id="227" name="Text Box 72"/>
          <p:cNvSpPr txBox="1">
            <a:spLocks noChangeArrowheads="1"/>
          </p:cNvSpPr>
          <p:nvPr/>
        </p:nvSpPr>
        <p:spPr bwMode="auto">
          <a:xfrm>
            <a:off x="973490" y="4953638"/>
            <a:ext cx="1095235" cy="707886"/>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rPr>
              <a:t>choose x</a:t>
            </a: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28" name="Line 73"/>
          <p:cNvSpPr>
            <a:spLocks noChangeShapeType="1"/>
          </p:cNvSpPr>
          <p:nvPr/>
        </p:nvSpPr>
        <p:spPr bwMode="auto">
          <a:xfrm>
            <a:off x="2248653" y="5141789"/>
            <a:ext cx="1996343" cy="343503"/>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29" name="Line 74"/>
          <p:cNvSpPr>
            <a:spLocks noChangeShapeType="1"/>
          </p:cNvSpPr>
          <p:nvPr/>
        </p:nvSpPr>
        <p:spPr bwMode="auto">
          <a:xfrm>
            <a:off x="2188677" y="5052029"/>
            <a:ext cx="0" cy="1191042"/>
          </a:xfrm>
          <a:prstGeom prst="line">
            <a:avLst/>
          </a:prstGeom>
          <a:noFill/>
          <a:ln w="9525">
            <a:solidFill>
              <a:srgbClr val="777777"/>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30" name="Line 75"/>
          <p:cNvSpPr>
            <a:spLocks noChangeShapeType="1"/>
          </p:cNvSpPr>
          <p:nvPr/>
        </p:nvSpPr>
        <p:spPr bwMode="auto">
          <a:xfrm>
            <a:off x="4253564" y="5081373"/>
            <a:ext cx="0" cy="1191042"/>
          </a:xfrm>
          <a:prstGeom prst="line">
            <a:avLst/>
          </a:prstGeom>
          <a:noFill/>
          <a:ln w="9525">
            <a:solidFill>
              <a:srgbClr val="777777"/>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31" name="Line 76"/>
          <p:cNvSpPr>
            <a:spLocks noChangeShapeType="1"/>
          </p:cNvSpPr>
          <p:nvPr/>
        </p:nvSpPr>
        <p:spPr bwMode="auto">
          <a:xfrm flipH="1">
            <a:off x="2184393" y="5573326"/>
            <a:ext cx="1996343" cy="343503"/>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32" name="Rectangle 77"/>
          <p:cNvSpPr>
            <a:spLocks noChangeArrowheads="1"/>
          </p:cNvSpPr>
          <p:nvPr/>
        </p:nvSpPr>
        <p:spPr bwMode="auto">
          <a:xfrm>
            <a:off x="2677053" y="5126253"/>
            <a:ext cx="1049579" cy="355586"/>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33" name="Text Box 78"/>
          <p:cNvSpPr txBox="1">
            <a:spLocks noChangeArrowheads="1"/>
          </p:cNvSpPr>
          <p:nvPr/>
        </p:nvSpPr>
        <p:spPr bwMode="auto">
          <a:xfrm>
            <a:off x="2502290" y="5090004"/>
            <a:ext cx="1446230" cy="40011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rPr>
              <a:t>req_conn(x)</a:t>
            </a: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34" name="Rectangle 79"/>
          <p:cNvSpPr>
            <a:spLocks noChangeArrowheads="1"/>
          </p:cNvSpPr>
          <p:nvPr/>
        </p:nvSpPr>
        <p:spPr bwMode="auto">
          <a:xfrm>
            <a:off x="2916957" y="5587135"/>
            <a:ext cx="593334" cy="355586"/>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35" name="Text Box 81"/>
          <p:cNvSpPr txBox="1">
            <a:spLocks noChangeArrowheads="1"/>
          </p:cNvSpPr>
          <p:nvPr/>
        </p:nvSpPr>
        <p:spPr bwMode="auto">
          <a:xfrm>
            <a:off x="4359546" y="5381723"/>
            <a:ext cx="841897" cy="40011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CC0000"/>
                </a:solidFill>
                <a:effectLst/>
                <a:uLnTx/>
                <a:uFillTx/>
                <a:latin typeface="Calibri" panose="020F0502020204030204"/>
                <a:ea typeface="MS PGothic" panose="020B0600070205080204" pitchFamily="34" charset="-128"/>
                <a:cs typeface="+mn-cs"/>
              </a:rPr>
              <a:t>ESTAB</a:t>
            </a:r>
            <a:endParaRPr kumimoji="0" lang="en-US" sz="2000" b="0" i="0" u="none" strike="noStrike" kern="0" cap="none" spc="0" normalizeH="0" baseline="0" noProof="0">
              <a:ln>
                <a:noFill/>
              </a:ln>
              <a:solidFill>
                <a:srgbClr val="CC0000"/>
              </a:solidFill>
              <a:effectLst/>
              <a:uLnTx/>
              <a:uFillTx/>
              <a:latin typeface="Calibri" panose="020F0502020204030204"/>
              <a:ea typeface="MS PGothic" panose="020B0600070205080204" pitchFamily="34" charset="-128"/>
              <a:cs typeface="+mn-cs"/>
            </a:endParaRPr>
          </a:p>
        </p:txBody>
      </p:sp>
      <p:sp>
        <p:nvSpPr>
          <p:cNvPr id="236" name="Text Box 82"/>
          <p:cNvSpPr txBox="1">
            <a:spLocks noChangeArrowheads="1"/>
          </p:cNvSpPr>
          <p:nvPr/>
        </p:nvSpPr>
        <p:spPr bwMode="auto">
          <a:xfrm>
            <a:off x="1131555" y="5744214"/>
            <a:ext cx="841897" cy="40011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CC0000"/>
                </a:solidFill>
                <a:effectLst/>
                <a:uLnTx/>
                <a:uFillTx/>
                <a:latin typeface="Calibri" panose="020F0502020204030204"/>
                <a:ea typeface="MS PGothic" panose="020B0600070205080204" pitchFamily="34" charset="-128"/>
                <a:cs typeface="+mn-cs"/>
              </a:rPr>
              <a:t>ESTAB</a:t>
            </a:r>
            <a:endParaRPr kumimoji="0" lang="en-US" sz="2000" b="0" i="0" u="none" strike="noStrike" kern="0" cap="none" spc="0" normalizeH="0" baseline="0" noProof="0">
              <a:ln>
                <a:noFill/>
              </a:ln>
              <a:solidFill>
                <a:srgbClr val="CC0000"/>
              </a:solidFill>
              <a:effectLst/>
              <a:uLnTx/>
              <a:uFillTx/>
              <a:latin typeface="Calibri" panose="020F0502020204030204"/>
              <a:ea typeface="MS PGothic" panose="020B0600070205080204" pitchFamily="34" charset="-128"/>
              <a:cs typeface="+mn-cs"/>
            </a:endParaRPr>
          </a:p>
        </p:txBody>
      </p:sp>
      <p:sp>
        <p:nvSpPr>
          <p:cNvPr id="237" name="Oval 83"/>
          <p:cNvSpPr>
            <a:spLocks noChangeArrowheads="1"/>
          </p:cNvSpPr>
          <p:nvPr/>
        </p:nvSpPr>
        <p:spPr bwMode="auto">
          <a:xfrm>
            <a:off x="2126560" y="5871949"/>
            <a:ext cx="122093" cy="96664"/>
          </a:xfrm>
          <a:prstGeom prst="ellipse">
            <a:avLst/>
          </a:prstGeom>
          <a:solidFill>
            <a:srgbClr val="CC0000"/>
          </a:solidFill>
          <a:ln w="952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CC0000"/>
              </a:solidFill>
              <a:effectLst/>
              <a:uLnTx/>
              <a:uFillTx/>
              <a:latin typeface="Calibri" panose="020F0502020204030204"/>
              <a:ea typeface="MS PGothic" panose="020B0600070205080204" pitchFamily="34" charset="-128"/>
              <a:cs typeface="+mn-cs"/>
            </a:endParaRPr>
          </a:p>
        </p:txBody>
      </p:sp>
      <p:sp>
        <p:nvSpPr>
          <p:cNvPr id="238" name="Oval 84"/>
          <p:cNvSpPr>
            <a:spLocks noChangeArrowheads="1"/>
          </p:cNvSpPr>
          <p:nvPr/>
        </p:nvSpPr>
        <p:spPr bwMode="auto">
          <a:xfrm>
            <a:off x="4189304" y="5499101"/>
            <a:ext cx="122095" cy="96664"/>
          </a:xfrm>
          <a:prstGeom prst="ellipse">
            <a:avLst/>
          </a:prstGeom>
          <a:solidFill>
            <a:srgbClr val="CC0000"/>
          </a:solidFill>
          <a:ln w="952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1200" cap="none" spc="0" normalizeH="0" baseline="0" noProof="0">
              <a:ln>
                <a:noFill/>
              </a:ln>
              <a:solidFill>
                <a:srgbClr val="CC0000"/>
              </a:solidFill>
              <a:effectLst/>
              <a:uLnTx/>
              <a:uFillTx/>
              <a:latin typeface="Calibri" panose="020F0502020204030204"/>
              <a:ea typeface="MS PGothic" panose="020B0600070205080204" pitchFamily="34" charset="-128"/>
              <a:cs typeface="+mn-cs"/>
            </a:endParaRPr>
          </a:p>
        </p:txBody>
      </p:sp>
      <p:sp>
        <p:nvSpPr>
          <p:cNvPr id="239" name="Rectangle 86"/>
          <p:cNvSpPr>
            <a:spLocks noChangeArrowheads="1"/>
          </p:cNvSpPr>
          <p:nvPr/>
        </p:nvSpPr>
        <p:spPr bwMode="auto">
          <a:xfrm>
            <a:off x="2514261" y="5594040"/>
            <a:ext cx="1445850" cy="283088"/>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40" name="Text Box 85"/>
          <p:cNvSpPr txBox="1">
            <a:spLocks noChangeArrowheads="1"/>
          </p:cNvSpPr>
          <p:nvPr/>
        </p:nvSpPr>
        <p:spPr bwMode="auto">
          <a:xfrm>
            <a:off x="2500404" y="5552612"/>
            <a:ext cx="1435008" cy="40011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rPr>
              <a:t>acc_conn(x)</a:t>
            </a: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241" name="Group 92"/>
          <p:cNvGrpSpPr/>
          <p:nvPr/>
        </p:nvGrpSpPr>
        <p:grpSpPr bwMode="auto">
          <a:xfrm>
            <a:off x="1696017" y="4472044"/>
            <a:ext cx="775403" cy="566176"/>
            <a:chOff x="-44" y="1473"/>
            <a:chExt cx="981" cy="1105"/>
          </a:xfrm>
        </p:grpSpPr>
        <p:pic>
          <p:nvPicPr>
            <p:cNvPr id="242" name="Picture 9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Freeform 94"/>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grpSp>
      <p:grpSp>
        <p:nvGrpSpPr>
          <p:cNvPr id="244" name="Group 95"/>
          <p:cNvGrpSpPr/>
          <p:nvPr/>
        </p:nvGrpSpPr>
        <p:grpSpPr bwMode="auto">
          <a:xfrm>
            <a:off x="4073636" y="4451330"/>
            <a:ext cx="318750" cy="557545"/>
            <a:chOff x="4140" y="429"/>
            <a:chExt cx="1425" cy="2396"/>
          </a:xfrm>
        </p:grpSpPr>
        <p:sp>
          <p:nvSpPr>
            <p:cNvPr id="245" name="Freeform 96"/>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46" name="Rectangle 97"/>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47" name="Freeform 98"/>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48" name="Freeform 99"/>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49" name="Rectangle 100"/>
            <p:cNvSpPr>
              <a:spLocks noChangeArrowheads="1"/>
            </p:cNvSpPr>
            <p:nvPr/>
          </p:nvSpPr>
          <p:spPr bwMode="auto">
            <a:xfrm>
              <a:off x="4214" y="696"/>
              <a:ext cx="592"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250" name="Group 101"/>
            <p:cNvGrpSpPr/>
            <p:nvPr/>
          </p:nvGrpSpPr>
          <p:grpSpPr bwMode="auto">
            <a:xfrm>
              <a:off x="4749" y="668"/>
              <a:ext cx="581" cy="145"/>
              <a:chOff x="614" y="2568"/>
              <a:chExt cx="725" cy="139"/>
            </a:xfrm>
          </p:grpSpPr>
          <p:sp>
            <p:nvSpPr>
              <p:cNvPr id="275" name="AutoShape 102"/>
              <p:cNvSpPr>
                <a:spLocks noChangeArrowheads="1"/>
              </p:cNvSpPr>
              <p:nvPr/>
            </p:nvSpPr>
            <p:spPr bwMode="auto">
              <a:xfrm>
                <a:off x="617" y="2566"/>
                <a:ext cx="721" cy="14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76" name="AutoShape 103"/>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grpSp>
        <p:sp>
          <p:nvSpPr>
            <p:cNvPr id="251" name="Rectangle 104"/>
            <p:cNvSpPr>
              <a:spLocks noChangeArrowheads="1"/>
            </p:cNvSpPr>
            <p:nvPr/>
          </p:nvSpPr>
          <p:spPr bwMode="auto">
            <a:xfrm>
              <a:off x="4221" y="1022"/>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252" name="Group 105"/>
            <p:cNvGrpSpPr/>
            <p:nvPr/>
          </p:nvGrpSpPr>
          <p:grpSpPr bwMode="auto">
            <a:xfrm>
              <a:off x="4747" y="994"/>
              <a:ext cx="581" cy="134"/>
              <a:chOff x="614" y="2568"/>
              <a:chExt cx="725" cy="139"/>
            </a:xfrm>
          </p:grpSpPr>
          <p:sp>
            <p:nvSpPr>
              <p:cNvPr id="273" name="AutoShape 106"/>
              <p:cNvSpPr>
                <a:spLocks noChangeArrowheads="1"/>
              </p:cNvSpPr>
              <p:nvPr/>
            </p:nvSpPr>
            <p:spPr bwMode="auto">
              <a:xfrm>
                <a:off x="611" y="2567"/>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74" name="AutoShape 107"/>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grpSp>
        <p:sp>
          <p:nvSpPr>
            <p:cNvPr id="253" name="Rectangle 108"/>
            <p:cNvSpPr>
              <a:spLocks noChangeArrowheads="1"/>
            </p:cNvSpPr>
            <p:nvPr/>
          </p:nvSpPr>
          <p:spPr bwMode="auto">
            <a:xfrm>
              <a:off x="4214" y="1356"/>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54" name="Rectangle 109"/>
            <p:cNvSpPr>
              <a:spLocks noChangeArrowheads="1"/>
            </p:cNvSpPr>
            <p:nvPr/>
          </p:nvSpPr>
          <p:spPr bwMode="auto">
            <a:xfrm>
              <a:off x="4227" y="1653"/>
              <a:ext cx="598"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255" name="Group 110"/>
            <p:cNvGrpSpPr/>
            <p:nvPr/>
          </p:nvGrpSpPr>
          <p:grpSpPr bwMode="auto">
            <a:xfrm>
              <a:off x="4735" y="1627"/>
              <a:ext cx="582" cy="151"/>
              <a:chOff x="614" y="2568"/>
              <a:chExt cx="725" cy="139"/>
            </a:xfrm>
          </p:grpSpPr>
          <p:sp>
            <p:nvSpPr>
              <p:cNvPr id="271" name="AutoShape 111"/>
              <p:cNvSpPr>
                <a:spLocks noChangeArrowheads="1"/>
              </p:cNvSpPr>
              <p:nvPr/>
            </p:nvSpPr>
            <p:spPr bwMode="auto">
              <a:xfrm>
                <a:off x="618" y="2571"/>
                <a:ext cx="720" cy="137"/>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72" name="AutoShape 112"/>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grpSp>
        <p:sp>
          <p:nvSpPr>
            <p:cNvPr id="256" name="Freeform 113"/>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grpSp>
          <p:nvGrpSpPr>
            <p:cNvPr id="257" name="Group 114"/>
            <p:cNvGrpSpPr/>
            <p:nvPr/>
          </p:nvGrpSpPr>
          <p:grpSpPr bwMode="auto">
            <a:xfrm>
              <a:off x="4739" y="1327"/>
              <a:ext cx="582" cy="139"/>
              <a:chOff x="614" y="2568"/>
              <a:chExt cx="725" cy="139"/>
            </a:xfrm>
          </p:grpSpPr>
          <p:sp>
            <p:nvSpPr>
              <p:cNvPr id="269" name="AutoShape 115"/>
              <p:cNvSpPr>
                <a:spLocks noChangeArrowheads="1"/>
              </p:cNvSpPr>
              <p:nvPr/>
            </p:nvSpPr>
            <p:spPr bwMode="auto">
              <a:xfrm>
                <a:off x="613" y="2568"/>
                <a:ext cx="728" cy="141"/>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70" name="AutoShape 116"/>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grpSp>
        <p:sp>
          <p:nvSpPr>
            <p:cNvPr id="258" name="Rectangle 117"/>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59" name="Freeform 118"/>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60" name="Freeform 119"/>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61" name="Oval 120"/>
            <p:cNvSpPr>
              <a:spLocks noChangeArrowheads="1"/>
            </p:cNvSpPr>
            <p:nvPr/>
          </p:nvSpPr>
          <p:spPr bwMode="auto">
            <a:xfrm>
              <a:off x="5518" y="2610"/>
              <a:ext cx="47" cy="96"/>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62" name="Freeform 121"/>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63" name="AutoShape 122"/>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64" name="AutoShape 123"/>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65" name="Oval 124"/>
            <p:cNvSpPr>
              <a:spLocks noChangeArrowheads="1"/>
            </p:cNvSpPr>
            <p:nvPr/>
          </p:nvSpPr>
          <p:spPr bwMode="auto">
            <a:xfrm>
              <a:off x="4308" y="2380"/>
              <a:ext cx="155" cy="14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66" name="Oval 125"/>
            <p:cNvSpPr>
              <a:spLocks noChangeArrowheads="1"/>
            </p:cNvSpPr>
            <p:nvPr/>
          </p:nvSpPr>
          <p:spPr bwMode="auto">
            <a:xfrm>
              <a:off x="4483" y="2387"/>
              <a:ext cx="161" cy="141"/>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400" b="0" i="0" u="none" strike="noStrike" kern="0" cap="none" spc="0" normalizeH="0" baseline="0" noProof="0">
                <a:ln>
                  <a:noFill/>
                </a:ln>
                <a:solidFill>
                  <a:srgbClr val="FF0000"/>
                </a:solidFill>
                <a:effectLst/>
                <a:uLnTx/>
                <a:uFillTx/>
                <a:latin typeface="Calibri" panose="020F0502020204030204"/>
                <a:ea typeface="MS PGothic" panose="020B0600070205080204" pitchFamily="34" charset="-128"/>
                <a:cs typeface="Arial" panose="020B0604020202020204" pitchFamily="34" charset="0"/>
              </a:endParaRPr>
            </a:p>
          </p:txBody>
        </p:sp>
        <p:sp>
          <p:nvSpPr>
            <p:cNvPr id="267" name="Oval 126"/>
            <p:cNvSpPr>
              <a:spLocks noChangeArrowheads="1"/>
            </p:cNvSpPr>
            <p:nvPr/>
          </p:nvSpPr>
          <p:spPr bwMode="auto">
            <a:xfrm>
              <a:off x="4664" y="2380"/>
              <a:ext cx="155" cy="141"/>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sp>
          <p:nvSpPr>
            <p:cNvPr id="268" name="Rectangle 127"/>
            <p:cNvSpPr>
              <a:spLocks noChangeArrowheads="1"/>
            </p:cNvSpPr>
            <p:nvPr/>
          </p:nvSpPr>
          <p:spPr bwMode="auto">
            <a:xfrm>
              <a:off x="5061" y="1838"/>
              <a:ext cx="87" cy="757"/>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2000" b="0" i="0" u="none" strike="noStrike" kern="0" cap="none" spc="0" normalizeH="0" baseline="0" noProof="0">
                <a:ln>
                  <a:noFill/>
                </a:ln>
                <a:solidFill>
                  <a:srgbClr val="000000"/>
                </a:solidFill>
                <a:effectLst/>
                <a:uLnTx/>
                <a:uFillTx/>
                <a:latin typeface="Calibri" panose="020F0502020204030204"/>
                <a:ea typeface="MS PGothic" panose="020B0600070205080204" pitchFamily="34" charset="-128"/>
                <a:cs typeface="+mn-cs"/>
              </a:endParaRPr>
            </a:p>
          </p:txBody>
        </p:sp>
      </p:grpSp>
      <p:sp>
        <p:nvSpPr>
          <p:cNvPr id="69"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dissolve">
                                      <p:cBhvr>
                                        <p:cTn id="7"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2-way handshake scenarios</a:t>
            </a:r>
            <a:endParaRPr lang="en-US" sz="4800" dirty="0"/>
          </a:p>
        </p:txBody>
      </p:sp>
      <p:grpSp>
        <p:nvGrpSpPr>
          <p:cNvPr id="423" name="Group 422"/>
          <p:cNvGrpSpPr/>
          <p:nvPr/>
        </p:nvGrpSpPr>
        <p:grpSpPr>
          <a:xfrm>
            <a:off x="435655" y="1435139"/>
            <a:ext cx="3855401" cy="3186116"/>
            <a:chOff x="435655" y="1990325"/>
            <a:chExt cx="3855401" cy="3186116"/>
          </a:xfrm>
        </p:grpSpPr>
        <p:sp>
          <p:nvSpPr>
            <p:cNvPr id="424" name="Line 25"/>
            <p:cNvSpPr>
              <a:spLocks noChangeShapeType="1"/>
            </p:cNvSpPr>
            <p:nvPr/>
          </p:nvSpPr>
          <p:spPr bwMode="auto">
            <a:xfrm flipH="1">
              <a:off x="1461180" y="2545950"/>
              <a:ext cx="1588" cy="2470150"/>
            </a:xfrm>
            <a:prstGeom prst="line">
              <a:avLst/>
            </a:prstGeom>
            <a:noFill/>
            <a:ln w="9525">
              <a:solidFill>
                <a:srgbClr val="777777"/>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25" name="Line 39"/>
            <p:cNvSpPr>
              <a:spLocks noChangeShapeType="1"/>
            </p:cNvSpPr>
            <p:nvPr/>
          </p:nvSpPr>
          <p:spPr bwMode="auto">
            <a:xfrm flipH="1">
              <a:off x="2991529" y="2618975"/>
              <a:ext cx="0" cy="2524525"/>
            </a:xfrm>
            <a:prstGeom prst="line">
              <a:avLst/>
            </a:prstGeom>
            <a:noFill/>
            <a:ln w="9525">
              <a:solidFill>
                <a:srgbClr val="777777"/>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26" name="Group 93"/>
            <p:cNvGrpSpPr/>
            <p:nvPr/>
          </p:nvGrpSpPr>
          <p:grpSpPr bwMode="auto">
            <a:xfrm>
              <a:off x="1386567" y="4700191"/>
              <a:ext cx="2405063" cy="476250"/>
              <a:chOff x="1097" y="2807"/>
              <a:chExt cx="1515" cy="300"/>
            </a:xfrm>
          </p:grpSpPr>
          <p:sp>
            <p:nvSpPr>
              <p:cNvPr id="488" name="Line 40"/>
              <p:cNvSpPr>
                <a:spLocks noChangeShapeType="1"/>
              </p:cNvSpPr>
              <p:nvPr/>
            </p:nvSpPr>
            <p:spPr bwMode="auto">
              <a:xfrm>
                <a:off x="1097" y="2964"/>
                <a:ext cx="1515" cy="0"/>
              </a:xfrm>
              <a:prstGeom prst="line">
                <a:avLst/>
              </a:prstGeom>
              <a:noFill/>
              <a:ln w="28575">
                <a:solidFill>
                  <a:srgbClr val="CC0000"/>
                </a:solidFill>
                <a:prstDash val="dash"/>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89" name="Text Box 85"/>
              <p:cNvSpPr txBox="1">
                <a:spLocks noChangeArrowheads="1"/>
              </p:cNvSpPr>
              <p:nvPr/>
            </p:nvSpPr>
            <p:spPr bwMode="auto">
              <a:xfrm>
                <a:off x="1269" y="2807"/>
                <a:ext cx="706" cy="300"/>
              </a:xfrm>
              <a:prstGeom prst="rect">
                <a:avLst/>
              </a:prstGeom>
              <a:solidFill>
                <a:srgbClr val="FFFFFF"/>
              </a:solid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connection </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x completes</a:t>
                </a:r>
                <a:endParaRPr kumimoji="0" lang="en-US" sz="14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427" name="Group 102"/>
            <p:cNvGrpSpPr/>
            <p:nvPr/>
          </p:nvGrpSpPr>
          <p:grpSpPr bwMode="auto">
            <a:xfrm>
              <a:off x="435655" y="1990325"/>
              <a:ext cx="3389313" cy="2136775"/>
              <a:chOff x="484" y="1100"/>
              <a:chExt cx="2135" cy="1346"/>
            </a:xfrm>
          </p:grpSpPr>
          <p:sp>
            <p:nvSpPr>
              <p:cNvPr id="439" name="Text Box 103"/>
              <p:cNvSpPr txBox="1">
                <a:spLocks noChangeArrowheads="1"/>
              </p:cNvSpPr>
              <p:nvPr/>
            </p:nvSpPr>
            <p:spPr bwMode="auto">
              <a:xfrm>
                <a:off x="484" y="1393"/>
                <a:ext cx="613" cy="366"/>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choose x</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40" name="Line 104"/>
              <p:cNvSpPr>
                <a:spLocks noChangeShapeType="1"/>
              </p:cNvSpPr>
              <p:nvPr/>
            </p:nvSpPr>
            <p:spPr bwMode="auto">
              <a:xfrm>
                <a:off x="1159" y="1516"/>
                <a:ext cx="932" cy="199"/>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41" name="Line 105"/>
              <p:cNvSpPr>
                <a:spLocks noChangeShapeType="1"/>
              </p:cNvSpPr>
              <p:nvPr/>
            </p:nvSpPr>
            <p:spPr bwMode="auto">
              <a:xfrm flipH="1">
                <a:off x="1121" y="1739"/>
                <a:ext cx="990" cy="602"/>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42" name="Rectangle 106"/>
              <p:cNvSpPr>
                <a:spLocks noChangeArrowheads="1"/>
              </p:cNvSpPr>
              <p:nvPr/>
            </p:nvSpPr>
            <p:spPr bwMode="auto">
              <a:xfrm>
                <a:off x="1359" y="1507"/>
                <a:ext cx="490" cy="206"/>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43" name="Text Box 107"/>
              <p:cNvSpPr txBox="1">
                <a:spLocks noChangeArrowheads="1"/>
              </p:cNvSpPr>
              <p:nvPr/>
            </p:nvSpPr>
            <p:spPr bwMode="auto">
              <a:xfrm>
                <a:off x="1214" y="1486"/>
                <a:ext cx="802"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req_conn(x)</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44" name="Rectangle 108"/>
              <p:cNvSpPr>
                <a:spLocks noChangeArrowheads="1"/>
              </p:cNvSpPr>
              <p:nvPr/>
            </p:nvSpPr>
            <p:spPr bwMode="auto">
              <a:xfrm>
                <a:off x="1471" y="1774"/>
                <a:ext cx="277" cy="206"/>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45" name="Text Box 109"/>
              <p:cNvSpPr txBox="1">
                <a:spLocks noChangeArrowheads="1"/>
              </p:cNvSpPr>
              <p:nvPr/>
            </p:nvSpPr>
            <p:spPr bwMode="auto">
              <a:xfrm>
                <a:off x="2133" y="1649"/>
                <a:ext cx="486"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rPr>
                  <a:t>ESTAB</a:t>
                </a:r>
                <a:endPar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446" name="Text Box 110"/>
              <p:cNvSpPr txBox="1">
                <a:spLocks noChangeArrowheads="1"/>
              </p:cNvSpPr>
              <p:nvPr/>
            </p:nvSpPr>
            <p:spPr bwMode="auto">
              <a:xfrm>
                <a:off x="583" y="2234"/>
                <a:ext cx="486"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rPr>
                  <a:t>ESTAB</a:t>
                </a:r>
                <a:endPar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447" name="Oval 111"/>
              <p:cNvSpPr>
                <a:spLocks noChangeArrowheads="1"/>
              </p:cNvSpPr>
              <p:nvPr/>
            </p:nvSpPr>
            <p:spPr bwMode="auto">
              <a:xfrm>
                <a:off x="1095" y="2298"/>
                <a:ext cx="57" cy="56"/>
              </a:xfrm>
              <a:prstGeom prst="ellipse">
                <a:avLst/>
              </a:prstGeom>
              <a:solidFill>
                <a:srgbClr val="CC0000"/>
              </a:solidFill>
              <a:ln w="952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448" name="Oval 112"/>
              <p:cNvSpPr>
                <a:spLocks noChangeArrowheads="1"/>
              </p:cNvSpPr>
              <p:nvPr/>
            </p:nvSpPr>
            <p:spPr bwMode="auto">
              <a:xfrm>
                <a:off x="2065" y="1723"/>
                <a:ext cx="57" cy="56"/>
              </a:xfrm>
              <a:prstGeom prst="ellipse">
                <a:avLst/>
              </a:prstGeom>
              <a:solidFill>
                <a:srgbClr val="CC0000"/>
              </a:solidFill>
              <a:ln w="952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grpSp>
            <p:nvGrpSpPr>
              <p:cNvPr id="449" name="Group 113"/>
              <p:cNvGrpSpPr/>
              <p:nvPr/>
            </p:nvGrpSpPr>
            <p:grpSpPr bwMode="auto">
              <a:xfrm>
                <a:off x="1277" y="1861"/>
                <a:ext cx="803" cy="212"/>
                <a:chOff x="1065" y="2085"/>
                <a:chExt cx="803" cy="212"/>
              </a:xfrm>
            </p:grpSpPr>
            <p:sp>
              <p:nvSpPr>
                <p:cNvPr id="486" name="Rectangle 114"/>
                <p:cNvSpPr>
                  <a:spLocks noChangeArrowheads="1"/>
                </p:cNvSpPr>
                <p:nvPr/>
              </p:nvSpPr>
              <p:spPr bwMode="auto">
                <a:xfrm>
                  <a:off x="1137" y="2123"/>
                  <a:ext cx="675" cy="164"/>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87" name="Text Box 115"/>
                <p:cNvSpPr txBox="1">
                  <a:spLocks noChangeArrowheads="1"/>
                </p:cNvSpPr>
                <p:nvPr/>
              </p:nvSpPr>
              <p:spPr bwMode="auto">
                <a:xfrm>
                  <a:off x="1065" y="2085"/>
                  <a:ext cx="803"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acc_conn(x)</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450" name="Group 116"/>
              <p:cNvGrpSpPr/>
              <p:nvPr/>
            </p:nvGrpSpPr>
            <p:grpSpPr bwMode="auto">
              <a:xfrm>
                <a:off x="834" y="1112"/>
                <a:ext cx="391" cy="307"/>
                <a:chOff x="-44" y="1473"/>
                <a:chExt cx="981" cy="1105"/>
              </a:xfrm>
            </p:grpSpPr>
            <p:pic>
              <p:nvPicPr>
                <p:cNvPr id="484" name="Picture 117"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5" name="Freeform 118"/>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451" name="Group 119"/>
              <p:cNvGrpSpPr/>
              <p:nvPr/>
            </p:nvGrpSpPr>
            <p:grpSpPr bwMode="auto">
              <a:xfrm>
                <a:off x="1973" y="1100"/>
                <a:ext cx="212" cy="323"/>
                <a:chOff x="4140" y="429"/>
                <a:chExt cx="1425" cy="2396"/>
              </a:xfrm>
            </p:grpSpPr>
            <p:sp>
              <p:nvSpPr>
                <p:cNvPr id="452" name="Freeform 120"/>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53" name="Rectangle 121"/>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54" name="Freeform 122"/>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55" name="Freeform 123"/>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56" name="Rectangle 124"/>
                <p:cNvSpPr>
                  <a:spLocks noChangeArrowheads="1"/>
                </p:cNvSpPr>
                <p:nvPr/>
              </p:nvSpPr>
              <p:spPr bwMode="auto">
                <a:xfrm>
                  <a:off x="4214" y="696"/>
                  <a:ext cx="592"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57" name="Group 125"/>
                <p:cNvGrpSpPr/>
                <p:nvPr/>
              </p:nvGrpSpPr>
              <p:grpSpPr bwMode="auto">
                <a:xfrm>
                  <a:off x="4749" y="668"/>
                  <a:ext cx="581" cy="145"/>
                  <a:chOff x="614" y="2568"/>
                  <a:chExt cx="725" cy="139"/>
                </a:xfrm>
              </p:grpSpPr>
              <p:sp>
                <p:nvSpPr>
                  <p:cNvPr id="482" name="AutoShape 126"/>
                  <p:cNvSpPr>
                    <a:spLocks noChangeArrowheads="1"/>
                  </p:cNvSpPr>
                  <p:nvPr/>
                </p:nvSpPr>
                <p:spPr bwMode="auto">
                  <a:xfrm>
                    <a:off x="617" y="2566"/>
                    <a:ext cx="721" cy="14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83" name="AutoShape 127"/>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458" name="Rectangle 128"/>
                <p:cNvSpPr>
                  <a:spLocks noChangeArrowheads="1"/>
                </p:cNvSpPr>
                <p:nvPr/>
              </p:nvSpPr>
              <p:spPr bwMode="auto">
                <a:xfrm>
                  <a:off x="4221" y="1022"/>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59" name="Group 129"/>
                <p:cNvGrpSpPr/>
                <p:nvPr/>
              </p:nvGrpSpPr>
              <p:grpSpPr bwMode="auto">
                <a:xfrm>
                  <a:off x="4747" y="994"/>
                  <a:ext cx="581" cy="134"/>
                  <a:chOff x="614" y="2568"/>
                  <a:chExt cx="725" cy="139"/>
                </a:xfrm>
              </p:grpSpPr>
              <p:sp>
                <p:nvSpPr>
                  <p:cNvPr id="480" name="AutoShape 130"/>
                  <p:cNvSpPr>
                    <a:spLocks noChangeArrowheads="1"/>
                  </p:cNvSpPr>
                  <p:nvPr/>
                </p:nvSpPr>
                <p:spPr bwMode="auto">
                  <a:xfrm>
                    <a:off x="611" y="2567"/>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81" name="AutoShape 131"/>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460" name="Rectangle 132"/>
                <p:cNvSpPr>
                  <a:spLocks noChangeArrowheads="1"/>
                </p:cNvSpPr>
                <p:nvPr/>
              </p:nvSpPr>
              <p:spPr bwMode="auto">
                <a:xfrm>
                  <a:off x="4214" y="1356"/>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61" name="Rectangle 133"/>
                <p:cNvSpPr>
                  <a:spLocks noChangeArrowheads="1"/>
                </p:cNvSpPr>
                <p:nvPr/>
              </p:nvSpPr>
              <p:spPr bwMode="auto">
                <a:xfrm>
                  <a:off x="4227" y="1653"/>
                  <a:ext cx="598"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62" name="Group 134"/>
                <p:cNvGrpSpPr/>
                <p:nvPr/>
              </p:nvGrpSpPr>
              <p:grpSpPr bwMode="auto">
                <a:xfrm>
                  <a:off x="4735" y="1627"/>
                  <a:ext cx="582" cy="151"/>
                  <a:chOff x="614" y="2568"/>
                  <a:chExt cx="725" cy="139"/>
                </a:xfrm>
              </p:grpSpPr>
              <p:sp>
                <p:nvSpPr>
                  <p:cNvPr id="478" name="AutoShape 135"/>
                  <p:cNvSpPr>
                    <a:spLocks noChangeArrowheads="1"/>
                  </p:cNvSpPr>
                  <p:nvPr/>
                </p:nvSpPr>
                <p:spPr bwMode="auto">
                  <a:xfrm>
                    <a:off x="618" y="2571"/>
                    <a:ext cx="720" cy="137"/>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79" name="AutoShape 136"/>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463" name="Freeform 137"/>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64" name="Group 138"/>
                <p:cNvGrpSpPr/>
                <p:nvPr/>
              </p:nvGrpSpPr>
              <p:grpSpPr bwMode="auto">
                <a:xfrm>
                  <a:off x="4739" y="1327"/>
                  <a:ext cx="582" cy="139"/>
                  <a:chOff x="614" y="2568"/>
                  <a:chExt cx="725" cy="139"/>
                </a:xfrm>
              </p:grpSpPr>
              <p:sp>
                <p:nvSpPr>
                  <p:cNvPr id="476" name="AutoShape 139"/>
                  <p:cNvSpPr>
                    <a:spLocks noChangeArrowheads="1"/>
                  </p:cNvSpPr>
                  <p:nvPr/>
                </p:nvSpPr>
                <p:spPr bwMode="auto">
                  <a:xfrm>
                    <a:off x="613" y="2568"/>
                    <a:ext cx="728" cy="141"/>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77" name="AutoShape 140"/>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465" name="Rectangle 141"/>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66" name="Freeform 142"/>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67" name="Freeform 143"/>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68" name="Oval 144"/>
                <p:cNvSpPr>
                  <a:spLocks noChangeArrowheads="1"/>
                </p:cNvSpPr>
                <p:nvPr/>
              </p:nvSpPr>
              <p:spPr bwMode="auto">
                <a:xfrm>
                  <a:off x="5518" y="2610"/>
                  <a:ext cx="47" cy="96"/>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69" name="Freeform 145"/>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70" name="AutoShape 146"/>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71" name="AutoShape 147"/>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72" name="Oval 148"/>
                <p:cNvSpPr>
                  <a:spLocks noChangeArrowheads="1"/>
                </p:cNvSpPr>
                <p:nvPr/>
              </p:nvSpPr>
              <p:spPr bwMode="auto">
                <a:xfrm>
                  <a:off x="4308" y="2380"/>
                  <a:ext cx="155" cy="14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73" name="Oval 149"/>
                <p:cNvSpPr>
                  <a:spLocks noChangeArrowheads="1"/>
                </p:cNvSpPr>
                <p:nvPr/>
              </p:nvSpPr>
              <p:spPr bwMode="auto">
                <a:xfrm>
                  <a:off x="4483" y="2387"/>
                  <a:ext cx="161" cy="141"/>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74" name="Oval 150"/>
                <p:cNvSpPr>
                  <a:spLocks noChangeArrowheads="1"/>
                </p:cNvSpPr>
                <p:nvPr/>
              </p:nvSpPr>
              <p:spPr bwMode="auto">
                <a:xfrm>
                  <a:off x="4664" y="2380"/>
                  <a:ext cx="155" cy="141"/>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75" name="Rectangle 151"/>
                <p:cNvSpPr>
                  <a:spLocks noChangeArrowheads="1"/>
                </p:cNvSpPr>
                <p:nvPr/>
              </p:nvSpPr>
              <p:spPr bwMode="auto">
                <a:xfrm>
                  <a:off x="5061" y="1838"/>
                  <a:ext cx="87" cy="757"/>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sp>
          <p:nvSpPr>
            <p:cNvPr id="428" name="Oval 159"/>
            <p:cNvSpPr>
              <a:spLocks noChangeArrowheads="1"/>
            </p:cNvSpPr>
            <p:nvPr/>
          </p:nvSpPr>
          <p:spPr bwMode="auto">
            <a:xfrm>
              <a:off x="1416094" y="3893738"/>
              <a:ext cx="90488" cy="88900"/>
            </a:xfrm>
            <a:prstGeom prst="ellipse">
              <a:avLst/>
            </a:prstGeom>
            <a:solidFill>
              <a:srgbClr val="CC0000"/>
            </a:solidFill>
            <a:ln w="952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429" name="Line 169"/>
            <p:cNvSpPr>
              <a:spLocks noChangeShapeType="1"/>
            </p:cNvSpPr>
            <p:nvPr/>
          </p:nvSpPr>
          <p:spPr bwMode="auto">
            <a:xfrm>
              <a:off x="1511344" y="3966763"/>
              <a:ext cx="1479550" cy="315913"/>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30" name="Rectangle 170"/>
            <p:cNvSpPr>
              <a:spLocks noChangeArrowheads="1"/>
            </p:cNvSpPr>
            <p:nvPr/>
          </p:nvSpPr>
          <p:spPr bwMode="auto">
            <a:xfrm>
              <a:off x="1828844" y="3952476"/>
              <a:ext cx="777875" cy="327025"/>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31" name="Text Box 171"/>
            <p:cNvSpPr txBox="1">
              <a:spLocks noChangeArrowheads="1"/>
            </p:cNvSpPr>
            <p:nvPr/>
          </p:nvSpPr>
          <p:spPr bwMode="auto">
            <a:xfrm>
              <a:off x="1689144" y="3919138"/>
              <a:ext cx="1092200"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data(x+1)</a:t>
              </a: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32" name="Oval 172"/>
            <p:cNvSpPr>
              <a:spLocks noChangeArrowheads="1"/>
            </p:cNvSpPr>
            <p:nvPr/>
          </p:nvSpPr>
          <p:spPr bwMode="auto">
            <a:xfrm>
              <a:off x="2960731" y="4250926"/>
              <a:ext cx="90488" cy="88900"/>
            </a:xfrm>
            <a:prstGeom prst="ellipse">
              <a:avLst/>
            </a:prstGeom>
            <a:solidFill>
              <a:srgbClr val="CC0000"/>
            </a:solidFill>
            <a:ln w="952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433" name="Text Box 173"/>
            <p:cNvSpPr txBox="1">
              <a:spLocks noChangeArrowheads="1"/>
            </p:cNvSpPr>
            <p:nvPr/>
          </p:nvSpPr>
          <p:spPr bwMode="auto">
            <a:xfrm>
              <a:off x="3119481" y="4011213"/>
              <a:ext cx="1171575" cy="508000"/>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85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accept</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85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data(x+1)</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434" name="Group 433"/>
            <p:cNvGrpSpPr/>
            <p:nvPr/>
          </p:nvGrpSpPr>
          <p:grpSpPr>
            <a:xfrm flipH="1">
              <a:off x="1449388" y="4279047"/>
              <a:ext cx="1539875" cy="390924"/>
              <a:chOff x="796245" y="5993547"/>
              <a:chExt cx="1539875" cy="390924"/>
            </a:xfrm>
          </p:grpSpPr>
          <p:sp>
            <p:nvSpPr>
              <p:cNvPr id="436" name="Line 169"/>
              <p:cNvSpPr>
                <a:spLocks noChangeShapeType="1"/>
              </p:cNvSpPr>
              <p:nvPr/>
            </p:nvSpPr>
            <p:spPr bwMode="auto">
              <a:xfrm>
                <a:off x="796245" y="6007834"/>
                <a:ext cx="1479550" cy="315913"/>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37" name="Rectangle 170"/>
              <p:cNvSpPr>
                <a:spLocks noChangeArrowheads="1"/>
              </p:cNvSpPr>
              <p:nvPr/>
            </p:nvSpPr>
            <p:spPr bwMode="auto">
              <a:xfrm>
                <a:off x="1113745" y="5993547"/>
                <a:ext cx="859292" cy="390924"/>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438" name="Oval 172"/>
              <p:cNvSpPr>
                <a:spLocks noChangeArrowheads="1"/>
              </p:cNvSpPr>
              <p:nvPr/>
            </p:nvSpPr>
            <p:spPr bwMode="auto">
              <a:xfrm>
                <a:off x="2245632" y="6291997"/>
                <a:ext cx="90488" cy="88900"/>
              </a:xfrm>
              <a:prstGeom prst="ellipse">
                <a:avLst/>
              </a:prstGeom>
              <a:solidFill>
                <a:srgbClr val="CC0000"/>
              </a:solidFill>
              <a:ln w="952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grpSp>
        <p:sp>
          <p:nvSpPr>
            <p:cNvPr id="435" name="Text Box 171"/>
            <p:cNvSpPr txBox="1">
              <a:spLocks noChangeArrowheads="1"/>
            </p:cNvSpPr>
            <p:nvPr/>
          </p:nvSpPr>
          <p:spPr bwMode="auto">
            <a:xfrm>
              <a:off x="1735694" y="4283529"/>
              <a:ext cx="1071127" cy="338554"/>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ACK(x+1)</a:t>
              </a: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9" name="Group 8"/>
          <p:cNvGrpSpPr/>
          <p:nvPr/>
        </p:nvGrpSpPr>
        <p:grpSpPr>
          <a:xfrm>
            <a:off x="1273629" y="5146706"/>
            <a:ext cx="1773114" cy="1003723"/>
            <a:chOff x="1273629" y="5146706"/>
            <a:chExt cx="1773114" cy="1003723"/>
          </a:xfrm>
        </p:grpSpPr>
        <p:sp>
          <p:nvSpPr>
            <p:cNvPr id="4" name="TextBox 3"/>
            <p:cNvSpPr txBox="1"/>
            <p:nvPr/>
          </p:nvSpPr>
          <p:spPr>
            <a:xfrm>
              <a:off x="1273629" y="5146706"/>
              <a:ext cx="17731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 problem!</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descr="A picture containing drawing&#10;&#10;Description automatically generated"/>
            <p:cNvPicPr>
              <a:picLocks noChangeAspect="1"/>
            </p:cNvPicPr>
            <p:nvPr/>
          </p:nvPicPr>
          <p:blipFill>
            <a:blip r:embed="rId2"/>
            <a:stretch>
              <a:fillRect/>
            </a:stretch>
          </p:blipFill>
          <p:spPr>
            <a:xfrm>
              <a:off x="1812470" y="5524500"/>
              <a:ext cx="625929" cy="625929"/>
            </a:xfrm>
            <a:prstGeom prst="rect">
              <a:avLst/>
            </a:prstGeom>
          </p:spPr>
        </p:pic>
      </p:grpSp>
      <p:sp>
        <p:nvSpPr>
          <p:cNvPr id="73"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xit" presetSubtype="0" fill="hold" nodeType="withEffect">
                                  <p:stCondLst>
                                    <p:cond delay="0"/>
                                  </p:stCondLst>
                                  <p:childTnLst>
                                    <p:animEffect transition="out" filter="dissolve">
                                      <p:cBhvr>
                                        <p:cTn id="9" dur="500"/>
                                        <p:tgtEl>
                                          <p:spTgt spid="423"/>
                                        </p:tgtEl>
                                      </p:cBhvr>
                                    </p:animEffect>
                                    <p:set>
                                      <p:cBhvr>
                                        <p:cTn id="10" dur="1" fill="hold">
                                          <p:stCondLst>
                                            <p:cond delay="499"/>
                                          </p:stCondLst>
                                        </p:cTn>
                                        <p:tgtEl>
                                          <p:spTgt spid="423"/>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690" y="289325"/>
            <a:ext cx="11393310" cy="894622"/>
          </a:xfrm>
        </p:spPr>
        <p:txBody>
          <a:bodyPr>
            <a:normAutofit/>
          </a:bodyPr>
          <a:lstStyle/>
          <a:p>
            <a:r>
              <a:rPr lang="en-US" sz="4800" dirty="0"/>
              <a:t>2-way handshake scenarios</a:t>
            </a:r>
            <a:endParaRPr lang="en-US" sz="4800" dirty="0"/>
          </a:p>
        </p:txBody>
      </p:sp>
      <p:grpSp>
        <p:nvGrpSpPr>
          <p:cNvPr id="3" name="Group 2"/>
          <p:cNvGrpSpPr/>
          <p:nvPr/>
        </p:nvGrpSpPr>
        <p:grpSpPr>
          <a:xfrm>
            <a:off x="5262108" y="1983508"/>
            <a:ext cx="1530350" cy="4033838"/>
            <a:chOff x="5276623" y="2475192"/>
            <a:chExt cx="1530350" cy="4033838"/>
          </a:xfrm>
        </p:grpSpPr>
        <p:sp>
          <p:nvSpPr>
            <p:cNvPr id="279" name="Line 25"/>
            <p:cNvSpPr>
              <a:spLocks noChangeShapeType="1"/>
            </p:cNvSpPr>
            <p:nvPr/>
          </p:nvSpPr>
          <p:spPr bwMode="auto">
            <a:xfrm flipH="1">
              <a:off x="5276623" y="2475192"/>
              <a:ext cx="1588" cy="2470150"/>
            </a:xfrm>
            <a:prstGeom prst="line">
              <a:avLst/>
            </a:prstGeom>
            <a:noFill/>
            <a:ln w="9525">
              <a:solidFill>
                <a:srgbClr val="777777"/>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0" name="Line 39"/>
            <p:cNvSpPr>
              <a:spLocks noChangeShapeType="1"/>
            </p:cNvSpPr>
            <p:nvPr/>
          </p:nvSpPr>
          <p:spPr bwMode="auto">
            <a:xfrm flipH="1">
              <a:off x="6805386" y="2548217"/>
              <a:ext cx="1587" cy="3960813"/>
            </a:xfrm>
            <a:prstGeom prst="line">
              <a:avLst/>
            </a:prstGeom>
            <a:noFill/>
            <a:ln w="9525">
              <a:solidFill>
                <a:srgbClr val="777777"/>
              </a:solidFill>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120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7" name="Group 6"/>
          <p:cNvGrpSpPr/>
          <p:nvPr/>
        </p:nvGrpSpPr>
        <p:grpSpPr>
          <a:xfrm>
            <a:off x="6768421" y="5356225"/>
            <a:ext cx="847724" cy="336550"/>
            <a:chOff x="11151735" y="5148718"/>
            <a:chExt cx="847724" cy="336550"/>
          </a:xfrm>
        </p:grpSpPr>
        <p:sp>
          <p:nvSpPr>
            <p:cNvPr id="284" name="Text Box 44"/>
            <p:cNvSpPr txBox="1">
              <a:spLocks noChangeArrowheads="1"/>
            </p:cNvSpPr>
            <p:nvPr/>
          </p:nvSpPr>
          <p:spPr bwMode="auto">
            <a:xfrm>
              <a:off x="11227935" y="5148718"/>
              <a:ext cx="771524"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rPr>
                <a:t>ESTAB</a:t>
              </a:r>
              <a:endParaRPr kumimoji="0" lang="en-US" sz="1600" b="0" i="0" u="none" strike="noStrike" kern="0" cap="none" spc="0" normalizeH="0" baseline="0" noProof="0" dirty="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285" name="Oval 45"/>
            <p:cNvSpPr>
              <a:spLocks noChangeArrowheads="1"/>
            </p:cNvSpPr>
            <p:nvPr/>
          </p:nvSpPr>
          <p:spPr bwMode="auto">
            <a:xfrm>
              <a:off x="11151735" y="5275718"/>
              <a:ext cx="90487" cy="88900"/>
            </a:xfrm>
            <a:prstGeom prst="ellipse">
              <a:avLst/>
            </a:prstGeom>
            <a:solidFill>
              <a:srgbClr val="CC0000"/>
            </a:solidFill>
            <a:ln w="952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grpSp>
      <p:grpSp>
        <p:nvGrpSpPr>
          <p:cNvPr id="5" name="Group 4"/>
          <p:cNvGrpSpPr/>
          <p:nvPr/>
        </p:nvGrpSpPr>
        <p:grpSpPr>
          <a:xfrm>
            <a:off x="3998688" y="2674935"/>
            <a:ext cx="2841623" cy="2849565"/>
            <a:chOff x="8352974" y="2492829"/>
            <a:chExt cx="2841623" cy="2849565"/>
          </a:xfrm>
        </p:grpSpPr>
        <p:sp>
          <p:nvSpPr>
            <p:cNvPr id="282" name="Text Box 42"/>
            <p:cNvSpPr txBox="1">
              <a:spLocks noChangeArrowheads="1"/>
            </p:cNvSpPr>
            <p:nvPr/>
          </p:nvSpPr>
          <p:spPr bwMode="auto">
            <a:xfrm>
              <a:off x="8352974" y="2492829"/>
              <a:ext cx="1273174" cy="752475"/>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85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retransmit</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85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req_conn(x)</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3" name="Freeform 43"/>
            <p:cNvSpPr/>
            <p:nvPr/>
          </p:nvSpPr>
          <p:spPr bwMode="auto">
            <a:xfrm>
              <a:off x="9667423" y="2783342"/>
              <a:ext cx="1527174" cy="2559052"/>
            </a:xfrm>
            <a:custGeom>
              <a:avLst/>
              <a:gdLst>
                <a:gd name="T0" fmla="*/ 0 w 962"/>
                <a:gd name="T1" fmla="*/ 0 h 1612"/>
                <a:gd name="T2" fmla="*/ 306 w 962"/>
                <a:gd name="T3" fmla="*/ 234 h 1612"/>
                <a:gd name="T4" fmla="*/ 467 w 962"/>
                <a:gd name="T5" fmla="*/ 1342 h 1612"/>
                <a:gd name="T6" fmla="*/ 962 w 962"/>
                <a:gd name="T7" fmla="*/ 1612 h 16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62" h="1612">
                  <a:moveTo>
                    <a:pt x="0" y="0"/>
                  </a:moveTo>
                  <a:cubicBezTo>
                    <a:pt x="50" y="40"/>
                    <a:pt x="228" y="10"/>
                    <a:pt x="306" y="234"/>
                  </a:cubicBezTo>
                  <a:cubicBezTo>
                    <a:pt x="384" y="458"/>
                    <a:pt x="358" y="1112"/>
                    <a:pt x="467" y="1342"/>
                  </a:cubicBezTo>
                  <a:cubicBezTo>
                    <a:pt x="576" y="1572"/>
                    <a:pt x="779" y="1601"/>
                    <a:pt x="962" y="1612"/>
                  </a:cubicBezTo>
                </a:path>
              </a:pathLst>
            </a:custGeom>
            <a:noFill/>
            <a:ln w="28575" cap="flat" cmpd="sng">
              <a:solidFill>
                <a:srgbClr val="000099"/>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86" name="Group 46"/>
            <p:cNvGrpSpPr/>
            <p:nvPr/>
          </p:nvGrpSpPr>
          <p:grpSpPr bwMode="auto">
            <a:xfrm>
              <a:off x="9764261" y="3386592"/>
              <a:ext cx="1273174" cy="336550"/>
              <a:chOff x="1065" y="2085"/>
              <a:chExt cx="802" cy="212"/>
            </a:xfrm>
          </p:grpSpPr>
          <p:sp>
            <p:nvSpPr>
              <p:cNvPr id="288" name="Rectangle 47"/>
              <p:cNvSpPr>
                <a:spLocks noChangeArrowheads="1"/>
              </p:cNvSpPr>
              <p:nvPr/>
            </p:nvSpPr>
            <p:spPr bwMode="auto">
              <a:xfrm>
                <a:off x="1137" y="2123"/>
                <a:ext cx="675" cy="164"/>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89" name="Text Box 48"/>
              <p:cNvSpPr txBox="1">
                <a:spLocks noChangeArrowheads="1"/>
              </p:cNvSpPr>
              <p:nvPr/>
            </p:nvSpPr>
            <p:spPr bwMode="auto">
              <a:xfrm>
                <a:off x="1065" y="2085"/>
                <a:ext cx="802"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req_conn(x)</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grpSp>
        <p:nvGrpSpPr>
          <p:cNvPr id="290" name="Group 93"/>
          <p:cNvGrpSpPr/>
          <p:nvPr/>
        </p:nvGrpSpPr>
        <p:grpSpPr bwMode="auto">
          <a:xfrm>
            <a:off x="4105048" y="4123231"/>
            <a:ext cx="3830638" cy="715962"/>
            <a:chOff x="406" y="2807"/>
            <a:chExt cx="2413" cy="451"/>
          </a:xfrm>
        </p:grpSpPr>
        <p:sp>
          <p:nvSpPr>
            <p:cNvPr id="291" name="Line 40"/>
            <p:cNvSpPr>
              <a:spLocks noChangeShapeType="1"/>
            </p:cNvSpPr>
            <p:nvPr/>
          </p:nvSpPr>
          <p:spPr bwMode="auto">
            <a:xfrm>
              <a:off x="1097" y="2964"/>
              <a:ext cx="1515" cy="0"/>
            </a:xfrm>
            <a:prstGeom prst="line">
              <a:avLst/>
            </a:prstGeom>
            <a:noFill/>
            <a:ln w="28575">
              <a:solidFill>
                <a:srgbClr val="CC0000"/>
              </a:solidFill>
              <a:prstDash val="dash"/>
              <a:roun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92" name="Text Box 83"/>
            <p:cNvSpPr txBox="1">
              <a:spLocks noChangeArrowheads="1"/>
            </p:cNvSpPr>
            <p:nvPr/>
          </p:nvSpPr>
          <p:spPr bwMode="auto">
            <a:xfrm>
              <a:off x="406" y="2937"/>
              <a:ext cx="738" cy="320"/>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85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client terminates</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93" name="Text Box 84"/>
            <p:cNvSpPr txBox="1">
              <a:spLocks noChangeArrowheads="1"/>
            </p:cNvSpPr>
            <p:nvPr/>
          </p:nvSpPr>
          <p:spPr bwMode="auto">
            <a:xfrm>
              <a:off x="2081" y="2938"/>
              <a:ext cx="738" cy="320"/>
            </a:xfrm>
            <a:prstGeom prst="rect">
              <a:avLst/>
            </a:prstGeom>
            <a:noFill/>
            <a:ln>
              <a:noFill/>
            </a:ln>
            <a:effectLst/>
          </p:spPr>
          <p:txBody>
            <a:bodyPr>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85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server</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l" defTabSz="914400" rtl="0" eaLnBrk="0" fontAlgn="base" latinLnBrk="0" hangingPunct="0">
                <a:lnSpc>
                  <a:spcPct val="85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forgets x</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94" name="Text Box 85"/>
            <p:cNvSpPr txBox="1">
              <a:spLocks noChangeArrowheads="1"/>
            </p:cNvSpPr>
            <p:nvPr/>
          </p:nvSpPr>
          <p:spPr bwMode="auto">
            <a:xfrm>
              <a:off x="1269" y="2807"/>
              <a:ext cx="706" cy="300"/>
            </a:xfrm>
            <a:prstGeom prst="rect">
              <a:avLst/>
            </a:prstGeom>
            <a:solidFill>
              <a:srgbClr val="FFFFFF"/>
            </a:solid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connection </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ctr" defTabSz="914400" rtl="0" eaLnBrk="0" fontAlgn="base" latinLnBrk="0" hangingPunct="0">
                <a:lnSpc>
                  <a:spcPct val="90000"/>
                </a:lnSpc>
                <a:spcBef>
                  <a:spcPct val="0"/>
                </a:spcBef>
                <a:spcAft>
                  <a:spcPct val="0"/>
                </a:spcAft>
                <a:buClrTx/>
                <a:buSzTx/>
                <a:buFontTx/>
                <a:buNone/>
                <a:defRPr/>
              </a:pPr>
              <a:r>
                <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x completes</a:t>
              </a:r>
              <a:endParaRPr kumimoji="0" lang="en-US" sz="14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2" name="Group 11"/>
          <p:cNvGrpSpPr/>
          <p:nvPr/>
        </p:nvGrpSpPr>
        <p:grpSpPr>
          <a:xfrm>
            <a:off x="4222070" y="1980106"/>
            <a:ext cx="3389313" cy="1671637"/>
            <a:chOff x="7865155" y="1602735"/>
            <a:chExt cx="3389313" cy="1671637"/>
          </a:xfrm>
        </p:grpSpPr>
        <p:sp>
          <p:nvSpPr>
            <p:cNvPr id="308" name="Text Box 103"/>
            <p:cNvSpPr txBox="1">
              <a:spLocks noChangeArrowheads="1"/>
            </p:cNvSpPr>
            <p:nvPr/>
          </p:nvSpPr>
          <p:spPr bwMode="auto">
            <a:xfrm>
              <a:off x="7865155" y="1602735"/>
              <a:ext cx="973138" cy="581025"/>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choose x</a:t>
              </a: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a:p>
              <a:pPr marL="0" marR="0" lvl="0" indent="0" algn="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09" name="Line 104"/>
            <p:cNvSpPr>
              <a:spLocks noChangeShapeType="1"/>
            </p:cNvSpPr>
            <p:nvPr/>
          </p:nvSpPr>
          <p:spPr bwMode="auto">
            <a:xfrm>
              <a:off x="8936718" y="1797997"/>
              <a:ext cx="1479550" cy="315913"/>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10" name="Line 105"/>
            <p:cNvSpPr>
              <a:spLocks noChangeShapeType="1"/>
            </p:cNvSpPr>
            <p:nvPr/>
          </p:nvSpPr>
          <p:spPr bwMode="auto">
            <a:xfrm flipH="1">
              <a:off x="8876393" y="2152010"/>
              <a:ext cx="1571625" cy="955675"/>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11" name="Rectangle 106"/>
            <p:cNvSpPr>
              <a:spLocks noChangeArrowheads="1"/>
            </p:cNvSpPr>
            <p:nvPr/>
          </p:nvSpPr>
          <p:spPr bwMode="auto">
            <a:xfrm>
              <a:off x="9254218" y="1783710"/>
              <a:ext cx="777875" cy="327025"/>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12" name="Text Box 107"/>
            <p:cNvSpPr txBox="1">
              <a:spLocks noChangeArrowheads="1"/>
            </p:cNvSpPr>
            <p:nvPr/>
          </p:nvSpPr>
          <p:spPr bwMode="auto">
            <a:xfrm>
              <a:off x="9024030" y="1750372"/>
              <a:ext cx="1273175"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rPr>
                <a:t>req_conn(x)</a:t>
              </a: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13" name="Rectangle 108"/>
            <p:cNvSpPr>
              <a:spLocks noChangeArrowheads="1"/>
            </p:cNvSpPr>
            <p:nvPr/>
          </p:nvSpPr>
          <p:spPr bwMode="auto">
            <a:xfrm>
              <a:off x="9432018" y="2207572"/>
              <a:ext cx="439738" cy="327025"/>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14" name="Text Box 109"/>
            <p:cNvSpPr txBox="1">
              <a:spLocks noChangeArrowheads="1"/>
            </p:cNvSpPr>
            <p:nvPr/>
          </p:nvSpPr>
          <p:spPr bwMode="auto">
            <a:xfrm>
              <a:off x="10482943" y="2009135"/>
              <a:ext cx="771525"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rPr>
                <a:t>ESTAB</a:t>
              </a:r>
              <a:endPar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315" name="Text Box 110"/>
            <p:cNvSpPr txBox="1">
              <a:spLocks noChangeArrowheads="1"/>
            </p:cNvSpPr>
            <p:nvPr/>
          </p:nvSpPr>
          <p:spPr bwMode="auto">
            <a:xfrm>
              <a:off x="8022318" y="2937822"/>
              <a:ext cx="771525" cy="336550"/>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rPr>
                <a:t>ESTAB</a:t>
              </a:r>
              <a:endPar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316" name="Oval 111"/>
            <p:cNvSpPr>
              <a:spLocks noChangeArrowheads="1"/>
            </p:cNvSpPr>
            <p:nvPr/>
          </p:nvSpPr>
          <p:spPr bwMode="auto">
            <a:xfrm>
              <a:off x="8835118" y="3039422"/>
              <a:ext cx="90488" cy="88900"/>
            </a:xfrm>
            <a:prstGeom prst="ellipse">
              <a:avLst/>
            </a:prstGeom>
            <a:solidFill>
              <a:srgbClr val="CC0000"/>
            </a:solidFill>
            <a:ln w="952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sp>
          <p:nvSpPr>
            <p:cNvPr id="317" name="Oval 112"/>
            <p:cNvSpPr>
              <a:spLocks noChangeArrowheads="1"/>
            </p:cNvSpPr>
            <p:nvPr/>
          </p:nvSpPr>
          <p:spPr bwMode="auto">
            <a:xfrm>
              <a:off x="10374993" y="2126610"/>
              <a:ext cx="90488" cy="88900"/>
            </a:xfrm>
            <a:prstGeom prst="ellipse">
              <a:avLst/>
            </a:prstGeom>
            <a:solidFill>
              <a:srgbClr val="CC0000"/>
            </a:solidFill>
            <a:ln w="9525">
              <a:solidFill>
                <a:srgbClr val="CC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CC0000"/>
                </a:solidFill>
                <a:effectLst/>
                <a:uLnTx/>
                <a:uFillTx/>
                <a:latin typeface="Tahoma" panose="020B0604030504040204" charset="0"/>
                <a:ea typeface="MS PGothic" panose="020B0600070205080204" pitchFamily="34" charset="-128"/>
                <a:cs typeface="+mn-cs"/>
              </a:endParaRPr>
            </a:p>
          </p:txBody>
        </p:sp>
        <p:grpSp>
          <p:nvGrpSpPr>
            <p:cNvPr id="318" name="Group 113"/>
            <p:cNvGrpSpPr/>
            <p:nvPr/>
          </p:nvGrpSpPr>
          <p:grpSpPr bwMode="auto">
            <a:xfrm>
              <a:off x="9124043" y="2345685"/>
              <a:ext cx="1274763" cy="336550"/>
              <a:chOff x="1065" y="2085"/>
              <a:chExt cx="803" cy="212"/>
            </a:xfrm>
          </p:grpSpPr>
          <p:sp>
            <p:nvSpPr>
              <p:cNvPr id="355" name="Rectangle 114"/>
              <p:cNvSpPr>
                <a:spLocks noChangeArrowheads="1"/>
              </p:cNvSpPr>
              <p:nvPr/>
            </p:nvSpPr>
            <p:spPr bwMode="auto">
              <a:xfrm>
                <a:off x="1137" y="2123"/>
                <a:ext cx="675" cy="164"/>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6" name="Text Box 115"/>
              <p:cNvSpPr txBox="1">
                <a:spLocks noChangeArrowheads="1"/>
              </p:cNvSpPr>
              <p:nvPr/>
            </p:nvSpPr>
            <p:spPr bwMode="auto">
              <a:xfrm>
                <a:off x="1065" y="2085"/>
                <a:ext cx="803"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acc_conn</a:t>
                </a:r>
                <a:r>
                  <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(x)</a:t>
                </a: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grpSp>
      <p:grpSp>
        <p:nvGrpSpPr>
          <p:cNvPr id="319" name="Group 116"/>
          <p:cNvGrpSpPr/>
          <p:nvPr/>
        </p:nvGrpSpPr>
        <p:grpSpPr bwMode="auto">
          <a:xfrm>
            <a:off x="4879295" y="1432418"/>
            <a:ext cx="620713" cy="487363"/>
            <a:chOff x="-44" y="1473"/>
            <a:chExt cx="981" cy="1105"/>
          </a:xfrm>
        </p:grpSpPr>
        <p:pic>
          <p:nvPicPr>
            <p:cNvPr id="353" name="Picture 117" descr="desktop_computer_stylized_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4" name="Freeform 118"/>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a:solidFill>
                    <a:schemeClr val="tx1"/>
                  </a:solidFill>
                  <a:prstDash val="solid"/>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320" name="Group 119"/>
          <p:cNvGrpSpPr/>
          <p:nvPr/>
        </p:nvGrpSpPr>
        <p:grpSpPr bwMode="auto">
          <a:xfrm>
            <a:off x="6687458" y="1413368"/>
            <a:ext cx="336550" cy="512763"/>
            <a:chOff x="4140" y="429"/>
            <a:chExt cx="1425" cy="2396"/>
          </a:xfrm>
        </p:grpSpPr>
        <p:sp>
          <p:nvSpPr>
            <p:cNvPr id="321" name="Freeform 120"/>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22" name="Rectangle 121"/>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23" name="Freeform 122"/>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24" name="Freeform 123"/>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25" name="Rectangle 124"/>
            <p:cNvSpPr>
              <a:spLocks noChangeArrowheads="1"/>
            </p:cNvSpPr>
            <p:nvPr/>
          </p:nvSpPr>
          <p:spPr bwMode="auto">
            <a:xfrm>
              <a:off x="4214" y="696"/>
              <a:ext cx="592"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26" name="Group 125"/>
            <p:cNvGrpSpPr/>
            <p:nvPr/>
          </p:nvGrpSpPr>
          <p:grpSpPr bwMode="auto">
            <a:xfrm>
              <a:off x="4749" y="668"/>
              <a:ext cx="581" cy="145"/>
              <a:chOff x="614" y="2568"/>
              <a:chExt cx="725" cy="139"/>
            </a:xfrm>
          </p:grpSpPr>
          <p:sp>
            <p:nvSpPr>
              <p:cNvPr id="351" name="AutoShape 126"/>
              <p:cNvSpPr>
                <a:spLocks noChangeArrowheads="1"/>
              </p:cNvSpPr>
              <p:nvPr/>
            </p:nvSpPr>
            <p:spPr bwMode="auto">
              <a:xfrm>
                <a:off x="617" y="2566"/>
                <a:ext cx="721" cy="142"/>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2" name="AutoShape 127"/>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27" name="Rectangle 128"/>
            <p:cNvSpPr>
              <a:spLocks noChangeArrowheads="1"/>
            </p:cNvSpPr>
            <p:nvPr/>
          </p:nvSpPr>
          <p:spPr bwMode="auto">
            <a:xfrm>
              <a:off x="4221" y="1022"/>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28" name="Group 129"/>
            <p:cNvGrpSpPr/>
            <p:nvPr/>
          </p:nvGrpSpPr>
          <p:grpSpPr bwMode="auto">
            <a:xfrm>
              <a:off x="4747" y="994"/>
              <a:ext cx="581" cy="134"/>
              <a:chOff x="614" y="2568"/>
              <a:chExt cx="725" cy="139"/>
            </a:xfrm>
          </p:grpSpPr>
          <p:sp>
            <p:nvSpPr>
              <p:cNvPr id="349" name="AutoShape 130"/>
              <p:cNvSpPr>
                <a:spLocks noChangeArrowheads="1"/>
              </p:cNvSpPr>
              <p:nvPr/>
            </p:nvSpPr>
            <p:spPr bwMode="auto">
              <a:xfrm>
                <a:off x="611" y="2567"/>
                <a:ext cx="730" cy="139"/>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50" name="AutoShape 131"/>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29" name="Rectangle 132"/>
            <p:cNvSpPr>
              <a:spLocks noChangeArrowheads="1"/>
            </p:cNvSpPr>
            <p:nvPr/>
          </p:nvSpPr>
          <p:spPr bwMode="auto">
            <a:xfrm>
              <a:off x="4214" y="1356"/>
              <a:ext cx="598" cy="45"/>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0" name="Rectangle 133"/>
            <p:cNvSpPr>
              <a:spLocks noChangeArrowheads="1"/>
            </p:cNvSpPr>
            <p:nvPr/>
          </p:nvSpPr>
          <p:spPr bwMode="auto">
            <a:xfrm>
              <a:off x="4227" y="1653"/>
              <a:ext cx="598" cy="52"/>
            </a:xfrm>
            <a:prstGeom prst="rect">
              <a:avLst/>
            </a:prstGeom>
            <a:solidFill>
              <a:srgbClr val="000000"/>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31" name="Group 134"/>
            <p:cNvGrpSpPr/>
            <p:nvPr/>
          </p:nvGrpSpPr>
          <p:grpSpPr bwMode="auto">
            <a:xfrm>
              <a:off x="4735" y="1627"/>
              <a:ext cx="582" cy="151"/>
              <a:chOff x="614" y="2568"/>
              <a:chExt cx="725" cy="139"/>
            </a:xfrm>
          </p:grpSpPr>
          <p:sp>
            <p:nvSpPr>
              <p:cNvPr id="347" name="AutoShape 135"/>
              <p:cNvSpPr>
                <a:spLocks noChangeArrowheads="1"/>
              </p:cNvSpPr>
              <p:nvPr/>
            </p:nvSpPr>
            <p:spPr bwMode="auto">
              <a:xfrm>
                <a:off x="618" y="2571"/>
                <a:ext cx="720" cy="137"/>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8" name="AutoShape 136"/>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32" name="Freeform 137"/>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333" name="Group 138"/>
            <p:cNvGrpSpPr/>
            <p:nvPr/>
          </p:nvGrpSpPr>
          <p:grpSpPr bwMode="auto">
            <a:xfrm>
              <a:off x="4739" y="1327"/>
              <a:ext cx="582" cy="139"/>
              <a:chOff x="614" y="2568"/>
              <a:chExt cx="725" cy="139"/>
            </a:xfrm>
          </p:grpSpPr>
          <p:sp>
            <p:nvSpPr>
              <p:cNvPr id="345" name="AutoShape 139"/>
              <p:cNvSpPr>
                <a:spLocks noChangeArrowheads="1"/>
              </p:cNvSpPr>
              <p:nvPr/>
            </p:nvSpPr>
            <p:spPr bwMode="auto">
              <a:xfrm>
                <a:off x="613" y="2568"/>
                <a:ext cx="728" cy="141"/>
              </a:xfrm>
              <a:prstGeom prst="roundRect">
                <a:avLst>
                  <a:gd name="adj" fmla="val 50000"/>
                </a:avLst>
              </a:prstGeom>
              <a:solidFill>
                <a:srgbClr val="000000"/>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6" name="AutoShape 140"/>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sp>
          <p:nvSpPr>
            <p:cNvPr id="334" name="Rectangle 141"/>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5" name="Freeform 142"/>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6" name="Freeform 143"/>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7" name="Oval 144"/>
            <p:cNvSpPr>
              <a:spLocks noChangeArrowheads="1"/>
            </p:cNvSpPr>
            <p:nvPr/>
          </p:nvSpPr>
          <p:spPr bwMode="auto">
            <a:xfrm>
              <a:off x="5518" y="2610"/>
              <a:ext cx="47" cy="96"/>
            </a:xfrm>
            <a:prstGeom prst="ellipse">
              <a:avLst/>
            </a:prstGeom>
            <a:solidFill>
              <a:srgbClr val="3333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8" name="Freeform 145"/>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39" name="AutoShape 146"/>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0" name="AutoShape 147"/>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1" name="Oval 148"/>
            <p:cNvSpPr>
              <a:spLocks noChangeArrowheads="1"/>
            </p:cNvSpPr>
            <p:nvPr/>
          </p:nvSpPr>
          <p:spPr bwMode="auto">
            <a:xfrm>
              <a:off x="4308" y="2380"/>
              <a:ext cx="155" cy="148"/>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2" name="Oval 149"/>
            <p:cNvSpPr>
              <a:spLocks noChangeArrowheads="1"/>
            </p:cNvSpPr>
            <p:nvPr/>
          </p:nvSpPr>
          <p:spPr bwMode="auto">
            <a:xfrm>
              <a:off x="4483" y="2387"/>
              <a:ext cx="161" cy="141"/>
            </a:xfrm>
            <a:prstGeom prst="ellipse">
              <a:avLst/>
            </a:prstGeom>
            <a:solidFill>
              <a:srgbClr val="FF0000"/>
            </a:solidFill>
            <a:ln>
              <a:noFill/>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3" name="Oval 150"/>
            <p:cNvSpPr>
              <a:spLocks noChangeArrowheads="1"/>
            </p:cNvSpPr>
            <p:nvPr/>
          </p:nvSpPr>
          <p:spPr bwMode="auto">
            <a:xfrm>
              <a:off x="4664" y="2380"/>
              <a:ext cx="155" cy="141"/>
            </a:xfrm>
            <a:prstGeom prst="ellipse">
              <a:avLst/>
            </a:prstGeom>
            <a:solidFill>
              <a:srgbClr val="33CC33"/>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344" name="Rectangle 151"/>
            <p:cNvSpPr>
              <a:spLocks noChangeArrowheads="1"/>
            </p:cNvSpPr>
            <p:nvPr/>
          </p:nvSpPr>
          <p:spPr bwMode="auto">
            <a:xfrm>
              <a:off x="5061" y="1838"/>
              <a:ext cx="87" cy="757"/>
            </a:xfrm>
            <a:prstGeom prst="rect">
              <a:avLst/>
            </a:prstGeom>
            <a:solidFill>
              <a:srgbClr val="292929"/>
            </a:solidFill>
            <a:ln w="9525">
              <a:solidFill>
                <a:srgbClr val="000000"/>
              </a:solidFill>
              <a:miter lim="800000"/>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grpSp>
        <p:nvGrpSpPr>
          <p:cNvPr id="13" name="Group 12"/>
          <p:cNvGrpSpPr/>
          <p:nvPr/>
        </p:nvGrpSpPr>
        <p:grpSpPr>
          <a:xfrm>
            <a:off x="4917394" y="5539014"/>
            <a:ext cx="1889805" cy="662028"/>
            <a:chOff x="9620023" y="2667000"/>
            <a:chExt cx="1889805" cy="662028"/>
          </a:xfrm>
        </p:grpSpPr>
        <p:sp>
          <p:nvSpPr>
            <p:cNvPr id="225" name="Line 105"/>
            <p:cNvSpPr>
              <a:spLocks noChangeShapeType="1"/>
            </p:cNvSpPr>
            <p:nvPr/>
          </p:nvSpPr>
          <p:spPr bwMode="auto">
            <a:xfrm flipH="1">
              <a:off x="9620023" y="2667000"/>
              <a:ext cx="1889805" cy="662028"/>
            </a:xfrm>
            <a:prstGeom prst="line">
              <a:avLst/>
            </a:prstGeom>
            <a:noFill/>
            <a:ln w="28575">
              <a:solidFill>
                <a:srgbClr val="000099"/>
              </a:solidFill>
              <a:round/>
              <a:tailEnd type="triangle" w="med" len="med"/>
            </a:ln>
            <a:effec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28" name="Rectangle 108"/>
            <p:cNvSpPr>
              <a:spLocks noChangeArrowheads="1"/>
            </p:cNvSpPr>
            <p:nvPr/>
          </p:nvSpPr>
          <p:spPr bwMode="auto">
            <a:xfrm>
              <a:off x="10132106" y="2824428"/>
              <a:ext cx="855208" cy="397743"/>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grpSp>
          <p:nvGrpSpPr>
            <p:cNvPr id="233" name="Group 113"/>
            <p:cNvGrpSpPr/>
            <p:nvPr/>
          </p:nvGrpSpPr>
          <p:grpSpPr bwMode="auto">
            <a:xfrm>
              <a:off x="9998301" y="2802885"/>
              <a:ext cx="1274763" cy="336550"/>
              <a:chOff x="1065" y="2085"/>
              <a:chExt cx="803" cy="212"/>
            </a:xfrm>
          </p:grpSpPr>
          <p:sp>
            <p:nvSpPr>
              <p:cNvPr id="234" name="Rectangle 114"/>
              <p:cNvSpPr>
                <a:spLocks noChangeArrowheads="1"/>
              </p:cNvSpPr>
              <p:nvPr/>
            </p:nvSpPr>
            <p:spPr bwMode="auto">
              <a:xfrm>
                <a:off x="1137" y="2123"/>
                <a:ext cx="675" cy="164"/>
              </a:xfrm>
              <a:prstGeom prst="rect">
                <a:avLst/>
              </a:prstGeom>
              <a:solidFill>
                <a:srgbClr val="FFFFFF"/>
              </a:solidFill>
              <a:ln>
                <a:noFill/>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600" b="0" i="0" u="none" strike="noStrike" kern="0" cap="none" spc="0" normalizeH="0" baseline="0" noProof="0">
                  <a:ln>
                    <a:noFill/>
                  </a:ln>
                  <a:solidFill>
                    <a:srgbClr val="000000"/>
                  </a:solidFill>
                  <a:effectLst/>
                  <a:uLnTx/>
                  <a:uFillTx/>
                  <a:latin typeface="Tahoma" panose="020B0604030504040204" charset="0"/>
                  <a:ea typeface="MS PGothic" panose="020B0600070205080204" pitchFamily="34" charset="-128"/>
                  <a:cs typeface="+mn-cs"/>
                </a:endParaRPr>
              </a:p>
            </p:txBody>
          </p:sp>
          <p:sp>
            <p:nvSpPr>
              <p:cNvPr id="235" name="Text Box 115"/>
              <p:cNvSpPr txBox="1">
                <a:spLocks noChangeArrowheads="1"/>
              </p:cNvSpPr>
              <p:nvPr/>
            </p:nvSpPr>
            <p:spPr bwMode="auto">
              <a:xfrm>
                <a:off x="1065" y="2085"/>
                <a:ext cx="803" cy="212"/>
              </a:xfrm>
              <a:prstGeom prst="rect">
                <a:avLst/>
              </a:prstGeom>
              <a:noFill/>
              <a:ln>
                <a:noFill/>
              </a:ln>
              <a:effectLst/>
            </p:spPr>
            <p:txBody>
              <a:bodyPr wrap="non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1600" b="0" i="0" u="none" strike="noStrike" kern="0" cap="none" spc="0" normalizeH="0" baseline="0" noProof="0" dirty="0" err="1">
                    <a:ln>
                      <a:noFill/>
                    </a:ln>
                    <a:solidFill>
                      <a:srgbClr val="000000"/>
                    </a:solidFill>
                    <a:effectLst/>
                    <a:uLnTx/>
                    <a:uFillTx/>
                    <a:latin typeface="Tahoma" panose="020B0604030504040204" charset="0"/>
                    <a:ea typeface="MS PGothic" panose="020B0600070205080204" pitchFamily="34" charset="-128"/>
                    <a:cs typeface="+mn-cs"/>
                  </a:rPr>
                  <a:t>acc_conn</a:t>
                </a:r>
                <a:r>
                  <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rPr>
                  <a:t>(x)</a:t>
                </a:r>
                <a:endParaRPr kumimoji="0" lang="en-US" sz="1600" b="0" i="0" u="none" strike="noStrike" kern="0" cap="none" spc="0" normalizeH="0" baseline="0" noProof="0" dirty="0">
                  <a:ln>
                    <a:noFill/>
                  </a:ln>
                  <a:solidFill>
                    <a:srgbClr val="000000"/>
                  </a:solidFill>
                  <a:effectLst/>
                  <a:uLnTx/>
                  <a:uFillTx/>
                  <a:latin typeface="Tahoma" panose="020B0604030504040204" charset="0"/>
                  <a:ea typeface="MS PGothic" panose="020B0600070205080204" pitchFamily="34" charset="-128"/>
                  <a:cs typeface="+mn-cs"/>
                </a:endParaRPr>
              </a:p>
            </p:txBody>
          </p:sp>
        </p:grpSp>
      </p:grpSp>
      <p:grpSp>
        <p:nvGrpSpPr>
          <p:cNvPr id="15" name="Group 14"/>
          <p:cNvGrpSpPr/>
          <p:nvPr/>
        </p:nvGrpSpPr>
        <p:grpSpPr>
          <a:xfrm>
            <a:off x="4080329" y="5732236"/>
            <a:ext cx="4134756" cy="1082222"/>
            <a:chOff x="3673928" y="5775778"/>
            <a:chExt cx="4134756" cy="1082222"/>
          </a:xfrm>
        </p:grpSpPr>
        <p:sp>
          <p:nvSpPr>
            <p:cNvPr id="14" name="Rectangle 13"/>
            <p:cNvSpPr/>
            <p:nvPr/>
          </p:nvSpPr>
          <p:spPr>
            <a:xfrm>
              <a:off x="4020455" y="5775778"/>
              <a:ext cx="3788229" cy="1082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p:cNvGrpSpPr/>
            <p:nvPr/>
          </p:nvGrpSpPr>
          <p:grpSpPr>
            <a:xfrm>
              <a:off x="3673928" y="5804239"/>
              <a:ext cx="3829958" cy="830263"/>
              <a:chOff x="4588327" y="5819777"/>
              <a:chExt cx="3829958" cy="830263"/>
            </a:xfrm>
            <a:noFill/>
          </p:grpSpPr>
          <p:sp>
            <p:nvSpPr>
              <p:cNvPr id="287" name="Text Box 49"/>
              <p:cNvSpPr txBox="1">
                <a:spLocks noChangeArrowheads="1"/>
              </p:cNvSpPr>
              <p:nvPr/>
            </p:nvSpPr>
            <p:spPr bwMode="auto">
              <a:xfrm>
                <a:off x="5202012" y="5819777"/>
                <a:ext cx="3216273" cy="830263"/>
              </a:xfrm>
              <a:prstGeom prst="rect">
                <a:avLst/>
              </a:prstGeom>
              <a:grpFill/>
              <a:ln>
                <a:noFill/>
              </a:ln>
              <a:effectLst/>
            </p:spPr>
            <p:txBody>
              <a:bodyPr wrap="square">
                <a:spAutoFit/>
              </a:bodyPr>
              <a:lstStyle>
                <a:lvl1pPr>
                  <a:defRPr sz="1600">
                    <a:solidFill>
                      <a:schemeClr val="tx1"/>
                    </a:solidFill>
                    <a:latin typeface="Tahoma" panose="020B0604030504040204" charset="0"/>
                    <a:ea typeface="MS PGothic" panose="020B0600070205080204" pitchFamily="34" charset="-128"/>
                  </a:defRPr>
                </a:lvl1pPr>
                <a:lvl2pPr marL="742950" indent="-285750">
                  <a:defRPr sz="1600">
                    <a:solidFill>
                      <a:schemeClr val="tx1"/>
                    </a:solidFill>
                    <a:latin typeface="Tahoma" panose="020B0604030504040204" charset="0"/>
                    <a:ea typeface="MS PGothic" panose="020B0600070205080204" pitchFamily="34" charset="-128"/>
                  </a:defRPr>
                </a:lvl2pPr>
                <a:lvl3pPr marL="1143000" indent="-228600">
                  <a:defRPr sz="1600">
                    <a:solidFill>
                      <a:schemeClr val="tx1"/>
                    </a:solidFill>
                    <a:latin typeface="Tahoma" panose="020B0604030504040204" charset="0"/>
                    <a:ea typeface="MS PGothic" panose="020B0600070205080204" pitchFamily="34" charset="-128"/>
                  </a:defRPr>
                </a:lvl3pPr>
                <a:lvl4pPr marL="1600200" indent="-228600">
                  <a:defRPr sz="1600">
                    <a:solidFill>
                      <a:schemeClr val="tx1"/>
                    </a:solidFill>
                    <a:latin typeface="Tahoma" panose="020B0604030504040204" charset="0"/>
                    <a:ea typeface="MS PGothic" panose="020B0600070205080204" pitchFamily="34" charset="-128"/>
                  </a:defRPr>
                </a:lvl4pPr>
                <a:lvl5pPr marL="2057400" indent="-228600">
                  <a:defRPr sz="1600">
                    <a:solidFill>
                      <a:schemeClr val="tx1"/>
                    </a:solidFill>
                    <a:latin typeface="Tahoma" panose="020B060403050404020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rPr>
                  <a:t>Problem: half open connection! (no client)</a:t>
                </a:r>
                <a:endParaRPr kumimoji="0" lang="en-US" sz="2400" b="0" i="0" u="none" strike="noStrike" kern="0" cap="none" spc="0" normalizeH="0" baseline="0" noProof="0" dirty="0">
                  <a:ln>
                    <a:noFill/>
                  </a:ln>
                  <a:solidFill>
                    <a:srgbClr val="000000"/>
                  </a:solidFill>
                  <a:effectLst/>
                  <a:uLnTx/>
                  <a:uFillTx/>
                  <a:latin typeface="Calibri" panose="020F0502020204030204"/>
                  <a:ea typeface="MS PGothic" panose="020B0600070205080204" pitchFamily="34" charset="-128"/>
                  <a:cs typeface="+mn-cs"/>
                </a:endParaRPr>
              </a:p>
            </p:txBody>
          </p:sp>
          <p:pic>
            <p:nvPicPr>
              <p:cNvPr id="8" name="Picture 7" descr="A picture containing drawing&#10;&#10;Description automatically generated"/>
              <p:cNvPicPr>
                <a:picLocks noChangeAspect="1"/>
              </p:cNvPicPr>
              <p:nvPr/>
            </p:nvPicPr>
            <p:blipFill>
              <a:blip r:embed="rId2"/>
              <a:stretch>
                <a:fillRect/>
              </a:stretch>
            </p:blipFill>
            <p:spPr>
              <a:xfrm>
                <a:off x="4588327" y="5916386"/>
                <a:ext cx="636815" cy="636815"/>
              </a:xfrm>
              <a:prstGeom prst="rect">
                <a:avLst/>
              </a:prstGeom>
              <a:grpFill/>
            </p:spPr>
          </p:pic>
        </p:grpSp>
      </p:grpSp>
      <p:sp>
        <p:nvSpPr>
          <p:cNvPr id="81" name="Slide Number Placeholder 2"/>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dirty="0" smtClean="0"/>
            </a:fld>
            <a:endParaRPr lang="en-US" dirty="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0"/>
                                        </p:tgtEl>
                                        <p:attrNameLst>
                                          <p:attrName>style.visibility</p:attrName>
                                        </p:attrNameLst>
                                      </p:cBhvr>
                                      <p:to>
                                        <p:strVal val="visible"/>
                                      </p:to>
                                    </p:set>
                                    <p:animEffect transition="in" filter="dissolve">
                                      <p:cBhvr>
                                        <p:cTn id="12" dur="500"/>
                                        <p:tgtEl>
                                          <p:spTgt spid="29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righ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61922</Words>
  <Application>WPS Presentation</Application>
  <PresentationFormat>Widescreen</PresentationFormat>
  <Paragraphs>5149</Paragraphs>
  <Slides>149</Slides>
  <Notes>149</Notes>
  <HiddenSlides>0</HiddenSlides>
  <MMClips>0</MMClips>
  <ScaleCrop>false</ScaleCrop>
  <HeadingPairs>
    <vt:vector size="8" baseType="variant">
      <vt:variant>
        <vt:lpstr>已用的字体</vt:lpstr>
      </vt:variant>
      <vt:variant>
        <vt:i4>28</vt:i4>
      </vt:variant>
      <vt:variant>
        <vt:lpstr>主题</vt:lpstr>
      </vt:variant>
      <vt:variant>
        <vt:i4>1</vt:i4>
      </vt:variant>
      <vt:variant>
        <vt:lpstr>嵌入 OLE 服务器</vt:lpstr>
      </vt:variant>
      <vt:variant>
        <vt:i4>1</vt:i4>
      </vt:variant>
      <vt:variant>
        <vt:lpstr>幻灯片标题</vt:lpstr>
      </vt:variant>
      <vt:variant>
        <vt:i4>149</vt:i4>
      </vt:variant>
    </vt:vector>
  </HeadingPairs>
  <TitlesOfParts>
    <vt:vector size="179" baseType="lpstr">
      <vt:lpstr>Arial</vt:lpstr>
      <vt:lpstr>SimSun</vt:lpstr>
      <vt:lpstr>Wingdings</vt:lpstr>
      <vt:lpstr>MS PGothic</vt:lpstr>
      <vt:lpstr>Gill Sans MT</vt:lpstr>
      <vt:lpstr>Calibri</vt:lpstr>
      <vt:lpstr>Arial</vt:lpstr>
      <vt:lpstr>Calibri</vt:lpstr>
      <vt:lpstr>Gill Sans MT</vt:lpstr>
      <vt:lpstr>Comic Sans MS</vt:lpstr>
      <vt:lpstr>ZapfDingbats</vt:lpstr>
      <vt:lpstr>Tahoma</vt:lpstr>
      <vt:lpstr>Wingdings</vt:lpstr>
      <vt:lpstr>Times New Roman</vt:lpstr>
      <vt:lpstr>Calibri Light</vt:lpstr>
      <vt:lpstr>Microsoft YaHei</vt:lpstr>
      <vt:lpstr>Arial Unicode MS</vt:lpstr>
      <vt:lpstr>Courier</vt:lpstr>
      <vt:lpstr>Courier New</vt:lpstr>
      <vt:lpstr>Gill Sans MT</vt:lpstr>
      <vt:lpstr>Symbol</vt:lpstr>
      <vt:lpstr>Arial Narrow</vt:lpstr>
      <vt:lpstr>Segoe Print</vt:lpstr>
      <vt:lpstr>Courier Std</vt:lpstr>
      <vt:lpstr>Symbol</vt:lpstr>
      <vt:lpstr>Wingdings 3</vt:lpstr>
      <vt:lpstr>MS Mincho</vt:lpstr>
      <vt:lpstr>Yu Gothic UI</vt:lpstr>
      <vt:lpstr>Office Theme</vt:lpstr>
      <vt:lpstr>Word.Picture.8</vt:lpstr>
      <vt:lpstr>PowerPoint 演示文稿</vt:lpstr>
      <vt:lpstr>Transport layer: overview</vt:lpstr>
      <vt:lpstr>Transport layer: roadmap</vt:lpstr>
      <vt:lpstr>Transport services and protocols</vt:lpstr>
      <vt:lpstr>Transport vs. network layer services and protocols</vt:lpstr>
      <vt:lpstr>Transport vs. network layer services and protocols</vt:lpstr>
      <vt:lpstr>Transport Layer Actions</vt:lpstr>
      <vt:lpstr>Transport Layer Actions</vt:lpstr>
      <vt:lpstr>Two principal Internet transport protocols</vt:lpstr>
      <vt:lpstr>Chapter 3: roadmap</vt:lpstr>
      <vt:lpstr>PowerPoint 演示文稿</vt:lpstr>
      <vt:lpstr>PowerPoint 演示文稿</vt:lpstr>
      <vt:lpstr>PowerPoint 演示文稿</vt:lpstr>
      <vt:lpstr>PowerPoint 演示文稿</vt:lpstr>
      <vt:lpstr>PowerPoint 演示文稿</vt:lpstr>
      <vt:lpstr>Multiplexing/demultiplexing</vt:lpstr>
      <vt:lpstr>How demultiplexing works</vt:lpstr>
      <vt:lpstr>Connectionless demultiplexing</vt:lpstr>
      <vt:lpstr>Connectionless demultiplexing: an example</vt:lpstr>
      <vt:lpstr>Connection-oriented demultiplexing</vt:lpstr>
      <vt:lpstr>Connection-oriented demultiplexing: example</vt:lpstr>
      <vt:lpstr>Summary</vt:lpstr>
      <vt:lpstr>Chapter 3: roadmap</vt:lpstr>
      <vt:lpstr>UDP: User Datagram Protocol</vt:lpstr>
      <vt:lpstr>UDP: User Datagram Protocol</vt:lpstr>
      <vt:lpstr>UDP: User Datagram Protocol [RFC 768]</vt:lpstr>
      <vt:lpstr>UDP: Transport Layer Actions</vt:lpstr>
      <vt:lpstr>UDP: Transport Layer Actions</vt:lpstr>
      <vt:lpstr>UDP: Transport Layer Actions</vt:lpstr>
      <vt:lpstr>UDP segment header</vt:lpstr>
      <vt:lpstr>UDP checksum</vt:lpstr>
      <vt:lpstr>UDP checksum</vt:lpstr>
      <vt:lpstr>Internet checksum: an example</vt:lpstr>
      <vt:lpstr>Internet checksum: weak protection!</vt:lpstr>
      <vt:lpstr>Summary: UDP</vt:lpstr>
      <vt:lpstr>Chapter 3: roadmap</vt:lpstr>
      <vt:lpstr>Principles of reliable data transfer </vt:lpstr>
      <vt:lpstr>Principles of reliable data transfer </vt:lpstr>
      <vt:lpstr>Principles of reliable data transfer </vt:lpstr>
      <vt:lpstr>Principles of reliable data transfer </vt:lpstr>
      <vt:lpstr>Reliable data transfer protocol (rdt): interfaces</vt:lpstr>
      <vt:lpstr>Reliable data transfer: getting started</vt:lpstr>
      <vt:lpstr>rdt1.0: reliable transfer over a reliable channel</vt:lpstr>
      <vt:lpstr>rdt2.0: channel with bit errors</vt:lpstr>
      <vt:lpstr>rdt2.0: channel with bit errors</vt:lpstr>
      <vt:lpstr>rdt2.0: FSM specifications</vt:lpstr>
      <vt:lpstr>rdt2.0: FSM specification</vt:lpstr>
      <vt:lpstr>rdt2.0: operation with no errors</vt:lpstr>
      <vt:lpstr>rdt2.0: corrupted packet scenario</vt:lpstr>
      <vt:lpstr>rdt2.0 has a fatal flaw!</vt:lpstr>
      <vt:lpstr>rdt2.1: sender, handling garbled ACK/NAKs</vt:lpstr>
      <vt:lpstr>rdt2.1: receiver, handling garbled ACK/NAKs</vt:lpstr>
      <vt:lpstr>rdt2.1: discussion</vt:lpstr>
      <vt:lpstr>rdt2.2: a NAK-free protocol</vt:lpstr>
      <vt:lpstr>rdt2.2: sender, receiver fragments</vt:lpstr>
      <vt:lpstr>rdt3.0: channels with errors and loss</vt:lpstr>
      <vt:lpstr>rdt3.0: channels with errors and loss</vt:lpstr>
      <vt:lpstr>rdt3.0 sender</vt:lpstr>
      <vt:lpstr>rdt3.0 sender</vt:lpstr>
      <vt:lpstr>rdt3.0 in action</vt:lpstr>
      <vt:lpstr>rdt3.0 in action</vt:lpstr>
      <vt:lpstr>Performance of rdt3.0 (stop-and-wait)</vt:lpstr>
      <vt:lpstr>rdt3.0: stop-and-wait operation</vt:lpstr>
      <vt:lpstr>rdt3.0: stop-and-wait operation</vt:lpstr>
      <vt:lpstr>rdt3.0: pipelined protocols operation</vt:lpstr>
      <vt:lpstr>Pipelining: increased utilization</vt:lpstr>
      <vt:lpstr>Go-Back-N: sender</vt:lpstr>
      <vt:lpstr>Go-Back-N: receiver</vt:lpstr>
      <vt:lpstr>Go-Back-N in action</vt:lpstr>
      <vt:lpstr>Selective repeat</vt:lpstr>
      <vt:lpstr>Selective repeat: sender, receiver windows</vt:lpstr>
      <vt:lpstr>Selective repeat: sender and receiver</vt:lpstr>
      <vt:lpstr>Selective Repeat in action</vt:lpstr>
      <vt:lpstr>Selective repeat:  a dilemma!</vt:lpstr>
      <vt:lpstr>Selective repeat:  a dilemma!</vt:lpstr>
      <vt:lpstr>Chapter 3: roadmap</vt:lpstr>
      <vt:lpstr>TCP: overview  RFCs: 793,1122, 2018, 5681, 7323</vt:lpstr>
      <vt:lpstr>TCP segment structure</vt:lpstr>
      <vt:lpstr>TCP sequence numbers, ACKs</vt:lpstr>
      <vt:lpstr>TCP sequence numbers, ACKs</vt:lpstr>
      <vt:lpstr>TCP round trip time, timeout</vt:lpstr>
      <vt:lpstr>TCP round trip time, timeout</vt:lpstr>
      <vt:lpstr>TCP round trip time, timeout</vt:lpstr>
      <vt:lpstr>TCP Sender (simplified)</vt:lpstr>
      <vt:lpstr>TCP Receiver: ACK generation [RFC 5681]</vt:lpstr>
      <vt:lpstr>TCP: retransmission scenarios</vt:lpstr>
      <vt:lpstr>TCP: retransmission scenarios</vt:lpstr>
      <vt:lpstr>TCP fast retransmit</vt:lpstr>
      <vt:lpstr>Chapter 3: roadmap</vt:lpstr>
      <vt:lpstr>TCP flow control</vt:lpstr>
      <vt:lpstr>TCP flow control</vt:lpstr>
      <vt:lpstr>TCP flow control</vt:lpstr>
      <vt:lpstr>TCP flow control</vt:lpstr>
      <vt:lpstr>TCP flow control</vt:lpstr>
      <vt:lpstr>TCP flow control</vt:lpstr>
      <vt:lpstr>TCP connection management</vt:lpstr>
      <vt:lpstr>Agreeing to establish a connection</vt:lpstr>
      <vt:lpstr>2-way handshake scenarios</vt:lpstr>
      <vt:lpstr>2-way handshake scenarios</vt:lpstr>
      <vt:lpstr>2-way handshake scenarios</vt:lpstr>
      <vt:lpstr>TCP 3-way handshake</vt:lpstr>
      <vt:lpstr>A human 3-way handshake protocol</vt:lpstr>
      <vt:lpstr>Closing a TCP connection</vt:lpstr>
      <vt:lpstr>Chapter 3: roadmap</vt:lpstr>
      <vt:lpstr>Principles of congestion control</vt:lpstr>
      <vt:lpstr>Causes/costs of congestion: scenario 1 </vt:lpstr>
      <vt:lpstr>Causes/costs of congestion: scenario 2</vt:lpstr>
      <vt:lpstr>Causes/costs of congestion: scenario 2</vt:lpstr>
      <vt:lpstr>Causes/costs of congestion: scenario 2</vt:lpstr>
      <vt:lpstr>Causes/costs of congestion: scenario 2</vt:lpstr>
      <vt:lpstr>Causes/costs of congestion: scenario 2</vt:lpstr>
      <vt:lpstr>Causes/costs of congestion: scenario 2</vt:lpstr>
      <vt:lpstr>Causes/costs of congestion: scenario 3</vt:lpstr>
      <vt:lpstr>Causes/costs of congestion: scenario 3</vt:lpstr>
      <vt:lpstr>Causes/costs of congestion: insights</vt:lpstr>
      <vt:lpstr>Approaches towards congestion control</vt:lpstr>
      <vt:lpstr>Approaches towards congestion control</vt:lpstr>
      <vt:lpstr>Chapter 3: roadmap</vt:lpstr>
      <vt:lpstr>TCP congestion control: AIMD</vt:lpstr>
      <vt:lpstr>TCP AIMD: more</vt:lpstr>
      <vt:lpstr>TCP congestion control: details</vt:lpstr>
      <vt:lpstr>TCP slow start </vt:lpstr>
      <vt:lpstr>TCP: from slow start to congestion avoidance</vt:lpstr>
      <vt:lpstr>Summary: TCP congestion control</vt:lpstr>
      <vt:lpstr>TCP CUBIC</vt:lpstr>
      <vt:lpstr>TCP CUBIC</vt:lpstr>
      <vt:lpstr>TCP and the congested “bottleneck link”</vt:lpstr>
      <vt:lpstr>TCP and the congested “bottleneck link”</vt:lpstr>
      <vt:lpstr>Delay-based TCP congestion control</vt:lpstr>
      <vt:lpstr>Delay-based TCP congestion control</vt:lpstr>
      <vt:lpstr>Explicit congestion notification (ECN)</vt:lpstr>
      <vt:lpstr>TCP fairness</vt:lpstr>
      <vt:lpstr>Q: is TCP Fair?</vt:lpstr>
      <vt:lpstr>Fairness: must all network apps be “fair”?</vt:lpstr>
      <vt:lpstr>Transport layer: roadmap</vt:lpstr>
      <vt:lpstr>Evolving transport-layer functionality</vt:lpstr>
      <vt:lpstr>QUIC: Quick UDP Internet Connections</vt:lpstr>
      <vt:lpstr>QUIC: Quick UDP Internet Connections</vt:lpstr>
      <vt:lpstr>QUIC: Connection establishment</vt:lpstr>
      <vt:lpstr>QUIC: streams: parallelism, no HOL blocking</vt:lpstr>
      <vt:lpstr>Chapter 3: summary</vt:lpstr>
      <vt:lpstr>Additional Chapter 3 slides</vt:lpstr>
      <vt:lpstr>Go-Back-N: sender extended FSM</vt:lpstr>
      <vt:lpstr>Go-Back-N: receiver extended FSM</vt:lpstr>
      <vt:lpstr>TCP sender (simplified)</vt:lpstr>
      <vt:lpstr>TCP 3-way handshake FSM</vt:lpstr>
      <vt:lpstr>Closing a TCP connection</vt:lpstr>
      <vt:lpstr>TCP throughput</vt:lpstr>
      <vt:lpstr>TCP over “long, fat pipes”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NIKHIL MEHTA</cp:lastModifiedBy>
  <cp:revision>401</cp:revision>
  <dcterms:created xsi:type="dcterms:W3CDTF">2020-01-18T07:24:00Z</dcterms:created>
  <dcterms:modified xsi:type="dcterms:W3CDTF">2020-12-13T18:09:55Z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1033-11.2.0.9669</vt:lpwstr>
  </property>
</Properties>
</file>